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52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Calibri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-1" y="692150"/>
            <a:ext cx="9144002" cy="46038"/>
          </a:xfrm>
          <a:prstGeom prst="rect">
            <a:avLst/>
          </a:prstGeom>
          <a:gradFill>
            <a:gsLst>
              <a:gs pos="0">
                <a:srgbClr val="CCCCFF"/>
              </a:gs>
              <a:gs pos="17999">
                <a:srgbClr val="BFBFBF"/>
              </a:gs>
              <a:gs pos="48001">
                <a:srgbClr val="595959"/>
              </a:gs>
              <a:gs pos="82002">
                <a:srgbClr val="A5A5A5"/>
              </a:gs>
              <a:gs pos="100000">
                <a:srgbClr val="D8D8D8"/>
              </a:gs>
            </a:gsLst>
            <a:lin ang="10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标题文本</a:t>
            </a:r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" name="Shape 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2352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924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496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6068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640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zh-CN" altLang="en-US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13</a:t>
            </a:r>
            <a:r>
              <a:rPr lang="zh-CN" altLang="en-US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章  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JAX</a:t>
            </a:r>
            <a:r>
              <a:rPr lang="zh-CN" altLang="en-US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实战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生成对抗网络（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GAN</a:t>
            </a:r>
            <a:r>
              <a:rPr lang="zh-CN" altLang="en-US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）	</a:t>
            </a:r>
            <a:endParaRPr lang="zh-CN" altLang="zh-CN" sz="1800" kern="100" dirty="0">
              <a:effectLst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1" name="Shape 31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66700" indent="266700" algn="just" defTabSz="266700">
              <a:lnSpc>
                <a:spcPts val="4300"/>
              </a:lnSpc>
              <a:spcBef>
                <a:spcPts val="0"/>
              </a:spcBef>
              <a:buSzTx/>
              <a:buFontTx/>
              <a:buNone/>
              <a:tabLst>
                <a:tab pos="5245100" algn="r"/>
              </a:tabLst>
              <a:defRPr sz="235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dirty="0"/>
              <a:t>13.1  GAN</a:t>
            </a:r>
            <a:r>
              <a:rPr lang="zh-CN" altLang="en-US" dirty="0"/>
              <a:t>的工作原理详解	</a:t>
            </a:r>
            <a:endParaRPr lang="en-US" altLang="zh-CN" dirty="0"/>
          </a:p>
          <a:p>
            <a:pPr marL="266700" indent="266700" algn="just" defTabSz="266700">
              <a:lnSpc>
                <a:spcPts val="4300"/>
              </a:lnSpc>
              <a:spcBef>
                <a:spcPts val="0"/>
              </a:spcBef>
              <a:buSzTx/>
              <a:buFontTx/>
              <a:buNone/>
              <a:tabLst>
                <a:tab pos="5245100" algn="r"/>
              </a:tabLst>
              <a:defRPr sz="235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dirty="0"/>
              <a:t>13.2  GAN</a:t>
            </a:r>
            <a:r>
              <a:rPr lang="zh-CN" altLang="en-US" dirty="0"/>
              <a:t>的数学原理详解	</a:t>
            </a:r>
            <a:endParaRPr lang="en-US" altLang="zh-CN" dirty="0"/>
          </a:p>
          <a:p>
            <a:pPr marL="266700" indent="266700" algn="just" defTabSz="266700">
              <a:lnSpc>
                <a:spcPts val="4300"/>
              </a:lnSpc>
              <a:spcBef>
                <a:spcPts val="0"/>
              </a:spcBef>
              <a:buSzTx/>
              <a:buFontTx/>
              <a:buNone/>
              <a:tabLst>
                <a:tab pos="5245100" algn="r"/>
              </a:tabLst>
              <a:defRPr sz="235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dirty="0"/>
              <a:t>13.3  JAX</a:t>
            </a:r>
            <a:r>
              <a:rPr lang="zh-CN" altLang="en-US" dirty="0"/>
              <a:t>实战</a:t>
            </a:r>
            <a:r>
              <a:rPr lang="en-US" altLang="zh-CN" dirty="0"/>
              <a:t>——GAN</a:t>
            </a:r>
            <a:r>
              <a:rPr lang="zh-CN" altLang="en-US" dirty="0"/>
              <a:t>网络	</a:t>
            </a:r>
            <a:endParaRPr lang="en-US" altLang="zh-CN" dirty="0"/>
          </a:p>
          <a:p>
            <a:pPr marL="266700" indent="266700" algn="just" defTabSz="266700">
              <a:lnSpc>
                <a:spcPts val="4300"/>
              </a:lnSpc>
              <a:spcBef>
                <a:spcPts val="0"/>
              </a:spcBef>
              <a:buSzTx/>
              <a:buFontTx/>
              <a:buNone/>
              <a:tabLst>
                <a:tab pos="5245100" algn="r"/>
              </a:tabLst>
              <a:defRPr sz="235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dirty="0"/>
              <a:t>13.4  </a:t>
            </a:r>
            <a:r>
              <a:rPr lang="zh-CN" altLang="en-US" dirty="0"/>
              <a:t>本章小结	</a:t>
            </a:r>
            <a:endParaRPr lang="en-US" altLang="zh-CN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66700" indent="266700" defTabSz="266700">
              <a:lnSpc>
                <a:spcPts val="4300"/>
              </a:lnSpc>
              <a:spcBef>
                <a:spcPts val="0"/>
              </a:spcBef>
              <a:buSzTx/>
              <a:buFontTx/>
              <a:buNone/>
              <a:tabLst>
                <a:tab pos="5245100" algn="r"/>
              </a:tabLst>
              <a:defRPr sz="235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dirty="0"/>
              <a:t>13.1  GAN</a:t>
            </a:r>
            <a:r>
              <a:rPr lang="zh-CN" altLang="en-US" dirty="0"/>
              <a:t>的工作原理详解	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800"/>
              </a:spcAft>
            </a:pP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13.1.1  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生成器与判别器共同构成了一个</a:t>
            </a: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GAN</a:t>
            </a:r>
            <a:endParaRPr lang="zh-CN" altLang="zh-CN" sz="1800" dirty="0">
              <a:effectLst/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296986" y="2295526"/>
            <a:ext cx="8550027" cy="1504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indent="269875" algn="just">
              <a:lnSpc>
                <a:spcPts val="156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生成器（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generator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）与判别器（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discriminator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）共同构成了一个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GAN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。在介绍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GAN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之前我们先对生成器和判别器的存在作用做个解释。</a:t>
            </a:r>
          </a:p>
          <a:p>
            <a:pPr indent="269875" algn="just">
              <a:lnSpc>
                <a:spcPts val="16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．判别器</a:t>
            </a:r>
          </a:p>
          <a:p>
            <a:pPr indent="269875" algn="just">
              <a:lnSpc>
                <a:spcPts val="16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．生成器</a:t>
            </a:r>
          </a:p>
          <a:p>
            <a:pPr indent="269875" algn="just">
              <a:lnSpc>
                <a:spcPts val="1600"/>
              </a:lnSpc>
              <a:spcBef>
                <a:spcPts val="600"/>
              </a:spcBef>
              <a:spcAft>
                <a:spcPts val="600"/>
              </a:spcAft>
            </a:pPr>
            <a:endParaRPr lang="zh-CN" altLang="zh-CN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66700" indent="266700" defTabSz="266700">
              <a:lnSpc>
                <a:spcPts val="4300"/>
              </a:lnSpc>
              <a:spcBef>
                <a:spcPts val="0"/>
              </a:spcBef>
              <a:buSzTx/>
              <a:buFontTx/>
              <a:buNone/>
              <a:tabLst>
                <a:tab pos="5245100" algn="r"/>
              </a:tabLst>
              <a:defRPr sz="235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dirty="0"/>
              <a:t>13.1  GAN</a:t>
            </a:r>
            <a:r>
              <a:rPr lang="zh-CN" altLang="en-US" dirty="0"/>
              <a:t>的工作原理详解	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800"/>
              </a:spcAft>
            </a:pP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13.1.2  GAN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是怎么工作的</a:t>
            </a:r>
          </a:p>
        </p:txBody>
      </p:sp>
      <p:sp>
        <p:nvSpPr>
          <p:cNvPr id="35" name="Shape 35"/>
          <p:cNvSpPr/>
          <p:nvPr/>
        </p:nvSpPr>
        <p:spPr>
          <a:xfrm>
            <a:off x="296986" y="2295526"/>
            <a:ext cx="8550027" cy="1401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indent="269875" algn="just">
              <a:lnSpc>
                <a:spcPts val="156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简单来说，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GAN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的工作原理就是使用生成器去生成新的具有一定特征的向量内容，并且将生成的向量内容输入到判别器中去对其进行验证，评估这些向量内容为真或假的概率。</a:t>
            </a:r>
          </a:p>
          <a:p>
            <a:pPr indent="269875" algn="just">
              <a:lnSpc>
                <a:spcPts val="156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手写字体作为交易的依据是最常见的一种存根方式，而往往有人就是通过仿造别人的手写数字进行诈骗，特别是在银行领域，冒领支票的事件层出不穷，如图所示。</a:t>
            </a:r>
          </a:p>
          <a:p>
            <a:pPr indent="269875" algn="just">
              <a:lnSpc>
                <a:spcPts val="1600"/>
              </a:lnSpc>
              <a:spcBef>
                <a:spcPts val="600"/>
              </a:spcBef>
              <a:spcAft>
                <a:spcPts val="600"/>
              </a:spcAft>
            </a:pPr>
            <a:endParaRPr lang="zh-CN" altLang="zh-CN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 descr="å¨è¿éæå¥å¾çæè¿°">
            <a:extLst>
              <a:ext uri="{FF2B5EF4-FFF2-40B4-BE49-F238E27FC236}">
                <a16:creationId xmlns:a16="http://schemas.microsoft.com/office/drawing/2014/main" id="{2B897EFB-18B4-4DAB-823A-0E2395E1ED6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667" y="4005167"/>
            <a:ext cx="1815465" cy="1139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5842292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方正小标宋简体"/>
                <a:cs typeface="宋体" panose="02010600030101010101" pitchFamily="2" charset="-122"/>
              </a:rPr>
              <a:t>13.2  GAN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方正小标宋简体"/>
                <a:cs typeface="宋体" panose="02010600030101010101" pitchFamily="2" charset="-122"/>
              </a:rPr>
              <a:t>的数学原理详解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800"/>
              </a:spcAft>
            </a:pP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13.2.1  GAN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的损失函数</a:t>
            </a:r>
          </a:p>
        </p:txBody>
      </p:sp>
      <p:sp>
        <p:nvSpPr>
          <p:cNvPr id="35" name="Shape 35"/>
          <p:cNvSpPr/>
          <p:nvPr/>
        </p:nvSpPr>
        <p:spPr>
          <a:xfrm>
            <a:off x="296986" y="2295526"/>
            <a:ext cx="8550027" cy="1606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indent="269875" algn="just">
              <a:lnSpc>
                <a:spcPts val="1560"/>
              </a:lnSpc>
            </a:pP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GAN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的实质是一种生成、对抗网络，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GAN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在这种对抗的过程中去学习数据分布的生成式模型，生成的模型尽可能地逼近真实样本的数据。而判别模型尽可能地判定这个样本的真实性。</a:t>
            </a:r>
          </a:p>
          <a:p>
            <a:pPr indent="269875" algn="just">
              <a:lnSpc>
                <a:spcPts val="156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对于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GAN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的数学原理分析我们首先从损失函数开始。图所示的一个随机变量（通常为一个随机的正态分布噪音）通过生成器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Generator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生成一个</a:t>
            </a:r>
            <a:r>
              <a:rPr lang="en-US" altLang="zh-CN" sz="1800" i="1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1800" i="1" baseline="-25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fake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，判别器根据输入的数据</a:t>
            </a:r>
            <a:r>
              <a:rPr lang="en-US" altLang="zh-CN" sz="1800" i="1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1800" i="1" baseline="-25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data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（可能是判别器生成的</a:t>
            </a:r>
            <a:r>
              <a:rPr lang="en-US" altLang="zh-CN" sz="1800" i="1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1800" i="1" baseline="-25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fake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，也可能是真实样本</a:t>
            </a:r>
            <a:r>
              <a:rPr lang="en-US" altLang="zh-CN" sz="1800" i="1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1800" i="1" baseline="-25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real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）进行判定。</a:t>
            </a:r>
          </a:p>
          <a:p>
            <a:pPr indent="269875" algn="just">
              <a:lnSpc>
                <a:spcPts val="1600"/>
              </a:lnSpc>
              <a:spcBef>
                <a:spcPts val="600"/>
              </a:spcBef>
              <a:spcAft>
                <a:spcPts val="600"/>
              </a:spcAft>
            </a:pPr>
            <a:endParaRPr lang="zh-CN" altLang="zh-CN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7C28D9E-E83A-492F-986A-1F52998489A0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97"/>
          <a:stretch/>
        </p:blipFill>
        <p:spPr bwMode="auto">
          <a:xfrm>
            <a:off x="3081337" y="3971925"/>
            <a:ext cx="3609975" cy="9525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45375788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方正小标宋简体"/>
                <a:cs typeface="宋体" panose="02010600030101010101" pitchFamily="2" charset="-122"/>
              </a:rPr>
              <a:t>13.2  GAN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方正小标宋简体"/>
                <a:cs typeface="宋体" panose="02010600030101010101" pitchFamily="2" charset="-122"/>
              </a:rPr>
              <a:t>的数学原理详解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800"/>
              </a:spcAft>
            </a:pP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13.2.2  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生成器的产生分布的数学原理</a:t>
            </a: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——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相对熵简介</a:t>
            </a:r>
          </a:p>
        </p:txBody>
      </p:sp>
      <p:sp>
        <p:nvSpPr>
          <p:cNvPr id="35" name="Shape 35"/>
          <p:cNvSpPr/>
          <p:nvPr/>
        </p:nvSpPr>
        <p:spPr>
          <a:xfrm>
            <a:off x="296986" y="2295526"/>
            <a:ext cx="8550027" cy="913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indent="269875" algn="just">
              <a:lnSpc>
                <a:spcPts val="16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生成器的产生分布的数学原理如图所示。简单来说，任何一组具有相似标签的数据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Xdata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可以认为服从相同的分布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Pdata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(x)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。而对于以随机正态分布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为输入的生成器来说， 是生成器的输出，即以参数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Θ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为学习参数对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的修正。注意，如果生成的 是一个正态分布，那么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Θ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就是这个正态分布的均值和方差。</a:t>
            </a:r>
            <a:endParaRPr lang="zh-CN" altLang="zh-CN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E8419F93-1995-4BC4-A15C-CBD2D313B8E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602" y="3863181"/>
            <a:ext cx="2957195" cy="9658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5307465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方正小标宋简体"/>
                <a:cs typeface="宋体" panose="02010600030101010101" pitchFamily="2" charset="-122"/>
              </a:rPr>
              <a:t>13.3  JAX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方正小标宋简体"/>
                <a:cs typeface="宋体" panose="02010600030101010101" pitchFamily="2" charset="-122"/>
              </a:rPr>
              <a:t>实战——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方正小标宋简体"/>
                <a:cs typeface="宋体" panose="02010600030101010101" pitchFamily="2" charset="-122"/>
              </a:rPr>
              <a:t>GAN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方正小标宋简体"/>
                <a:cs typeface="宋体" panose="02010600030101010101" pitchFamily="2" charset="-122"/>
              </a:rPr>
              <a:t>网络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800"/>
              </a:spcAft>
            </a:pP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13.3.1  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生成对抗网络</a:t>
            </a: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GAN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的实现</a:t>
            </a:r>
          </a:p>
        </p:txBody>
      </p:sp>
      <p:sp>
        <p:nvSpPr>
          <p:cNvPr id="35" name="Shape 35"/>
          <p:cNvSpPr/>
          <p:nvPr/>
        </p:nvSpPr>
        <p:spPr>
          <a:xfrm>
            <a:off x="296986" y="2295526"/>
            <a:ext cx="8550027" cy="2427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indent="269875" algn="just">
              <a:lnSpc>
                <a:spcPts val="156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相对于前面所学习的内容，生成对抗网络在结构上并不复杂，而更多的是需要学习编程技巧以及模型计算的顺序。在本小节示例中，我们采用的是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MNIST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数据集，目标是判定输入的数据是真实有效的手写数字还是随机的图像。</a:t>
            </a:r>
          </a:p>
          <a:p>
            <a:pPr marL="342900" lvl="0" indent="-342900" algn="just">
              <a:lnSpc>
                <a:spcPts val="156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198120" algn="l"/>
                <a:tab pos="467995" algn="l"/>
              </a:tabLst>
            </a:pPr>
            <a:r>
              <a:rPr lang="zh-CN" altLang="zh-CN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第一步：数据的获取</a:t>
            </a:r>
          </a:p>
          <a:p>
            <a:pPr indent="269875" algn="just">
              <a:lnSpc>
                <a:spcPts val="16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第二步：生成模型与对抗模型的编写</a:t>
            </a:r>
          </a:p>
          <a:p>
            <a:pPr indent="266700" algn="just">
              <a:lnSpc>
                <a:spcPts val="1560"/>
              </a:lnSpc>
              <a:spcBef>
                <a:spcPts val="600"/>
              </a:spcBef>
              <a:spcAft>
                <a:spcPts val="600"/>
              </a:spcAft>
              <a:tabLst>
                <a:tab pos="198120" algn="l"/>
                <a:tab pos="467995" algn="l"/>
              </a:tabLst>
            </a:pPr>
            <a:r>
              <a:rPr lang="en-US" altLang="zh-CN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第三步：损失函数的设计</a:t>
            </a:r>
          </a:p>
          <a:p>
            <a:pPr lvl="0" algn="just">
              <a:lnSpc>
                <a:spcPts val="1560"/>
              </a:lnSpc>
              <a:spcBef>
                <a:spcPts val="600"/>
              </a:spcBef>
              <a:spcAft>
                <a:spcPts val="600"/>
              </a:spcAft>
              <a:tabLst>
                <a:tab pos="198120" algn="l"/>
                <a:tab pos="467995" algn="l"/>
              </a:tabLst>
            </a:pPr>
            <a:r>
              <a:rPr lang="en-US" altLang="zh-CN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    4. 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第四步：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GAN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程序训练</a:t>
            </a:r>
          </a:p>
          <a:p>
            <a:pPr indent="269875" algn="just">
              <a:lnSpc>
                <a:spcPts val="1600"/>
              </a:lnSpc>
              <a:spcBef>
                <a:spcPts val="600"/>
              </a:spcBef>
              <a:spcAft>
                <a:spcPts val="600"/>
              </a:spcAft>
            </a:pPr>
            <a:endParaRPr lang="zh-CN" altLang="zh-CN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230209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方正小标宋简体"/>
                <a:cs typeface="宋体" panose="02010600030101010101" pitchFamily="2" charset="-122"/>
              </a:rPr>
              <a:t>13.3  JAX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方正小标宋简体"/>
                <a:cs typeface="宋体" panose="02010600030101010101" pitchFamily="2" charset="-122"/>
              </a:rPr>
              <a:t>实战——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方正小标宋简体"/>
                <a:cs typeface="宋体" panose="02010600030101010101" pitchFamily="2" charset="-122"/>
              </a:rPr>
              <a:t>GAN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方正小标宋简体"/>
                <a:cs typeface="宋体" panose="02010600030101010101" pitchFamily="2" charset="-122"/>
              </a:rPr>
              <a:t>网络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idx="4294967295"/>
          </p:nvPr>
        </p:nvSpPr>
        <p:spPr>
          <a:xfrm>
            <a:off x="0" y="1161256"/>
            <a:ext cx="8229600" cy="69532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800"/>
              </a:spcAft>
            </a:pP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13.3.2  GAN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的应用前景</a:t>
            </a:r>
          </a:p>
        </p:txBody>
      </p:sp>
      <p:sp>
        <p:nvSpPr>
          <p:cNvPr id="35" name="Shape 35"/>
          <p:cNvSpPr/>
          <p:nvPr/>
        </p:nvSpPr>
        <p:spPr>
          <a:xfrm>
            <a:off x="457200" y="1856582"/>
            <a:ext cx="8550027" cy="4479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indent="269875" algn="just">
              <a:lnSpc>
                <a:spcPts val="156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自诞生以来，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GAN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的发展取得了令人瞩目的成就。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GAN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最早的原型是自动编码器和变分编码器，是为了让计算机能够进行画画、创作诗歌等具有创造性的工作而创造的。在此基础上，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2014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年诞生了目前常用的生成对抗网络</a:t>
            </a:r>
            <a:r>
              <a:rPr lang="en-US" altLang="zh-CN" sz="1800" spc="-3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——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GAN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indent="269875" algn="just">
              <a:lnSpc>
                <a:spcPts val="1560"/>
              </a:lnSpc>
            </a:pP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GAN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的应用场景非常广泛，可用于图像生成、图像转换、图像合成、场景合成、人脸合成、文本到图像的合成、风格迁移、图像超分辨率、图像域的转换（换发型等）、图像修复，甚至于做填空题。</a:t>
            </a:r>
          </a:p>
          <a:p>
            <a:pPr indent="269875" algn="just">
              <a:lnSpc>
                <a:spcPts val="16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．风格迁移</a:t>
            </a:r>
          </a:p>
          <a:p>
            <a:pPr indent="266700" algn="just">
              <a:lnSpc>
                <a:spcPts val="16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．虚拟换衣</a:t>
            </a:r>
          </a:p>
          <a:p>
            <a:pPr indent="266700" algn="just">
              <a:lnSpc>
                <a:spcPts val="16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．生成图像数据集</a:t>
            </a:r>
          </a:p>
          <a:p>
            <a:pPr indent="266700" algn="just">
              <a:lnSpc>
                <a:spcPts val="16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．图像到图像的转换</a:t>
            </a:r>
          </a:p>
          <a:p>
            <a:pPr indent="266700" algn="just">
              <a:lnSpc>
                <a:spcPts val="16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．照片修复</a:t>
            </a:r>
          </a:p>
          <a:p>
            <a:pPr indent="266700" algn="just">
              <a:lnSpc>
                <a:spcPts val="16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．姿势引导人像生成</a:t>
            </a:r>
          </a:p>
          <a:p>
            <a:pPr indent="266700" algn="just">
              <a:lnSpc>
                <a:spcPts val="16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．音乐的产生</a:t>
            </a:r>
          </a:p>
          <a:p>
            <a:pPr indent="266700" algn="just">
              <a:lnSpc>
                <a:spcPts val="16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．医疗（异常检测）</a:t>
            </a:r>
          </a:p>
          <a:p>
            <a:pPr indent="269875" algn="just">
              <a:lnSpc>
                <a:spcPts val="1600"/>
              </a:lnSpc>
              <a:spcBef>
                <a:spcPts val="600"/>
              </a:spcBef>
              <a:spcAft>
                <a:spcPts val="600"/>
              </a:spcAft>
            </a:pPr>
            <a:endParaRPr lang="zh-CN" altLang="zh-CN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156673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方正小标宋简体"/>
                <a:cs typeface="宋体" panose="02010600030101010101" pitchFamily="2" charset="-122"/>
              </a:rPr>
              <a:t>13.4  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方正小标宋简体"/>
                <a:cs typeface="宋体" panose="02010600030101010101" pitchFamily="2" charset="-122"/>
              </a:rPr>
              <a:t>本 章 小 结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idx="4294967295"/>
          </p:nvPr>
        </p:nvSpPr>
        <p:spPr>
          <a:xfrm>
            <a:off x="457200" y="1600201"/>
            <a:ext cx="8229600" cy="2781300"/>
          </a:xfrm>
          <a:prstGeom prst="rect">
            <a:avLst/>
          </a:prstGeom>
        </p:spPr>
        <p:txBody>
          <a:bodyPr>
            <a:normAutofit/>
          </a:bodyPr>
          <a:lstStyle/>
          <a:p>
            <a:pPr indent="0" algn="just">
              <a:lnSpc>
                <a:spcPts val="1560"/>
              </a:lnSpc>
              <a:buNone/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本章使用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JAX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完成了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GAN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网络的程序设计，帮助读者复习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JAX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程序设计的完整步骤，以及需要了解的一些技巧，同时也介绍了一种新的网络模型</a:t>
            </a:r>
            <a:r>
              <a:rPr lang="en-US" altLang="zh-CN" sz="1800" spc="-3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——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生成对抗网络。</a:t>
            </a:r>
          </a:p>
          <a:p>
            <a:pPr indent="269875" algn="just">
              <a:lnSpc>
                <a:spcPts val="156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正如其他一些具有非常大研究价值和潜力的学科一样，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GAN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的发展也越来越受到关注，对其的研究也越深入。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GAN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采用简单的生成与判别关系，在大量重复学习运算之后，可能为行业发展带来十分巨大的想象力。从基本原理上看，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GAN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可以通过不断地自我判别来推导出更真实、更符合训练目的的生成样本。这就给图片、视频等领域带来了极大的想象空间。</a:t>
            </a:r>
          </a:p>
        </p:txBody>
      </p:sp>
      <p:sp>
        <p:nvSpPr>
          <p:cNvPr id="35" name="Shape 35"/>
          <p:cNvSpPr/>
          <p:nvPr/>
        </p:nvSpPr>
        <p:spPr>
          <a:xfrm>
            <a:off x="296986" y="2295526"/>
            <a:ext cx="8550027" cy="29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indent="269875" algn="just">
              <a:lnSpc>
                <a:spcPts val="1600"/>
              </a:lnSpc>
              <a:spcBef>
                <a:spcPts val="600"/>
              </a:spcBef>
              <a:spcAft>
                <a:spcPts val="600"/>
              </a:spcAft>
            </a:pPr>
            <a:endParaRPr lang="zh-CN" altLang="zh-CN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34001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e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e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847</Words>
  <Application>Microsoft Office PowerPoint</Application>
  <PresentationFormat>全屏显示(4:3)</PresentationFormat>
  <Paragraphs>43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方正小标宋简体</vt:lpstr>
      <vt:lpstr>宋体</vt:lpstr>
      <vt:lpstr>Arial</vt:lpstr>
      <vt:lpstr>Calibri</vt:lpstr>
      <vt:lpstr>Times New Roman</vt:lpstr>
      <vt:lpstr>Tema de Office</vt:lpstr>
      <vt:lpstr>Equation.DSMT4</vt:lpstr>
      <vt:lpstr>第13章  JAX实战——生成对抗网络（GAN） </vt:lpstr>
      <vt:lpstr>13.1  GAN的工作原理详解 </vt:lpstr>
      <vt:lpstr>13.1  GAN的工作原理详解 </vt:lpstr>
      <vt:lpstr>13.2  GAN的数学原理详解</vt:lpstr>
      <vt:lpstr>13.2  GAN的数学原理详解</vt:lpstr>
      <vt:lpstr>13.3  JAX实战——GAN网络</vt:lpstr>
      <vt:lpstr>13.3  JAX实战——GAN网络</vt:lpstr>
      <vt:lpstr>13.4  本 章 小 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 JAX从零开始</dc:title>
  <dc:creator>lenovo</dc:creator>
  <cp:lastModifiedBy>lenovo</cp:lastModifiedBy>
  <cp:revision>7</cp:revision>
  <dcterms:modified xsi:type="dcterms:W3CDTF">2022-05-06T11:55:33Z</dcterms:modified>
</cp:coreProperties>
</file>