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-1" y="692149"/>
            <a:ext cx="9144002" cy="46039"/>
          </a:xfrm>
          <a:prstGeom prst="rect">
            <a:avLst/>
          </a:prstGeom>
          <a:gradFill>
            <a:gsLst>
              <a:gs pos="0">
                <a:srgbClr val="CCCCFF"/>
              </a:gs>
              <a:gs pos="17999">
                <a:srgbClr val="BFBFBF"/>
              </a:gs>
              <a:gs pos="48001">
                <a:srgbClr val="595959"/>
              </a:gs>
              <a:gs pos="82002">
                <a:srgbClr val="A5A5A5"/>
              </a:gs>
              <a:gs pos="100000">
                <a:srgbClr val="D8D8D8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título del patrón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Haga clic para modificar el estilo de texto del patrón</a:t>
            </a:r>
          </a:p>
          <a:p>
            <a:pPr lvl="1"/>
            <a:r>
              <a:t>Segundo nivel</a:t>
            </a:r>
          </a:p>
          <a:p>
            <a:pPr lvl="2"/>
            <a:r>
              <a:t>Tercer nivel</a:t>
            </a:r>
          </a:p>
          <a:p>
            <a:pPr lvl="3"/>
            <a:r>
              <a:t>Cuarto nivel</a:t>
            </a:r>
          </a:p>
          <a:p>
            <a:pPr lvl="4"/>
            <a:r>
              <a:t>Quinto nivel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 idx="4294967295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zh-CN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XLA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JAX</a:t>
            </a:r>
            <a:r>
              <a:rPr lang="zh-CN" altLang="en-US" sz="2400" kern="1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一般特性</a:t>
            </a:r>
            <a:endParaRPr lang="zh-CN" altLang="zh-CN" sz="2400" kern="100" dirty="0"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Shape 31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336042" indent="-336042" defTabSz="896111">
              <a:buChar char="•"/>
              <a:defRPr sz="313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4.1  JAX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与</a:t>
            </a: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XLA</a:t>
            </a:r>
          </a:p>
          <a:p>
            <a:pPr marL="336042" indent="-336042" defTabSz="896111">
              <a:buChar char="•"/>
              <a:defRPr sz="313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4.2  JAX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一般特性</a:t>
            </a:r>
          </a:p>
          <a:p>
            <a:pPr marL="336042" indent="-336042" defTabSz="896111">
              <a:buChar char="•"/>
              <a:defRPr sz="3136"/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4.3 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本章小结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4.1  JAX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与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XLA</a:t>
            </a:r>
            <a:endParaRPr lang="zh-CN" altLang="zh-CN" sz="3600" dirty="0">
              <a:solidFill>
                <a:srgbClr val="000000"/>
              </a:solidFill>
              <a:effectLst/>
              <a:latin typeface="方正小标宋简体"/>
              <a:cs typeface="宋体" panose="02010600030101010101" pitchFamily="2" charset="-122"/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88925" y="1166018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 lang="en-US" altLang="zh-CN" dirty="0">
                <a:latin typeface="宋体"/>
                <a:ea typeface="宋体"/>
                <a:cs typeface="宋体"/>
                <a:sym typeface="宋体"/>
              </a:rPr>
              <a:t>4.1.1  XLA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如何运行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4647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6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是一种针对特定领域的线性代数编译器，能够加快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TensorFlow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模型的运行速度，而且完全不需要更改源码。我们知道，无论哪个功能和编译器都需要服务于以下目的：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提高代码执行速度。</a:t>
            </a:r>
          </a:p>
          <a:p>
            <a:pPr marL="342900" lvl="0" indent="-342900" algn="just">
              <a:lnSpc>
                <a:spcPts val="1560"/>
              </a:lnSpc>
              <a:buSzPts val="1200"/>
              <a:buFont typeface="Wingdings" panose="05000000000000000000" pitchFamily="2" charset="2"/>
              <a:buChar char=""/>
            </a:pPr>
            <a:r>
              <a:rPr lang="zh-CN" altLang="zh-CN" sz="1600" dirty="0">
                <a:effectLst/>
                <a:latin typeface="Times New Roman" panose="02020603050405020304" pitchFamily="18" charset="0"/>
                <a:ea typeface="楷体_GB2312"/>
              </a:rPr>
              <a:t>优化存储使用。</a:t>
            </a:r>
          </a:p>
          <a:p>
            <a:pPr indent="266700" algn="just">
              <a:lnSpc>
                <a:spcPts val="1560"/>
              </a:lnSpc>
              <a:spcBef>
                <a:spcPts val="600"/>
              </a:spcBef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也不例外，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的功能主要体现在以下几个方面。</a:t>
            </a:r>
          </a:p>
          <a:p>
            <a:pPr indent="269875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．融合可组合算子从而提高性能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．提高内存利用率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．减少模型可执行文件大小</a:t>
            </a:r>
          </a:p>
          <a:p>
            <a:pPr indent="266700" algn="just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．方便支持不同硬件后端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4.1  JAX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与</a:t>
            </a: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XLA</a:t>
            </a:r>
            <a:endParaRPr lang="zh-CN" altLang="zh-CN" sz="3600" dirty="0">
              <a:solidFill>
                <a:srgbClr val="000000"/>
              </a:solidFill>
              <a:effectLst/>
              <a:latin typeface="方正小标宋简体"/>
              <a:cs typeface="宋体" panose="02010600030101010101" pitchFamily="2" charset="-122"/>
            </a:endParaRP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88925" y="1166018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4.1.2  XLA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如何工作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339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的输入语言是“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 IR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”，也可以称为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High Level Optimizer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描述的计算图（计算流程）编译为针对各种特定后端的机器指令。</a:t>
            </a:r>
          </a:p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 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的完整计算流程如图所示。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对输入的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计算图进行与目标设备无关的优化，如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CSE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、算子融合，运行时的内存分配分析。输出为优化后的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计算图。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然后，将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计算图发送到后端（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Backend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），后端结合特定的硬件属性对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计算图进行进一步的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级优化，例如将某些操作或其组合进行模式匹配从而优化计算库调用。</a:t>
            </a: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最后，后端将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HLO IR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转化为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LLVM IR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LLVM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再进行低级优化并生成机器码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1F8C18-53A6-4F0C-AA64-B799A968AD9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5" t="3049" r="15941" b="1743"/>
          <a:stretch/>
        </p:blipFill>
        <p:spPr bwMode="auto">
          <a:xfrm>
            <a:off x="6972122" y="3047152"/>
            <a:ext cx="2065020" cy="2794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321105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4.2  JAX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一般特性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88925" y="1166018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4.2.1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利用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加快程序运行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263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虽然我们精心编写的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代码运行起来效率很高，但对于现代机器学习来说，我们还希望这些代码运行得尽可能快。这一般通过在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GPU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TPU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等不同的“加速器”上运行代码来实现。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提供了一个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（即时）编译器，它采用标准的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NumPy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函数，经编译后可以在加速器上高效运行。编译函数还可以避免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Python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解释器的开销，这决定了你是否使用加速器。总的来说，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可以显著加速代码运行，且基本上没有编码开销，需要做的就是使用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编译函数。在使用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jax.jit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时，即使是微小的神经网络也可以实现相当惊人的加速度。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0259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4.2  JAX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一般特性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88925" y="1166018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4.2.2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自动微分器——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2508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除了评估数值函数外，我们还可以使用自动微分进行转换。在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中，可以使用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函数来计算梯度。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接收一个函数并返回一个新函数，该函数计算原始函数的渐变。要使用梯度下降，可以根据神经网络的参数计算损失函数的梯度，因此，可以使用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jax.grad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(loss)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266700" algn="just">
              <a:lnSpc>
                <a:spcPts val="1560"/>
              </a:lnSpc>
              <a:spcAft>
                <a:spcPts val="600"/>
              </a:spcAft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在前面我们通过演示初步了解了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的用法，这里换一个计算函数，并采用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grad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函数直接对其进行求导，代码如下：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F91340-EDC2-4DFD-AB62-E8F1FDF9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78" y="4121125"/>
            <a:ext cx="418374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029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4.2  JAX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一般特性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88925" y="1166018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4.2.3 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自动向量化映射——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vmap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宋体" panose="02010600030101010101" pitchFamily="2" charset="-122"/>
              </a:rPr>
              <a:t>函数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3180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269875" algn="just">
              <a:lnSpc>
                <a:spcPts val="1560"/>
              </a:lnSpc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在其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中还有另一种转换函数——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vmap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向量化映射。它具有沿数组轴映射函数的熟悉语义（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familiar semantics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），但不是将循环保留在外部，而是将循环推入函数的原始操作中以提高性能。当与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jit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组合时，更能提高计算速度。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实践中，当训练现代机器学习模型时，可以执行“小批量”梯度下降，在梯度下降的每个步骤中，我们对一小批示例中的损失梯度求平均值；当示例中的数据适中时，这样做完全没有问题，但是当数据过多时，这样的做法会使得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在计算时耗费大量的时间。</a:t>
            </a:r>
          </a:p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解决的办法就是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额外提供的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jax.vmap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，它可以对函数进行“向量化”处理，也就是说它允许我们在输入的某个轴上并行计算函数的输出。简单来说，就是可以应用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jax.vmap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函数向量化并立即获得损失函数渐变的版本，该版本适用于小批量示例。代码如下所示。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6984B2-7135-45F0-BF59-8576715D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562" y="4198941"/>
            <a:ext cx="3635055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139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 idx="4294967295"/>
          </p:nvPr>
        </p:nvSpPr>
        <p:spPr>
          <a:xfrm>
            <a:off x="457200" y="1730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 defTabSz="667512">
              <a:defRPr sz="3212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algn="ctr">
              <a:spcBef>
                <a:spcPts val="2000"/>
              </a:spcBef>
              <a:spcAft>
                <a:spcPts val="2000"/>
              </a:spcAft>
            </a:pPr>
            <a:r>
              <a:rPr lang="en-US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4.3  </a:t>
            </a:r>
            <a:r>
              <a:rPr lang="zh-CN" altLang="zh-CN" sz="3600" dirty="0">
                <a:solidFill>
                  <a:srgbClr val="000000"/>
                </a:solidFill>
                <a:effectLst/>
                <a:latin typeface="方正小标宋简体"/>
                <a:cs typeface="宋体" panose="02010600030101010101" pitchFamily="2" charset="-122"/>
              </a:rPr>
              <a:t>本 章 小 结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4294967295"/>
          </p:nvPr>
        </p:nvSpPr>
        <p:spPr>
          <a:xfrm>
            <a:off x="260350" y="1766093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>
            <a:normAutofit/>
          </a:bodyPr>
          <a:lstStyle>
            <a:lvl1pPr>
              <a:buChar char="•"/>
              <a:defRPr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 indent="269875" algn="just">
              <a:lnSpc>
                <a:spcPts val="1560"/>
              </a:lnSpc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本章在第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章的基础上，继续讲解一些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的基础特性，目的是让读者从多角度认识和掌握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。本章开头讲解了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XLA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的工作原理，解释了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之所以执行速度快的原因，这也是读者为什么要学习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JAX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的原因。</a:t>
            </a:r>
          </a:p>
        </p:txBody>
      </p:sp>
      <p:sp>
        <p:nvSpPr>
          <p:cNvPr id="35" name="Shape 35"/>
          <p:cNvSpPr/>
          <p:nvPr/>
        </p:nvSpPr>
        <p:spPr>
          <a:xfrm>
            <a:off x="116383" y="1997838"/>
            <a:ext cx="89112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71231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828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方正小标宋简体</vt:lpstr>
      <vt:lpstr>宋体</vt:lpstr>
      <vt:lpstr>Arial</vt:lpstr>
      <vt:lpstr>Calibri</vt:lpstr>
      <vt:lpstr>Times New Roman</vt:lpstr>
      <vt:lpstr>Wingdings</vt:lpstr>
      <vt:lpstr>Tema de Office</vt:lpstr>
      <vt:lpstr>第4章 XLA与JAX一般特性</vt:lpstr>
      <vt:lpstr>4.1  JAX与XLA</vt:lpstr>
      <vt:lpstr>4.1  JAX与XLA</vt:lpstr>
      <vt:lpstr>4.2  JAX一般特性</vt:lpstr>
      <vt:lpstr>4.2  JAX一般特性</vt:lpstr>
      <vt:lpstr>4.2  JAX一般特性</vt:lpstr>
      <vt:lpstr>4.3  本 章 小 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4 章  Python类库的使用——数据处理及可视化展示</dc:title>
  <dc:creator>lenovo</dc:creator>
  <cp:lastModifiedBy>lenovo</cp:lastModifiedBy>
  <cp:revision>2</cp:revision>
  <dcterms:modified xsi:type="dcterms:W3CDTF">2022-05-06T07:59:37Z</dcterms:modified>
</cp:coreProperties>
</file>