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52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xfrm>
            <a:off x="1143000" y="685800"/>
            <a:ext cx="4572000" cy="3429000"/>
          </a:xfrm>
          <a:prstGeom prst="rect">
            <a:avLst/>
          </a:prstGeom>
        </p:spPr>
        <p:txBody>
          <a:bodyPr/>
          <a:lstStyle/>
          <a:p>
            <a:endParaRPr/>
          </a:p>
        </p:txBody>
      </p:sp>
      <p:sp>
        <p:nvSpPr>
          <p:cNvPr id="28" name="Shape 2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8" name="Shape 18"/>
          <p:cNvSpPr/>
          <p:nvPr/>
        </p:nvSpPr>
        <p:spPr>
          <a:xfrm>
            <a:off x="-1" y="692150"/>
            <a:ext cx="9144002" cy="46038"/>
          </a:xfrm>
          <a:prstGeom prst="rect">
            <a:avLst/>
          </a:prstGeom>
          <a:gradFill>
            <a:gsLst>
              <a:gs pos="0">
                <a:srgbClr val="CCCCFF"/>
              </a:gs>
              <a:gs pos="17999">
                <a:srgbClr val="BFBFBF"/>
              </a:gs>
              <a:gs pos="48001">
                <a:srgbClr val="595959"/>
              </a:gs>
              <a:gs pos="82002">
                <a:srgbClr val="A5A5A5"/>
              </a:gs>
              <a:gs pos="100000">
                <a:srgbClr val="D8D8D8"/>
              </a:gs>
            </a:gsLst>
            <a:lin ang="10800000"/>
          </a:gradFill>
          <a:ln w="12700">
            <a:miter lim="400000"/>
          </a:ln>
        </p:spPr>
        <p:txBody>
          <a:bodyPr lIns="45719" rIns="45719" anchor="ctr"/>
          <a:lstStyle/>
          <a:p>
            <a:pPr>
              <a:defRPr>
                <a:solidFill>
                  <a:srgbClr val="FFFFFF"/>
                </a:solidFill>
                <a:latin typeface="宋体"/>
                <a:ea typeface="宋体"/>
                <a:cs typeface="宋体"/>
                <a:sym typeface="宋体"/>
              </a:defRPr>
            </a:pPr>
            <a:endParaRPr/>
          </a:p>
        </p:txBody>
      </p:sp>
      <p:sp>
        <p:nvSpPr>
          <p:cNvPr id="19" name="Shape 19"/>
          <p:cNvSpPr>
            <a:spLocks noGrp="1"/>
          </p:cNvSpPr>
          <p:nvPr>
            <p:ph type="title"/>
          </p:nvPr>
        </p:nvSpPr>
        <p:spPr>
          <a:xfrm>
            <a:off x="457200" y="274637"/>
            <a:ext cx="8229600" cy="1143001"/>
          </a:xfrm>
          <a:prstGeom prst="rect">
            <a:avLst/>
          </a:prstGeom>
        </p:spPr>
        <p:txBody>
          <a:bodyPr>
            <a:normAutofit/>
          </a:bodyPr>
          <a:lstStyle/>
          <a:p>
            <a:r>
              <a:t>标题文本</a:t>
            </a:r>
          </a:p>
        </p:txBody>
      </p:sp>
      <p:sp>
        <p:nvSpPr>
          <p:cNvPr id="20" name="Shape 20"/>
          <p:cNvSpPr>
            <a:spLocks noGrp="1"/>
          </p:cNvSpPr>
          <p:nvPr>
            <p:ph type="body" idx="1"/>
          </p:nvPr>
        </p:nvSpPr>
        <p:spPr>
          <a:xfrm>
            <a:off x="457200" y="1600200"/>
            <a:ext cx="8229600" cy="4525963"/>
          </a:xfrm>
          <a:prstGeom prst="rect">
            <a:avLst/>
          </a:prstGeom>
        </p:spPr>
        <p:txBody>
          <a:bodyPr>
            <a:normAutofit/>
          </a:bodyPr>
          <a:lstStyle/>
          <a:p>
            <a:r>
              <a:t>正文级别 1</a:t>
            </a:r>
          </a:p>
          <a:p>
            <a:pPr lvl="1"/>
            <a:r>
              <a:t>正文级别 2</a:t>
            </a:r>
          </a:p>
          <a:p>
            <a:pPr lvl="2"/>
            <a:r>
              <a:t>正文级别 3</a:t>
            </a:r>
          </a:p>
          <a:p>
            <a:pPr lvl="3"/>
            <a:r>
              <a:t>正文级别 4</a:t>
            </a:r>
          </a:p>
          <a:p>
            <a:pPr lvl="4"/>
            <a:r>
              <a:t>正文级别 5</a:t>
            </a:r>
          </a:p>
        </p:txBody>
      </p:sp>
      <p:sp>
        <p:nvSpPr>
          <p:cNvPr id="21" name="Shape 2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lstStyle/>
          <a:p>
            <a:r>
              <a:t>标题文本</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a:spLocks noGrp="1"/>
          </p:cNvSpPr>
          <p:nvPr>
            <p:ph type="title" idx="4294967295"/>
          </p:nvPr>
        </p:nvSpPr>
        <p:spPr>
          <a:xfrm>
            <a:off x="457200" y="274637"/>
            <a:ext cx="8229600" cy="1143001"/>
          </a:xfrm>
          <a:prstGeom prst="rect">
            <a:avLst/>
          </a:prstGeom>
        </p:spPr>
        <p:txBody>
          <a:bodyPr>
            <a:normAutofit/>
          </a:bodyPr>
          <a:lstStyle/>
          <a:p>
            <a:pPr algn="ctr">
              <a:spcBef>
                <a:spcPts val="1800"/>
              </a:spcBef>
              <a:spcAft>
                <a:spcPts val="1800"/>
              </a:spcAft>
            </a:pPr>
            <a:r>
              <a:rPr lang="zh-CN" altLang="en-US" sz="1800" kern="100" dirty="0">
                <a:effectLst/>
                <a:latin typeface="Arial" panose="020B0604020202020204" pitchFamily="34" charset="0"/>
                <a:ea typeface="黑体" panose="02010609060101010101" pitchFamily="49" charset="-122"/>
                <a:cs typeface="Times New Roman" panose="02020603050405020304" pitchFamily="18" charset="0"/>
              </a:rPr>
              <a:t>第</a:t>
            </a:r>
            <a:r>
              <a:rPr lang="en-US" altLang="zh-CN" sz="1800" kern="100" dirty="0">
                <a:effectLst/>
                <a:latin typeface="Arial" panose="020B0604020202020204" pitchFamily="34" charset="0"/>
                <a:ea typeface="黑体" panose="02010609060101010101" pitchFamily="49" charset="-122"/>
                <a:cs typeface="Times New Roman" panose="02020603050405020304" pitchFamily="18" charset="0"/>
              </a:rPr>
              <a:t>6</a:t>
            </a:r>
            <a:r>
              <a:rPr lang="zh-CN" altLang="en-US" sz="1800" kern="100" dirty="0">
                <a:effectLst/>
                <a:latin typeface="Arial" panose="020B0604020202020204" pitchFamily="34" charset="0"/>
                <a:ea typeface="黑体" panose="02010609060101010101" pitchFamily="49" charset="-122"/>
                <a:cs typeface="Times New Roman" panose="02020603050405020304" pitchFamily="18" charset="0"/>
              </a:rPr>
              <a:t>章  </a:t>
            </a:r>
            <a:r>
              <a:rPr lang="en-US" altLang="zh-CN" sz="1800" kern="100" dirty="0">
                <a:effectLst/>
                <a:latin typeface="Arial" panose="020B0604020202020204" pitchFamily="34" charset="0"/>
                <a:ea typeface="黑体" panose="02010609060101010101" pitchFamily="49" charset="-122"/>
                <a:cs typeface="Times New Roman" panose="02020603050405020304" pitchFamily="18" charset="0"/>
              </a:rPr>
              <a:t>JAX</a:t>
            </a:r>
            <a:r>
              <a:rPr lang="zh-CN" altLang="en-US" sz="1800" kern="100" dirty="0">
                <a:effectLst/>
                <a:latin typeface="Arial" panose="020B0604020202020204" pitchFamily="34" charset="0"/>
                <a:ea typeface="黑体" panose="02010609060101010101" pitchFamily="49" charset="-122"/>
                <a:cs typeface="Times New Roman" panose="02020603050405020304" pitchFamily="18" charset="0"/>
              </a:rPr>
              <a:t>的一些细节	</a:t>
            </a:r>
            <a:endParaRPr lang="zh-CN" altLang="zh-CN" sz="1800" kern="100" dirty="0">
              <a:effectLst/>
              <a:latin typeface="Arial" panose="020B0604020202020204" pitchFamily="34" charset="0"/>
              <a:ea typeface="黑体" panose="02010609060101010101" pitchFamily="49" charset="-122"/>
              <a:cs typeface="Times New Roman" panose="02020603050405020304" pitchFamily="18" charset="0"/>
            </a:endParaRPr>
          </a:p>
        </p:txBody>
      </p:sp>
      <p:sp>
        <p:nvSpPr>
          <p:cNvPr id="31" name="Shape 31"/>
          <p:cNvSpPr>
            <a:spLocks noGrp="1"/>
          </p:cNvSpPr>
          <p:nvPr>
            <p:ph type="body" idx="4294967295"/>
          </p:nvPr>
        </p:nvSpPr>
        <p:spPr>
          <a:xfrm>
            <a:off x="457200" y="1600200"/>
            <a:ext cx="8229600" cy="4525963"/>
          </a:xfrm>
          <a:prstGeom prst="rect">
            <a:avLst/>
          </a:prstGeom>
        </p:spPr>
        <p:txBody>
          <a:bodyPr>
            <a:normAutofit/>
          </a:bodyPr>
          <a:lstStyle/>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6.1  JAX</a:t>
            </a:r>
            <a:r>
              <a:rPr lang="zh-CN" altLang="en-US" dirty="0"/>
              <a:t>中的数值计算	</a:t>
            </a:r>
            <a:endParaRPr lang="en-US" altLang="zh-CN" dirty="0"/>
          </a:p>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6.2  JAX</a:t>
            </a:r>
            <a:r>
              <a:rPr lang="zh-CN" altLang="en-US" dirty="0"/>
              <a:t>中的性能提高	</a:t>
            </a:r>
            <a:endParaRPr lang="en-US" altLang="zh-CN" dirty="0"/>
          </a:p>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6.3  JAX</a:t>
            </a:r>
            <a:r>
              <a:rPr lang="zh-CN" altLang="en-US" dirty="0"/>
              <a:t>中的函数自动打包器</a:t>
            </a:r>
            <a:r>
              <a:rPr lang="en-US" altLang="zh-CN" dirty="0"/>
              <a:t>——</a:t>
            </a:r>
            <a:r>
              <a:rPr lang="en-US" altLang="zh-CN" dirty="0" err="1"/>
              <a:t>vmap</a:t>
            </a:r>
            <a:endParaRPr lang="en-US" altLang="zh-CN" dirty="0"/>
          </a:p>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6.4  JAX</a:t>
            </a:r>
            <a:r>
              <a:rPr lang="zh-CN" altLang="en-US" dirty="0"/>
              <a:t>中的结构体保存方法</a:t>
            </a:r>
            <a:r>
              <a:rPr lang="en-US" altLang="zh-CN" dirty="0" err="1"/>
              <a:t>Pytrees</a:t>
            </a:r>
            <a:r>
              <a:rPr lang="en-US" altLang="zh-CN" dirty="0"/>
              <a:t>	</a:t>
            </a:r>
          </a:p>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6.5  </a:t>
            </a:r>
            <a:r>
              <a:rPr lang="zh-CN" altLang="en-US" dirty="0"/>
              <a:t>本章小结		</a:t>
            </a:r>
            <a:endParaRPr lang="en-US" altLang="zh-CN"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marL="266700" indent="266700"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6.3  JAX</a:t>
            </a:r>
            <a:r>
              <a:rPr lang="zh-CN" altLang="en-US" dirty="0"/>
              <a:t>中的函数自动打包器</a:t>
            </a:r>
            <a:r>
              <a:rPr lang="en-US" altLang="zh-CN" dirty="0"/>
              <a:t>——</a:t>
            </a:r>
            <a:r>
              <a:rPr lang="en-US" altLang="zh-CN" dirty="0" err="1"/>
              <a:t>vmap</a:t>
            </a:r>
            <a:endParaRPr lang="zh-CN" altLang="en-US" dirty="0"/>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marL="0" indent="0">
              <a:spcBef>
                <a:spcPts val="1200"/>
              </a:spcBef>
              <a:spcAft>
                <a:spcPts val="800"/>
              </a:spcAft>
              <a:buNone/>
            </a:pPr>
            <a:r>
              <a:rPr lang="en-US" altLang="zh-CN" sz="1800" dirty="0">
                <a:effectLst/>
                <a:latin typeface="Arial" panose="020B0604020202020204" pitchFamily="34" charset="0"/>
                <a:ea typeface="黑体" panose="02010609060101010101" pitchFamily="49" charset="-122"/>
                <a:cs typeface="宋体" panose="02010600030101010101" pitchFamily="2" charset="-122"/>
              </a:rPr>
              <a:t>6.3.3  JAX</a:t>
            </a:r>
            <a:r>
              <a:rPr lang="zh-CN" altLang="zh-CN" sz="1800" dirty="0">
                <a:effectLst/>
                <a:latin typeface="Arial" panose="020B0604020202020204" pitchFamily="34" charset="0"/>
                <a:ea typeface="黑体" panose="02010609060101010101" pitchFamily="49" charset="-122"/>
                <a:cs typeface="宋体" panose="02010600030101010101" pitchFamily="2" charset="-122"/>
              </a:rPr>
              <a:t>中高阶导数的处理</a:t>
            </a:r>
          </a:p>
        </p:txBody>
      </p:sp>
      <p:sp>
        <p:nvSpPr>
          <p:cNvPr id="35" name="Shape 35"/>
          <p:cNvSpPr/>
          <p:nvPr/>
        </p:nvSpPr>
        <p:spPr>
          <a:xfrm>
            <a:off x="296986" y="2295526"/>
            <a:ext cx="8550027" cy="1323439"/>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indent="269875" algn="just">
              <a:lnSpc>
                <a:spcPts val="1560"/>
              </a:lnSpc>
            </a:pPr>
            <a:r>
              <a:rPr lang="zh-CN" altLang="zh-CN" sz="1800" dirty="0">
                <a:effectLst/>
                <a:latin typeface="Times New Roman" panose="02020603050405020304" pitchFamily="18" charset="0"/>
                <a:ea typeface="宋体" panose="02010600030101010101" pitchFamily="2" charset="-122"/>
              </a:rPr>
              <a:t>计算梯度是现代机器学习方法的重要组成部分。本节讨论一些与现代机器学习相关的自动微分领域的高级主题。虽然在大多数情况下，了解自动微分是如何工作的并不是使用</a:t>
            </a:r>
            <a:r>
              <a:rPr lang="en-US" altLang="zh-CN" sz="1800" dirty="0">
                <a:effectLst/>
                <a:latin typeface="Times New Roman" panose="02020603050405020304" pitchFamily="18" charset="0"/>
                <a:ea typeface="宋体" panose="02010600030101010101" pitchFamily="2" charset="-122"/>
              </a:rPr>
              <a:t>JAX</a:t>
            </a:r>
            <a:r>
              <a:rPr lang="zh-CN" altLang="zh-CN" sz="1800" dirty="0">
                <a:effectLst/>
                <a:latin typeface="Times New Roman" panose="02020603050405020304" pitchFamily="18" charset="0"/>
                <a:ea typeface="宋体" panose="02010600030101010101" pitchFamily="2" charset="-122"/>
              </a:rPr>
              <a:t>的关键，但是了解其具体公式可以更加深入地了解</a:t>
            </a:r>
            <a:r>
              <a:rPr lang="en-US" altLang="zh-CN" sz="1800" dirty="0">
                <a:effectLst/>
                <a:latin typeface="Times New Roman" panose="02020603050405020304" pitchFamily="18" charset="0"/>
                <a:ea typeface="宋体" panose="02010600030101010101" pitchFamily="2" charset="-122"/>
              </a:rPr>
              <a:t>JAX</a:t>
            </a:r>
            <a:r>
              <a:rPr lang="zh-CN" altLang="zh-CN" sz="1800" dirty="0">
                <a:effectLst/>
                <a:latin typeface="Times New Roman" panose="02020603050405020304" pitchFamily="18" charset="0"/>
                <a:ea typeface="宋体" panose="02010600030101010101" pitchFamily="2" charset="-122"/>
              </a:rPr>
              <a:t>的运行内部规律。</a:t>
            </a:r>
          </a:p>
          <a:p>
            <a:pPr indent="269875" algn="just">
              <a:lnSpc>
                <a:spcPts val="1560"/>
              </a:lnSpc>
            </a:pPr>
            <a:r>
              <a:rPr lang="zh-CN" altLang="zh-CN" sz="1800" dirty="0">
                <a:effectLst/>
                <a:latin typeface="Times New Roman" panose="02020603050405020304" pitchFamily="18" charset="0"/>
                <a:ea typeface="宋体" panose="02010600030101010101" pitchFamily="2" charset="-122"/>
              </a:rPr>
              <a:t>由于计算导数的函数本身是可微的，所以</a:t>
            </a:r>
            <a:r>
              <a:rPr lang="en-US" altLang="zh-CN" sz="1800" dirty="0">
                <a:effectLst/>
                <a:latin typeface="Times New Roman" panose="02020603050405020304" pitchFamily="18" charset="0"/>
                <a:ea typeface="宋体" panose="02010600030101010101" pitchFamily="2" charset="-122"/>
              </a:rPr>
              <a:t>JAX</a:t>
            </a:r>
            <a:r>
              <a:rPr lang="zh-CN" altLang="zh-CN" sz="1800" dirty="0">
                <a:effectLst/>
                <a:latin typeface="Times New Roman" panose="02020603050405020304" pitchFamily="18" charset="0"/>
                <a:ea typeface="宋体" panose="02010600030101010101" pitchFamily="2" charset="-122"/>
              </a:rPr>
              <a:t>的自动微分使计算高阶导数变得容易。因此，高阶导数就像叠加变换一样容易。</a:t>
            </a:r>
          </a:p>
        </p:txBody>
      </p:sp>
      <p:sp>
        <p:nvSpPr>
          <p:cNvPr id="5" name="Rectangle 4">
            <a:extLst>
              <a:ext uri="{FF2B5EF4-FFF2-40B4-BE49-F238E27FC236}">
                <a16:creationId xmlns:a16="http://schemas.microsoft.com/office/drawing/2014/main" id="{52D9EE79-A9B9-4CD1-B5BD-81E46B04C9C1}"/>
              </a:ext>
            </a:extLst>
          </p:cNvPr>
          <p:cNvSpPr>
            <a:spLocks noChangeArrowheads="1"/>
          </p:cNvSpPr>
          <p:nvPr/>
        </p:nvSpPr>
        <p:spPr bwMode="auto">
          <a:xfrm>
            <a:off x="4838700" y="461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6192009D-F508-41D6-912D-95CE8C1A235F}"/>
              </a:ext>
            </a:extLst>
          </p:cNvPr>
          <p:cNvGraphicFramePr>
            <a:graphicFrameLocks noChangeAspect="1"/>
          </p:cNvGraphicFramePr>
          <p:nvPr>
            <p:extLst>
              <p:ext uri="{D42A27DB-BD31-4B8C-83A1-F6EECF244321}">
                <p14:modId xmlns:p14="http://schemas.microsoft.com/office/powerpoint/2010/main" val="3042432867"/>
              </p:ext>
            </p:extLst>
          </p:nvPr>
        </p:nvGraphicFramePr>
        <p:xfrm>
          <a:off x="5372100" y="4024571"/>
          <a:ext cx="1477963" cy="944563"/>
        </p:xfrm>
        <a:graphic>
          <a:graphicData uri="http://schemas.openxmlformats.org/presentationml/2006/ole">
            <mc:AlternateContent xmlns:mc="http://schemas.openxmlformats.org/markup-compatibility/2006">
              <mc:Choice xmlns:v="urn:schemas-microsoft-com:vml" Requires="v">
                <p:oleObj r:id="rId2" imgW="1485900" imgH="952500" progId="Equation.DSMT4">
                  <p:embed/>
                </p:oleObj>
              </mc:Choice>
              <mc:Fallback>
                <p:oleObj r:id="rId2" imgW="1485900" imgH="9525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2100" y="4024571"/>
                        <a:ext cx="1477963" cy="944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55718019"/>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marL="266700" indent="266700"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6.4  JAX</a:t>
            </a:r>
            <a:r>
              <a:rPr lang="zh-CN" altLang="en-US" dirty="0"/>
              <a:t>中的结构体保存方法</a:t>
            </a:r>
            <a:r>
              <a:rPr lang="en-US" altLang="zh-CN" dirty="0" err="1"/>
              <a:t>Pytrees</a:t>
            </a:r>
            <a:endParaRPr lang="zh-CN" altLang="en-US" dirty="0"/>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6.4.1  </a:t>
            </a:r>
            <a:r>
              <a:rPr lang="en-US" altLang="zh-CN" sz="1800" dirty="0" err="1">
                <a:effectLst/>
                <a:latin typeface="Arial" panose="020B0604020202020204" pitchFamily="34" charset="0"/>
                <a:ea typeface="黑体" panose="02010609060101010101" pitchFamily="49" charset="-122"/>
                <a:cs typeface="宋体" panose="02010600030101010101" pitchFamily="2" charset="-122"/>
              </a:rPr>
              <a:t>Pytrees</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是什么</a:t>
            </a:r>
          </a:p>
        </p:txBody>
      </p:sp>
      <p:sp>
        <p:nvSpPr>
          <p:cNvPr id="35" name="Shape 35"/>
          <p:cNvSpPr/>
          <p:nvPr/>
        </p:nvSpPr>
        <p:spPr>
          <a:xfrm>
            <a:off x="296986" y="2295526"/>
            <a:ext cx="8550027" cy="707886"/>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indent="269875" algn="just">
              <a:lnSpc>
                <a:spcPts val="1560"/>
              </a:lnSpc>
            </a:pPr>
            <a:r>
              <a:rPr lang="zh-CN" altLang="zh-CN" sz="1800" dirty="0">
                <a:effectLst/>
                <a:latin typeface="Times New Roman" panose="02020603050405020304" pitchFamily="18" charset="0"/>
                <a:ea typeface="宋体" panose="02010600030101010101" pitchFamily="2" charset="-122"/>
              </a:rPr>
              <a:t>简单的理解，</a:t>
            </a:r>
            <a:r>
              <a:rPr lang="en-US" altLang="zh-CN" sz="1800" dirty="0" err="1">
                <a:effectLst/>
                <a:latin typeface="Times New Roman" panose="02020603050405020304" pitchFamily="18" charset="0"/>
                <a:ea typeface="宋体" panose="02010600030101010101" pitchFamily="2" charset="-122"/>
              </a:rPr>
              <a:t>Pytrees</a:t>
            </a:r>
            <a:r>
              <a:rPr lang="zh-CN" altLang="zh-CN" sz="1800" dirty="0">
                <a:effectLst/>
                <a:latin typeface="Times New Roman" panose="02020603050405020304" pitchFamily="18" charset="0"/>
                <a:ea typeface="宋体" panose="02010600030101010101" pitchFamily="2" charset="-122"/>
              </a:rPr>
              <a:t>是一个声明为</a:t>
            </a:r>
            <a:r>
              <a:rPr lang="en-US" altLang="zh-CN" sz="1800" dirty="0" err="1">
                <a:effectLst/>
                <a:latin typeface="Times New Roman" panose="02020603050405020304" pitchFamily="18" charset="0"/>
                <a:ea typeface="宋体" panose="02010600030101010101" pitchFamily="2" charset="-122"/>
              </a:rPr>
              <a:t>pytree</a:t>
            </a:r>
            <a:r>
              <a:rPr lang="zh-CN" altLang="zh-CN" sz="1800" dirty="0">
                <a:effectLst/>
                <a:latin typeface="Times New Roman" panose="02020603050405020304" pitchFamily="18" charset="0"/>
                <a:ea typeface="宋体" panose="02010600030101010101" pitchFamily="2" charset="-122"/>
              </a:rPr>
              <a:t>的所有对象的总称，它可以包括容器、列表、元组和数据集。而</a:t>
            </a:r>
            <a:r>
              <a:rPr lang="en-US" altLang="zh-CN" sz="1800" dirty="0" err="1">
                <a:effectLst/>
                <a:latin typeface="Times New Roman" panose="02020603050405020304" pitchFamily="18" charset="0"/>
                <a:ea typeface="宋体" panose="02010600030101010101" pitchFamily="2" charset="-122"/>
              </a:rPr>
              <a:t>pytree</a:t>
            </a:r>
            <a:r>
              <a:rPr lang="zh-CN" altLang="zh-CN" sz="1800" dirty="0">
                <a:effectLst/>
                <a:latin typeface="Times New Roman" panose="02020603050405020304" pitchFamily="18" charset="0"/>
                <a:ea typeface="宋体" panose="02010600030101010101" pitchFamily="2" charset="-122"/>
              </a:rPr>
              <a:t>的“叶子”包含在某个</a:t>
            </a:r>
            <a:r>
              <a:rPr lang="en-US" altLang="zh-CN" sz="1800" dirty="0" err="1">
                <a:effectLst/>
                <a:latin typeface="Times New Roman" panose="02020603050405020304" pitchFamily="18" charset="0"/>
                <a:ea typeface="宋体" panose="02010600030101010101" pitchFamily="2" charset="-122"/>
              </a:rPr>
              <a:t>pytree</a:t>
            </a:r>
            <a:r>
              <a:rPr lang="zh-CN" altLang="zh-CN" sz="1800" dirty="0">
                <a:effectLst/>
                <a:latin typeface="Times New Roman" panose="02020603050405020304" pitchFamily="18" charset="0"/>
                <a:ea typeface="宋体" panose="02010600030101010101" pitchFamily="2" charset="-122"/>
              </a:rPr>
              <a:t>对象中的个体内容，例如元组（</a:t>
            </a:r>
            <a:r>
              <a:rPr lang="en-US" altLang="zh-CN" sz="1800" dirty="0" err="1">
                <a:effectLst/>
                <a:latin typeface="Times New Roman" panose="02020603050405020304" pitchFamily="18" charset="0"/>
                <a:ea typeface="宋体" panose="02010600030101010101" pitchFamily="2" charset="-122"/>
              </a:rPr>
              <a:t>pytree</a:t>
            </a:r>
            <a:r>
              <a:rPr lang="zh-CN" altLang="zh-CN" sz="1800" dirty="0">
                <a:effectLst/>
                <a:latin typeface="Times New Roman" panose="02020603050405020304" pitchFamily="18" charset="0"/>
                <a:ea typeface="宋体" panose="02010600030101010101" pitchFamily="2" charset="-122"/>
              </a:rPr>
              <a:t>）和其中所包含的不同类型的元素（</a:t>
            </a:r>
            <a:r>
              <a:rPr lang="en-US" altLang="zh-CN" sz="1800" dirty="0">
                <a:effectLst/>
                <a:latin typeface="Times New Roman" panose="02020603050405020304" pitchFamily="18" charset="0"/>
                <a:ea typeface="宋体" panose="02010600030101010101" pitchFamily="2" charset="-122"/>
              </a:rPr>
              <a:t>leaves</a:t>
            </a:r>
            <a:r>
              <a:rPr lang="zh-CN" altLang="zh-CN" sz="1800" dirty="0">
                <a:effectLst/>
                <a:latin typeface="Times New Roman" panose="02020603050405020304" pitchFamily="18" charset="0"/>
                <a:ea typeface="宋体" panose="02010600030101010101" pitchFamily="2" charset="-122"/>
              </a:rPr>
              <a:t>）。举一个例子：</a:t>
            </a:r>
          </a:p>
        </p:txBody>
      </p:sp>
      <p:sp>
        <p:nvSpPr>
          <p:cNvPr id="5" name="Rectangle 4">
            <a:extLst>
              <a:ext uri="{FF2B5EF4-FFF2-40B4-BE49-F238E27FC236}">
                <a16:creationId xmlns:a16="http://schemas.microsoft.com/office/drawing/2014/main" id="{52D9EE79-A9B9-4CD1-B5BD-81E46B04C9C1}"/>
              </a:ext>
            </a:extLst>
          </p:cNvPr>
          <p:cNvSpPr>
            <a:spLocks noChangeArrowheads="1"/>
          </p:cNvSpPr>
          <p:nvPr/>
        </p:nvSpPr>
        <p:spPr bwMode="auto">
          <a:xfrm>
            <a:off x="4838700" y="461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id="{652DBB34-4FE2-4274-8BF0-39F6A89B989A}"/>
              </a:ext>
            </a:extLst>
          </p:cNvPr>
          <p:cNvPicPr>
            <a:picLocks noChangeAspect="1"/>
          </p:cNvPicPr>
          <p:nvPr/>
        </p:nvPicPr>
        <p:blipFill>
          <a:blip r:embed="rId2"/>
          <a:stretch>
            <a:fillRect/>
          </a:stretch>
        </p:blipFill>
        <p:spPr>
          <a:xfrm>
            <a:off x="2125738" y="3294452"/>
            <a:ext cx="5578323" cy="2423370"/>
          </a:xfrm>
          <a:prstGeom prst="rect">
            <a:avLst/>
          </a:prstGeom>
        </p:spPr>
      </p:pic>
    </p:spTree>
    <p:extLst>
      <p:ext uri="{BB962C8B-B14F-4D97-AF65-F5344CB8AC3E}">
        <p14:creationId xmlns:p14="http://schemas.microsoft.com/office/powerpoint/2010/main" val="3490910528"/>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marL="266700" indent="266700"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6.4  JAX</a:t>
            </a:r>
            <a:r>
              <a:rPr lang="zh-CN" altLang="en-US" dirty="0"/>
              <a:t>中的结构体保存方法</a:t>
            </a:r>
            <a:r>
              <a:rPr lang="en-US" altLang="zh-CN" dirty="0" err="1"/>
              <a:t>Pytrees</a:t>
            </a:r>
            <a:endParaRPr lang="zh-CN" altLang="en-US" dirty="0"/>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marL="0" indent="0">
              <a:spcBef>
                <a:spcPts val="1200"/>
              </a:spcBef>
              <a:spcAft>
                <a:spcPts val="800"/>
              </a:spcAft>
              <a:buNone/>
            </a:pPr>
            <a:r>
              <a:rPr lang="en-US" altLang="zh-CN" sz="1800" dirty="0">
                <a:effectLst/>
                <a:latin typeface="Arial" panose="020B0604020202020204" pitchFamily="34" charset="0"/>
                <a:ea typeface="黑体" panose="02010609060101010101" pitchFamily="49" charset="-122"/>
                <a:cs typeface="宋体" panose="02010600030101010101" pitchFamily="2" charset="-122"/>
              </a:rPr>
              <a:t>6.4.2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常见的</a:t>
            </a:r>
            <a:r>
              <a:rPr lang="en-US" altLang="zh-CN" sz="1800" dirty="0" err="1">
                <a:effectLst/>
                <a:latin typeface="Arial" panose="020B0604020202020204" pitchFamily="34" charset="0"/>
                <a:ea typeface="黑体" panose="02010609060101010101" pitchFamily="49" charset="-122"/>
                <a:cs typeface="宋体" panose="02010600030101010101" pitchFamily="2" charset="-122"/>
              </a:rPr>
              <a:t>pytree</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函数</a:t>
            </a:r>
          </a:p>
        </p:txBody>
      </p:sp>
      <p:sp>
        <p:nvSpPr>
          <p:cNvPr id="35" name="Shape 35"/>
          <p:cNvSpPr/>
          <p:nvPr/>
        </p:nvSpPr>
        <p:spPr>
          <a:xfrm>
            <a:off x="296986" y="2295526"/>
            <a:ext cx="8550027" cy="111825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indent="269875" algn="just">
              <a:lnSpc>
                <a:spcPts val="1560"/>
              </a:lnSpc>
            </a:pPr>
            <a:r>
              <a:rPr lang="zh-CN" altLang="zh-CN" sz="1800" dirty="0">
                <a:effectLst/>
                <a:latin typeface="Times New Roman" panose="02020603050405020304" pitchFamily="18" charset="0"/>
                <a:ea typeface="宋体" panose="02010600030101010101" pitchFamily="2" charset="-122"/>
              </a:rPr>
              <a:t>在前面我们使用的</a:t>
            </a:r>
            <a:r>
              <a:rPr lang="en-US" altLang="zh-CN" sz="1800" dirty="0" err="1">
                <a:effectLst/>
                <a:latin typeface="Times New Roman" panose="02020603050405020304" pitchFamily="18" charset="0"/>
                <a:ea typeface="宋体" panose="02010600030101010101" pitchFamily="2" charset="-122"/>
              </a:rPr>
              <a:t>tree_leaves</a:t>
            </a:r>
            <a:r>
              <a:rPr lang="zh-CN" altLang="zh-CN" sz="1800" dirty="0">
                <a:effectLst/>
                <a:latin typeface="Times New Roman" panose="02020603050405020304" pitchFamily="18" charset="0"/>
                <a:ea typeface="宋体" panose="02010600030101010101" pitchFamily="2" charset="-122"/>
              </a:rPr>
              <a:t>是一个对</a:t>
            </a:r>
            <a:r>
              <a:rPr lang="en-US" altLang="zh-CN" sz="1800" dirty="0" err="1">
                <a:effectLst/>
                <a:latin typeface="Times New Roman" panose="02020603050405020304" pitchFamily="18" charset="0"/>
                <a:ea typeface="宋体" panose="02010600030101010101" pitchFamily="2" charset="-122"/>
              </a:rPr>
              <a:t>pytree</a:t>
            </a:r>
            <a:r>
              <a:rPr lang="zh-CN" altLang="zh-CN" sz="1800" dirty="0">
                <a:effectLst/>
                <a:latin typeface="Times New Roman" panose="02020603050405020304" pitchFamily="18" charset="0"/>
                <a:ea typeface="宋体" panose="02010600030101010101" pitchFamily="2" charset="-122"/>
              </a:rPr>
              <a:t>进行操作的函数，除此之外，常用的</a:t>
            </a:r>
            <a:r>
              <a:rPr lang="en-US" altLang="zh-CN" sz="1800" dirty="0" err="1">
                <a:effectLst/>
                <a:latin typeface="Times New Roman" panose="02020603050405020304" pitchFamily="18" charset="0"/>
                <a:ea typeface="宋体" panose="02010600030101010101" pitchFamily="2" charset="-122"/>
              </a:rPr>
              <a:t>pytree</a:t>
            </a:r>
            <a:r>
              <a:rPr lang="zh-CN" altLang="zh-CN" sz="1800" dirty="0">
                <a:effectLst/>
                <a:latin typeface="Times New Roman" panose="02020603050405020304" pitchFamily="18" charset="0"/>
                <a:ea typeface="宋体" panose="02010600030101010101" pitchFamily="2" charset="-122"/>
              </a:rPr>
              <a:t>函数还包括</a:t>
            </a:r>
            <a:r>
              <a:rPr lang="en-US" altLang="zh-CN" sz="1800" dirty="0" err="1">
                <a:effectLst/>
                <a:latin typeface="Times New Roman" panose="02020603050405020304" pitchFamily="18" charset="0"/>
                <a:ea typeface="宋体" panose="02010600030101010101" pitchFamily="2" charset="-122"/>
              </a:rPr>
              <a:t>jax.tree_map</a:t>
            </a:r>
            <a:r>
              <a:rPr lang="zh-CN" altLang="zh-CN" sz="1800" dirty="0">
                <a:effectLst/>
                <a:latin typeface="Times New Roman" panose="02020603050405020304" pitchFamily="18" charset="0"/>
                <a:ea typeface="宋体" panose="02010600030101010101" pitchFamily="2" charset="-122"/>
              </a:rPr>
              <a:t>和</a:t>
            </a:r>
            <a:r>
              <a:rPr lang="en-US" altLang="zh-CN" sz="1800" dirty="0" err="1">
                <a:effectLst/>
                <a:latin typeface="Times New Roman" panose="02020603050405020304" pitchFamily="18" charset="0"/>
                <a:ea typeface="宋体" panose="02010600030101010101" pitchFamily="2" charset="-122"/>
              </a:rPr>
              <a:t>jax.tree_multimap</a:t>
            </a:r>
            <a:r>
              <a:rPr lang="zh-CN" altLang="zh-CN" sz="1800" dirty="0">
                <a:effectLst/>
                <a:latin typeface="Times New Roman" panose="02020603050405020304" pitchFamily="18" charset="0"/>
                <a:ea typeface="宋体" panose="02010600030101010101" pitchFamily="2" charset="-122"/>
              </a:rPr>
              <a:t>，它们的使用方法与普通的</a:t>
            </a:r>
            <a:r>
              <a:rPr lang="en-US" altLang="zh-CN" sz="1800" dirty="0">
                <a:effectLst/>
                <a:latin typeface="Times New Roman" panose="02020603050405020304" pitchFamily="18" charset="0"/>
                <a:ea typeface="宋体" panose="02010600030101010101" pitchFamily="2" charset="-122"/>
              </a:rPr>
              <a:t>map</a:t>
            </a:r>
            <a:r>
              <a:rPr lang="zh-CN" altLang="zh-CN" sz="1800" dirty="0">
                <a:effectLst/>
                <a:latin typeface="Times New Roman" panose="02020603050405020304" pitchFamily="18" charset="0"/>
                <a:ea typeface="宋体" panose="02010600030101010101" pitchFamily="2" charset="-122"/>
              </a:rPr>
              <a:t>函数类似，但是使用目的有所区别。</a:t>
            </a:r>
          </a:p>
          <a:p>
            <a:pPr indent="266700" algn="just">
              <a:lnSpc>
                <a:spcPts val="1560"/>
              </a:lnSpc>
              <a:spcAft>
                <a:spcPts val="600"/>
              </a:spcAft>
            </a:pPr>
            <a:r>
              <a:rPr lang="zh-CN" altLang="zh-CN" sz="1800" dirty="0">
                <a:effectLst/>
                <a:latin typeface="Times New Roman" panose="02020603050405020304" pitchFamily="18" charset="0"/>
                <a:ea typeface="宋体" panose="02010600030101010101" pitchFamily="2" charset="-122"/>
              </a:rPr>
              <a:t>需要对</a:t>
            </a:r>
            <a:r>
              <a:rPr lang="en-US" altLang="zh-CN" sz="1800" dirty="0" err="1">
                <a:effectLst/>
                <a:latin typeface="Times New Roman" panose="02020603050405020304" pitchFamily="18" charset="0"/>
                <a:ea typeface="宋体" panose="02010600030101010101" pitchFamily="2" charset="-122"/>
              </a:rPr>
              <a:t>pytree</a:t>
            </a:r>
            <a:r>
              <a:rPr lang="zh-CN" altLang="zh-CN" sz="1800" dirty="0">
                <a:effectLst/>
                <a:latin typeface="Times New Roman" panose="02020603050405020304" pitchFamily="18" charset="0"/>
                <a:ea typeface="宋体" panose="02010600030101010101" pitchFamily="2" charset="-122"/>
              </a:rPr>
              <a:t>内部的数据进行逐一操作时，我们可以使用</a:t>
            </a:r>
            <a:r>
              <a:rPr lang="en-US" altLang="zh-CN" sz="1800" dirty="0" err="1">
                <a:effectLst/>
                <a:latin typeface="Times New Roman" panose="02020603050405020304" pitchFamily="18" charset="0"/>
                <a:ea typeface="宋体" panose="02010600030101010101" pitchFamily="2" charset="-122"/>
              </a:rPr>
              <a:t>tree_map</a:t>
            </a:r>
            <a:r>
              <a:rPr lang="zh-CN" altLang="zh-CN" sz="1800" dirty="0">
                <a:effectLst/>
                <a:latin typeface="Times New Roman" panose="02020603050405020304" pitchFamily="18" charset="0"/>
                <a:ea typeface="宋体" panose="02010600030101010101" pitchFamily="2" charset="-122"/>
              </a:rPr>
              <a:t>函数，代码如下：</a:t>
            </a:r>
          </a:p>
        </p:txBody>
      </p:sp>
      <p:sp>
        <p:nvSpPr>
          <p:cNvPr id="5" name="Rectangle 4">
            <a:extLst>
              <a:ext uri="{FF2B5EF4-FFF2-40B4-BE49-F238E27FC236}">
                <a16:creationId xmlns:a16="http://schemas.microsoft.com/office/drawing/2014/main" id="{52D9EE79-A9B9-4CD1-B5BD-81E46B04C9C1}"/>
              </a:ext>
            </a:extLst>
          </p:cNvPr>
          <p:cNvSpPr>
            <a:spLocks noChangeArrowheads="1"/>
          </p:cNvSpPr>
          <p:nvPr/>
        </p:nvSpPr>
        <p:spPr bwMode="auto">
          <a:xfrm>
            <a:off x="4838700" y="461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a:extLst>
              <a:ext uri="{FF2B5EF4-FFF2-40B4-BE49-F238E27FC236}">
                <a16:creationId xmlns:a16="http://schemas.microsoft.com/office/drawing/2014/main" id="{6D3D8579-9594-46B6-83B7-FA1AC6802EA4}"/>
              </a:ext>
            </a:extLst>
          </p:cNvPr>
          <p:cNvPicPr>
            <a:picLocks noChangeAspect="1"/>
          </p:cNvPicPr>
          <p:nvPr/>
        </p:nvPicPr>
        <p:blipFill>
          <a:blip r:embed="rId2"/>
          <a:stretch>
            <a:fillRect/>
          </a:stretch>
        </p:blipFill>
        <p:spPr>
          <a:xfrm>
            <a:off x="2984945" y="3891918"/>
            <a:ext cx="4374259" cy="434378"/>
          </a:xfrm>
          <a:prstGeom prst="rect">
            <a:avLst/>
          </a:prstGeom>
        </p:spPr>
      </p:pic>
    </p:spTree>
    <p:extLst>
      <p:ext uri="{BB962C8B-B14F-4D97-AF65-F5344CB8AC3E}">
        <p14:creationId xmlns:p14="http://schemas.microsoft.com/office/powerpoint/2010/main" val="3762982082"/>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marL="266700" indent="266700"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6.4  JAX</a:t>
            </a:r>
            <a:r>
              <a:rPr lang="zh-CN" altLang="en-US" dirty="0"/>
              <a:t>中的结构体保存方法</a:t>
            </a:r>
            <a:r>
              <a:rPr lang="en-US" altLang="zh-CN" dirty="0" err="1"/>
              <a:t>Pytrees</a:t>
            </a:r>
            <a:endParaRPr lang="zh-CN" altLang="en-US" dirty="0"/>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marL="0" indent="0">
              <a:spcBef>
                <a:spcPts val="1200"/>
              </a:spcBef>
              <a:spcAft>
                <a:spcPts val="800"/>
              </a:spcAft>
              <a:buNone/>
            </a:pPr>
            <a:r>
              <a:rPr lang="en-US" altLang="zh-CN" sz="1800" dirty="0">
                <a:effectLst/>
                <a:latin typeface="Arial" panose="020B0604020202020204" pitchFamily="34" charset="0"/>
                <a:ea typeface="黑体" panose="02010609060101010101" pitchFamily="49" charset="-122"/>
                <a:cs typeface="宋体" panose="02010600030101010101" pitchFamily="2" charset="-122"/>
              </a:rPr>
              <a:t>6.4.3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深度学习模型参数的控制（线性模型）</a:t>
            </a:r>
          </a:p>
        </p:txBody>
      </p:sp>
      <p:sp>
        <p:nvSpPr>
          <p:cNvPr id="35" name="Shape 35"/>
          <p:cNvSpPr/>
          <p:nvPr/>
        </p:nvSpPr>
        <p:spPr>
          <a:xfrm>
            <a:off x="296986" y="2295526"/>
            <a:ext cx="8550027" cy="707886"/>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indent="266700" algn="just">
              <a:lnSpc>
                <a:spcPts val="1560"/>
              </a:lnSpc>
              <a:spcAft>
                <a:spcPts val="600"/>
              </a:spcAft>
            </a:pPr>
            <a:r>
              <a:rPr lang="zh-CN" altLang="zh-CN" sz="1800" dirty="0">
                <a:effectLst/>
                <a:latin typeface="Times New Roman" panose="02020603050405020304" pitchFamily="18" charset="0"/>
                <a:ea typeface="宋体" panose="02010600030101010101" pitchFamily="2" charset="-122"/>
              </a:rPr>
              <a:t>下面介绍</a:t>
            </a:r>
            <a:r>
              <a:rPr lang="en-US" altLang="zh-CN" sz="1800" dirty="0" err="1">
                <a:effectLst/>
                <a:latin typeface="Times New Roman" panose="02020603050405020304" pitchFamily="18" charset="0"/>
                <a:ea typeface="宋体" panose="02010600030101010101" pitchFamily="2" charset="-122"/>
              </a:rPr>
              <a:t>Pytrees</a:t>
            </a:r>
            <a:r>
              <a:rPr lang="zh-CN" altLang="zh-CN" sz="1800" dirty="0">
                <a:effectLst/>
                <a:latin typeface="Times New Roman" panose="02020603050405020304" pitchFamily="18" charset="0"/>
                <a:ea typeface="宋体" panose="02010600030101010101" pitchFamily="2" charset="-122"/>
              </a:rPr>
              <a:t>应用在深度学习模型中对参数的控制问题。在深度学习中，参数的维度是一个非常重要的问题，我们可以根据</a:t>
            </a:r>
            <a:r>
              <a:rPr lang="en-US" altLang="zh-CN" sz="1800" dirty="0" err="1">
                <a:effectLst/>
                <a:latin typeface="Times New Roman" panose="02020603050405020304" pitchFamily="18" charset="0"/>
                <a:ea typeface="宋体" panose="02010600030101010101" pitchFamily="2" charset="-122"/>
              </a:rPr>
              <a:t>tree_map</a:t>
            </a:r>
            <a:r>
              <a:rPr lang="zh-CN" altLang="zh-CN" sz="1800" dirty="0">
                <a:effectLst/>
                <a:latin typeface="Times New Roman" panose="02020603050405020304" pitchFamily="18" charset="0"/>
                <a:ea typeface="宋体" panose="02010600030101010101" pitchFamily="2" charset="-122"/>
              </a:rPr>
              <a:t>将维度赋予对应的参数名，代码如下：</a:t>
            </a:r>
          </a:p>
        </p:txBody>
      </p:sp>
      <p:sp>
        <p:nvSpPr>
          <p:cNvPr id="5" name="Rectangle 4">
            <a:extLst>
              <a:ext uri="{FF2B5EF4-FFF2-40B4-BE49-F238E27FC236}">
                <a16:creationId xmlns:a16="http://schemas.microsoft.com/office/drawing/2014/main" id="{52D9EE79-A9B9-4CD1-B5BD-81E46B04C9C1}"/>
              </a:ext>
            </a:extLst>
          </p:cNvPr>
          <p:cNvSpPr>
            <a:spLocks noChangeArrowheads="1"/>
          </p:cNvSpPr>
          <p:nvPr/>
        </p:nvSpPr>
        <p:spPr bwMode="auto">
          <a:xfrm>
            <a:off x="4838700" y="461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id="{DFA74B8A-42C8-4594-98E9-802B96ACEAE4}"/>
              </a:ext>
            </a:extLst>
          </p:cNvPr>
          <p:cNvPicPr>
            <a:picLocks noChangeAspect="1"/>
          </p:cNvPicPr>
          <p:nvPr/>
        </p:nvPicPr>
        <p:blipFill>
          <a:blip r:embed="rId2"/>
          <a:stretch>
            <a:fillRect/>
          </a:stretch>
        </p:blipFill>
        <p:spPr>
          <a:xfrm>
            <a:off x="1967622" y="3429000"/>
            <a:ext cx="5608806" cy="1257409"/>
          </a:xfrm>
          <a:prstGeom prst="rect">
            <a:avLst/>
          </a:prstGeom>
        </p:spPr>
      </p:pic>
    </p:spTree>
    <p:extLst>
      <p:ext uri="{BB962C8B-B14F-4D97-AF65-F5344CB8AC3E}">
        <p14:creationId xmlns:p14="http://schemas.microsoft.com/office/powerpoint/2010/main" val="2545385129"/>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marL="266700" indent="266700"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6.4  JAX</a:t>
            </a:r>
            <a:r>
              <a:rPr lang="zh-CN" altLang="en-US" dirty="0"/>
              <a:t>中的结构体保存方法</a:t>
            </a:r>
            <a:r>
              <a:rPr lang="en-US" altLang="zh-CN" dirty="0" err="1"/>
              <a:t>Pytrees</a:t>
            </a:r>
            <a:endParaRPr lang="zh-CN" altLang="en-US" dirty="0"/>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marL="0" indent="0">
              <a:spcBef>
                <a:spcPts val="1200"/>
              </a:spcBef>
              <a:spcAft>
                <a:spcPts val="800"/>
              </a:spcAft>
              <a:buNone/>
            </a:pPr>
            <a:r>
              <a:rPr lang="en-US" altLang="zh-CN" sz="1800" dirty="0">
                <a:effectLst/>
                <a:latin typeface="Arial" panose="020B0604020202020204" pitchFamily="34" charset="0"/>
                <a:ea typeface="黑体" panose="02010609060101010101" pitchFamily="49" charset="-122"/>
                <a:cs typeface="宋体" panose="02010600030101010101" pitchFamily="2" charset="-122"/>
              </a:rPr>
              <a:t>6.4.4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深度学习模型参数的控制（非线性模型）</a:t>
            </a:r>
          </a:p>
        </p:txBody>
      </p:sp>
      <p:sp>
        <p:nvSpPr>
          <p:cNvPr id="35" name="Shape 35"/>
          <p:cNvSpPr/>
          <p:nvPr/>
        </p:nvSpPr>
        <p:spPr>
          <a:xfrm>
            <a:off x="296986" y="2295526"/>
            <a:ext cx="8550027" cy="707886"/>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indent="266700" algn="just">
              <a:lnSpc>
                <a:spcPts val="1560"/>
              </a:lnSpc>
              <a:spcAft>
                <a:spcPts val="600"/>
              </a:spcAft>
            </a:pPr>
            <a:r>
              <a:rPr lang="zh-CN" altLang="zh-CN" sz="1800" dirty="0">
                <a:effectLst/>
                <a:latin typeface="Times New Roman" panose="02020603050405020304" pitchFamily="18" charset="0"/>
                <a:ea typeface="宋体" panose="02010600030101010101" pitchFamily="2" charset="-122"/>
              </a:rPr>
              <a:t>上一小节通过线性模型拟合了计算公式，并得到了正确的结果。对于深度学习来说，遇到非线性模型的机率远远大于线性模型。下面就使用非线性模型进行拟合结果，新的模型主体如下所示：</a:t>
            </a:r>
          </a:p>
        </p:txBody>
      </p:sp>
      <p:sp>
        <p:nvSpPr>
          <p:cNvPr id="5" name="Rectangle 4">
            <a:extLst>
              <a:ext uri="{FF2B5EF4-FFF2-40B4-BE49-F238E27FC236}">
                <a16:creationId xmlns:a16="http://schemas.microsoft.com/office/drawing/2014/main" id="{52D9EE79-A9B9-4CD1-B5BD-81E46B04C9C1}"/>
              </a:ext>
            </a:extLst>
          </p:cNvPr>
          <p:cNvSpPr>
            <a:spLocks noChangeArrowheads="1"/>
          </p:cNvSpPr>
          <p:nvPr/>
        </p:nvSpPr>
        <p:spPr bwMode="auto">
          <a:xfrm>
            <a:off x="4838700" y="461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a:extLst>
              <a:ext uri="{FF2B5EF4-FFF2-40B4-BE49-F238E27FC236}">
                <a16:creationId xmlns:a16="http://schemas.microsoft.com/office/drawing/2014/main" id="{AE097C1B-EA07-4786-B566-03D0C8C13B94}"/>
              </a:ext>
            </a:extLst>
          </p:cNvPr>
          <p:cNvPicPr>
            <a:picLocks noChangeAspect="1"/>
          </p:cNvPicPr>
          <p:nvPr/>
        </p:nvPicPr>
        <p:blipFill>
          <a:blip r:embed="rId2"/>
          <a:stretch>
            <a:fillRect/>
          </a:stretch>
        </p:blipFill>
        <p:spPr>
          <a:xfrm>
            <a:off x="2493427" y="3547044"/>
            <a:ext cx="5014395" cy="1516511"/>
          </a:xfrm>
          <a:prstGeom prst="rect">
            <a:avLst/>
          </a:prstGeom>
        </p:spPr>
      </p:pic>
    </p:spTree>
    <p:extLst>
      <p:ext uri="{BB962C8B-B14F-4D97-AF65-F5344CB8AC3E}">
        <p14:creationId xmlns:p14="http://schemas.microsoft.com/office/powerpoint/2010/main" val="2129265942"/>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marL="266700" indent="266700"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6.4  JAX</a:t>
            </a:r>
            <a:r>
              <a:rPr lang="zh-CN" altLang="en-US" dirty="0"/>
              <a:t>中的结构体保存方法</a:t>
            </a:r>
            <a:r>
              <a:rPr lang="en-US" altLang="zh-CN" dirty="0" err="1"/>
              <a:t>Pytrees</a:t>
            </a:r>
            <a:endParaRPr lang="zh-CN" altLang="en-US" dirty="0"/>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marL="0" indent="0">
              <a:spcBef>
                <a:spcPts val="1200"/>
              </a:spcBef>
              <a:spcAft>
                <a:spcPts val="800"/>
              </a:spcAft>
              <a:buNone/>
            </a:pPr>
            <a:r>
              <a:rPr lang="en-US" altLang="zh-CN" sz="1800" dirty="0">
                <a:effectLst/>
                <a:latin typeface="Arial" panose="020B0604020202020204" pitchFamily="34" charset="0"/>
                <a:ea typeface="黑体" panose="02010609060101010101" pitchFamily="49" charset="-122"/>
                <a:cs typeface="宋体" panose="02010600030101010101" pitchFamily="2" charset="-122"/>
              </a:rPr>
              <a:t>6.4.5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自定义的</a:t>
            </a:r>
            <a:r>
              <a:rPr lang="en-US" altLang="zh-CN" sz="1800" dirty="0" err="1">
                <a:effectLst/>
                <a:latin typeface="Arial" panose="020B0604020202020204" pitchFamily="34" charset="0"/>
                <a:ea typeface="黑体" panose="02010609060101010101" pitchFamily="49" charset="-122"/>
                <a:cs typeface="宋体" panose="02010600030101010101" pitchFamily="2" charset="-122"/>
              </a:rPr>
              <a:t>Pytree</a:t>
            </a:r>
            <a:r>
              <a:rPr lang="zh-CN" altLang="zh-CN" sz="1800" dirty="0">
                <a:effectLst/>
                <a:latin typeface="Arial" panose="020B0604020202020204" pitchFamily="34" charset="0"/>
                <a:ea typeface="黑体" panose="02010609060101010101" pitchFamily="49" charset="-122"/>
                <a:cs typeface="宋体" panose="02010600030101010101" pitchFamily="2" charset="-122"/>
              </a:rPr>
              <a:t>节点</a:t>
            </a:r>
          </a:p>
        </p:txBody>
      </p:sp>
      <p:sp>
        <p:nvSpPr>
          <p:cNvPr id="35" name="Shape 35"/>
          <p:cNvSpPr/>
          <p:nvPr/>
        </p:nvSpPr>
        <p:spPr>
          <a:xfrm>
            <a:off x="296986" y="2295526"/>
            <a:ext cx="8550027" cy="91307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indent="269875" algn="just">
              <a:lnSpc>
                <a:spcPts val="1560"/>
              </a:lnSpc>
            </a:pPr>
            <a:r>
              <a:rPr lang="zh-CN" altLang="zh-CN" sz="1800" dirty="0">
                <a:effectLst/>
                <a:latin typeface="Times New Roman" panose="02020603050405020304" pitchFamily="18" charset="0"/>
                <a:ea typeface="宋体" panose="02010600030101010101" pitchFamily="2" charset="-122"/>
              </a:rPr>
              <a:t>到目前为止，我们所看到的</a:t>
            </a:r>
            <a:r>
              <a:rPr lang="en-US" altLang="zh-CN" sz="1800" dirty="0" err="1">
                <a:effectLst/>
                <a:latin typeface="Times New Roman" panose="02020603050405020304" pitchFamily="18" charset="0"/>
                <a:ea typeface="宋体" panose="02010600030101010101" pitchFamily="2" charset="-122"/>
              </a:rPr>
              <a:t>Pytree</a:t>
            </a:r>
            <a:r>
              <a:rPr lang="zh-CN" altLang="zh-CN" sz="1800" dirty="0">
                <a:effectLst/>
                <a:latin typeface="Times New Roman" panose="02020603050405020304" pitchFamily="18" charset="0"/>
                <a:ea typeface="宋体" panose="02010600030101010101" pitchFamily="2" charset="-122"/>
              </a:rPr>
              <a:t>涉及到字典、列表以及元组（单数组无法作为</a:t>
            </a:r>
            <a:r>
              <a:rPr lang="en-US" altLang="zh-CN" sz="1800" dirty="0" err="1">
                <a:effectLst/>
                <a:latin typeface="Times New Roman" panose="02020603050405020304" pitchFamily="18" charset="0"/>
                <a:ea typeface="宋体" panose="02010600030101010101" pitchFamily="2" charset="-122"/>
              </a:rPr>
              <a:t>Pytree</a:t>
            </a:r>
            <a:r>
              <a:rPr lang="zh-CN" altLang="zh-CN" sz="1800" dirty="0">
                <a:effectLst/>
                <a:latin typeface="Times New Roman" panose="02020603050405020304" pitchFamily="18" charset="0"/>
                <a:ea typeface="宋体" panose="02010600030101010101" pitchFamily="2" charset="-122"/>
              </a:rPr>
              <a:t>对象，而仅仅作为一个</a:t>
            </a:r>
            <a:r>
              <a:rPr lang="en-US" altLang="zh-CN" sz="1800" dirty="0" err="1">
                <a:effectLst/>
                <a:latin typeface="Times New Roman" panose="02020603050405020304" pitchFamily="18" charset="0"/>
                <a:ea typeface="宋体" panose="02010600030101010101" pitchFamily="2" charset="-122"/>
              </a:rPr>
              <a:t>Pytree</a:t>
            </a:r>
            <a:r>
              <a:rPr lang="zh-CN" altLang="zh-CN" sz="1800" dirty="0">
                <a:effectLst/>
                <a:latin typeface="Times New Roman" panose="02020603050405020304" pitchFamily="18" charset="0"/>
                <a:ea typeface="宋体" panose="02010600030101010101" pitchFamily="2" charset="-122"/>
              </a:rPr>
              <a:t>的叶子），而对于自定义的节点类型却没有涉及。</a:t>
            </a:r>
          </a:p>
          <a:p>
            <a:pPr indent="266700" algn="just">
              <a:lnSpc>
                <a:spcPts val="1560"/>
              </a:lnSpc>
              <a:spcAft>
                <a:spcPts val="600"/>
              </a:spcAft>
            </a:pPr>
            <a:r>
              <a:rPr lang="zh-CN" altLang="zh-CN" sz="1800" dirty="0">
                <a:effectLst/>
                <a:latin typeface="Times New Roman" panose="02020603050405020304" pitchFamily="18" charset="0"/>
                <a:ea typeface="宋体" panose="02010600030101010101" pitchFamily="2" charset="-122"/>
              </a:rPr>
              <a:t>在</a:t>
            </a:r>
            <a:r>
              <a:rPr lang="en-US" altLang="zh-CN" sz="1800" dirty="0" err="1">
                <a:effectLst/>
                <a:latin typeface="Times New Roman" panose="02020603050405020304" pitchFamily="18" charset="0"/>
                <a:ea typeface="宋体" panose="02010600030101010101" pitchFamily="2" charset="-122"/>
              </a:rPr>
              <a:t>Pytree</a:t>
            </a:r>
            <a:r>
              <a:rPr lang="zh-CN" altLang="zh-CN" sz="1800" dirty="0">
                <a:effectLst/>
                <a:latin typeface="Times New Roman" panose="02020603050405020304" pitchFamily="18" charset="0"/>
                <a:ea typeface="宋体" panose="02010600030101010101" pitchFamily="2" charset="-122"/>
              </a:rPr>
              <a:t>中，自定义的对象统一被作为叶子对象进行处理。首先自定义一个类：</a:t>
            </a:r>
          </a:p>
        </p:txBody>
      </p:sp>
      <p:sp>
        <p:nvSpPr>
          <p:cNvPr id="5" name="Rectangle 4">
            <a:extLst>
              <a:ext uri="{FF2B5EF4-FFF2-40B4-BE49-F238E27FC236}">
                <a16:creationId xmlns:a16="http://schemas.microsoft.com/office/drawing/2014/main" id="{52D9EE79-A9B9-4CD1-B5BD-81E46B04C9C1}"/>
              </a:ext>
            </a:extLst>
          </p:cNvPr>
          <p:cNvSpPr>
            <a:spLocks noChangeArrowheads="1"/>
          </p:cNvSpPr>
          <p:nvPr/>
        </p:nvSpPr>
        <p:spPr bwMode="auto">
          <a:xfrm>
            <a:off x="4838700" y="461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id="{2F338FE9-854F-43FB-B3D2-3373F1AC36A8}"/>
              </a:ext>
            </a:extLst>
          </p:cNvPr>
          <p:cNvPicPr>
            <a:picLocks noChangeAspect="1"/>
          </p:cNvPicPr>
          <p:nvPr/>
        </p:nvPicPr>
        <p:blipFill>
          <a:blip r:embed="rId2"/>
          <a:stretch>
            <a:fillRect/>
          </a:stretch>
        </p:blipFill>
        <p:spPr>
          <a:xfrm>
            <a:off x="2880160" y="4038550"/>
            <a:ext cx="4602879" cy="1143099"/>
          </a:xfrm>
          <a:prstGeom prst="rect">
            <a:avLst/>
          </a:prstGeom>
        </p:spPr>
      </p:pic>
    </p:spTree>
    <p:extLst>
      <p:ext uri="{BB962C8B-B14F-4D97-AF65-F5344CB8AC3E}">
        <p14:creationId xmlns:p14="http://schemas.microsoft.com/office/powerpoint/2010/main" val="1849963785"/>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marL="266700" indent="266700"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6.4  JAX</a:t>
            </a:r>
            <a:r>
              <a:rPr lang="zh-CN" altLang="en-US" dirty="0"/>
              <a:t>中的结构体保存方法</a:t>
            </a:r>
            <a:r>
              <a:rPr lang="en-US" altLang="zh-CN" dirty="0" err="1"/>
              <a:t>Pytrees</a:t>
            </a:r>
            <a:endParaRPr lang="zh-CN" altLang="en-US" dirty="0"/>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marL="0" indent="0">
              <a:spcBef>
                <a:spcPts val="1200"/>
              </a:spcBef>
              <a:spcAft>
                <a:spcPts val="800"/>
              </a:spcAft>
              <a:buNone/>
            </a:pPr>
            <a:r>
              <a:rPr lang="en-US" altLang="zh-CN" sz="1800" dirty="0">
                <a:effectLst/>
                <a:latin typeface="Arial" panose="020B0604020202020204" pitchFamily="34" charset="0"/>
                <a:ea typeface="黑体" panose="02010609060101010101" pitchFamily="49" charset="-122"/>
                <a:cs typeface="宋体" panose="02010600030101010101" pitchFamily="2" charset="-122"/>
              </a:rPr>
              <a:t>6.4.6  JAX</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数值计算的运行机制</a:t>
            </a:r>
          </a:p>
        </p:txBody>
      </p:sp>
      <p:sp>
        <p:nvSpPr>
          <p:cNvPr id="35" name="Shape 35"/>
          <p:cNvSpPr/>
          <p:nvPr/>
        </p:nvSpPr>
        <p:spPr>
          <a:xfrm>
            <a:off x="296986" y="2295526"/>
            <a:ext cx="8550027" cy="2503249"/>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indent="266700" algn="just">
              <a:lnSpc>
                <a:spcPts val="1560"/>
              </a:lnSpc>
              <a:spcAft>
                <a:spcPts val="600"/>
              </a:spcAft>
            </a:pPr>
            <a:r>
              <a:rPr lang="zh-CN" altLang="zh-CN" sz="1800" dirty="0">
                <a:effectLst/>
                <a:latin typeface="Times New Roman" panose="02020603050405020304" pitchFamily="18" charset="0"/>
                <a:ea typeface="宋体" panose="02010600030101010101" pitchFamily="2" charset="-122"/>
              </a:rPr>
              <a:t>在前面演示了深度学习程序的编写和运行，一般一个深度学习主要包括以下</a:t>
            </a:r>
            <a:r>
              <a:rPr lang="en-US" altLang="zh-CN" sz="1800" dirty="0">
                <a:effectLst/>
                <a:latin typeface="Times New Roman" panose="02020603050405020304" pitchFamily="18" charset="0"/>
                <a:ea typeface="宋体" panose="02010600030101010101" pitchFamily="2" charset="-122"/>
              </a:rPr>
              <a:t>3</a:t>
            </a:r>
            <a:r>
              <a:rPr lang="zh-CN" altLang="zh-CN" sz="1800" dirty="0">
                <a:effectLst/>
                <a:latin typeface="Times New Roman" panose="02020603050405020304" pitchFamily="18" charset="0"/>
                <a:ea typeface="宋体" panose="02010600030101010101" pitchFamily="2" charset="-122"/>
              </a:rPr>
              <a:t>个组件：</a:t>
            </a:r>
          </a:p>
          <a:p>
            <a:pPr marL="342900" lvl="0" indent="-342900" algn="just">
              <a:lnSpc>
                <a:spcPts val="1560"/>
              </a:lnSpc>
              <a:buSzPts val="1200"/>
              <a:buFont typeface="Wingdings" panose="05000000000000000000" pitchFamily="2" charset="2"/>
              <a:buChar char=""/>
            </a:pPr>
            <a:r>
              <a:rPr lang="zh-CN" altLang="zh-CN" sz="1600" dirty="0">
                <a:effectLst/>
                <a:latin typeface="Times New Roman" panose="02020603050405020304" pitchFamily="18" charset="0"/>
                <a:ea typeface="楷体_GB2312"/>
              </a:rPr>
              <a:t>模型以及模型参数。</a:t>
            </a:r>
          </a:p>
          <a:p>
            <a:pPr marL="342900" lvl="0" indent="-342900" algn="just">
              <a:lnSpc>
                <a:spcPts val="1560"/>
              </a:lnSpc>
              <a:buSzPts val="1200"/>
              <a:buFont typeface="Wingdings" panose="05000000000000000000" pitchFamily="2" charset="2"/>
              <a:buChar char=""/>
            </a:pPr>
            <a:r>
              <a:rPr lang="zh-CN" altLang="zh-CN" sz="1600" dirty="0">
                <a:effectLst/>
                <a:latin typeface="Times New Roman" panose="02020603050405020304" pitchFamily="18" charset="0"/>
                <a:ea typeface="楷体_GB2312"/>
              </a:rPr>
              <a:t>优化器方案。</a:t>
            </a:r>
          </a:p>
          <a:p>
            <a:pPr marL="342900" lvl="0" indent="-342900" algn="just">
              <a:lnSpc>
                <a:spcPts val="1560"/>
              </a:lnSpc>
              <a:buSzPts val="1200"/>
              <a:buFont typeface="Wingdings" panose="05000000000000000000" pitchFamily="2" charset="2"/>
              <a:buChar char=""/>
            </a:pPr>
            <a:r>
              <a:rPr lang="zh-CN" altLang="zh-CN" sz="1600" dirty="0">
                <a:effectLst/>
                <a:latin typeface="Times New Roman" panose="02020603050405020304" pitchFamily="18" charset="0"/>
                <a:ea typeface="楷体_GB2312"/>
              </a:rPr>
              <a:t>状态修正层。</a:t>
            </a:r>
          </a:p>
          <a:p>
            <a:pPr indent="266700" algn="just">
              <a:lnSpc>
                <a:spcPts val="1560"/>
              </a:lnSpc>
              <a:spcBef>
                <a:spcPts val="600"/>
              </a:spcBef>
            </a:pPr>
            <a:r>
              <a:rPr lang="zh-CN" altLang="zh-CN" sz="1800" dirty="0">
                <a:effectLst/>
                <a:latin typeface="Times New Roman" panose="02020603050405020304" pitchFamily="18" charset="0"/>
                <a:ea typeface="宋体" panose="02010600030101010101" pitchFamily="2" charset="-122"/>
              </a:rPr>
              <a:t>通过演示的内容相信读者已经比较熟悉模型和优化器了。状态修正层一般指的是需要在深度学习模型中额外添加的一些能够简化程序拟合的层，例如</a:t>
            </a:r>
            <a:r>
              <a:rPr lang="en-US" altLang="zh-CN" sz="1800" dirty="0" err="1">
                <a:effectLst/>
                <a:latin typeface="Times New Roman" panose="02020603050405020304" pitchFamily="18" charset="0"/>
                <a:ea typeface="宋体" panose="02010600030101010101" pitchFamily="2" charset="-122"/>
              </a:rPr>
              <a:t>BatchNorm</a:t>
            </a:r>
            <a:r>
              <a:rPr lang="zh-CN" altLang="zh-CN" sz="1800" dirty="0">
                <a:effectLst/>
                <a:latin typeface="Times New Roman" panose="02020603050405020304" pitchFamily="18" charset="0"/>
                <a:ea typeface="宋体" panose="02010600030101010101" pitchFamily="2" charset="-122"/>
              </a:rPr>
              <a:t>和</a:t>
            </a:r>
            <a:r>
              <a:rPr lang="en-US" altLang="zh-CN" sz="1800" dirty="0" err="1">
                <a:effectLst/>
                <a:latin typeface="Times New Roman" panose="02020603050405020304" pitchFamily="18" charset="0"/>
                <a:ea typeface="宋体" panose="02010600030101010101" pitchFamily="2" charset="-122"/>
              </a:rPr>
              <a:t>LayerNorm</a:t>
            </a:r>
            <a:r>
              <a:rPr lang="zh-CN" altLang="zh-CN" sz="1800" dirty="0">
                <a:effectLst/>
                <a:latin typeface="Times New Roman" panose="02020603050405020304" pitchFamily="18" charset="0"/>
                <a:ea typeface="宋体" panose="02010600030101010101" pitchFamily="2" charset="-122"/>
              </a:rPr>
              <a:t>。</a:t>
            </a:r>
          </a:p>
          <a:p>
            <a:pPr indent="269875" algn="just">
              <a:lnSpc>
                <a:spcPts val="1560"/>
              </a:lnSpc>
            </a:pPr>
            <a:r>
              <a:rPr lang="zh-CN" altLang="zh-CN" sz="1800" dirty="0">
                <a:effectLst/>
                <a:latin typeface="Times New Roman" panose="02020603050405020304" pitchFamily="18" charset="0"/>
                <a:ea typeface="宋体" panose="02010600030101010101" pitchFamily="2" charset="-122"/>
              </a:rPr>
              <a:t>一些</a:t>
            </a:r>
            <a:r>
              <a:rPr lang="en-US" altLang="zh-CN" sz="1800" dirty="0">
                <a:effectLst/>
                <a:latin typeface="Times New Roman" panose="02020603050405020304" pitchFamily="18" charset="0"/>
                <a:ea typeface="宋体" panose="02010600030101010101" pitchFamily="2" charset="-122"/>
              </a:rPr>
              <a:t>JAX</a:t>
            </a:r>
            <a:r>
              <a:rPr lang="zh-CN" altLang="zh-CN" sz="1800" dirty="0">
                <a:effectLst/>
                <a:latin typeface="Times New Roman" panose="02020603050405020304" pitchFamily="18" charset="0"/>
                <a:ea typeface="宋体" panose="02010600030101010101" pitchFamily="2" charset="-122"/>
              </a:rPr>
              <a:t>转换，尤其是当使用</a:t>
            </a:r>
            <a:r>
              <a:rPr lang="en-US" altLang="zh-CN" sz="1800" dirty="0">
                <a:effectLst/>
                <a:latin typeface="Times New Roman" panose="02020603050405020304" pitchFamily="18" charset="0"/>
                <a:ea typeface="宋体" panose="02010600030101010101" pitchFamily="2" charset="-122"/>
              </a:rPr>
              <a:t>JIT</a:t>
            </a:r>
            <a:r>
              <a:rPr lang="zh-CN" altLang="zh-CN" sz="1800" dirty="0">
                <a:effectLst/>
                <a:latin typeface="Times New Roman" panose="02020603050405020304" pitchFamily="18" charset="0"/>
                <a:ea typeface="宋体" panose="02010600030101010101" pitchFamily="2" charset="-122"/>
              </a:rPr>
              <a:t>对函数进行编译和缓存时，需要对被转化的对象函数施加约束，而且必须要求转换对象函数没有副作用，或者说带有副作用的函数在编译后的内容不会被执行。</a:t>
            </a:r>
          </a:p>
        </p:txBody>
      </p:sp>
      <p:sp>
        <p:nvSpPr>
          <p:cNvPr id="5" name="Rectangle 4">
            <a:extLst>
              <a:ext uri="{FF2B5EF4-FFF2-40B4-BE49-F238E27FC236}">
                <a16:creationId xmlns:a16="http://schemas.microsoft.com/office/drawing/2014/main" id="{52D9EE79-A9B9-4CD1-B5BD-81E46B04C9C1}"/>
              </a:ext>
            </a:extLst>
          </p:cNvPr>
          <p:cNvSpPr>
            <a:spLocks noChangeArrowheads="1"/>
          </p:cNvSpPr>
          <p:nvPr/>
        </p:nvSpPr>
        <p:spPr bwMode="auto">
          <a:xfrm>
            <a:off x="4838700" y="461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035921736"/>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marL="266700" indent="266700"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6.5  </a:t>
            </a:r>
            <a:r>
              <a:rPr lang="zh-CN" altLang="en-US" dirty="0"/>
              <a:t>本 章 小 结</a:t>
            </a:r>
          </a:p>
        </p:txBody>
      </p:sp>
      <p:sp>
        <p:nvSpPr>
          <p:cNvPr id="34" name="Shape 34"/>
          <p:cNvSpPr>
            <a:spLocks noGrp="1"/>
          </p:cNvSpPr>
          <p:nvPr>
            <p:ph type="body" idx="4294967295"/>
          </p:nvPr>
        </p:nvSpPr>
        <p:spPr>
          <a:xfrm>
            <a:off x="457200" y="1600201"/>
            <a:ext cx="8229600" cy="1066800"/>
          </a:xfrm>
          <a:prstGeom prst="rect">
            <a:avLst/>
          </a:prstGeom>
        </p:spPr>
        <p:txBody>
          <a:bodyPr>
            <a:normAutofit/>
          </a:bodyPr>
          <a:lstStyle/>
          <a:p>
            <a:pPr indent="0" algn="just">
              <a:lnSpc>
                <a:spcPts val="1560"/>
              </a:lnSpc>
              <a:buNone/>
            </a:pPr>
            <a:r>
              <a:rPr lang="zh-CN" altLang="zh-CN" sz="1800" dirty="0">
                <a:effectLst/>
                <a:latin typeface="Times New Roman" panose="02020603050405020304" pitchFamily="18" charset="0"/>
                <a:ea typeface="宋体" panose="02010600030101010101" pitchFamily="2" charset="-122"/>
              </a:rPr>
              <a:t>本章以</a:t>
            </a:r>
            <a:r>
              <a:rPr lang="en-US" altLang="zh-CN" sz="1800" dirty="0">
                <a:effectLst/>
                <a:latin typeface="Times New Roman" panose="02020603050405020304" pitchFamily="18" charset="0"/>
                <a:ea typeface="宋体" panose="02010600030101010101" pitchFamily="2" charset="-122"/>
              </a:rPr>
              <a:t>JAX</a:t>
            </a:r>
            <a:r>
              <a:rPr lang="zh-CN" altLang="zh-CN" sz="1800" dirty="0">
                <a:effectLst/>
                <a:latin typeface="Times New Roman" panose="02020603050405020304" pitchFamily="18" charset="0"/>
                <a:ea typeface="宋体" panose="02010600030101010101" pitchFamily="2" charset="-122"/>
              </a:rPr>
              <a:t>细节讲解为主，详细介绍了</a:t>
            </a:r>
            <a:r>
              <a:rPr lang="en-US" altLang="zh-CN" sz="1800" dirty="0">
                <a:effectLst/>
                <a:latin typeface="Times New Roman" panose="02020603050405020304" pitchFamily="18" charset="0"/>
                <a:ea typeface="宋体" panose="02010600030101010101" pitchFamily="2" charset="-122"/>
              </a:rPr>
              <a:t>JAX</a:t>
            </a:r>
            <a:r>
              <a:rPr lang="zh-CN" altLang="zh-CN" sz="1800" dirty="0">
                <a:effectLst/>
                <a:latin typeface="Times New Roman" panose="02020603050405020304" pitchFamily="18" charset="0"/>
                <a:ea typeface="宋体" panose="02010600030101010101" pitchFamily="2" charset="-122"/>
              </a:rPr>
              <a:t>常用的组件和一些处理函数。本章内容都很重要，需要认真学习和掌握。</a:t>
            </a:r>
          </a:p>
        </p:txBody>
      </p:sp>
      <p:sp>
        <p:nvSpPr>
          <p:cNvPr id="35" name="Shape 35"/>
          <p:cNvSpPr/>
          <p:nvPr/>
        </p:nvSpPr>
        <p:spPr>
          <a:xfrm>
            <a:off x="296986" y="2295526"/>
            <a:ext cx="8550027" cy="30033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indent="266700" algn="just">
              <a:lnSpc>
                <a:spcPts val="1560"/>
              </a:lnSpc>
              <a:spcAft>
                <a:spcPts val="600"/>
              </a:spcAft>
            </a:pPr>
            <a:endParaRPr lang="zh-CN" altLang="zh-CN" sz="1800" dirty="0">
              <a:effectLst/>
              <a:latin typeface="Times New Roman" panose="02020603050405020304" pitchFamily="18" charset="0"/>
              <a:ea typeface="宋体" panose="02010600030101010101" pitchFamily="2" charset="-122"/>
            </a:endParaRPr>
          </a:p>
        </p:txBody>
      </p:sp>
      <p:sp>
        <p:nvSpPr>
          <p:cNvPr id="5" name="Rectangle 4">
            <a:extLst>
              <a:ext uri="{FF2B5EF4-FFF2-40B4-BE49-F238E27FC236}">
                <a16:creationId xmlns:a16="http://schemas.microsoft.com/office/drawing/2014/main" id="{52D9EE79-A9B9-4CD1-B5BD-81E46B04C9C1}"/>
              </a:ext>
            </a:extLst>
          </p:cNvPr>
          <p:cNvSpPr>
            <a:spLocks noChangeArrowheads="1"/>
          </p:cNvSpPr>
          <p:nvPr/>
        </p:nvSpPr>
        <p:spPr bwMode="auto">
          <a:xfrm>
            <a:off x="4838700" y="461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871276615"/>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marL="266700" indent="266700"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6.1  JAX</a:t>
            </a:r>
            <a:r>
              <a:rPr lang="zh-CN" altLang="en-US" dirty="0"/>
              <a:t>中的数值计算	</a:t>
            </a:r>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marL="0" indent="0">
              <a:spcBef>
                <a:spcPts val="1200"/>
              </a:spcBef>
              <a:spcAft>
                <a:spcPts val="800"/>
              </a:spcAft>
              <a:buNone/>
            </a:pPr>
            <a:r>
              <a:rPr lang="en-US" altLang="zh-CN" sz="1800" dirty="0">
                <a:effectLst/>
                <a:latin typeface="Arial" panose="020B0604020202020204" pitchFamily="34" charset="0"/>
                <a:ea typeface="黑体" panose="02010609060101010101" pitchFamily="49" charset="-122"/>
                <a:cs typeface="宋体" panose="02010600030101010101" pitchFamily="2" charset="-122"/>
              </a:rPr>
              <a:t>6.1.1  JAX</a:t>
            </a:r>
            <a:r>
              <a:rPr lang="zh-CN" altLang="zh-CN" sz="1800" dirty="0">
                <a:effectLst/>
                <a:latin typeface="Arial" panose="020B0604020202020204" pitchFamily="34" charset="0"/>
                <a:ea typeface="黑体" panose="02010609060101010101" pitchFamily="49" charset="-122"/>
                <a:cs typeface="宋体" panose="02010600030101010101" pitchFamily="2" charset="-122"/>
              </a:rPr>
              <a:t>中的</a:t>
            </a:r>
            <a:r>
              <a:rPr lang="en-US" altLang="zh-CN" sz="1800" dirty="0">
                <a:effectLst/>
                <a:latin typeface="Arial" panose="020B0604020202020204" pitchFamily="34" charset="0"/>
                <a:ea typeface="黑体" panose="02010609060101010101" pitchFamily="49" charset="-122"/>
                <a:cs typeface="宋体" panose="02010600030101010101" pitchFamily="2" charset="-122"/>
              </a:rPr>
              <a:t>grad</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函数使用细节</a:t>
            </a:r>
          </a:p>
        </p:txBody>
      </p:sp>
      <p:sp>
        <p:nvSpPr>
          <p:cNvPr id="35" name="Shape 35"/>
          <p:cNvSpPr/>
          <p:nvPr/>
        </p:nvSpPr>
        <p:spPr>
          <a:xfrm>
            <a:off x="296986" y="2295526"/>
            <a:ext cx="8550027" cy="3043141"/>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indent="269875" algn="just">
              <a:lnSpc>
                <a:spcPts val="1560"/>
              </a:lnSpc>
            </a:pPr>
            <a:r>
              <a:rPr lang="zh-CN" altLang="zh-CN" sz="1800" dirty="0">
                <a:effectLst/>
                <a:latin typeface="Times New Roman" panose="02020603050405020304" pitchFamily="18" charset="0"/>
                <a:ea typeface="宋体" panose="02010600030101010101" pitchFamily="2" charset="-122"/>
              </a:rPr>
              <a:t>在前面章节中曾大量提到并使用</a:t>
            </a:r>
            <a:r>
              <a:rPr lang="en-US" altLang="zh-CN" sz="1800" dirty="0">
                <a:effectLst/>
                <a:latin typeface="Times New Roman" panose="02020603050405020304" pitchFamily="18" charset="0"/>
                <a:ea typeface="宋体" panose="02010600030101010101" pitchFamily="2" charset="-122"/>
              </a:rPr>
              <a:t>JAX</a:t>
            </a:r>
            <a:r>
              <a:rPr lang="zh-CN" altLang="zh-CN" sz="1800" dirty="0">
                <a:effectLst/>
                <a:latin typeface="Times New Roman" panose="02020603050405020304" pitchFamily="18" charset="0"/>
                <a:ea typeface="宋体" panose="02010600030101010101" pitchFamily="2" charset="-122"/>
              </a:rPr>
              <a:t>中的</a:t>
            </a:r>
            <a:r>
              <a:rPr lang="en-US" altLang="zh-CN" sz="1800" dirty="0">
                <a:effectLst/>
                <a:latin typeface="Times New Roman" panose="02020603050405020304" pitchFamily="18" charset="0"/>
                <a:ea typeface="宋体" panose="02010600030101010101" pitchFamily="2" charset="-122"/>
              </a:rPr>
              <a:t>grad</a:t>
            </a:r>
            <a:r>
              <a:rPr lang="zh-CN" altLang="zh-CN" sz="1800" dirty="0">
                <a:effectLst/>
                <a:latin typeface="Times New Roman" panose="02020603050405020304" pitchFamily="18" charset="0"/>
                <a:ea typeface="宋体" panose="02010600030101010101" pitchFamily="2" charset="-122"/>
              </a:rPr>
              <a:t>函数，</a:t>
            </a:r>
            <a:r>
              <a:rPr lang="en-US" altLang="zh-CN" sz="1800" dirty="0">
                <a:effectLst/>
                <a:latin typeface="Times New Roman" panose="02020603050405020304" pitchFamily="18" charset="0"/>
                <a:ea typeface="宋体" panose="02010600030101010101" pitchFamily="2" charset="-122"/>
              </a:rPr>
              <a:t>grad</a:t>
            </a:r>
            <a:r>
              <a:rPr lang="zh-CN" altLang="zh-CN" sz="1800" dirty="0">
                <a:effectLst/>
                <a:latin typeface="Times New Roman" panose="02020603050405020304" pitchFamily="18" charset="0"/>
                <a:ea typeface="宋体" panose="02010600030101010101" pitchFamily="2" charset="-122"/>
              </a:rPr>
              <a:t>函数的作用是对函数进行“自动求导”，请读者注意我们所使用的自动求导方法不同于</a:t>
            </a:r>
            <a:r>
              <a:rPr lang="en-US" altLang="zh-CN" sz="1800" dirty="0">
                <a:effectLst/>
                <a:latin typeface="Times New Roman" panose="02020603050405020304" pitchFamily="18" charset="0"/>
                <a:ea typeface="宋体" panose="02010600030101010101" pitchFamily="2" charset="-122"/>
              </a:rPr>
              <a:t>Python</a:t>
            </a:r>
            <a:r>
              <a:rPr lang="zh-CN" altLang="zh-CN" sz="1800" dirty="0">
                <a:effectLst/>
                <a:latin typeface="Times New Roman" panose="02020603050405020304" pitchFamily="18" charset="0"/>
                <a:ea typeface="宋体" panose="02010600030101010101" pitchFamily="2" charset="-122"/>
              </a:rPr>
              <a:t>一般库（例如</a:t>
            </a:r>
            <a:r>
              <a:rPr lang="en-US" altLang="zh-CN" sz="1800" dirty="0">
                <a:effectLst/>
                <a:latin typeface="Times New Roman" panose="02020603050405020304" pitchFamily="18" charset="0"/>
                <a:ea typeface="宋体" panose="02010600030101010101" pitchFamily="2" charset="-122"/>
              </a:rPr>
              <a:t>NumPy</a:t>
            </a:r>
            <a:r>
              <a:rPr lang="zh-CN" altLang="zh-CN" sz="1800" dirty="0">
                <a:effectLst/>
                <a:latin typeface="Times New Roman" panose="02020603050405020304" pitchFamily="18" charset="0"/>
                <a:ea typeface="宋体" panose="02010600030101010101" pitchFamily="2" charset="-122"/>
              </a:rPr>
              <a:t>）中的求导方式。在这些库中我们使用数值本身来计算梯度，而</a:t>
            </a:r>
            <a:r>
              <a:rPr lang="en-US" altLang="zh-CN" sz="1800" dirty="0">
                <a:effectLst/>
                <a:latin typeface="Times New Roman" panose="02020603050405020304" pitchFamily="18" charset="0"/>
                <a:ea typeface="宋体" panose="02010600030101010101" pitchFamily="2" charset="-122"/>
              </a:rPr>
              <a:t>JAX</a:t>
            </a:r>
            <a:r>
              <a:rPr lang="zh-CN" altLang="zh-CN" sz="1800" dirty="0">
                <a:effectLst/>
                <a:latin typeface="Times New Roman" panose="02020603050405020304" pitchFamily="18" charset="0"/>
                <a:ea typeface="宋体" panose="02010600030101010101" pitchFamily="2" charset="-122"/>
              </a:rPr>
              <a:t>则直接使用函数，更接近于底层的数学运算。一旦读者习惯了这种处理事情的方式，就会感觉很自然。代码中的损失函数实际上是参数和数据的函数，读者会发现它的梯度就像在数学中一样。</a:t>
            </a:r>
          </a:p>
          <a:p>
            <a:pPr indent="269875" algn="just">
              <a:lnSpc>
                <a:spcPts val="1600"/>
              </a:lnSpc>
              <a:spcBef>
                <a:spcPts val="600"/>
              </a:spcBef>
              <a:spcAft>
                <a:spcPts val="600"/>
              </a:spcAft>
            </a:pPr>
            <a:r>
              <a:rPr lang="en-US"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1</a:t>
            </a:r>
            <a:r>
              <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a:t>
            </a:r>
            <a:r>
              <a:rPr lang="en-US"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grad</a:t>
            </a:r>
            <a:r>
              <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函数必须使用浮点型</a:t>
            </a:r>
            <a:endParaRPr lang="en-US"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endParaRPr>
          </a:p>
          <a:p>
            <a:pPr indent="266700" algn="just">
              <a:lnSpc>
                <a:spcPts val="1600"/>
              </a:lnSpc>
              <a:spcBef>
                <a:spcPts val="600"/>
              </a:spcBef>
              <a:spcAft>
                <a:spcPts val="600"/>
              </a:spcAft>
            </a:pPr>
            <a:r>
              <a:rPr lang="en-US"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2</a:t>
            </a:r>
            <a:r>
              <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．同时获取函数值与求导值</a:t>
            </a:r>
          </a:p>
          <a:p>
            <a:pPr indent="266700" algn="just">
              <a:lnSpc>
                <a:spcPts val="1600"/>
              </a:lnSpc>
              <a:spcBef>
                <a:spcPts val="600"/>
              </a:spcBef>
              <a:spcAft>
                <a:spcPts val="600"/>
              </a:spcAft>
            </a:pPr>
            <a:r>
              <a:rPr lang="en-US"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3</a:t>
            </a:r>
            <a:r>
              <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．多元函数的求导</a:t>
            </a:r>
          </a:p>
          <a:p>
            <a:pPr indent="266700" algn="just">
              <a:lnSpc>
                <a:spcPts val="1600"/>
              </a:lnSpc>
              <a:spcBef>
                <a:spcPts val="600"/>
              </a:spcBef>
              <a:spcAft>
                <a:spcPts val="600"/>
              </a:spcAft>
            </a:pPr>
            <a:r>
              <a:rPr lang="en-US"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4</a:t>
            </a:r>
            <a:r>
              <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rPr>
              <a:t>．对于含有多个返回值函数的求导</a:t>
            </a:r>
          </a:p>
          <a:p>
            <a:pPr indent="269875" algn="just">
              <a:lnSpc>
                <a:spcPts val="1600"/>
              </a:lnSpc>
              <a:spcBef>
                <a:spcPts val="600"/>
              </a:spcBef>
              <a:spcAft>
                <a:spcPts val="600"/>
              </a:spcAft>
            </a:pPr>
            <a:endPar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marL="266700" indent="266700"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6.1  JAX</a:t>
            </a:r>
            <a:r>
              <a:rPr lang="zh-CN" altLang="en-US" dirty="0"/>
              <a:t>中的数值计算	</a:t>
            </a:r>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marL="0" indent="0">
              <a:spcBef>
                <a:spcPts val="1200"/>
              </a:spcBef>
              <a:spcAft>
                <a:spcPts val="800"/>
              </a:spcAft>
              <a:buNone/>
            </a:pPr>
            <a:r>
              <a:rPr lang="en-US" altLang="zh-CN" sz="1800" dirty="0">
                <a:effectLst/>
                <a:latin typeface="Arial" panose="020B0604020202020204" pitchFamily="34" charset="0"/>
                <a:ea typeface="黑体" panose="02010609060101010101" pitchFamily="49" charset="-122"/>
                <a:cs typeface="宋体" panose="02010600030101010101" pitchFamily="2" charset="-122"/>
              </a:rPr>
              <a:t>6.1.2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不要编写带有副作用的代码——</a:t>
            </a:r>
            <a:r>
              <a:rPr lang="en-US" altLang="zh-CN" sz="1800" dirty="0">
                <a:effectLst/>
                <a:latin typeface="Arial" panose="020B0604020202020204" pitchFamily="34" charset="0"/>
                <a:ea typeface="黑体" panose="02010609060101010101" pitchFamily="49" charset="-122"/>
                <a:cs typeface="宋体" panose="02010600030101010101" pitchFamily="2" charset="-122"/>
              </a:rPr>
              <a:t>JAX</a:t>
            </a:r>
            <a:r>
              <a:rPr lang="zh-CN" altLang="zh-CN" sz="1800" dirty="0">
                <a:effectLst/>
                <a:latin typeface="Arial" panose="020B0604020202020204" pitchFamily="34" charset="0"/>
                <a:ea typeface="黑体" panose="02010609060101010101" pitchFamily="49" charset="-122"/>
                <a:cs typeface="宋体" panose="02010600030101010101" pitchFamily="2" charset="-122"/>
              </a:rPr>
              <a:t>与</a:t>
            </a:r>
            <a:r>
              <a:rPr lang="en-US" altLang="zh-CN" sz="1800" dirty="0">
                <a:effectLst/>
                <a:latin typeface="Arial" panose="020B0604020202020204" pitchFamily="34" charset="0"/>
                <a:ea typeface="黑体" panose="02010609060101010101" pitchFamily="49" charset="-122"/>
                <a:cs typeface="宋体" panose="02010600030101010101" pitchFamily="2" charset="-122"/>
              </a:rPr>
              <a:t>NumPy</a:t>
            </a:r>
            <a:r>
              <a:rPr lang="zh-CN" altLang="zh-CN" sz="1800" dirty="0">
                <a:effectLst/>
                <a:latin typeface="Arial" panose="020B0604020202020204" pitchFamily="34" charset="0"/>
                <a:ea typeface="黑体" panose="02010609060101010101" pitchFamily="49" charset="-122"/>
                <a:cs typeface="宋体" panose="02010600030101010101" pitchFamily="2" charset="-122"/>
              </a:rPr>
              <a:t>的差异</a:t>
            </a:r>
          </a:p>
        </p:txBody>
      </p:sp>
      <p:sp>
        <p:nvSpPr>
          <p:cNvPr id="35" name="Shape 35"/>
          <p:cNvSpPr/>
          <p:nvPr/>
        </p:nvSpPr>
        <p:spPr>
          <a:xfrm>
            <a:off x="296986" y="2295526"/>
            <a:ext cx="8550027" cy="209416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indent="269875" algn="just">
              <a:lnSpc>
                <a:spcPts val="1560"/>
              </a:lnSpc>
            </a:pPr>
            <a:r>
              <a:rPr lang="zh-CN" altLang="zh-CN" sz="1800" dirty="0">
                <a:effectLst/>
                <a:latin typeface="Times New Roman" panose="02020603050405020304" pitchFamily="18" charset="0"/>
                <a:ea typeface="宋体" panose="02010600030101010101" pitchFamily="2" charset="-122"/>
              </a:rPr>
              <a:t>在一定程度上，</a:t>
            </a:r>
            <a:r>
              <a:rPr lang="en-US" altLang="zh-CN" sz="1800" dirty="0">
                <a:effectLst/>
                <a:latin typeface="Times New Roman" panose="02020603050405020304" pitchFamily="18" charset="0"/>
                <a:ea typeface="宋体" panose="02010600030101010101" pitchFamily="2" charset="-122"/>
              </a:rPr>
              <a:t>NumPy</a:t>
            </a:r>
            <a:r>
              <a:rPr lang="zh-CN" altLang="zh-CN" sz="1800" dirty="0">
                <a:effectLst/>
                <a:latin typeface="Times New Roman" panose="02020603050405020304" pitchFamily="18" charset="0"/>
                <a:ea typeface="宋体" panose="02010600030101010101" pitchFamily="2" charset="-122"/>
              </a:rPr>
              <a:t>的</a:t>
            </a:r>
            <a:r>
              <a:rPr lang="en-US" altLang="zh-CN" sz="1800" dirty="0">
                <a:effectLst/>
                <a:latin typeface="Times New Roman" panose="02020603050405020304" pitchFamily="18" charset="0"/>
                <a:ea typeface="宋体" panose="02010600030101010101" pitchFamily="2" charset="-122"/>
              </a:rPr>
              <a:t>API</a:t>
            </a:r>
            <a:r>
              <a:rPr lang="zh-CN" altLang="zh-CN" sz="1800" dirty="0">
                <a:effectLst/>
                <a:latin typeface="Times New Roman" panose="02020603050405020304" pitchFamily="18" charset="0"/>
                <a:ea typeface="宋体" panose="02010600030101010101" pitchFamily="2" charset="-122"/>
              </a:rPr>
              <a:t>可以无缝平移到</a:t>
            </a:r>
            <a:r>
              <a:rPr lang="en-US" altLang="zh-CN" sz="1800" dirty="0">
                <a:effectLst/>
                <a:latin typeface="Times New Roman" panose="02020603050405020304" pitchFamily="18" charset="0"/>
                <a:ea typeface="宋体" panose="02010600030101010101" pitchFamily="2" charset="-122"/>
              </a:rPr>
              <a:t>JAX</a:t>
            </a:r>
            <a:r>
              <a:rPr lang="zh-CN" altLang="zh-CN" sz="1800" dirty="0">
                <a:effectLst/>
                <a:latin typeface="Times New Roman" panose="02020603050405020304" pitchFamily="18" charset="0"/>
                <a:ea typeface="宋体" panose="02010600030101010101" pitchFamily="2" charset="-122"/>
              </a:rPr>
              <a:t>中使用，可以说</a:t>
            </a:r>
            <a:r>
              <a:rPr lang="en-US" altLang="zh-CN" sz="1800" dirty="0">
                <a:effectLst/>
                <a:latin typeface="Times New Roman" panose="02020603050405020304" pitchFamily="18" charset="0"/>
                <a:ea typeface="宋体" panose="02010600030101010101" pitchFamily="2" charset="-122"/>
              </a:rPr>
              <a:t>JAX API</a:t>
            </a:r>
            <a:r>
              <a:rPr lang="zh-CN" altLang="zh-CN" sz="1800" dirty="0">
                <a:effectLst/>
                <a:latin typeface="Times New Roman" panose="02020603050405020304" pitchFamily="18" charset="0"/>
                <a:ea typeface="宋体" panose="02010600030101010101" pitchFamily="2" charset="-122"/>
              </a:rPr>
              <a:t>紧跟</a:t>
            </a:r>
            <a:r>
              <a:rPr lang="en-US" altLang="zh-CN" sz="1800" dirty="0">
                <a:effectLst/>
                <a:latin typeface="Times New Roman" panose="02020603050405020304" pitchFamily="18" charset="0"/>
                <a:ea typeface="宋体" panose="02010600030101010101" pitchFamily="2" charset="-122"/>
              </a:rPr>
              <a:t>NumPy</a:t>
            </a:r>
            <a:r>
              <a:rPr lang="zh-CN" altLang="zh-CN" sz="1800" dirty="0">
                <a:effectLst/>
                <a:latin typeface="Times New Roman" panose="02020603050405020304" pitchFamily="18" charset="0"/>
                <a:ea typeface="宋体" panose="02010600030101010101" pitchFamily="2" charset="-122"/>
              </a:rPr>
              <a:t>的</a:t>
            </a:r>
            <a:r>
              <a:rPr lang="en-US" altLang="zh-CN" sz="1800" dirty="0">
                <a:effectLst/>
                <a:latin typeface="Times New Roman" panose="02020603050405020304" pitchFamily="18" charset="0"/>
                <a:ea typeface="宋体" panose="02010600030101010101" pitchFamily="2" charset="-122"/>
              </a:rPr>
              <a:t>API</a:t>
            </a:r>
            <a:r>
              <a:rPr lang="zh-CN" altLang="zh-CN" sz="1800" dirty="0">
                <a:effectLst/>
                <a:latin typeface="Times New Roman" panose="02020603050405020304" pitchFamily="18" charset="0"/>
                <a:ea typeface="宋体" panose="02010600030101010101" pitchFamily="2" charset="-122"/>
              </a:rPr>
              <a:t>。然而还是有一些重要的区别的。</a:t>
            </a:r>
          </a:p>
          <a:p>
            <a:pPr indent="269875" algn="just">
              <a:lnSpc>
                <a:spcPts val="1560"/>
              </a:lnSpc>
            </a:pPr>
            <a:r>
              <a:rPr lang="zh-CN" altLang="zh-CN" sz="1800" dirty="0">
                <a:effectLst/>
                <a:latin typeface="Times New Roman" panose="02020603050405020304" pitchFamily="18" charset="0"/>
                <a:ea typeface="宋体" panose="02010600030101010101" pitchFamily="2" charset="-122"/>
              </a:rPr>
              <a:t>最重要的区别就是</a:t>
            </a:r>
            <a:r>
              <a:rPr lang="en-US" altLang="zh-CN" sz="1800" dirty="0">
                <a:effectLst/>
                <a:latin typeface="Times New Roman" panose="02020603050405020304" pitchFamily="18" charset="0"/>
                <a:ea typeface="宋体" panose="02010600030101010101" pitchFamily="2" charset="-122"/>
              </a:rPr>
              <a:t>JAX</a:t>
            </a:r>
            <a:r>
              <a:rPr lang="zh-CN" altLang="zh-CN" sz="1800" dirty="0">
                <a:effectLst/>
                <a:latin typeface="Times New Roman" panose="02020603050405020304" pitchFamily="18" charset="0"/>
                <a:ea typeface="宋体" panose="02010600030101010101" pitchFamily="2" charset="-122"/>
              </a:rPr>
              <a:t>是被设计为函数式的，就像函数式编程一样（例如</a:t>
            </a:r>
            <a:r>
              <a:rPr lang="en-US" altLang="zh-CN" sz="1800" dirty="0">
                <a:effectLst/>
                <a:latin typeface="Times New Roman" panose="02020603050405020304" pitchFamily="18" charset="0"/>
                <a:ea typeface="宋体" panose="02010600030101010101" pitchFamily="2" charset="-122"/>
              </a:rPr>
              <a:t>Scala</a:t>
            </a:r>
            <a:r>
              <a:rPr lang="zh-CN" altLang="zh-CN" sz="1800" dirty="0">
                <a:effectLst/>
                <a:latin typeface="Times New Roman" panose="02020603050405020304" pitchFamily="18" charset="0"/>
                <a:ea typeface="宋体" panose="02010600030101010101" pitchFamily="2" charset="-122"/>
              </a:rPr>
              <a:t>语言）。这背后的原因是</a:t>
            </a:r>
            <a:r>
              <a:rPr lang="en-US" altLang="zh-CN" sz="1800" dirty="0">
                <a:effectLst/>
                <a:latin typeface="Times New Roman" panose="02020603050405020304" pitchFamily="18" charset="0"/>
                <a:ea typeface="宋体" panose="02010600030101010101" pitchFamily="2" charset="-122"/>
              </a:rPr>
              <a:t>JAX</a:t>
            </a:r>
            <a:r>
              <a:rPr lang="zh-CN" altLang="zh-CN" sz="1800" dirty="0">
                <a:effectLst/>
                <a:latin typeface="Times New Roman" panose="02020603050405020304" pitchFamily="18" charset="0"/>
                <a:ea typeface="宋体" panose="02010600030101010101" pitchFamily="2" charset="-122"/>
              </a:rPr>
              <a:t>支持的程序转换类型在函数式程序中更可行。</a:t>
            </a:r>
          </a:p>
          <a:p>
            <a:pPr indent="266700" algn="just">
              <a:lnSpc>
                <a:spcPts val="1560"/>
              </a:lnSpc>
              <a:spcAft>
                <a:spcPts val="600"/>
              </a:spcAft>
            </a:pPr>
            <a:r>
              <a:rPr lang="zh-CN" altLang="zh-CN" sz="1800" dirty="0">
                <a:effectLst/>
                <a:latin typeface="Times New Roman" panose="02020603050405020304" pitchFamily="18" charset="0"/>
                <a:ea typeface="宋体" panose="02010600030101010101" pitchFamily="2" charset="-122"/>
              </a:rPr>
              <a:t>关于函数式编程在这里不加介绍，有兴趣的读者可以参考学习</a:t>
            </a:r>
            <a:r>
              <a:rPr lang="en-US" altLang="zh-CN" sz="1800" dirty="0">
                <a:effectLst/>
                <a:latin typeface="Times New Roman" panose="02020603050405020304" pitchFamily="18" charset="0"/>
                <a:ea typeface="宋体" panose="02010600030101010101" pitchFamily="2" charset="-122"/>
              </a:rPr>
              <a:t>Scala</a:t>
            </a:r>
            <a:r>
              <a:rPr lang="zh-CN" altLang="zh-CN" sz="1800" dirty="0">
                <a:effectLst/>
                <a:latin typeface="Times New Roman" panose="02020603050405020304" pitchFamily="18" charset="0"/>
                <a:ea typeface="宋体" panose="02010600030101010101" pitchFamily="2" charset="-122"/>
              </a:rPr>
              <a:t>这个专门用作数据分析的函数式编程语言。这里说一下使用函数式编程的好处</a:t>
            </a:r>
            <a:r>
              <a:rPr lang="zh-CN" altLang="zh-CN" sz="1800" spc="-3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rPr>
              <a:t>不需要编写带有副作用的代码。副作用是指没有出现在输出中的函数所带来的其他影响。一个明显的例子如下所示：</a:t>
            </a:r>
          </a:p>
          <a:p>
            <a:pPr indent="269875" algn="just">
              <a:lnSpc>
                <a:spcPts val="1600"/>
              </a:lnSpc>
              <a:spcBef>
                <a:spcPts val="600"/>
              </a:spcBef>
              <a:spcAft>
                <a:spcPts val="600"/>
              </a:spcAft>
            </a:pPr>
            <a:endPar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endParaRPr>
          </a:p>
        </p:txBody>
      </p:sp>
      <p:pic>
        <p:nvPicPr>
          <p:cNvPr id="3" name="图片 2">
            <a:extLst>
              <a:ext uri="{FF2B5EF4-FFF2-40B4-BE49-F238E27FC236}">
                <a16:creationId xmlns:a16="http://schemas.microsoft.com/office/drawing/2014/main" id="{213E05FF-54FA-41AC-9648-8B2C655B2A83}"/>
              </a:ext>
            </a:extLst>
          </p:cNvPr>
          <p:cNvPicPr>
            <a:picLocks noChangeAspect="1"/>
          </p:cNvPicPr>
          <p:nvPr/>
        </p:nvPicPr>
        <p:blipFill>
          <a:blip r:embed="rId2"/>
          <a:stretch>
            <a:fillRect/>
          </a:stretch>
        </p:blipFill>
        <p:spPr>
          <a:xfrm>
            <a:off x="4571999" y="4225237"/>
            <a:ext cx="2255715" cy="1226926"/>
          </a:xfrm>
          <a:prstGeom prst="rect">
            <a:avLst/>
          </a:prstGeom>
        </p:spPr>
      </p:pic>
    </p:spTree>
    <p:extLst>
      <p:ext uri="{BB962C8B-B14F-4D97-AF65-F5344CB8AC3E}">
        <p14:creationId xmlns:p14="http://schemas.microsoft.com/office/powerpoint/2010/main" val="2322607552"/>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marL="266700" indent="266700"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6.1  JAX</a:t>
            </a:r>
            <a:r>
              <a:rPr lang="zh-CN" altLang="en-US" dirty="0"/>
              <a:t>中的数值计算	</a:t>
            </a:r>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6.1.3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一个简单的线性回归方程拟合</a:t>
            </a:r>
          </a:p>
        </p:txBody>
      </p:sp>
      <p:sp>
        <p:nvSpPr>
          <p:cNvPr id="35" name="Shape 35"/>
          <p:cNvSpPr/>
          <p:nvPr/>
        </p:nvSpPr>
        <p:spPr>
          <a:xfrm>
            <a:off x="296986" y="2295526"/>
            <a:ext cx="8550027" cy="1196481"/>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indent="269875" algn="just">
              <a:lnSpc>
                <a:spcPts val="1560"/>
              </a:lnSpc>
            </a:pPr>
            <a:r>
              <a:rPr lang="zh-CN" altLang="zh-CN" sz="1800" dirty="0">
                <a:effectLst/>
                <a:latin typeface="Times New Roman" panose="02020603050405020304" pitchFamily="18" charset="0"/>
                <a:ea typeface="宋体" panose="02010600030101010101" pitchFamily="2" charset="-122"/>
              </a:rPr>
              <a:t>前面章节使用</a:t>
            </a:r>
            <a:r>
              <a:rPr lang="en-US" altLang="zh-CN" sz="1800" dirty="0">
                <a:effectLst/>
                <a:latin typeface="Times New Roman" panose="02020603050405020304" pitchFamily="18" charset="0"/>
                <a:ea typeface="宋体" panose="02010600030101010101" pitchFamily="2" charset="-122"/>
              </a:rPr>
              <a:t>JAX</a:t>
            </a:r>
            <a:r>
              <a:rPr lang="zh-CN" altLang="zh-CN" sz="1800" dirty="0">
                <a:effectLst/>
                <a:latin typeface="Times New Roman" panose="02020603050405020304" pitchFamily="18" charset="0"/>
                <a:ea typeface="宋体" panose="02010600030101010101" pitchFamily="2" charset="-122"/>
              </a:rPr>
              <a:t>完成了线性回归和多层感知机的拟合问题，然而对其中的机制却没有详细介绍，下面讲解线性回归方程的拟合问题。</a:t>
            </a:r>
          </a:p>
          <a:p>
            <a:pPr indent="269875" algn="just">
              <a:lnSpc>
                <a:spcPts val="1560"/>
              </a:lnSpc>
            </a:pPr>
            <a:r>
              <a:rPr lang="zh-CN" altLang="zh-CN" sz="1800" dirty="0">
                <a:effectLst/>
                <a:latin typeface="Times New Roman" panose="02020603050405020304" pitchFamily="18" charset="0"/>
                <a:ea typeface="宋体" panose="02010600030101010101" pitchFamily="2" charset="-122"/>
              </a:rPr>
              <a:t>回归输出的是一个连续型的值，如图所示。线性回归的思想本质就是找到一个多元的线性函数： </a:t>
            </a:r>
          </a:p>
          <a:p>
            <a:pPr indent="269875" algn="just">
              <a:lnSpc>
                <a:spcPts val="1600"/>
              </a:lnSpc>
              <a:spcBef>
                <a:spcPts val="600"/>
              </a:spcBef>
              <a:spcAft>
                <a:spcPts val="600"/>
              </a:spcAft>
            </a:pPr>
            <a:endPar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endParaRPr>
          </a:p>
        </p:txBody>
      </p:sp>
      <p:pic>
        <p:nvPicPr>
          <p:cNvPr id="6" name="图片 5" descr="IMG_256">
            <a:extLst>
              <a:ext uri="{FF2B5EF4-FFF2-40B4-BE49-F238E27FC236}">
                <a16:creationId xmlns:a16="http://schemas.microsoft.com/office/drawing/2014/main" id="{9A9407DB-DFAA-4677-9EEF-F9F85E9825B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1942" y="3429000"/>
            <a:ext cx="2806065" cy="1854200"/>
          </a:xfrm>
          <a:prstGeom prst="rect">
            <a:avLst/>
          </a:prstGeom>
          <a:noFill/>
          <a:ln>
            <a:noFill/>
          </a:ln>
        </p:spPr>
      </p:pic>
    </p:spTree>
    <p:extLst>
      <p:ext uri="{BB962C8B-B14F-4D97-AF65-F5344CB8AC3E}">
        <p14:creationId xmlns:p14="http://schemas.microsoft.com/office/powerpoint/2010/main" val="339764632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marL="266700" indent="266700"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6.2  JAX</a:t>
            </a:r>
            <a:r>
              <a:rPr lang="zh-CN" altLang="en-US" dirty="0"/>
              <a:t>中的性能提高</a:t>
            </a:r>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marL="0" indent="0">
              <a:spcBef>
                <a:spcPts val="1200"/>
              </a:spcBef>
              <a:spcAft>
                <a:spcPts val="800"/>
              </a:spcAft>
              <a:buNone/>
            </a:pPr>
            <a:r>
              <a:rPr lang="en-US" altLang="zh-CN" sz="1800" dirty="0">
                <a:effectLst/>
                <a:latin typeface="Arial" panose="020B0604020202020204" pitchFamily="34" charset="0"/>
                <a:ea typeface="黑体" panose="02010609060101010101" pitchFamily="49" charset="-122"/>
                <a:cs typeface="宋体" panose="02010600030101010101" pitchFamily="2" charset="-122"/>
              </a:rPr>
              <a:t>6.2.1  JIT</a:t>
            </a:r>
            <a:r>
              <a:rPr lang="zh-CN" altLang="zh-CN" sz="1800" dirty="0">
                <a:effectLst/>
                <a:latin typeface="Arial" panose="020B0604020202020204" pitchFamily="34" charset="0"/>
                <a:ea typeface="黑体" panose="02010609060101010101" pitchFamily="49" charset="-122"/>
                <a:cs typeface="宋体" panose="02010600030101010101" pitchFamily="2" charset="-122"/>
              </a:rPr>
              <a:t>的转换过程</a:t>
            </a:r>
          </a:p>
        </p:txBody>
      </p:sp>
      <p:sp>
        <p:nvSpPr>
          <p:cNvPr id="35" name="Shape 35"/>
          <p:cNvSpPr/>
          <p:nvPr/>
        </p:nvSpPr>
        <p:spPr>
          <a:xfrm>
            <a:off x="296986" y="2295526"/>
            <a:ext cx="8550027" cy="78611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indent="269875" algn="just">
              <a:lnSpc>
                <a:spcPts val="1560"/>
              </a:lnSpc>
            </a:pPr>
            <a:r>
              <a:rPr lang="zh-CN" altLang="zh-CN" sz="1800" dirty="0">
                <a:effectLst/>
                <a:latin typeface="Times New Roman" panose="02020603050405020304" pitchFamily="18" charset="0"/>
                <a:ea typeface="宋体" panose="02010600030101010101" pitchFamily="2" charset="-122"/>
              </a:rPr>
              <a:t>上一节介绍了</a:t>
            </a:r>
            <a:r>
              <a:rPr lang="en-US" altLang="zh-CN" sz="1800" dirty="0">
                <a:effectLst/>
                <a:latin typeface="Times New Roman" panose="02020603050405020304" pitchFamily="18" charset="0"/>
                <a:ea typeface="宋体" panose="02010600030101010101" pitchFamily="2" charset="-122"/>
              </a:rPr>
              <a:t>JAX</a:t>
            </a:r>
            <a:r>
              <a:rPr lang="zh-CN" altLang="zh-CN" sz="1800" dirty="0">
                <a:effectLst/>
                <a:latin typeface="Times New Roman" panose="02020603050405020304" pitchFamily="18" charset="0"/>
                <a:ea typeface="宋体" panose="02010600030101010101" pitchFamily="2" charset="-122"/>
              </a:rPr>
              <a:t>允许转换为</a:t>
            </a:r>
            <a:r>
              <a:rPr lang="en-US" altLang="zh-CN" sz="1800" dirty="0">
                <a:effectLst/>
                <a:latin typeface="Times New Roman" panose="02020603050405020304" pitchFamily="18" charset="0"/>
                <a:ea typeface="宋体" panose="02010600030101010101" pitchFamily="2" charset="-122"/>
              </a:rPr>
              <a:t>Python</a:t>
            </a:r>
            <a:r>
              <a:rPr lang="zh-CN" altLang="zh-CN" sz="1800" dirty="0">
                <a:effectLst/>
                <a:latin typeface="Times New Roman" panose="02020603050405020304" pitchFamily="18" charset="0"/>
                <a:ea typeface="宋体" panose="02010600030101010101" pitchFamily="2" charset="-122"/>
              </a:rPr>
              <a:t>函数。这是通过将</a:t>
            </a:r>
            <a:r>
              <a:rPr lang="en-US" altLang="zh-CN" sz="1800" dirty="0">
                <a:effectLst/>
                <a:latin typeface="Times New Roman" panose="02020603050405020304" pitchFamily="18" charset="0"/>
                <a:ea typeface="宋体" panose="02010600030101010101" pitchFamily="2" charset="-122"/>
              </a:rPr>
              <a:t>Python</a:t>
            </a:r>
            <a:r>
              <a:rPr lang="zh-CN" altLang="zh-CN" sz="1800" dirty="0">
                <a:effectLst/>
                <a:latin typeface="Times New Roman" panose="02020603050405020304" pitchFamily="18" charset="0"/>
                <a:ea typeface="宋体" panose="02010600030101010101" pitchFamily="2" charset="-122"/>
              </a:rPr>
              <a:t>函数转换为名为</a:t>
            </a:r>
            <a:r>
              <a:rPr lang="en-US" altLang="zh-CN" sz="1800" dirty="0" err="1">
                <a:effectLst/>
                <a:latin typeface="Times New Roman" panose="02020603050405020304" pitchFamily="18" charset="0"/>
                <a:ea typeface="宋体" panose="02010600030101010101" pitchFamily="2" charset="-122"/>
              </a:rPr>
              <a:t>jaxpr</a:t>
            </a:r>
            <a:r>
              <a:rPr lang="zh-CN" altLang="zh-CN" sz="1800" dirty="0">
                <a:effectLst/>
                <a:latin typeface="Times New Roman" panose="02020603050405020304" pitchFamily="18" charset="0"/>
                <a:ea typeface="宋体" panose="02010600030101010101" pitchFamily="2" charset="-122"/>
              </a:rPr>
              <a:t>的简单中间语言来完成的，转换后在</a:t>
            </a:r>
            <a:r>
              <a:rPr lang="en-US" altLang="zh-CN" sz="1800" dirty="0" err="1">
                <a:effectLst/>
                <a:latin typeface="Times New Roman" panose="02020603050405020304" pitchFamily="18" charset="0"/>
                <a:ea typeface="宋体" panose="02010600030101010101" pitchFamily="2" charset="-122"/>
              </a:rPr>
              <a:t>jaxpr</a:t>
            </a:r>
            <a:r>
              <a:rPr lang="zh-CN" altLang="zh-CN" sz="1800" dirty="0">
                <a:effectLst/>
                <a:latin typeface="Times New Roman" panose="02020603050405020304" pitchFamily="18" charset="0"/>
                <a:ea typeface="宋体" panose="02010600030101010101" pitchFamily="2" charset="-122"/>
              </a:rPr>
              <a:t>上工作。代码如下所示。</a:t>
            </a:r>
          </a:p>
          <a:p>
            <a:pPr indent="269875" algn="just">
              <a:lnSpc>
                <a:spcPts val="1600"/>
              </a:lnSpc>
              <a:spcBef>
                <a:spcPts val="600"/>
              </a:spcBef>
              <a:spcAft>
                <a:spcPts val="600"/>
              </a:spcAft>
            </a:pPr>
            <a:endPar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endParaRPr>
          </a:p>
        </p:txBody>
      </p:sp>
      <p:pic>
        <p:nvPicPr>
          <p:cNvPr id="3" name="图片 2">
            <a:extLst>
              <a:ext uri="{FF2B5EF4-FFF2-40B4-BE49-F238E27FC236}">
                <a16:creationId xmlns:a16="http://schemas.microsoft.com/office/drawing/2014/main" id="{8F3DB842-2A8B-4E25-A988-35745D796AA4}"/>
              </a:ext>
            </a:extLst>
          </p:cNvPr>
          <p:cNvPicPr>
            <a:picLocks noChangeAspect="1"/>
          </p:cNvPicPr>
          <p:nvPr/>
        </p:nvPicPr>
        <p:blipFill>
          <a:blip r:embed="rId2"/>
          <a:stretch>
            <a:fillRect/>
          </a:stretch>
        </p:blipFill>
        <p:spPr>
          <a:xfrm>
            <a:off x="3154496" y="3283251"/>
            <a:ext cx="4244708" cy="1981372"/>
          </a:xfrm>
          <a:prstGeom prst="rect">
            <a:avLst/>
          </a:prstGeom>
        </p:spPr>
      </p:pic>
    </p:spTree>
    <p:extLst>
      <p:ext uri="{BB962C8B-B14F-4D97-AF65-F5344CB8AC3E}">
        <p14:creationId xmlns:p14="http://schemas.microsoft.com/office/powerpoint/2010/main" val="3330985478"/>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marL="266700" indent="266700"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6.2  JAX</a:t>
            </a:r>
            <a:r>
              <a:rPr lang="zh-CN" altLang="en-US" dirty="0"/>
              <a:t>中的性能提高</a:t>
            </a:r>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6.2.2  JIT</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无法对非确定参数追踪</a:t>
            </a:r>
          </a:p>
        </p:txBody>
      </p:sp>
      <p:sp>
        <p:nvSpPr>
          <p:cNvPr id="35" name="Shape 35"/>
          <p:cNvSpPr/>
          <p:nvPr/>
        </p:nvSpPr>
        <p:spPr>
          <a:xfrm>
            <a:off x="296986" y="2295526"/>
            <a:ext cx="8550027" cy="50270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indent="269875" algn="just">
              <a:lnSpc>
                <a:spcPts val="1560"/>
              </a:lnSpc>
            </a:pPr>
            <a:r>
              <a:rPr lang="zh-CN" altLang="en-US" sz="1800" dirty="0">
                <a:effectLst/>
                <a:latin typeface="Times New Roman" panose="02020603050405020304" pitchFamily="18" charset="0"/>
                <a:ea typeface="宋体" panose="02010600030101010101" pitchFamily="2" charset="-122"/>
              </a:rPr>
              <a:t>上面讲到</a:t>
            </a:r>
            <a:r>
              <a:rPr lang="en-US" altLang="zh-CN" sz="1800" dirty="0">
                <a:effectLst/>
                <a:latin typeface="Times New Roman" panose="02020603050405020304" pitchFamily="18" charset="0"/>
                <a:ea typeface="宋体" panose="02010600030101010101" pitchFamily="2" charset="-122"/>
              </a:rPr>
              <a:t>JIT</a:t>
            </a:r>
            <a:r>
              <a:rPr lang="zh-CN" altLang="en-US" sz="1800" dirty="0">
                <a:effectLst/>
                <a:latin typeface="Times New Roman" panose="02020603050405020304" pitchFamily="18" charset="0"/>
                <a:ea typeface="宋体" panose="02010600030101010101" pitchFamily="2" charset="-122"/>
              </a:rPr>
              <a:t>能够加速函数的原因是利用追踪机制包裹了当前函数中的参数，并生成了新的编译语言</a:t>
            </a:r>
            <a:r>
              <a:rPr lang="en-US" altLang="zh-CN" sz="1800" dirty="0" err="1">
                <a:effectLst/>
                <a:latin typeface="Times New Roman" panose="02020603050405020304" pitchFamily="18" charset="0"/>
                <a:ea typeface="宋体" panose="02010600030101010101" pitchFamily="2" charset="-122"/>
              </a:rPr>
              <a:t>jaxpr</a:t>
            </a:r>
            <a:r>
              <a:rPr lang="zh-CN" altLang="en-US" sz="1800" dirty="0">
                <a:effectLst/>
                <a:latin typeface="Times New Roman" panose="02020603050405020304" pitchFamily="18" charset="0"/>
                <a:ea typeface="宋体" panose="02010600030101010101" pitchFamily="2" charset="-122"/>
              </a:rPr>
              <a:t>。我们回到前面介绍</a:t>
            </a:r>
            <a:r>
              <a:rPr lang="en-US" altLang="zh-CN" sz="1800" dirty="0">
                <a:effectLst/>
                <a:latin typeface="Times New Roman" panose="02020603050405020304" pitchFamily="18" charset="0"/>
                <a:ea typeface="宋体" panose="02010600030101010101" pitchFamily="2" charset="-122"/>
              </a:rPr>
              <a:t>JIT</a:t>
            </a:r>
            <a:r>
              <a:rPr lang="zh-CN" altLang="en-US" sz="1800" dirty="0">
                <a:effectLst/>
                <a:latin typeface="Times New Roman" panose="02020603050405020304" pitchFamily="18" charset="0"/>
                <a:ea typeface="宋体" panose="02010600030101010101" pitchFamily="2" charset="-122"/>
              </a:rPr>
              <a:t>的一个示例，代码如下所示。</a:t>
            </a:r>
            <a:endPar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endParaRPr>
          </a:p>
        </p:txBody>
      </p:sp>
      <p:pic>
        <p:nvPicPr>
          <p:cNvPr id="4" name="图片 3">
            <a:extLst>
              <a:ext uri="{FF2B5EF4-FFF2-40B4-BE49-F238E27FC236}">
                <a16:creationId xmlns:a16="http://schemas.microsoft.com/office/drawing/2014/main" id="{8FADFE26-38D8-4B21-89E1-24AD03BA6016}"/>
              </a:ext>
            </a:extLst>
          </p:cNvPr>
          <p:cNvPicPr>
            <a:picLocks noChangeAspect="1"/>
          </p:cNvPicPr>
          <p:nvPr/>
        </p:nvPicPr>
        <p:blipFill>
          <a:blip r:embed="rId2"/>
          <a:stretch>
            <a:fillRect/>
          </a:stretch>
        </p:blipFill>
        <p:spPr>
          <a:xfrm>
            <a:off x="2969719" y="3429000"/>
            <a:ext cx="4061812" cy="1257409"/>
          </a:xfrm>
          <a:prstGeom prst="rect">
            <a:avLst/>
          </a:prstGeom>
        </p:spPr>
      </p:pic>
    </p:spTree>
    <p:extLst>
      <p:ext uri="{BB962C8B-B14F-4D97-AF65-F5344CB8AC3E}">
        <p14:creationId xmlns:p14="http://schemas.microsoft.com/office/powerpoint/2010/main" val="3065471366"/>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marL="266700" indent="266700"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6.2  JAX</a:t>
            </a:r>
            <a:r>
              <a:rPr lang="zh-CN" altLang="en-US" dirty="0"/>
              <a:t>中的性能提高</a:t>
            </a:r>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6.2.3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理解</a:t>
            </a:r>
            <a:r>
              <a:rPr lang="en-US" altLang="zh-CN" sz="1800" dirty="0">
                <a:effectLst/>
                <a:latin typeface="Arial" panose="020B0604020202020204" pitchFamily="34" charset="0"/>
                <a:ea typeface="黑体" panose="02010609060101010101" pitchFamily="49" charset="-122"/>
                <a:cs typeface="宋体" panose="02010600030101010101" pitchFamily="2" charset="-122"/>
              </a:rPr>
              <a:t>JAX</a:t>
            </a:r>
            <a:r>
              <a:rPr lang="zh-CN" altLang="zh-CN" sz="1800" dirty="0">
                <a:effectLst/>
                <a:latin typeface="Arial" panose="020B0604020202020204" pitchFamily="34" charset="0"/>
                <a:ea typeface="黑体" panose="02010609060101010101" pitchFamily="49" charset="-122"/>
                <a:cs typeface="宋体" panose="02010600030101010101" pitchFamily="2" charset="-122"/>
              </a:rPr>
              <a:t>中的预编译与缓存</a:t>
            </a:r>
          </a:p>
        </p:txBody>
      </p:sp>
      <p:sp>
        <p:nvSpPr>
          <p:cNvPr id="35" name="Shape 35"/>
          <p:cNvSpPr/>
          <p:nvPr/>
        </p:nvSpPr>
        <p:spPr>
          <a:xfrm>
            <a:off x="296986" y="2295526"/>
            <a:ext cx="8550027" cy="1528624"/>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indent="269875" algn="just">
              <a:lnSpc>
                <a:spcPts val="1560"/>
              </a:lnSpc>
            </a:pPr>
            <a:r>
              <a:rPr lang="zh-CN" altLang="en-US" sz="1800" dirty="0">
                <a:effectLst/>
                <a:latin typeface="Times New Roman" panose="02020603050405020304" pitchFamily="18" charset="0"/>
                <a:ea typeface="宋体" panose="02010600030101010101" pitchFamily="2" charset="-122"/>
              </a:rPr>
              <a:t>由于</a:t>
            </a:r>
            <a:r>
              <a:rPr lang="en-US" altLang="zh-CN" sz="1800" dirty="0">
                <a:effectLst/>
                <a:latin typeface="Times New Roman" panose="02020603050405020304" pitchFamily="18" charset="0"/>
                <a:ea typeface="宋体" panose="02010600030101010101" pitchFamily="2" charset="-122"/>
              </a:rPr>
              <a:t>JAX</a:t>
            </a:r>
            <a:r>
              <a:rPr lang="zh-CN" altLang="en-US" sz="1800" dirty="0">
                <a:effectLst/>
                <a:latin typeface="Times New Roman" panose="02020603050405020304" pitchFamily="18" charset="0"/>
                <a:ea typeface="宋体" panose="02010600030101010101" pitchFamily="2" charset="-122"/>
              </a:rPr>
              <a:t>需要使用</a:t>
            </a:r>
            <a:r>
              <a:rPr lang="en-US" altLang="zh-CN" sz="1800" dirty="0">
                <a:effectLst/>
                <a:latin typeface="Times New Roman" panose="02020603050405020304" pitchFamily="18" charset="0"/>
                <a:ea typeface="宋体" panose="02010600030101010101" pitchFamily="2" charset="-122"/>
              </a:rPr>
              <a:t>JIT</a:t>
            </a:r>
            <a:r>
              <a:rPr lang="zh-CN" altLang="en-US" sz="1800" dirty="0">
                <a:effectLst/>
                <a:latin typeface="Times New Roman" panose="02020603050405020304" pitchFamily="18" charset="0"/>
                <a:ea typeface="宋体" panose="02010600030101010101" pitchFamily="2" charset="-122"/>
              </a:rPr>
              <a:t>将</a:t>
            </a:r>
            <a:r>
              <a:rPr lang="en-US" altLang="zh-CN" sz="1800" dirty="0">
                <a:effectLst/>
                <a:latin typeface="Times New Roman" panose="02020603050405020304" pitchFamily="18" charset="0"/>
                <a:ea typeface="宋体" panose="02010600030101010101" pitchFamily="2" charset="-122"/>
              </a:rPr>
              <a:t>Python</a:t>
            </a:r>
            <a:r>
              <a:rPr lang="zh-CN" altLang="en-US" sz="1800" dirty="0">
                <a:effectLst/>
                <a:latin typeface="Times New Roman" panose="02020603050405020304" pitchFamily="18" charset="0"/>
                <a:ea typeface="宋体" panose="02010600030101010101" pitchFamily="2" charset="-122"/>
              </a:rPr>
              <a:t>代码编译成</a:t>
            </a:r>
            <a:r>
              <a:rPr lang="en-US" altLang="zh-CN" sz="1800" dirty="0" err="1">
                <a:effectLst/>
                <a:latin typeface="Times New Roman" panose="02020603050405020304" pitchFamily="18" charset="0"/>
                <a:ea typeface="宋体" panose="02010600030101010101" pitchFamily="2" charset="-122"/>
              </a:rPr>
              <a:t>jaxpr</a:t>
            </a:r>
            <a:r>
              <a:rPr lang="zh-CN" altLang="en-US" sz="1800" dirty="0">
                <a:effectLst/>
                <a:latin typeface="Times New Roman" panose="02020603050405020304" pitchFamily="18" charset="0"/>
                <a:ea typeface="宋体" panose="02010600030101010101" pitchFamily="2" charset="-122"/>
              </a:rPr>
              <a:t>，这无疑耗费了一些资源和效率，这在一次性运算或者简单函数中可能会得不偿失。但是对于机器学习来说，往往一段代码需要重复百万次，因此采用这种预编译机制能够带来极大的效率提升。</a:t>
            </a:r>
          </a:p>
          <a:p>
            <a:pPr indent="269875" algn="just">
              <a:lnSpc>
                <a:spcPts val="1560"/>
              </a:lnSpc>
            </a:pPr>
            <a:r>
              <a:rPr lang="en-US" altLang="zh-CN" sz="1800" dirty="0" err="1">
                <a:effectLst/>
                <a:latin typeface="Times New Roman" panose="02020603050405020304" pitchFamily="18" charset="0"/>
                <a:ea typeface="宋体" panose="02010600030101010101" pitchFamily="2" charset="-122"/>
              </a:rPr>
              <a:t>jit</a:t>
            </a:r>
            <a:r>
              <a:rPr lang="zh-CN" altLang="en-US" sz="1800" dirty="0">
                <a:effectLst/>
                <a:latin typeface="Times New Roman" panose="02020603050405020304" pitchFamily="18" charset="0"/>
                <a:ea typeface="宋体" panose="02010600030101010101" pitchFamily="2" charset="-122"/>
              </a:rPr>
              <a:t>中的</a:t>
            </a:r>
            <a:r>
              <a:rPr lang="en-US" altLang="zh-CN" sz="1800" dirty="0" err="1">
                <a:effectLst/>
                <a:latin typeface="Times New Roman" panose="02020603050405020304" pitchFamily="18" charset="0"/>
                <a:ea typeface="宋体" panose="02010600030101010101" pitchFamily="2" charset="-122"/>
              </a:rPr>
              <a:t>static_argnums</a:t>
            </a:r>
            <a:r>
              <a:rPr lang="zh-CN" altLang="en-US" sz="1800" dirty="0">
                <a:effectLst/>
                <a:latin typeface="Times New Roman" panose="02020603050405020304" pitchFamily="18" charset="0"/>
                <a:ea typeface="宋体" panose="02010600030101010101" pitchFamily="2" charset="-122"/>
              </a:rPr>
              <a:t>参数向</a:t>
            </a:r>
            <a:r>
              <a:rPr lang="en-US" altLang="zh-CN" sz="1800" dirty="0">
                <a:effectLst/>
                <a:latin typeface="Times New Roman" panose="02020603050405020304" pitchFamily="18" charset="0"/>
                <a:ea typeface="宋体" panose="02010600030101010101" pitchFamily="2" charset="-122"/>
              </a:rPr>
              <a:t>JAX</a:t>
            </a:r>
            <a:r>
              <a:rPr lang="zh-CN" altLang="en-US" sz="1800" dirty="0">
                <a:effectLst/>
                <a:latin typeface="Times New Roman" panose="02020603050405020304" pitchFamily="18" charset="0"/>
                <a:ea typeface="宋体" panose="02010600030101010101" pitchFamily="2" charset="-122"/>
              </a:rPr>
              <a:t>显示地传达了静态缓存当前参数类型的声明，也就是</a:t>
            </a:r>
            <a:r>
              <a:rPr lang="en-US" altLang="zh-CN" sz="1800" dirty="0" err="1">
                <a:effectLst/>
                <a:latin typeface="Times New Roman" panose="02020603050405020304" pitchFamily="18" charset="0"/>
                <a:ea typeface="宋体" panose="02010600030101010101" pitchFamily="2" charset="-122"/>
              </a:rPr>
              <a:t>jaxpr</a:t>
            </a:r>
            <a:r>
              <a:rPr lang="zh-CN" altLang="en-US" sz="1800" dirty="0">
                <a:effectLst/>
                <a:latin typeface="Times New Roman" panose="02020603050405020304" pitchFamily="18" charset="0"/>
                <a:ea typeface="宋体" panose="02010600030101010101" pitchFamily="2" charset="-122"/>
              </a:rPr>
              <a:t>不需要去判断参数的类型，而是使用当前“第一次”缓存的内容（可能是随机）作为缓存结果，这样做虽然可以使得程序通过编译，但是当数据类型发生改变时，</a:t>
            </a:r>
            <a:r>
              <a:rPr lang="en-US" altLang="zh-CN" sz="1800" dirty="0" err="1">
                <a:effectLst/>
                <a:latin typeface="Times New Roman" panose="02020603050405020304" pitchFamily="18" charset="0"/>
                <a:ea typeface="宋体" panose="02010600030101010101" pitchFamily="2" charset="-122"/>
              </a:rPr>
              <a:t>jaxpr</a:t>
            </a:r>
            <a:r>
              <a:rPr lang="zh-CN" altLang="en-US" sz="1800" dirty="0">
                <a:effectLst/>
                <a:latin typeface="Times New Roman" panose="02020603050405020304" pitchFamily="18" charset="0"/>
                <a:ea typeface="宋体" panose="02010600030101010101" pitchFamily="2" charset="-122"/>
              </a:rPr>
              <a:t>会重新编译此函数，反而会造成性能降低。</a:t>
            </a:r>
          </a:p>
        </p:txBody>
      </p:sp>
    </p:spTree>
    <p:extLst>
      <p:ext uri="{BB962C8B-B14F-4D97-AF65-F5344CB8AC3E}">
        <p14:creationId xmlns:p14="http://schemas.microsoft.com/office/powerpoint/2010/main" val="2310125240"/>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marL="266700" indent="266700"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6.3  JAX</a:t>
            </a:r>
            <a:r>
              <a:rPr lang="zh-CN" altLang="en-US" dirty="0"/>
              <a:t>中的函数自动打包器</a:t>
            </a:r>
            <a:r>
              <a:rPr lang="en-US" altLang="zh-CN" dirty="0"/>
              <a:t>——</a:t>
            </a:r>
            <a:r>
              <a:rPr lang="en-US" altLang="zh-CN" dirty="0" err="1"/>
              <a:t>vmap</a:t>
            </a:r>
            <a:endParaRPr lang="zh-CN" altLang="en-US" dirty="0"/>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marL="0" indent="0">
              <a:spcBef>
                <a:spcPts val="1200"/>
              </a:spcBef>
              <a:spcAft>
                <a:spcPts val="800"/>
              </a:spcAft>
              <a:buNone/>
            </a:pPr>
            <a:r>
              <a:rPr lang="en-US" altLang="zh-CN" sz="1800" dirty="0">
                <a:effectLst/>
                <a:latin typeface="Arial" panose="020B0604020202020204" pitchFamily="34" charset="0"/>
                <a:ea typeface="黑体" panose="02010609060101010101" pitchFamily="49" charset="-122"/>
                <a:cs typeface="宋体" panose="02010600030101010101" pitchFamily="2" charset="-122"/>
              </a:rPr>
              <a:t>6.3.1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剥洋葱——对数据的手工打包</a:t>
            </a:r>
          </a:p>
        </p:txBody>
      </p:sp>
      <p:sp>
        <p:nvSpPr>
          <p:cNvPr id="35" name="Shape 35"/>
          <p:cNvSpPr/>
          <p:nvPr/>
        </p:nvSpPr>
        <p:spPr>
          <a:xfrm>
            <a:off x="296986" y="2295526"/>
            <a:ext cx="8550027" cy="50270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indent="269875" algn="just">
              <a:lnSpc>
                <a:spcPts val="1560"/>
              </a:lnSpc>
            </a:pPr>
            <a:r>
              <a:rPr lang="zh-CN" altLang="en-US" sz="1800" dirty="0">
                <a:effectLst/>
                <a:latin typeface="Times New Roman" panose="02020603050405020304" pitchFamily="18" charset="0"/>
                <a:ea typeface="宋体" panose="02010600030101010101" pitchFamily="2" charset="-122"/>
              </a:rPr>
              <a:t>传统的批处理方式一般都是对数据的批处理，之后再使用函数从外到内一层层地重新计算。首先我们实现如下代码。</a:t>
            </a:r>
          </a:p>
        </p:txBody>
      </p:sp>
      <p:pic>
        <p:nvPicPr>
          <p:cNvPr id="3" name="图片 2">
            <a:extLst>
              <a:ext uri="{FF2B5EF4-FFF2-40B4-BE49-F238E27FC236}">
                <a16:creationId xmlns:a16="http://schemas.microsoft.com/office/drawing/2014/main" id="{CA7E0AFE-BAEB-45B4-8A30-56ABA46DBB93}"/>
              </a:ext>
            </a:extLst>
          </p:cNvPr>
          <p:cNvPicPr>
            <a:picLocks noChangeAspect="1"/>
          </p:cNvPicPr>
          <p:nvPr/>
        </p:nvPicPr>
        <p:blipFill>
          <a:blip r:embed="rId2"/>
          <a:stretch>
            <a:fillRect/>
          </a:stretch>
        </p:blipFill>
        <p:spPr>
          <a:xfrm>
            <a:off x="3520261" y="3244362"/>
            <a:ext cx="4122777" cy="1630821"/>
          </a:xfrm>
          <a:prstGeom prst="rect">
            <a:avLst/>
          </a:prstGeom>
        </p:spPr>
      </p:pic>
    </p:spTree>
    <p:extLst>
      <p:ext uri="{BB962C8B-B14F-4D97-AF65-F5344CB8AC3E}">
        <p14:creationId xmlns:p14="http://schemas.microsoft.com/office/powerpoint/2010/main" val="238430675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marL="266700" indent="266700"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6.3  JAX</a:t>
            </a:r>
            <a:r>
              <a:rPr lang="zh-CN" altLang="en-US" dirty="0"/>
              <a:t>中的函数自动打包器</a:t>
            </a:r>
            <a:r>
              <a:rPr lang="en-US" altLang="zh-CN" dirty="0"/>
              <a:t>——</a:t>
            </a:r>
            <a:r>
              <a:rPr lang="en-US" altLang="zh-CN" dirty="0" err="1"/>
              <a:t>vmap</a:t>
            </a:r>
            <a:endParaRPr lang="zh-CN" altLang="en-US" dirty="0"/>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marL="0" indent="0">
              <a:spcBef>
                <a:spcPts val="1200"/>
              </a:spcBef>
              <a:spcAft>
                <a:spcPts val="800"/>
              </a:spcAft>
              <a:buNone/>
            </a:pPr>
            <a:r>
              <a:rPr lang="en-US" altLang="zh-CN" sz="1800" dirty="0">
                <a:effectLst/>
                <a:latin typeface="Arial" panose="020B0604020202020204" pitchFamily="34" charset="0"/>
                <a:ea typeface="黑体" panose="02010609060101010101" pitchFamily="49" charset="-122"/>
                <a:cs typeface="宋体" panose="02010600030101010101" pitchFamily="2" charset="-122"/>
              </a:rPr>
              <a:t>6.3.2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剥甘蓝——</a:t>
            </a:r>
            <a:r>
              <a:rPr lang="en-US" altLang="zh-CN" sz="1800" dirty="0">
                <a:effectLst/>
                <a:latin typeface="Arial" panose="020B0604020202020204" pitchFamily="34" charset="0"/>
                <a:ea typeface="黑体" panose="02010609060101010101" pitchFamily="49" charset="-122"/>
                <a:cs typeface="宋体" panose="02010600030101010101" pitchFamily="2" charset="-122"/>
              </a:rPr>
              <a:t>JAX</a:t>
            </a:r>
            <a:r>
              <a:rPr lang="zh-CN" altLang="zh-CN" sz="1800" dirty="0">
                <a:effectLst/>
                <a:latin typeface="Arial" panose="020B0604020202020204" pitchFamily="34" charset="0"/>
                <a:ea typeface="黑体" panose="02010609060101010101" pitchFamily="49" charset="-122"/>
                <a:cs typeface="宋体" panose="02010600030101010101" pitchFamily="2" charset="-122"/>
              </a:rPr>
              <a:t>中的自动向量化函数</a:t>
            </a:r>
            <a:r>
              <a:rPr lang="en-US" altLang="zh-CN" sz="1800" dirty="0" err="1">
                <a:effectLst/>
                <a:latin typeface="Arial" panose="020B0604020202020204" pitchFamily="34" charset="0"/>
                <a:ea typeface="黑体" panose="02010609060101010101" pitchFamily="49" charset="-122"/>
                <a:cs typeface="宋体" panose="02010600030101010101" pitchFamily="2" charset="-122"/>
              </a:rPr>
              <a:t>vmap</a:t>
            </a:r>
            <a:endParaRPr lang="zh-CN" altLang="zh-CN" sz="1800" dirty="0">
              <a:effectLst/>
              <a:latin typeface="Arial" panose="020B0604020202020204" pitchFamily="34" charset="0"/>
              <a:ea typeface="黑体" panose="02010609060101010101" pitchFamily="49" charset="-122"/>
              <a:cs typeface="宋体" panose="02010600030101010101" pitchFamily="2" charset="-122"/>
            </a:endParaRPr>
          </a:p>
        </p:txBody>
      </p:sp>
      <p:sp>
        <p:nvSpPr>
          <p:cNvPr id="35" name="Shape 35"/>
          <p:cNvSpPr/>
          <p:nvPr/>
        </p:nvSpPr>
        <p:spPr>
          <a:xfrm>
            <a:off x="296986" y="2295526"/>
            <a:ext cx="8550027" cy="50270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indent="269875" algn="just">
              <a:lnSpc>
                <a:spcPts val="1560"/>
              </a:lnSpc>
            </a:pPr>
            <a:r>
              <a:rPr lang="zh-CN" altLang="zh-CN" sz="1800" dirty="0">
                <a:effectLst/>
                <a:latin typeface="Times New Roman" panose="02020603050405020304" pitchFamily="18" charset="0"/>
                <a:ea typeface="宋体" panose="02010600030101010101" pitchFamily="2" charset="-122"/>
              </a:rPr>
              <a:t>在</a:t>
            </a:r>
            <a:r>
              <a:rPr lang="en-US" altLang="zh-CN" sz="1800" dirty="0">
                <a:effectLst/>
                <a:latin typeface="Times New Roman" panose="02020603050405020304" pitchFamily="18" charset="0"/>
                <a:ea typeface="宋体" panose="02010600030101010101" pitchFamily="2" charset="-122"/>
              </a:rPr>
              <a:t>JAX</a:t>
            </a:r>
            <a:r>
              <a:rPr lang="zh-CN" altLang="zh-CN" sz="1800" dirty="0">
                <a:effectLst/>
                <a:latin typeface="Times New Roman" panose="02020603050405020304" pitchFamily="18" charset="0"/>
                <a:ea typeface="宋体" panose="02010600030101010101" pitchFamily="2" charset="-122"/>
              </a:rPr>
              <a:t>中，</a:t>
            </a:r>
            <a:r>
              <a:rPr lang="en-US" altLang="zh-CN" sz="1800" dirty="0" err="1">
                <a:effectLst/>
                <a:latin typeface="Times New Roman" panose="02020603050405020304" pitchFamily="18" charset="0"/>
                <a:ea typeface="宋体" panose="02010600030101010101" pitchFamily="2" charset="-122"/>
              </a:rPr>
              <a:t>jax.vmap</a:t>
            </a:r>
            <a:r>
              <a:rPr lang="zh-CN" altLang="zh-CN" sz="1800" dirty="0">
                <a:effectLst/>
                <a:latin typeface="Times New Roman" panose="02020603050405020304" pitchFamily="18" charset="0"/>
                <a:ea typeface="宋体" panose="02010600030101010101" pitchFamily="2" charset="-122"/>
              </a:rPr>
              <a:t>转换被设计为自动生成一个函数的自动化打包器。首先使用上一小节中的</a:t>
            </a:r>
            <a:r>
              <a:rPr lang="en-US" altLang="zh-CN" sz="1800" dirty="0">
                <a:effectLst/>
                <a:latin typeface="Times New Roman" panose="02020603050405020304" pitchFamily="18" charset="0"/>
                <a:ea typeface="宋体" panose="02010600030101010101" pitchFamily="2" charset="-122"/>
              </a:rPr>
              <a:t>convolve</a:t>
            </a:r>
            <a:r>
              <a:rPr lang="zh-CN" altLang="zh-CN" sz="1800" dirty="0">
                <a:effectLst/>
                <a:latin typeface="Times New Roman" panose="02020603050405020304" pitchFamily="18" charset="0"/>
                <a:ea typeface="宋体" panose="02010600030101010101" pitchFamily="2" charset="-122"/>
              </a:rPr>
              <a:t>函数并计算其处理多维数据的结果，代码如下所示。</a:t>
            </a:r>
          </a:p>
        </p:txBody>
      </p:sp>
      <p:pic>
        <p:nvPicPr>
          <p:cNvPr id="4" name="图片 3">
            <a:extLst>
              <a:ext uri="{FF2B5EF4-FFF2-40B4-BE49-F238E27FC236}">
                <a16:creationId xmlns:a16="http://schemas.microsoft.com/office/drawing/2014/main" id="{CAA2CBD1-3147-41FE-B547-B5C5929453AF}"/>
              </a:ext>
            </a:extLst>
          </p:cNvPr>
          <p:cNvPicPr>
            <a:picLocks noChangeAspect="1"/>
          </p:cNvPicPr>
          <p:nvPr/>
        </p:nvPicPr>
        <p:blipFill>
          <a:blip r:embed="rId2"/>
          <a:stretch>
            <a:fillRect/>
          </a:stretch>
        </p:blipFill>
        <p:spPr>
          <a:xfrm>
            <a:off x="3743140" y="3493554"/>
            <a:ext cx="4267570" cy="2027096"/>
          </a:xfrm>
          <a:prstGeom prst="rect">
            <a:avLst/>
          </a:prstGeom>
        </p:spPr>
      </p:pic>
    </p:spTree>
    <p:extLst>
      <p:ext uri="{BB962C8B-B14F-4D97-AF65-F5344CB8AC3E}">
        <p14:creationId xmlns:p14="http://schemas.microsoft.com/office/powerpoint/2010/main" val="4270633309"/>
      </p:ext>
    </p:extLst>
  </p:cSld>
  <p:clrMapOvr>
    <a:masterClrMapping/>
  </p:clrMapOvr>
  <p:transition spd="slow"/>
</p:sld>
</file>

<file path=ppt/theme/theme1.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Helvetica"/>
        <a:ea typeface="Helvetica"/>
        <a:cs typeface="Helvetica"/>
      </a:majorFont>
      <a:minorFont>
        <a:latin typeface="Calibri"/>
        <a:ea typeface="Calibri"/>
        <a:cs typeface="Calibri"/>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Helvetica"/>
        <a:ea typeface="Helvetica"/>
        <a:cs typeface="Helvetica"/>
      </a:majorFont>
      <a:minorFont>
        <a:latin typeface="Calibri"/>
        <a:ea typeface="Calibri"/>
        <a:cs typeface="Calibri"/>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147</TotalTime>
  <Words>1489</Words>
  <Application>Microsoft Office PowerPoint</Application>
  <PresentationFormat>全屏显示(4:3)</PresentationFormat>
  <Paragraphs>69</Paragraphs>
  <Slides>17</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24" baseType="lpstr">
      <vt:lpstr>宋体</vt:lpstr>
      <vt:lpstr>Arial</vt:lpstr>
      <vt:lpstr>Calibri</vt:lpstr>
      <vt:lpstr>Times New Roman</vt:lpstr>
      <vt:lpstr>Wingdings</vt:lpstr>
      <vt:lpstr>Tema de Office</vt:lpstr>
      <vt:lpstr>Equation.DSMT4</vt:lpstr>
      <vt:lpstr>第6章  JAX的一些细节 </vt:lpstr>
      <vt:lpstr>6.1  JAX中的数值计算 </vt:lpstr>
      <vt:lpstr>6.1  JAX中的数值计算 </vt:lpstr>
      <vt:lpstr>6.1  JAX中的数值计算 </vt:lpstr>
      <vt:lpstr>6.2  JAX中的性能提高</vt:lpstr>
      <vt:lpstr>6.2  JAX中的性能提高</vt:lpstr>
      <vt:lpstr>6.2  JAX中的性能提高</vt:lpstr>
      <vt:lpstr>6.3  JAX中的函数自动打包器——vmap</vt:lpstr>
      <vt:lpstr>6.3  JAX中的函数自动打包器——vmap</vt:lpstr>
      <vt:lpstr>6.3  JAX中的函数自动打包器——vmap</vt:lpstr>
      <vt:lpstr>6.4  JAX中的结构体保存方法Pytrees</vt:lpstr>
      <vt:lpstr>6.4  JAX中的结构体保存方法Pytrees</vt:lpstr>
      <vt:lpstr>6.4  JAX中的结构体保存方法Pytrees</vt:lpstr>
      <vt:lpstr>6.4  JAX中的结构体保存方法Pytrees</vt:lpstr>
      <vt:lpstr>6.4  JAX中的结构体保存方法Pytrees</vt:lpstr>
      <vt:lpstr>6.4  JAX中的结构体保存方法Pytrees</vt:lpstr>
      <vt:lpstr>6.5  本 章 小 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JAX从零开始</dc:title>
  <dc:creator>lenovo</dc:creator>
  <cp:lastModifiedBy>lenovo</cp:lastModifiedBy>
  <cp:revision>7</cp:revision>
  <dcterms:modified xsi:type="dcterms:W3CDTF">2022-05-06T10:22:16Z</dcterms:modified>
</cp:coreProperties>
</file>