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-1" y="692150"/>
            <a:ext cx="9144002" cy="46038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BFBFBF"/>
              </a:gs>
              <a:gs pos="48001">
                <a:srgbClr val="595959"/>
              </a:gs>
              <a:gs pos="82002">
                <a:srgbClr val="A5A5A5"/>
              </a:gs>
              <a:gs pos="100000">
                <a:srgbClr val="D8D8D8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zh-CN" altLang="en-US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章  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JAX</a:t>
            </a:r>
            <a:r>
              <a:rPr lang="zh-CN" altLang="en-US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中的卷积	</a:t>
            </a:r>
            <a:endParaRPr lang="zh-CN" altLang="zh-CN" sz="1800" kern="100" dirty="0"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Shape 3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7.1  </a:t>
            </a:r>
            <a:r>
              <a:rPr lang="zh-CN" altLang="en-US" dirty="0"/>
              <a:t>什么是卷积</a:t>
            </a:r>
            <a:endParaRPr lang="en-US" altLang="zh-CN" dirty="0"/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7.2  JAX</a:t>
            </a:r>
            <a:r>
              <a:rPr lang="zh-CN" altLang="en-US" dirty="0"/>
              <a:t>实战</a:t>
            </a:r>
            <a:r>
              <a:rPr lang="en-US" altLang="zh-CN" dirty="0"/>
              <a:t>——</a:t>
            </a:r>
            <a:r>
              <a:rPr lang="zh-CN" altLang="en-US" dirty="0"/>
              <a:t>基于</a:t>
            </a:r>
            <a:r>
              <a:rPr lang="en-US" altLang="zh-CN" dirty="0"/>
              <a:t>VGG</a:t>
            </a:r>
            <a:r>
              <a:rPr lang="zh-CN" altLang="en-US" dirty="0"/>
              <a:t>架构的 </a:t>
            </a:r>
            <a:r>
              <a:rPr lang="en-US" altLang="zh-CN" dirty="0"/>
              <a:t>MNIST</a:t>
            </a:r>
            <a:r>
              <a:rPr lang="zh-CN" altLang="en-US" dirty="0"/>
              <a:t>数据集分类</a:t>
            </a:r>
            <a:endParaRPr lang="en-US" altLang="zh-CN" dirty="0"/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7.3  </a:t>
            </a:r>
            <a:r>
              <a:rPr lang="zh-CN" altLang="en-US" dirty="0"/>
              <a:t>本章小结			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266700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sz="24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7.1  </a:t>
            </a:r>
            <a:r>
              <a:rPr lang="zh-CN" altLang="en-US" sz="24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什么是卷积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29051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800"/>
              </a:spcAft>
              <a:buNone/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7.1.1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卷积运算</a:t>
            </a:r>
          </a:p>
        </p:txBody>
      </p:sp>
      <p:sp>
        <p:nvSpPr>
          <p:cNvPr id="35" name="Shape 35"/>
          <p:cNvSpPr/>
          <p:nvPr/>
        </p:nvSpPr>
        <p:spPr>
          <a:xfrm>
            <a:off x="296986" y="2295526"/>
            <a:ext cx="8550027" cy="1196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前面已经说过了，卷积实际上是使用两个大小不同的矩阵进行的一种数学运算。为了便于读者理解，我们从一个例子开始讲解。</a:t>
            </a:r>
          </a:p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对高速公路上的跑车进行位置追踪（这也是卷积神经网络图像处理的一个非常重要的应用），摄像头接收到的信号被计算为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，表示跑车在路上时刻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的位置。</a:t>
            </a:r>
          </a:p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266700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sz="24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7.1  </a:t>
            </a:r>
            <a:r>
              <a:rPr lang="zh-CN" altLang="en-US" sz="24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什么是卷积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29051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800"/>
              </a:spcAft>
              <a:buNone/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7.1.2  JAX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中的一维卷积与多维卷积的计算</a:t>
            </a:r>
          </a:p>
        </p:txBody>
      </p:sp>
      <p:sp>
        <p:nvSpPr>
          <p:cNvPr id="35" name="Shape 35"/>
          <p:cNvSpPr/>
          <p:nvPr/>
        </p:nvSpPr>
        <p:spPr>
          <a:xfrm>
            <a:off x="296986" y="2295526"/>
            <a:ext cx="8550027" cy="786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对于普通的一维卷积我们一般使用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jax.numpy.convolve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完成特定计算，其提供了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接口，一维卷积的使用方式如下所示。</a:t>
            </a:r>
          </a:p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E9AFCE-4148-4990-A6B1-566CE6CAB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173" y="3429000"/>
            <a:ext cx="5349704" cy="16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4479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266700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sz="24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7.1  </a:t>
            </a:r>
            <a:r>
              <a:rPr lang="zh-CN" altLang="en-US" sz="24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什么是卷积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29051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800"/>
              </a:spcAft>
              <a:buNone/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7.1.3  </a:t>
            </a:r>
            <a:r>
              <a:rPr lang="en-US" altLang="zh-CN" sz="1800" dirty="0" err="1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JAX.lax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中的一般卷积的计算与表示</a:t>
            </a:r>
          </a:p>
        </p:txBody>
      </p:sp>
      <p:sp>
        <p:nvSpPr>
          <p:cNvPr id="35" name="Shape 35"/>
          <p:cNvSpPr/>
          <p:nvPr/>
        </p:nvSpPr>
        <p:spPr>
          <a:xfrm>
            <a:off x="296986" y="2295526"/>
            <a:ext cx="8550027" cy="580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对于一般的卷积计算方法，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或者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XLA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提供了多维卷积计算函数，如图所示。</a:t>
            </a:r>
          </a:p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2293EA-97EC-4DA0-AFC9-83EA239EF6DA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5"/>
          <a:stretch/>
        </p:blipFill>
        <p:spPr bwMode="auto">
          <a:xfrm>
            <a:off x="3279457" y="3492134"/>
            <a:ext cx="3213735" cy="3975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8412791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7.2  JAX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实战——基于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VGG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架构的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MNIST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数据集分类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290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7.2.1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深度学习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Visual Geometry Group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（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VGG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）架构</a:t>
            </a:r>
          </a:p>
        </p:txBody>
      </p:sp>
      <p:sp>
        <p:nvSpPr>
          <p:cNvPr id="35" name="Shape 35"/>
          <p:cNvSpPr/>
          <p:nvPr/>
        </p:nvSpPr>
        <p:spPr>
          <a:xfrm>
            <a:off x="296986" y="2295526"/>
            <a:ext cx="8550027" cy="1196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深度学习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VGG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架构是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Oxford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Visual Geometry Group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提出的（这也是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VGG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名字的由来）。该网络是在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ILSVRC 2014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上的相关工作，证明了增加网络的深度能够在一定程度上影响网络最终的性能，如图所示。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VGG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有两种结构，分别是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VGG16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VGG19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，两者并没有本质上的区别，只是网络深度不一样。</a:t>
            </a:r>
          </a:p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C9F262-6027-44E8-A838-1DDC0717A05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5" t="3464" r="6009"/>
          <a:stretch/>
        </p:blipFill>
        <p:spPr bwMode="auto">
          <a:xfrm>
            <a:off x="3437890" y="3827144"/>
            <a:ext cx="3925570" cy="17214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4736758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266700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sz="24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7.2  JAX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实战——基于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VGG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架构的</a:t>
            </a:r>
            <a:br>
              <a:rPr lang="en-US" altLang="zh-CN" sz="24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MNIST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数据集分类</a:t>
            </a:r>
            <a:endParaRPr lang="zh-CN" altLang="en-US" dirty="0"/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290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7.2.2  VGG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中使用的组件介绍与实现</a:t>
            </a:r>
          </a:p>
        </p:txBody>
      </p:sp>
      <p:sp>
        <p:nvSpPr>
          <p:cNvPr id="35" name="Shape 35"/>
          <p:cNvSpPr/>
          <p:nvPr/>
        </p:nvSpPr>
        <p:spPr>
          <a:xfrm>
            <a:off x="296986" y="2295526"/>
            <a:ext cx="8550027" cy="786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VGG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架构中所使用的组件，我们以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VGG16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为例，详细介绍各个组件及其相关实现，如图所示。</a:t>
            </a:r>
          </a:p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DDD4AF-B8A1-43C9-BDED-DCC7C49F2BF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17" y="3550293"/>
            <a:ext cx="4533265" cy="1111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270036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266700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sz="24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7.2  JAX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实战——基于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VGG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架构的</a:t>
            </a:r>
            <a:br>
              <a:rPr lang="en-US" altLang="zh-CN" sz="24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MNIST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数据集分类</a:t>
            </a:r>
            <a:endParaRPr lang="zh-CN" altLang="en-US" dirty="0"/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290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7.2.3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基于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VGG6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的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MNIST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数据集分类实战</a:t>
            </a:r>
          </a:p>
        </p:txBody>
      </p:sp>
      <p:sp>
        <p:nvSpPr>
          <p:cNvPr id="35" name="Shape 35"/>
          <p:cNvSpPr/>
          <p:nvPr/>
        </p:nvSpPr>
        <p:spPr>
          <a:xfrm>
            <a:off x="296986" y="2295526"/>
            <a:ext cx="8550027" cy="1863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为了简便起见，这里仅仅实现一个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VGG6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的框架，有兴趣的读者可以尝试设计和完成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VGG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的其他系列模型。</a:t>
            </a:r>
          </a:p>
          <a:p>
            <a:pPr lvl="0" algn="just">
              <a:lnSpc>
                <a:spcPts val="1560"/>
              </a:lnSpc>
              <a:spcBef>
                <a:spcPts val="600"/>
              </a:spcBef>
              <a:spcAft>
                <a:spcPts val="600"/>
              </a:spcAft>
              <a:tabLst>
                <a:tab pos="198120" algn="l"/>
                <a:tab pos="467995" algn="l"/>
              </a:tabLs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  1. 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第一步：数据的准备</a:t>
            </a:r>
          </a:p>
          <a:p>
            <a:pPr indent="266700" algn="just">
              <a:lnSpc>
                <a:spcPts val="1560"/>
              </a:lnSpc>
              <a:spcBef>
                <a:spcPts val="600"/>
              </a:spcBef>
              <a:spcAft>
                <a:spcPts val="600"/>
              </a:spcAft>
              <a:tabLst>
                <a:tab pos="198120" algn="l"/>
                <a:tab pos="467995" algn="l"/>
              </a:tabLs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第二步：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VGG6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计算模型的实现</a:t>
            </a:r>
          </a:p>
          <a:p>
            <a:pPr indent="266700" algn="just">
              <a:lnSpc>
                <a:spcPts val="1560"/>
              </a:lnSpc>
              <a:spcBef>
                <a:spcPts val="600"/>
              </a:spcBef>
              <a:spcAft>
                <a:spcPts val="600"/>
              </a:spcAft>
              <a:tabLst>
                <a:tab pos="198120" algn="l"/>
                <a:tab pos="467995" algn="l"/>
              </a:tabLs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第三步：预测模型的组建与训练</a:t>
            </a:r>
          </a:p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959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266700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sz="24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7.3  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本 章 小 结</a:t>
            </a:r>
            <a:endParaRPr lang="zh-CN" altLang="en-US" dirty="0"/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2905125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0" algn="just">
              <a:lnSpc>
                <a:spcPts val="1560"/>
              </a:lnSpc>
              <a:buNone/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本章介绍了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中的卷积计算部分，对于深度学习来说，卷积是计算机视觉、部分自然语言处理，以及强化学习领域应用最广泛的数据处理和提取模型。需要读者掌握卷积处理方法。</a:t>
            </a:r>
          </a:p>
          <a:p>
            <a:pPr marL="0" indent="0"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VGG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是一个最为经典的卷积神经网络分类模型，至今在不少领域仍旧占据主要的地位，本章完成了一个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VGG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模型的编写和训练，这是我们第一个重要的模型，需要读者掌握其原理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296986" y="2295526"/>
            <a:ext cx="8550027" cy="29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04094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530</Words>
  <Application>Microsoft Office PowerPoint</Application>
  <PresentationFormat>全屏显示(4:3)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方正小标宋简体</vt:lpstr>
      <vt:lpstr>宋体</vt:lpstr>
      <vt:lpstr>Arial</vt:lpstr>
      <vt:lpstr>Calibri</vt:lpstr>
      <vt:lpstr>Times New Roman</vt:lpstr>
      <vt:lpstr>Tema de Office</vt:lpstr>
      <vt:lpstr>第7章  JAX中的卷积 </vt:lpstr>
      <vt:lpstr>7.1  什么是卷积</vt:lpstr>
      <vt:lpstr>7.1  什么是卷积</vt:lpstr>
      <vt:lpstr>7.1  什么是卷积</vt:lpstr>
      <vt:lpstr>7.2  JAX实战——基于VGG架构的 MNIST数据集分类</vt:lpstr>
      <vt:lpstr>7.2  JAX实战——基于VGG架构的 MNIST数据集分类</vt:lpstr>
      <vt:lpstr>7.2  JAX实战——基于VGG架构的 MNIST数据集分类</vt:lpstr>
      <vt:lpstr>7.3  本 章 小 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JAX从零开始</dc:title>
  <dc:creator>lenovo</dc:creator>
  <cp:lastModifiedBy>lenovo</cp:lastModifiedBy>
  <cp:revision>7</cp:revision>
  <dcterms:modified xsi:type="dcterms:W3CDTF">2022-05-06T10:33:08Z</dcterms:modified>
</cp:coreProperties>
</file>