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71" r:id="rId2"/>
  </p:sldMasterIdLst>
  <p:notesMasterIdLst>
    <p:notesMasterId r:id="rId16"/>
  </p:notesMasterIdLst>
  <p:sldIdLst>
    <p:sldId id="275" r:id="rId3"/>
    <p:sldId id="300" r:id="rId4"/>
    <p:sldId id="299" r:id="rId5"/>
    <p:sldId id="287" r:id="rId6"/>
    <p:sldId id="292" r:id="rId7"/>
    <p:sldId id="290" r:id="rId8"/>
    <p:sldId id="291" r:id="rId9"/>
    <p:sldId id="288" r:id="rId10"/>
    <p:sldId id="293" r:id="rId11"/>
    <p:sldId id="297" r:id="rId12"/>
    <p:sldId id="294" r:id="rId13"/>
    <p:sldId id="296" r:id="rId14"/>
    <p:sldId id="298" r:id="rId1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6" autoAdjust="0"/>
    <p:restoredTop sz="87377" autoAdjust="0"/>
  </p:normalViewPr>
  <p:slideViewPr>
    <p:cSldViewPr>
      <p:cViewPr varScale="1">
        <p:scale>
          <a:sx n="78" d="100"/>
          <a:sy n="78" d="100"/>
        </p:scale>
        <p:origin x="872" y="168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2018/12/3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229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65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962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45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2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18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265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896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930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656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78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tiff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482755" y="2294751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逻辑回归原理与应用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65221" y="467540"/>
            <a:ext cx="31918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1.3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逻辑回归简介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9" name="文本框"/>
          <p:cNvSpPr txBox="1">
            <a:spLocks/>
          </p:cNvSpPr>
          <p:nvPr/>
        </p:nvSpPr>
        <p:spPr>
          <a:xfrm>
            <a:off x="1259632" y="2859783"/>
            <a:ext cx="3312368" cy="122413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b="0" kern="0" dirty="0" smtClean="0">
                <a:solidFill>
                  <a:srgbClr val="21212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优点：</a:t>
            </a:r>
            <a:endParaRPr lang="en-US" altLang="zh-CN" b="0" kern="0" dirty="0" smtClean="0">
              <a:solidFill>
                <a:srgbClr val="21212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b="0" kern="0" dirty="0" smtClean="0">
                <a:solidFill>
                  <a:srgbClr val="21212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计算代价相对较低，</a:t>
            </a:r>
            <a:endParaRPr lang="en-US" altLang="zh-CN" b="0" kern="0" dirty="0" smtClean="0">
              <a:solidFill>
                <a:srgbClr val="21212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b="0" kern="0" dirty="0" smtClean="0">
                <a:solidFill>
                  <a:srgbClr val="21212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思路清晰易于理解和实现。</a:t>
            </a:r>
            <a:endParaRPr lang="en-US" altLang="zh-CN" b="0" kern="0" dirty="0" smtClean="0">
              <a:solidFill>
                <a:srgbClr val="21212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buFont typeface="Arial" pitchFamily="34" charset="0"/>
              <a:buNone/>
            </a:pPr>
            <a:endParaRPr lang="zh-CN" altLang="en-US" b="0" kern="0" dirty="0">
              <a:solidFill>
                <a:srgbClr val="21212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83568" y="1411736"/>
            <a:ext cx="8146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logistic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回归（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LR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），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是一种广义的线性回归分析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模型。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常用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于数据挖掘，疾病自动诊断，经济预测等领域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"/>
          <p:cNvSpPr txBox="1">
            <a:spLocks/>
          </p:cNvSpPr>
          <p:nvPr/>
        </p:nvSpPr>
        <p:spPr>
          <a:xfrm>
            <a:off x="4910824" y="2855220"/>
            <a:ext cx="3261576" cy="1228698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b="0" kern="0" dirty="0" smtClean="0">
                <a:solidFill>
                  <a:srgbClr val="21212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缺点：</a:t>
            </a:r>
            <a:endParaRPr lang="en-US" altLang="zh-CN" b="0" kern="0" dirty="0" smtClean="0">
              <a:solidFill>
                <a:srgbClr val="21212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b="0" kern="0" dirty="0" smtClean="0">
                <a:solidFill>
                  <a:srgbClr val="21212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线性分类器，容易欠拟合，</a:t>
            </a:r>
            <a:endParaRPr lang="en-US" altLang="zh-CN" b="0" kern="0" dirty="0" smtClean="0">
              <a:solidFill>
                <a:srgbClr val="21212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>
              <a:buFont typeface="Arial" pitchFamily="34" charset="0"/>
              <a:buNone/>
            </a:pPr>
            <a:r>
              <a:rPr lang="zh-CN" altLang="en-US" b="0" kern="0" dirty="0" smtClean="0">
                <a:solidFill>
                  <a:srgbClr val="21212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分类精度可能不高。</a:t>
            </a:r>
            <a:endParaRPr lang="en-US" altLang="zh-CN" b="0" kern="0" dirty="0" smtClean="0">
              <a:solidFill>
                <a:srgbClr val="21212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47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65221" y="467540"/>
            <a:ext cx="31918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1.3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逻辑回归简介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文本框"/>
          <p:cNvSpPr txBox="1">
            <a:spLocks/>
          </p:cNvSpPr>
          <p:nvPr/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200" kern="0" dirty="0" smtClean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zh-CN" altLang="en-US" sz="2200" kern="0" dirty="0" smtClean="0">
                <a:solidFill>
                  <a:srgbClr val="212121"/>
                </a:solidFill>
                <a:cs typeface="Times New Roman" charset="0"/>
              </a:rPr>
              <a:t>一个名为回归实为分类的经典算法</a:t>
            </a:r>
            <a:r>
              <a:rPr lang="en-US" altLang="zh-CN" sz="2200" kern="0" dirty="0" smtClean="0">
                <a:solidFill>
                  <a:srgbClr val="212121"/>
                </a:solidFill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cs typeface="Times New Roman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274358" y="2355726"/>
            <a:ext cx="6898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输入特征向量，输出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～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的概率值，表示其为正例的概率。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2959596" y="2915357"/>
                <a:ext cx="2823145" cy="615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𝑦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=</m:t>
                      </m:r>
                      <m:f>
                        <m:fPr>
                          <m:ctrlPr>
                            <a:rPr kumimoji="1" lang="mr-IN" altLang="zh-CN" sz="2000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−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000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=</m:t>
                      </m:r>
                      <m:f>
                        <m:fPr>
                          <m:ctrlPr>
                            <a:rPr kumimoji="1" lang="mr-IN" altLang="zh-CN" sz="2000" i="1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fPr>
                        <m:num>
                          <m:r>
                            <a:rPr kumimoji="1" lang="en-US" altLang="zh-CN" sz="2000" i="1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i="1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zh-CN" sz="2000" i="1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i="1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sz="2000" i="1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zh-CN" sz="2000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000" b="1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1" lang="en-US" altLang="zh-CN" sz="2000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zh-CN" altLang="en-US" sz="20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596" y="2915357"/>
                <a:ext cx="2823145" cy="6152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"/>
          <p:cNvSpPr txBox="1">
            <a:spLocks/>
          </p:cNvSpPr>
          <p:nvPr/>
        </p:nvSpPr>
        <p:spPr>
          <a:xfrm>
            <a:off x="518336" y="4426997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b="0" kern="0" dirty="0" smtClean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zh-CN" altLang="en-US" b="0" kern="0" dirty="0" smtClean="0">
                <a:solidFill>
                  <a:srgbClr val="212121"/>
                </a:solidFill>
                <a:cs typeface="Times New Roman" charset="0"/>
              </a:rPr>
              <a:t>说明：本课程向量默认为列向量，加入转置后变为行向量。</a:t>
            </a:r>
            <a:endParaRPr lang="zh-CN" altLang="en-US" b="0" kern="0" dirty="0">
              <a:solidFill>
                <a:srgbClr val="212121"/>
              </a:solidFill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03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65221" y="467540"/>
            <a:ext cx="31918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1.3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逻辑回归简介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文本框"/>
          <p:cNvSpPr txBox="1">
            <a:spLocks/>
          </p:cNvSpPr>
          <p:nvPr/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2000" b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»"/>
              <a:defRPr sz="1500" b="1">
                <a:solidFill>
                  <a:srgbClr val="212121"/>
                </a:solidFill>
                <a:latin typeface="微软雅黑" charset="0"/>
                <a:ea typeface="微软雅黑" charset="0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200" kern="0" dirty="0" smtClean="0">
                <a:solidFill>
                  <a:srgbClr val="21212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200" kern="0" dirty="0" smtClean="0">
                <a:solidFill>
                  <a:srgbClr val="21212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一个名为回归实为分类的经典算法</a:t>
            </a:r>
            <a:r>
              <a:rPr lang="en-US" altLang="zh-CN" sz="2200" kern="0" dirty="0" smtClean="0">
                <a:solidFill>
                  <a:srgbClr val="212121"/>
                </a:solidFill>
                <a:latin typeface="Microsoft YaHei" charset="-122"/>
                <a:ea typeface="Microsoft YaHei" charset="-122"/>
                <a:cs typeface="Microsoft YaHei" charset="-122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276646" y="2478877"/>
                <a:ext cx="2819041" cy="615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𝑦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=</m:t>
                      </m:r>
                      <m:f>
                        <m:fPr>
                          <m:ctrlPr>
                            <a:rPr kumimoji="1" lang="mr-IN" altLang="zh-CN" sz="2000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−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000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=</m:t>
                      </m:r>
                      <m:f>
                        <m:fPr>
                          <m:ctrlPr>
                            <a:rPr kumimoji="1" lang="mr-IN" altLang="zh-CN" sz="2000" i="1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fPr>
                        <m:num>
                          <m:r>
                            <a:rPr kumimoji="1" lang="en-US" altLang="zh-CN" sz="2000" i="1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i="1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zh-CN" sz="2000" i="1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i="1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sz="2000" i="1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zh-CN" sz="2000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000" b="1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1" lang="en-US" altLang="zh-CN" sz="2000" i="1">
                                      <a:latin typeface="Cambria Math" charset="0"/>
                                      <a:ea typeface="Microsoft YaHei" charset="-122"/>
                                      <a:cs typeface="Microsoft YaHei" charset="-122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zh-CN" sz="2000" b="1" i="1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zh-CN" altLang="en-US" sz="20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646" y="2478877"/>
                <a:ext cx="2819041" cy="6152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06728" y="2516896"/>
                <a:ext cx="4320480" cy="4644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𝑧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sSupPr>
                        <m:e>
                          <m:r>
                            <a:rPr kumimoji="1" lang="en-US" altLang="zh-CN" sz="2000" b="1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  <m:t>𝑇</m:t>
                          </m:r>
                        </m:sup>
                      </m:sSup>
                      <m:r>
                        <a:rPr kumimoji="1" lang="en-US" altLang="zh-CN" sz="2000" b="1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𝒙</m:t>
                      </m:r>
                      <m:r>
                        <a:rPr kumimoji="1" lang="en-US" altLang="zh-CN" sz="2000" b="1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+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𝑏</m:t>
                      </m:r>
                      <m:r>
                        <a:rPr kumimoji="1" lang="en-US" altLang="zh-CN" sz="2000" b="1" i="1" smtClean="0">
                          <a:latin typeface="Cambria Math" charset="0"/>
                          <a:ea typeface="Microsoft YaHei" charset="-122"/>
                          <a:cs typeface="Microsoft YaHei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mr-IN" altLang="zh-CN" sz="2000" b="1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sz="2000" b="1" i="1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kumimoji="1" lang="en-US" altLang="zh-CN" sz="2000" i="1">
                                        <a:latin typeface="Cambria Math" charset="0"/>
                                        <a:ea typeface="Microsoft YaHei" charset="-122"/>
                                        <a:cs typeface="Microsoft YaHei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2000" b="1" i="1">
                                        <a:latin typeface="Cambria Math" charset="0"/>
                                        <a:ea typeface="Microsoft YaHei" charset="-122"/>
                                        <a:cs typeface="Microsoft YaHei" charset="-122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1" lang="en-US" altLang="zh-CN" sz="2000" i="1">
                                        <a:latin typeface="Cambria Math" charset="0"/>
                                        <a:ea typeface="Microsoft YaHei" charset="-122"/>
                                        <a:cs typeface="Microsoft YaHei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kumimoji="1" lang="en-US" altLang="zh-CN" sz="2000" b="0" i="1" smtClean="0">
                                    <a:latin typeface="Cambria Math" charset="0"/>
                                    <a:ea typeface="Microsoft YaHei" charset="-122"/>
                                    <a:cs typeface="Microsoft YaHei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mr-IN" altLang="zh-CN" sz="2000" b="1" i="1" smtClean="0">
                              <a:latin typeface="Cambria Math" charset="0"/>
                              <a:ea typeface="Microsoft YaHei" charset="-122"/>
                              <a:cs typeface="Microsoft YaHei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mr-IN" altLang="zh-CN" sz="2000" b="1" i="1" smtClean="0">
                                  <a:latin typeface="Cambria Math" charset="0"/>
                                  <a:ea typeface="Microsoft YaHei" charset="-122"/>
                                  <a:cs typeface="Microsoft YaHei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000" b="1" i="1" smtClean="0">
                                    <a:latin typeface="Cambria Math" charset="0"/>
                                    <a:ea typeface="Microsoft YaHei" charset="-122"/>
                                    <a:cs typeface="Microsoft YaHei" charset="-122"/>
                                  </a:rPr>
                                  <m:t>𝒙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1" i="1" smtClean="0">
                                    <a:latin typeface="Cambria Math" charset="0"/>
                                    <a:ea typeface="Microsoft YaHei" charset="-122"/>
                                    <a:cs typeface="Microsoft YaHei" charset="-122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20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28" y="2516896"/>
                <a:ext cx="4320480" cy="4644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圆角矩形"/>
          <p:cNvSpPr>
            <a:spLocks/>
          </p:cNvSpPr>
          <p:nvPr/>
        </p:nvSpPr>
        <p:spPr>
          <a:xfrm>
            <a:off x="379666" y="1766828"/>
            <a:ext cx="1430338" cy="458786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特征向量𝒙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下箭头"/>
          <p:cNvSpPr>
            <a:spLocks/>
          </p:cNvSpPr>
          <p:nvPr/>
        </p:nvSpPr>
        <p:spPr>
          <a:xfrm rot="16200000">
            <a:off x="2088369" y="1830327"/>
            <a:ext cx="215899" cy="331786"/>
          </a:xfrm>
          <a:prstGeom prst="downArrow">
            <a:avLst>
              <a:gd name="adj1" fmla="val 0"/>
              <a:gd name="adj2" fmla="val 11525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/>
          <a:lstStyle/>
          <a:p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圆角矩形"/>
          <p:cNvSpPr>
            <a:spLocks/>
          </p:cNvSpPr>
          <p:nvPr/>
        </p:nvSpPr>
        <p:spPr>
          <a:xfrm>
            <a:off x="2555420" y="1768262"/>
            <a:ext cx="1430338" cy="458786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线性变换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圆角矩形"/>
          <p:cNvSpPr>
            <a:spLocks/>
          </p:cNvSpPr>
          <p:nvPr/>
        </p:nvSpPr>
        <p:spPr>
          <a:xfrm>
            <a:off x="4722883" y="1766828"/>
            <a:ext cx="1430338" cy="458786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Sigmoid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圆角矩形"/>
          <p:cNvSpPr>
            <a:spLocks/>
          </p:cNvSpPr>
          <p:nvPr/>
        </p:nvSpPr>
        <p:spPr>
          <a:xfrm>
            <a:off x="7017104" y="1765241"/>
            <a:ext cx="1430338" cy="458786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预测结果</a:t>
            </a:r>
            <a:endParaRPr lang="zh-CN" altLang="en-US" sz="2000" b="1" u="none" strike="noStrike" kern="1200" cap="none" spc="0" baseline="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下箭头"/>
          <p:cNvSpPr>
            <a:spLocks/>
          </p:cNvSpPr>
          <p:nvPr/>
        </p:nvSpPr>
        <p:spPr>
          <a:xfrm rot="16200000">
            <a:off x="4208535" y="1830326"/>
            <a:ext cx="215899" cy="331786"/>
          </a:xfrm>
          <a:prstGeom prst="downArrow">
            <a:avLst>
              <a:gd name="adj1" fmla="val 0"/>
              <a:gd name="adj2" fmla="val 11525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/>
          <a:lstStyle/>
          <a:p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5" name="下箭头"/>
          <p:cNvSpPr>
            <a:spLocks/>
          </p:cNvSpPr>
          <p:nvPr/>
        </p:nvSpPr>
        <p:spPr>
          <a:xfrm rot="16200000">
            <a:off x="6412324" y="1830327"/>
            <a:ext cx="215899" cy="331786"/>
          </a:xfrm>
          <a:prstGeom prst="downArrow">
            <a:avLst>
              <a:gd name="adj1" fmla="val 0"/>
              <a:gd name="adj2" fmla="val 11525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/>
          <a:lstStyle/>
          <a:p>
            <a:endParaRPr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3151221"/>
            <a:ext cx="4587057" cy="186880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665953" y="4801239"/>
            <a:ext cx="14077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Sigmoid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函数</a:t>
            </a:r>
            <a:endParaRPr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80156" y="3623956"/>
            <a:ext cx="3503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问题：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为什么选择了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Sigmoid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函数，而不是单位阶跃函数？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38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15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65221" y="467540"/>
            <a:ext cx="31918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1.3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逻辑回归简介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"/>
              <p:cNvSpPr txBox="1">
                <a:spLocks/>
              </p:cNvSpPr>
              <p:nvPr/>
            </p:nvSpPr>
            <p:spPr>
              <a:xfrm>
                <a:off x="537561" y="1391569"/>
                <a:ext cx="8229600" cy="507999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</a:ln>
            </p:spPr>
            <p:txBody>
              <a:bodyPr vert="horz" wrap="square" lIns="91440" tIns="45720" rIns="91440" bIns="45720" anchor="ctr" anchorCtr="0">
                <a:prstTxWarp prst="textNoShape">
                  <a:avLst/>
                </a:prstTxWarp>
              </a:bodyPr>
              <a:lstStyle>
                <a:lvl1pPr marL="342900" indent="-3429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•"/>
                  <a:defRPr sz="2000" b="1">
                    <a:solidFill>
                      <a:srgbClr val="474747"/>
                    </a:solidFill>
                    <a:latin typeface="微软雅黑" charset="0"/>
                    <a:ea typeface="微软雅黑" charset="0"/>
                    <a:cs typeface="微软雅黑" charset="0"/>
                  </a:defRPr>
                </a:lvl1pPr>
                <a:lvl2pPr marL="742950" indent="-28575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–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2pPr>
                <a:lvl3pPr marL="11430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•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3pPr>
                <a:lvl4pPr marL="16002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–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4pPr>
                <a:lvl5pPr marL="20574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5pPr>
                <a:lvl6pPr marL="25146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6pPr>
                <a:lvl7pPr marL="29718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7pPr>
                <a:lvl8pPr marL="34290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8pPr>
                <a:lvl9pPr marL="3429000" indent="-228600" algn="l" defTabSz="914400" eaLnBrk="1" fontAlgn="base" hangingPunct="1">
                  <a:spcBef>
                    <a:spcPct val="20000"/>
                  </a:spcBef>
                  <a:spcAft>
                    <a:spcPts val="0"/>
                  </a:spcAft>
                  <a:buFont typeface="Arial" pitchFamily="34" charset="0"/>
                  <a:buChar char="»"/>
                  <a:defRPr sz="1500" b="1">
                    <a:solidFill>
                      <a:srgbClr val="212121"/>
                    </a:solidFill>
                    <a:latin typeface="微软雅黑" charset="0"/>
                    <a:ea typeface="微软雅黑" charset="0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200" kern="0" dirty="0" smtClean="0">
                    <a:solidFill>
                      <a:srgbClr val="21212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lang="zh-CN" altLang="en-US" sz="2200" kern="0" dirty="0" smtClean="0">
                    <a:solidFill>
                      <a:srgbClr val="21212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逻辑回归模型，就是每个特征的回归系数，即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𝒘</m:t>
                        </m:r>
                      </m:e>
                      <m:sup>
                        <m:r>
                          <a:rPr kumimoji="1" lang="en-US" altLang="zh-CN" sz="2400" i="1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kern="0" dirty="0" smtClean="0">
                    <a:solidFill>
                      <a:srgbClr val="21212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。</a:t>
                </a:r>
                <a:r>
                  <a:rPr lang="en-US" altLang="zh-CN" sz="2200" kern="0" dirty="0" smtClean="0">
                    <a:solidFill>
                      <a:srgbClr val="21212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	</a:t>
                </a:r>
                <a:endParaRPr lang="zh-CN" altLang="en-US" sz="2200" kern="0" dirty="0">
                  <a:solidFill>
                    <a:srgbClr val="21212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3" name="文本框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61" y="1391569"/>
                <a:ext cx="8229600" cy="507999"/>
              </a:xfrm>
              <a:prstGeom prst="rect">
                <a:avLst/>
              </a:prstGeom>
              <a:blipFill rotWithShape="0">
                <a:blip r:embed="rId3"/>
                <a:stretch>
                  <a:fillRect b="-19048"/>
                </a:stretch>
              </a:blipFill>
              <a:ln w="9525" cap="flat" cmpd="sng">
                <a:noFill/>
                <a:prstDash val="solid"/>
                <a:rou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630785" y="1899568"/>
            <a:ext cx="813637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性质：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线性分类器，若无特殊处理，无法解决非线性问题。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建模过程：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通过训练数据集，计算出“最合适”的系数向量。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“最合适”，可理解为错误概率最低的情况。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应用：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分类建模效果的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Baseline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之一。</a:t>
            </a:r>
            <a:endParaRPr kumimoji="1" lang="en-US" altLang="zh-CN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78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699385" y="467540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课程内容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5616" y="1419622"/>
            <a:ext cx="57714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u"/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课程介绍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u"/>
            </a:pP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逻辑回归的原理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u"/>
            </a:pP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逻辑回归的代码实现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u"/>
            </a:pP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逻辑回归的模型应用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u"/>
            </a:pP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课程总结</a:t>
            </a:r>
            <a:endParaRPr kumimoji="1" lang="zh-CN" altLang="en-US" sz="2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0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059832" y="2294751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一、课程介绍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65208" y="467540"/>
            <a:ext cx="31918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1.1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机器学习简介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0717" y="1347614"/>
            <a:ext cx="792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u"/>
            </a:pPr>
            <a:r>
              <a:rPr kumimoji="1" lang="zh-CN" altLang="en-US" sz="2200" dirty="0">
                <a:latin typeface="Microsoft YaHei" charset="-122"/>
                <a:ea typeface="Microsoft YaHei" charset="-122"/>
                <a:cs typeface="Microsoft YaHei" charset="-122"/>
              </a:rPr>
              <a:t>机器学习</a:t>
            </a:r>
            <a:r>
              <a:rPr kumimoji="1" lang="en-US" altLang="zh-CN" sz="2200" dirty="0">
                <a:latin typeface="Microsoft YaHei" charset="-122"/>
                <a:ea typeface="Microsoft YaHei" charset="-122"/>
                <a:cs typeface="Microsoft YaHei" charset="-122"/>
              </a:rPr>
              <a:t>(Machine Learning, ML)</a:t>
            </a:r>
            <a:r>
              <a:rPr kumimoji="1" lang="zh-CN" altLang="en-US" sz="2200" dirty="0">
                <a:latin typeface="Microsoft YaHei" charset="-122"/>
                <a:ea typeface="Microsoft YaHei" charset="-122"/>
                <a:cs typeface="Microsoft YaHei" charset="-122"/>
              </a:rPr>
              <a:t>是一门多领域交叉学科，涉及概率论、统计学、</a:t>
            </a: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逼近论等</a:t>
            </a:r>
            <a:r>
              <a:rPr kumimoji="1" lang="zh-CN" altLang="en-US" sz="2200" dirty="0">
                <a:latin typeface="Microsoft YaHei" charset="-122"/>
                <a:ea typeface="Microsoft YaHei" charset="-122"/>
                <a:cs typeface="Microsoft YaHei" charset="-122"/>
              </a:rPr>
              <a:t>多门学科</a:t>
            </a: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u"/>
            </a:pP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专门</a:t>
            </a:r>
            <a:r>
              <a:rPr kumimoji="1" lang="zh-CN" altLang="en-US" sz="2200" dirty="0">
                <a:latin typeface="Microsoft YaHei" charset="-122"/>
                <a:ea typeface="Microsoft YaHei" charset="-122"/>
                <a:cs typeface="Microsoft YaHei" charset="-122"/>
              </a:rPr>
              <a:t>研究计算机怎样模拟或实现人类的学习行为，以获取新的知识或技能，重新组织已有的知识结构使之不断改善自身的性能</a:t>
            </a: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u"/>
            </a:pP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它</a:t>
            </a:r>
            <a:r>
              <a:rPr kumimoji="1" lang="zh-CN" altLang="en-US" sz="2200" dirty="0">
                <a:latin typeface="Microsoft YaHei" charset="-122"/>
                <a:ea typeface="Microsoft YaHei" charset="-122"/>
                <a:cs typeface="Microsoft YaHei" charset="-122"/>
              </a:rPr>
              <a:t>是人工智能的核心，是使计算机具有智能的根本途径，其应用遍及人工智能的各个</a:t>
            </a: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领域。</a:t>
            </a:r>
            <a:endParaRPr kumimoji="1" lang="zh-CN" altLang="en-US" sz="2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81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65208" y="467540"/>
            <a:ext cx="31918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1.1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机器学习简介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3608" y="1491630"/>
            <a:ext cx="2592288" cy="257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机器学习</a:t>
            </a:r>
            <a:endParaRPr kumimoji="1" lang="en-US" altLang="zh-CN" sz="2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r">
              <a:lnSpc>
                <a:spcPct val="150000"/>
              </a:lnSpc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模型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r">
              <a:lnSpc>
                <a:spcPct val="150000"/>
              </a:lnSpc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数据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r">
              <a:lnSpc>
                <a:spcPct val="150000"/>
              </a:lnSpc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无监督学习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r">
              <a:lnSpc>
                <a:spcPct val="150000"/>
              </a:lnSpc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监督学习</a:t>
            </a:r>
            <a:endParaRPr kumimoji="1" lang="zh-CN" altLang="en-US" sz="2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8104" y="1491630"/>
            <a:ext cx="2592288" cy="257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人的学习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知识</a:t>
            </a:r>
            <a:endParaRPr kumimoji="1" lang="en-US" altLang="zh-CN" sz="22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习题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没有答案的习题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有答案的习题</a:t>
            </a:r>
            <a:endParaRPr kumimoji="1" lang="zh-CN" altLang="en-US" sz="2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左右箭头 1"/>
          <p:cNvSpPr/>
          <p:nvPr/>
        </p:nvSpPr>
        <p:spPr>
          <a:xfrm>
            <a:off x="4177804" y="2562401"/>
            <a:ext cx="720080" cy="432048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zh-CN" altLang="en-US" sz="22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95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65208" y="467540"/>
            <a:ext cx="31918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1.1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机器学习简介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5568" y="2619790"/>
            <a:ext cx="15242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>
                <a:latin typeface="Microsoft YaHei" charset="-122"/>
                <a:ea typeface="Microsoft YaHei" charset="-122"/>
                <a:cs typeface="Microsoft YaHei" charset="-122"/>
              </a:rPr>
              <a:t>机器</a:t>
            </a:r>
            <a:r>
              <a:rPr kumimoji="1" lang="zh-CN" altLang="en-US" sz="2200" smtClean="0">
                <a:latin typeface="Microsoft YaHei" charset="-122"/>
                <a:ea typeface="Microsoft YaHei" charset="-122"/>
                <a:cs typeface="Microsoft YaHei" charset="-122"/>
              </a:rPr>
              <a:t>学习</a:t>
            </a:r>
            <a:endParaRPr kumimoji="1" lang="zh-CN" altLang="en-US" sz="2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07247" y="2055126"/>
            <a:ext cx="1404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监督学习</a:t>
            </a:r>
            <a:endParaRPr kumimoji="1" lang="zh-CN" altLang="en-US" sz="2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96306" y="3210530"/>
            <a:ext cx="1739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无监督学习</a:t>
            </a:r>
            <a:endParaRPr kumimoji="1" lang="zh-CN" altLang="en-US" sz="2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93624" y="1613681"/>
            <a:ext cx="855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分类</a:t>
            </a:r>
            <a:endParaRPr kumimoji="1" lang="zh-CN" altLang="en-US" sz="2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93624" y="2545828"/>
            <a:ext cx="12241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预测</a:t>
            </a:r>
            <a:endParaRPr kumimoji="1" lang="zh-CN" altLang="en-US" sz="2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7629" y="1613681"/>
            <a:ext cx="16561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逻辑回归</a:t>
            </a:r>
            <a:endParaRPr kumimoji="1" lang="zh-CN" altLang="en-US" sz="2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80830" y="3214606"/>
            <a:ext cx="747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聚类</a:t>
            </a:r>
            <a:endParaRPr kumimoji="1" lang="zh-CN" altLang="en-US" sz="2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6" name="直线连接线"/>
          <p:cNvCxnSpPr>
            <a:cxnSpLocks/>
          </p:cNvCxnSpPr>
          <p:nvPr/>
        </p:nvCxnSpPr>
        <p:spPr>
          <a:xfrm flipV="1">
            <a:off x="2472827" y="2255380"/>
            <a:ext cx="323479" cy="575152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cxnSp>
        <p:nvCxnSpPr>
          <p:cNvPr id="19" name="直线连接线"/>
          <p:cNvCxnSpPr>
            <a:cxnSpLocks/>
            <a:endCxn id="5" idx="1"/>
          </p:cNvCxnSpPr>
          <p:nvPr/>
        </p:nvCxnSpPr>
        <p:spPr>
          <a:xfrm>
            <a:off x="2472827" y="2830532"/>
            <a:ext cx="323479" cy="595442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cxnSp>
        <p:nvCxnSpPr>
          <p:cNvPr id="24" name="直线连接线"/>
          <p:cNvCxnSpPr>
            <a:cxnSpLocks/>
            <a:stCxn id="4" idx="3"/>
            <a:endCxn id="6" idx="1"/>
          </p:cNvCxnSpPr>
          <p:nvPr/>
        </p:nvCxnSpPr>
        <p:spPr>
          <a:xfrm flipV="1">
            <a:off x="4211960" y="1829125"/>
            <a:ext cx="881664" cy="441445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cxnSp>
        <p:nvCxnSpPr>
          <p:cNvPr id="25" name="直线连接线"/>
          <p:cNvCxnSpPr>
            <a:cxnSpLocks/>
            <a:stCxn id="4" idx="3"/>
            <a:endCxn id="7" idx="1"/>
          </p:cNvCxnSpPr>
          <p:nvPr/>
        </p:nvCxnSpPr>
        <p:spPr>
          <a:xfrm>
            <a:off x="4211960" y="2270570"/>
            <a:ext cx="881664" cy="490702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cxnSp>
        <p:nvCxnSpPr>
          <p:cNvPr id="27" name="直线连接线"/>
          <p:cNvCxnSpPr>
            <a:cxnSpLocks/>
            <a:endCxn id="8" idx="1"/>
          </p:cNvCxnSpPr>
          <p:nvPr/>
        </p:nvCxnSpPr>
        <p:spPr>
          <a:xfrm>
            <a:off x="5828242" y="1829125"/>
            <a:ext cx="479387" cy="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cxnSp>
        <p:nvCxnSpPr>
          <p:cNvPr id="29" name="直线连接线"/>
          <p:cNvCxnSpPr>
            <a:cxnSpLocks/>
            <a:endCxn id="9" idx="1"/>
          </p:cNvCxnSpPr>
          <p:nvPr/>
        </p:nvCxnSpPr>
        <p:spPr>
          <a:xfrm>
            <a:off x="4355976" y="3425974"/>
            <a:ext cx="724854" cy="4076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147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65208" y="467540"/>
            <a:ext cx="31918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1.1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机器学习简介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5616" y="1563638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dirty="0">
                <a:latin typeface="Microsoft YaHei" charset="-122"/>
                <a:ea typeface="Microsoft YaHei" charset="-122"/>
                <a:cs typeface="Microsoft YaHei" charset="-122"/>
              </a:rPr>
              <a:t>监督</a:t>
            </a: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学习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学习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一个模型，使模型对给定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的输入，可以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映射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出预测结果。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在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这里的数据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是有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标记的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数据 。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u"/>
            </a:pP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无监督学习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直接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对没有标记的训练数据进行建模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学习。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buFont typeface="Wingdings" charset="2"/>
              <a:buChar char="u"/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在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这里的数据是没有标记的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数据</a:t>
            </a:r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9684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388137" y="467540"/>
            <a:ext cx="434606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1.2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分类算法、评价指标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2756" y="1347614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分类：根据模型，对输入数据／样本，预测其归属的类别。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其中，最常见的就是二分类模型，例如逻辑回归。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528" y="2139702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例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1.1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，一个陌生人头发长度超过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10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厘米，则预测是女性，反之不是女性。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2987824" y="3147814"/>
            <a:ext cx="2293424" cy="792088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是否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&gt;=10cm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7236" y="3359192"/>
            <a:ext cx="158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头发长度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0152" y="2715766"/>
            <a:ext cx="1296144" cy="6434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为女性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40152" y="3664195"/>
            <a:ext cx="1296144" cy="6434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不是女性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72658" y="27157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>
                <a:latin typeface="Microsoft YaHei" charset="-122"/>
                <a:ea typeface="Microsoft YaHei" charset="-122"/>
                <a:cs typeface="Microsoft YaHei" charset="-122"/>
              </a:rPr>
              <a:t>y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34558" y="391996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68424" y="457868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如何评价以上</a:t>
            </a:r>
            <a:r>
              <a:rPr kumimoji="1" lang="zh-CN" altLang="en-US" smtClean="0">
                <a:latin typeface="Microsoft YaHei" charset="-122"/>
                <a:ea typeface="Microsoft YaHei" charset="-122"/>
                <a:cs typeface="Microsoft YaHei" charset="-122"/>
              </a:rPr>
              <a:t>模型的好坏呢？</a:t>
            </a:r>
            <a:endParaRPr kumimoji="1" lang="zh-CN" altLang="en-US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8" name="直线连接线"/>
          <p:cNvCxnSpPr>
            <a:cxnSpLocks/>
            <a:stCxn id="5" idx="3"/>
            <a:endCxn id="2" idx="1"/>
          </p:cNvCxnSpPr>
          <p:nvPr/>
        </p:nvCxnSpPr>
        <p:spPr>
          <a:xfrm>
            <a:off x="2401411" y="3543858"/>
            <a:ext cx="586413" cy="0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cxnSp>
        <p:nvCxnSpPr>
          <p:cNvPr id="22" name="肘形连接符 21"/>
          <p:cNvCxnSpPr>
            <a:stCxn id="2" idx="3"/>
            <a:endCxn id="6" idx="1"/>
          </p:cNvCxnSpPr>
          <p:nvPr/>
        </p:nvCxnSpPr>
        <p:spPr>
          <a:xfrm flipV="1">
            <a:off x="5281248" y="3037479"/>
            <a:ext cx="658904" cy="506379"/>
          </a:xfrm>
          <a:prstGeom prst="bentConnector3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cxnSp>
        <p:nvCxnSpPr>
          <p:cNvPr id="23" name="肘形连接符 22"/>
          <p:cNvCxnSpPr>
            <a:stCxn id="2" idx="3"/>
            <a:endCxn id="8" idx="1"/>
          </p:cNvCxnSpPr>
          <p:nvPr/>
        </p:nvCxnSpPr>
        <p:spPr>
          <a:xfrm>
            <a:off x="5281248" y="3543858"/>
            <a:ext cx="658904" cy="442050"/>
          </a:xfrm>
          <a:prstGeom prst="bentConnector3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53284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8" grpId="0" animBg="1"/>
      <p:bldP spid="14" grpId="0"/>
      <p:bldP spid="16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388137" y="467540"/>
            <a:ext cx="434606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1.2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分类算法、评价指标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78950"/>
              </p:ext>
            </p:extLst>
          </p:nvPr>
        </p:nvGraphicFramePr>
        <p:xfrm>
          <a:off x="323528" y="2139702"/>
          <a:ext cx="3456384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421"/>
                <a:gridCol w="864096"/>
                <a:gridCol w="125686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       输出</a:t>
                      </a:r>
                      <a:endParaRPr lang="en-US" altLang="zh-CN" sz="20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输入</a:t>
                      </a:r>
                      <a:endParaRPr lang="en-US" altLang="zh-CN" sz="20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女性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不是女性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女性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TP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FN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不是女性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FP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TN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923928" y="1325354"/>
            <a:ext cx="54726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正确率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(accuracy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u"/>
            </a:pPr>
            <a:r>
              <a:rPr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accuracy = (</a:t>
            </a:r>
            <a:r>
              <a:rPr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TP+TN)/(TP+TN+FP+FN)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精度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(precision)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precision=TP/(TP+FP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召回率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(recall)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recall=TP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/(TP+FN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F1 score</a:t>
            </a:r>
          </a:p>
          <a:p>
            <a:pPr marL="342900" indent="-342900">
              <a:lnSpc>
                <a:spcPct val="150000"/>
              </a:lnSpc>
              <a:buFont typeface="Wingdings" charset="2"/>
              <a:buChar char="u"/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F1 = 2pr/(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p+r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363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>
    <a:lnDef>
      <a:spPr>
        <a:ln>
          <a:solidFill>
            <a:srgbClr val="C9425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7548</TotalTime>
  <Words>601</Words>
  <Application>Microsoft Macintosh PowerPoint</Application>
  <PresentationFormat>全屏显示(16:9)</PresentationFormat>
  <Paragraphs>120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Calibri</vt:lpstr>
      <vt:lpstr>Cambria Math</vt:lpstr>
      <vt:lpstr>Microsoft YaHei</vt:lpstr>
      <vt:lpstr>Times New Roman</vt:lpstr>
      <vt:lpstr>Wingdings</vt:lpstr>
      <vt:lpstr>宋体</vt:lpstr>
      <vt:lpstr>微软雅黑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Microsoft Office 用户</cp:lastModifiedBy>
  <cp:revision>94</cp:revision>
  <cp:lastPrinted>2018-09-24T07:39:50Z</cp:lastPrinted>
  <dcterms:created xsi:type="dcterms:W3CDTF">2016-04-25T01:54:29Z</dcterms:created>
  <dcterms:modified xsi:type="dcterms:W3CDTF">2018-12-03T06:38:23Z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