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71" r:id="rId2"/>
  </p:sldMasterIdLst>
  <p:notesMasterIdLst>
    <p:notesMasterId r:id="rId25"/>
  </p:notesMasterIdLst>
  <p:sldIdLst>
    <p:sldId id="275" r:id="rId3"/>
    <p:sldId id="291" r:id="rId4"/>
    <p:sldId id="292" r:id="rId5"/>
    <p:sldId id="294" r:id="rId6"/>
    <p:sldId id="256" r:id="rId7"/>
    <p:sldId id="277" r:id="rId8"/>
    <p:sldId id="279" r:id="rId9"/>
    <p:sldId id="280" r:id="rId10"/>
    <p:sldId id="281" r:id="rId11"/>
    <p:sldId id="282" r:id="rId12"/>
    <p:sldId id="295" r:id="rId13"/>
    <p:sldId id="296" r:id="rId14"/>
    <p:sldId id="297" r:id="rId15"/>
    <p:sldId id="283" r:id="rId16"/>
    <p:sldId id="298" r:id="rId17"/>
    <p:sldId id="286" r:id="rId18"/>
    <p:sldId id="284" r:id="rId19"/>
    <p:sldId id="285" r:id="rId20"/>
    <p:sldId id="299" r:id="rId21"/>
    <p:sldId id="300" r:id="rId22"/>
    <p:sldId id="301" r:id="rId23"/>
    <p:sldId id="302" r:id="rId24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7" autoAdjust="0"/>
    <p:restoredTop sz="75783" autoAdjust="0"/>
  </p:normalViewPr>
  <p:slideViewPr>
    <p:cSldViewPr>
      <p:cViewPr varScale="1">
        <p:scale>
          <a:sx n="84" d="100"/>
          <a:sy n="84" d="100"/>
        </p:scale>
        <p:origin x="184" y="288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2018/12/12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latin typeface="Arial" charset="0"/>
              </a:rPr>
              <a:t>设甲箱中有99个白球，1个黑球；乙箱中有1个白球．99个黑球。现随机取出一箱，再从抽取的一箱中随机取出一球，结果是黑球，这一黑球从乙箱抽取的概率比从甲箱抽取的概率大得多，这时我们自然更多地相信这个黑球是取自乙箱的。</a:t>
            </a:r>
            <a:endParaRPr lang="en-US" altLang="zh-CN" dirty="0" smtClean="0">
              <a:latin typeface="Arial" charset="0"/>
            </a:endParaRPr>
          </a:p>
          <a:p>
            <a:pPr lvl="0" rtl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latin typeface="Arial" charset="0"/>
              </a:rPr>
              <a:t>一般说来，事件A发生的概率与某一未知参数</a:t>
            </a:r>
            <a:r>
              <a:rPr lang="en-US" altLang="zh-CN" dirty="0" smtClean="0">
                <a:latin typeface="Arial" charset="0"/>
              </a:rPr>
              <a:t>theta</a:t>
            </a:r>
            <a:r>
              <a:rPr lang="zh-CN" altLang="zh-CN" dirty="0" smtClean="0">
                <a:latin typeface="Arial" charset="0"/>
              </a:rPr>
              <a:t>有关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theta</a:t>
            </a:r>
            <a:r>
              <a:rPr lang="zh-CN" altLang="zh-CN" dirty="0" smtClean="0">
                <a:latin typeface="Arial" charset="0"/>
              </a:rPr>
              <a:t>取值不同，则事件A发生的概率</a:t>
            </a:r>
            <a:r>
              <a:rPr lang="en-US" altLang="zh-CN" dirty="0" smtClean="0">
                <a:latin typeface="Arial" charset="0"/>
              </a:rPr>
              <a:t>pa</a:t>
            </a:r>
            <a:r>
              <a:rPr lang="zh-CN" altLang="zh-CN" dirty="0" smtClean="0">
                <a:latin typeface="Arial" charset="0"/>
              </a:rPr>
              <a:t>也不同，当我们在一次试验中事件A发生了，则认为此时的</a:t>
            </a:r>
            <a:r>
              <a:rPr lang="en-US" altLang="zh-CN" dirty="0" smtClean="0">
                <a:latin typeface="Arial" charset="0"/>
              </a:rPr>
              <a:t>theta</a:t>
            </a:r>
            <a:r>
              <a:rPr lang="zh-CN" altLang="zh-CN" dirty="0" smtClean="0">
                <a:latin typeface="Arial" charset="0"/>
              </a:rPr>
              <a:t>值应是t的一切可能取值中使</a:t>
            </a:r>
            <a:r>
              <a:rPr lang="en-US" altLang="zh-CN" dirty="0" smtClean="0">
                <a:latin typeface="Arial" charset="0"/>
              </a:rPr>
              <a:t>p</a:t>
            </a:r>
            <a:r>
              <a:rPr lang="zh-CN" altLang="en-US" dirty="0" smtClean="0">
                <a:latin typeface="Arial" charset="0"/>
              </a:rPr>
              <a:t>（</a:t>
            </a:r>
            <a:r>
              <a:rPr lang="en-US" altLang="zh-CN" dirty="0" err="1" smtClean="0">
                <a:latin typeface="Arial" charset="0"/>
              </a:rPr>
              <a:t>a|theta</a:t>
            </a:r>
            <a:r>
              <a:rPr lang="zh-CN" altLang="en-US" dirty="0" smtClean="0">
                <a:latin typeface="Arial" charset="0"/>
              </a:rPr>
              <a:t>）</a:t>
            </a:r>
            <a:r>
              <a:rPr lang="zh-CN" altLang="zh-CN" dirty="0" smtClean="0">
                <a:latin typeface="Arial" charset="0"/>
              </a:rPr>
              <a:t>达到最大的那一个</a:t>
            </a:r>
            <a:r>
              <a:rPr lang="zh-CN" altLang="en-US" dirty="0" smtClean="0">
                <a:latin typeface="Arial" charset="0"/>
              </a:rPr>
              <a:t>。</a:t>
            </a:r>
            <a:endParaRPr lang="en-US" altLang="zh-CN" dirty="0" smtClean="0">
              <a:latin typeface="Arial" charset="0"/>
            </a:endParaRPr>
          </a:p>
          <a:p>
            <a:pPr lvl="0" rtl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latin typeface="Arial" charset="0"/>
              </a:rPr>
              <a:t>极大似然估计法就是要选取这样的t值作为参数t的估计值，使所选取的样本在被选的总体中出现的可能性为最大。</a:t>
            </a:r>
          </a:p>
          <a:p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683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980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177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135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316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486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461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756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2755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255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688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8553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021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737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834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113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77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95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41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660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70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19.gif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4" Type="http://schemas.openxmlformats.org/officeDocument/2006/relationships/image" Target="../media/image28.png"/><Relationship Id="rId5" Type="http://schemas.openxmlformats.org/officeDocument/2006/relationships/image" Target="../media/image30.png"/><Relationship Id="rId6" Type="http://schemas.openxmlformats.org/officeDocument/2006/relationships/image" Target="../media/image1.gif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30.png"/><Relationship Id="rId5" Type="http://schemas.openxmlformats.org/officeDocument/2006/relationships/image" Target="../media/image130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70.png"/><Relationship Id="rId5" Type="http://schemas.openxmlformats.org/officeDocument/2006/relationships/image" Target="../media/image80.png"/><Relationship Id="rId6" Type="http://schemas.openxmlformats.org/officeDocument/2006/relationships/image" Target="../media/image140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4" Type="http://schemas.openxmlformats.org/officeDocument/2006/relationships/image" Target="../media/image151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2555776" y="2294751"/>
            <a:ext cx="364715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二、逻辑回归的原理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ss2.bdstatic.com/70cFvnSh_Q1YnxGkpoWK1HF6hhy/it/u=3209568054,329790494&amp;fm=200&amp;gp=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245" y="2304185"/>
            <a:ext cx="1847815" cy="246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"/>
          <p:cNvSpPr>
            <a:spLocks/>
          </p:cNvSpPr>
          <p:nvPr/>
        </p:nvSpPr>
        <p:spPr>
          <a:xfrm>
            <a:off x="2772843" y="467540"/>
            <a:ext cx="357662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2.3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 梯度的背景知识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5536" y="1288522"/>
            <a:ext cx="8135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zh-CN" altLang="en-US" sz="2000" dirty="0" smtClean="0">
                <a:solidFill>
                  <a:schemeClr val="accent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梯度</a:t>
            </a:r>
            <a:endParaRPr kumimoji="1" lang="en-US" altLang="zh-CN" sz="2000" dirty="0">
              <a:solidFill>
                <a:schemeClr val="accent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梯度是一个方向</a:t>
            </a:r>
            <a:r>
              <a:rPr lang="zh-CN" altLang="en-US" sz="2000" dirty="0" smtClean="0">
                <a:solidFill>
                  <a:schemeClr val="accent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向量</a:t>
            </a:r>
            <a:endParaRPr lang="en-US" altLang="zh-CN" sz="2000" dirty="0" smtClean="0">
              <a:solidFill>
                <a:schemeClr val="accent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表示某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一函数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在某点处沿着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该方向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（梯度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的方向）变化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最快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3" name="直线箭头连接符 2"/>
          <p:cNvCxnSpPr/>
          <p:nvPr/>
        </p:nvCxnSpPr>
        <p:spPr>
          <a:xfrm flipV="1">
            <a:off x="4355976" y="3263480"/>
            <a:ext cx="0" cy="79208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4355976" y="3507124"/>
            <a:ext cx="596606" cy="53243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 flipV="1">
            <a:off x="3759370" y="3507124"/>
            <a:ext cx="596606" cy="54844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0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772843" y="467540"/>
            <a:ext cx="357662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2.3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 梯度的背景知识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839477"/>
            <a:ext cx="3276600" cy="2679700"/>
          </a:xfrm>
          <a:prstGeom prst="rect">
            <a:avLst/>
          </a:prstGeom>
        </p:spPr>
      </p:pic>
      <p:cxnSp>
        <p:nvCxnSpPr>
          <p:cNvPr id="5" name="直线箭头连接符 4"/>
          <p:cNvCxnSpPr/>
          <p:nvPr/>
        </p:nvCxnSpPr>
        <p:spPr>
          <a:xfrm>
            <a:off x="539551" y="4606166"/>
            <a:ext cx="3384376" cy="0"/>
          </a:xfrm>
          <a:prstGeom prst="straightConnector1">
            <a:avLst/>
          </a:prstGeom>
          <a:ln>
            <a:solidFill>
              <a:srgbClr val="C942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V="1">
            <a:off x="611559" y="1869862"/>
            <a:ext cx="0" cy="2808312"/>
          </a:xfrm>
          <a:prstGeom prst="straightConnector1">
            <a:avLst/>
          </a:prstGeom>
          <a:ln>
            <a:solidFill>
              <a:srgbClr val="C942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812172" y="453415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x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55788" y="165383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y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264562" y="1103552"/>
                <a:ext cx="8593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假设一座山的海拔与坐标的关系为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𝑓</m:t>
                    </m:r>
                    <m:r>
                      <a:rPr kumimoji="1" lang="en-US" altLang="zh-CN" sz="2000" i="1" dirty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(</m:t>
                    </m:r>
                    <m:r>
                      <a:rPr kumimoji="1" lang="en-US" altLang="zh-CN" sz="2000" i="1" dirty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𝑥</m:t>
                    </m:r>
                    <m:r>
                      <a:rPr kumimoji="1" lang="en-US" altLang="zh-CN" sz="2000" i="1" dirty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,</m:t>
                    </m:r>
                    <m:r>
                      <a:rPr kumimoji="1" lang="en-US" altLang="zh-CN" sz="2000" i="1" dirty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𝑦</m:t>
                    </m:r>
                    <m:r>
                      <a:rPr kumimoji="1" lang="en-US" altLang="zh-CN" sz="2000" i="1" dirty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)</m:t>
                    </m:r>
                  </m:oMath>
                </a14:m>
                <a:r>
                  <a:rPr kumimoji="1" lang="zh-CN" altLang="en-US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，且处处可导</a:t>
                </a:r>
                <a:endParaRPr kumimoji="1" lang="en-US" altLang="zh-CN" sz="20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r>
                  <a:rPr kumimoji="1" lang="zh-CN" altLang="en-US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这座山的等高线如下图：</a:t>
                </a:r>
                <a:endParaRPr kumimoji="1" lang="en-US" altLang="zh-CN" sz="20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62" y="1103552"/>
                <a:ext cx="8593181" cy="707886"/>
              </a:xfrm>
              <a:prstGeom prst="rect">
                <a:avLst/>
              </a:prstGeom>
              <a:blipFill rotWithShape="0">
                <a:blip r:embed="rId4"/>
                <a:stretch>
                  <a:fillRect l="-709" t="-4310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4096472" y="2836814"/>
                <a:ext cx="4840752" cy="874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对于点</a:t>
                </a:r>
                <a:r>
                  <a:rPr kumimoji="1" lang="en-US" altLang="zh-CN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p0</a:t>
                </a:r>
                <a:r>
                  <a:rPr kumimoji="1" lang="zh-CN" altLang="en-US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而言，其变化率最快的方向是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zh-CN" altLang="en-US" i="1" smtClean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  <a:ea typeface="Microsoft YaHei" charset="-122"/>
                                <a:cs typeface="Microsoft YaHei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Microsoft YaHei" charset="-122"/>
                                <a:cs typeface="Microsoft YaHei" charset="-122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  <a:ea typeface="Microsoft YaHei" charset="-122"/>
                                <a:cs typeface="Microsoft YaHei" charset="-122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  <a:ea typeface="Microsoft YaHei" charset="-122"/>
                                <a:cs typeface="Microsoft YaHei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Microsoft YaHei" charset="-122"/>
                                <a:cs typeface="Microsoft YaHei" charset="-122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  <a:ea typeface="Microsoft YaHei" charset="-122"/>
                                <a:cs typeface="Microsoft YaHei" charset="-122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1" lang="zh-CN" altLang="en-US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，</a:t>
                </a:r>
                <a:endPara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这就是函数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𝑓</m:t>
                    </m:r>
                    <m:r>
                      <a:rPr kumimoji="1" lang="en-US" altLang="zh-CN" i="1" dirty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(</m:t>
                    </m:r>
                    <m:r>
                      <a:rPr kumimoji="1" lang="en-US" altLang="zh-CN" i="1" dirty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𝑥</m:t>
                    </m:r>
                    <m:r>
                      <a:rPr kumimoji="1" lang="en-US" altLang="zh-CN" i="1" dirty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,</m:t>
                    </m:r>
                    <m:r>
                      <a:rPr kumimoji="1" lang="en-US" altLang="zh-CN" i="1" dirty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𝑦</m:t>
                    </m:r>
                    <m:r>
                      <a:rPr kumimoji="1" lang="en-US" altLang="zh-CN" i="1" dirty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)</m:t>
                    </m:r>
                  </m:oMath>
                </a14:m>
                <a:r>
                  <a:rPr kumimoji="1" lang="zh-CN" altLang="en-US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在</a:t>
                </a:r>
                <a:r>
                  <a:rPr kumimoji="1" lang="en-US" altLang="zh-CN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p0</a:t>
                </a:r>
                <a:r>
                  <a:rPr kumimoji="1" lang="zh-CN" altLang="en-US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点的梯度。</a:t>
                </a:r>
                <a:endPara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472" y="2836814"/>
                <a:ext cx="4840752" cy="874407"/>
              </a:xfrm>
              <a:prstGeom prst="rect">
                <a:avLst/>
              </a:prstGeom>
              <a:blipFill rotWithShape="0">
                <a:blip r:embed="rId5"/>
                <a:stretch>
                  <a:fillRect l="-1134" r="-378" b="-9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9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6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772843" y="467540"/>
            <a:ext cx="357662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2.3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 梯度的背景知识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27584" y="1419622"/>
                <a:ext cx="502143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2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梯度记为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200" i="1" dirty="0" smtClean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grad</m:t>
                    </m:r>
                    <m:r>
                      <a:rPr kumimoji="1" lang="en-US" altLang="zh-CN" sz="2200" b="0" i="0" dirty="0" smtClean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altLang="zh-CN" sz="2200" b="0" i="0" dirty="0" smtClean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x</m:t>
                    </m:r>
                    <m:r>
                      <a:rPr kumimoji="1" lang="en-US" altLang="zh-CN" sz="2200" b="0" i="0" dirty="0" smtClean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,</m:t>
                    </m:r>
                    <m:r>
                      <m:rPr>
                        <m:sty m:val="p"/>
                      </m:rPr>
                      <a:rPr kumimoji="1" lang="en-US" altLang="zh-CN" sz="2200" b="0" i="0" dirty="0" smtClean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y</m:t>
                    </m:r>
                    <m:r>
                      <a:rPr kumimoji="1" lang="en-US" altLang="zh-CN" sz="2200" b="0" i="0" dirty="0" smtClean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)</m:t>
                    </m:r>
                  </m:oMath>
                </a14:m>
                <a:r>
                  <a:rPr kumimoji="1" lang="zh-CN" altLang="en-US" sz="22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，其数学定义式为：</a:t>
                </a:r>
                <a:endParaRPr kumimoji="1" lang="zh-CN" altLang="en-US" sz="22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19622"/>
                <a:ext cx="5021439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1580" t="-9859" r="-972" b="-26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193147" y="2283718"/>
                <a:ext cx="6736011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grad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x</m:t>
                          </m:r>
                          <m:r>
                            <a:rPr kumimoji="1" lang="en-US" altLang="zh-CN" b="0" i="0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y</m:t>
                          </m:r>
                        </m:e>
                      </m:d>
                      <m:r>
                        <a:rPr kumimoji="1" lang="en-US" altLang="zh-CN" b="0" i="0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𝛻</m:t>
                      </m:r>
                      <m:r>
                        <a:rPr kumimoji="1" lang="en-US" altLang="zh-CN" b="0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𝑦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mr-IN" altLang="zh-CN" b="0" i="1" smtClean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</m:ctrlPr>
                            </m:fPr>
                            <m:num>
                              <m:r>
                                <a:rPr kumimoji="1" lang="mr-IN" altLang="zh-CN" b="0" i="1" smtClean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𝜕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  <m:t>𝑥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  <m:t>𝑦</m:t>
                                  </m:r>
                                </m:e>
                              </m:d>
                            </m:num>
                            <m:den>
                              <m:r>
                                <a:rPr kumimoji="1" lang="mr-IN" altLang="zh-CN" i="1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𝜕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𝑥</m:t>
                              </m:r>
                            </m:den>
                          </m:f>
                          <m: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,</m:t>
                          </m:r>
                          <m:f>
                            <m:fPr>
                              <m:ctrlPr>
                                <a:rPr kumimoji="1" lang="mr-IN" altLang="zh-CN" b="0" i="1" smtClean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</m:ctrlPr>
                            </m:fPr>
                            <m:num>
                              <m:r>
                                <a:rPr kumimoji="1" lang="mr-IN" altLang="zh-CN" i="1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𝜕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  <m:t>𝑥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  <m:t>𝑦</m:t>
                                  </m:r>
                                </m:e>
                              </m:d>
                            </m:num>
                            <m:den>
                              <m:r>
                                <a:rPr kumimoji="1" lang="mr-IN" altLang="zh-CN" i="1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𝜕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𝑦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𝑖</m:t>
                          </m:r>
                        </m:e>
                      </m:acc>
                      <m:r>
                        <a:rPr kumimoji="1" lang="en-US" altLang="zh-CN" b="0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𝑥</m:t>
                          </m:r>
                          <m:r>
                            <a:rPr kumimoji="1" lang="en-US" altLang="zh-CN" i="1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,</m:t>
                          </m:r>
                          <m:r>
                            <a:rPr kumimoji="1" lang="en-US" altLang="zh-CN" i="1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𝑦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kumimoji="1" lang="en-US" altLang="zh-CN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147" y="2283718"/>
                <a:ext cx="6736011" cy="6178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143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772843" y="467540"/>
            <a:ext cx="357662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2.3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 梯度的背景知识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27584" y="1419622"/>
                <a:ext cx="7410940" cy="438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2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例</a:t>
                </a:r>
                <a:r>
                  <a:rPr kumimoji="1" lang="en-US" altLang="zh-CN" sz="22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2.2</a:t>
                </a:r>
                <a:r>
                  <a:rPr kumimoji="1" lang="zh-CN" altLang="en-US" sz="22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200" i="1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𝑓</m:t>
                    </m:r>
                    <m:d>
                      <m:dPr>
                        <m:ctrlPr>
                          <a:rPr kumimoji="1" lang="en-US" altLang="zh-CN" sz="2200" i="1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</m:ctrlPr>
                      </m:dPr>
                      <m:e>
                        <m:r>
                          <a:rPr kumimoji="1" lang="en-US" altLang="zh-CN" sz="2200" i="1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𝑥</m:t>
                        </m:r>
                        <m:r>
                          <a:rPr kumimoji="1" lang="en-US" altLang="zh-CN" sz="2200" i="1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,</m:t>
                        </m:r>
                        <m:r>
                          <a:rPr kumimoji="1" lang="en-US" altLang="zh-CN" sz="2200" i="1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𝑦</m:t>
                        </m:r>
                      </m:e>
                    </m:d>
                    <m:r>
                      <a:rPr kumimoji="1" lang="en-US" altLang="zh-CN" sz="2200" b="0" i="0" smtClean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=</m:t>
                    </m:r>
                    <m:sSup>
                      <m:sSupPr>
                        <m:ctrlPr>
                          <a:rPr kumimoji="1" lang="en-US" altLang="zh-CN" sz="2200" b="0" i="1" smtClean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</m:ctrlPr>
                      </m:sSupPr>
                      <m:e>
                        <m:r>
                          <a:rPr kumimoji="1" lang="en-US" altLang="zh-CN" sz="2200" b="0" i="1" smtClean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𝑥</m:t>
                        </m:r>
                      </m:e>
                      <m:sup>
                        <m:r>
                          <a:rPr kumimoji="1" lang="en-US" altLang="zh-CN" sz="2200" b="0" i="1" smtClean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2</m:t>
                        </m:r>
                      </m:sup>
                    </m:sSup>
                    <m:r>
                      <a:rPr kumimoji="1" lang="en-US" altLang="zh-CN" sz="2200" b="0" i="1" smtClean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+2</m:t>
                    </m:r>
                    <m:r>
                      <m:rPr>
                        <m:sty m:val="p"/>
                      </m:rPr>
                      <a:rPr kumimoji="1" lang="en-US" altLang="zh-CN" sz="2200" i="1" smtClean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xy</m:t>
                    </m:r>
                    <m:r>
                      <a:rPr kumimoji="1" lang="en-US" altLang="zh-CN" sz="2200" b="0" i="0" smtClean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+</m:t>
                    </m:r>
                    <m:sSup>
                      <m:sSupPr>
                        <m:ctrlPr>
                          <a:rPr kumimoji="1" lang="en-US" altLang="zh-CN" sz="2200" b="0" i="1" smtClean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</m:ctrlPr>
                      </m:sSupPr>
                      <m:e>
                        <m:r>
                          <a:rPr kumimoji="1" lang="en-US" altLang="zh-CN" sz="2200" b="0" i="1" smtClean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2</m:t>
                        </m:r>
                        <m:r>
                          <a:rPr kumimoji="1" lang="en-US" altLang="zh-CN" sz="2200" b="0" i="1" smtClean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𝑦</m:t>
                        </m:r>
                      </m:e>
                      <m:sup>
                        <m:r>
                          <a:rPr kumimoji="1" lang="en-US" altLang="zh-CN" sz="2200" b="0" i="1" smtClean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zh-CN" altLang="en-US" sz="22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，求其在点</a:t>
                </a:r>
                <a14:m>
                  <m:oMath xmlns:m="http://schemas.openxmlformats.org/officeDocument/2006/math">
                    <m:r>
                      <a:rPr kumimoji="1" lang="en-US" altLang="zh-CN" sz="2200" b="0" i="1" smtClean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(1,2)</m:t>
                    </m:r>
                  </m:oMath>
                </a14:m>
                <a:r>
                  <a:rPr kumimoji="1" lang="zh-CN" altLang="en-US" sz="22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处的梯度。</a:t>
                </a:r>
                <a:endParaRPr kumimoji="1" lang="zh-CN" altLang="en-US" sz="22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19622"/>
                <a:ext cx="7410940" cy="438582"/>
              </a:xfrm>
              <a:prstGeom prst="rect">
                <a:avLst/>
              </a:prstGeom>
              <a:blipFill rotWithShape="0">
                <a:blip r:embed="rId3"/>
                <a:stretch>
                  <a:fillRect l="-1070" t="-8333" r="-329" b="-26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193147" y="2283718"/>
                <a:ext cx="6545574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grad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x</m:t>
                          </m:r>
                          <m:r>
                            <a:rPr kumimoji="1" lang="en-US" altLang="zh-CN" b="0" i="0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y</m:t>
                          </m:r>
                        </m:e>
                      </m:d>
                      <m:r>
                        <a:rPr kumimoji="1" lang="en-US" altLang="zh-CN" b="0" i="0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𝛻</m:t>
                      </m:r>
                      <m:r>
                        <a:rPr kumimoji="1" lang="en-US" altLang="zh-CN" b="0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𝑦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mr-IN" altLang="zh-CN" b="0" i="1" smtClean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</m:ctrlPr>
                            </m:fPr>
                            <m:num>
                              <m:r>
                                <a:rPr kumimoji="1" lang="mr-IN" altLang="zh-CN" b="0" i="1" smtClean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𝜕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  <m:t>𝑥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  <m:t>𝑦</m:t>
                                  </m:r>
                                </m:e>
                              </m:d>
                            </m:num>
                            <m:den>
                              <m:r>
                                <a:rPr kumimoji="1" lang="mr-IN" altLang="zh-CN" i="1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𝜕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𝑥</m:t>
                              </m:r>
                            </m:den>
                          </m:f>
                          <m: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,</m:t>
                          </m:r>
                          <m:f>
                            <m:fPr>
                              <m:ctrlPr>
                                <a:rPr kumimoji="1" lang="mr-IN" altLang="zh-CN" b="0" i="1" smtClean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</m:ctrlPr>
                            </m:fPr>
                            <m:num>
                              <m:r>
                                <a:rPr kumimoji="1" lang="mr-IN" altLang="zh-CN" i="1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𝜕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  <m:t>𝑥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  <m:t>𝑦</m:t>
                                  </m:r>
                                </m:e>
                              </m:d>
                            </m:num>
                            <m:den>
                              <m:r>
                                <a:rPr kumimoji="1" lang="mr-IN" altLang="zh-CN" i="1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𝜕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={2</m:t>
                      </m:r>
                      <m:r>
                        <a:rPr kumimoji="1" lang="en-US" altLang="zh-CN" b="0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+2</m:t>
                      </m:r>
                      <m:r>
                        <a:rPr kumimoji="1" lang="en-US" altLang="zh-CN" b="0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𝑦</m:t>
                      </m:r>
                      <m:r>
                        <a:rPr kumimoji="1" lang="en-US" altLang="zh-CN" b="0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,2</m:t>
                      </m:r>
                      <m:r>
                        <a:rPr kumimoji="1" lang="en-US" altLang="zh-CN" b="0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+4</m:t>
                      </m:r>
                      <m:r>
                        <a:rPr kumimoji="1" lang="en-US" altLang="zh-CN" b="0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𝑦</m:t>
                      </m:r>
                      <m:r>
                        <a:rPr kumimoji="1" lang="en-US" altLang="zh-CN" b="0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}</m:t>
                      </m:r>
                    </m:oMath>
                  </m:oMathPara>
                </a14:m>
                <a:endPara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147" y="2283718"/>
                <a:ext cx="6545574" cy="6178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27584" y="3211677"/>
                <a:ext cx="38122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将点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(1,2)</m:t>
                    </m:r>
                  </m:oMath>
                </a14:m>
                <a:r>
                  <a:rPr kumimoji="1" lang="zh-CN" altLang="en-US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坐标带入梯度，则有：</a:t>
                </a:r>
                <a:endParaRPr kumimoji="1" lang="zh-CN" altLang="en-US" sz="20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211677"/>
                <a:ext cx="3812262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760" t="-9231" r="-1120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193147" y="3706441"/>
                <a:ext cx="4552015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grad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x</m:t>
                              </m:r>
                              <m:r>
                                <a:rPr kumimoji="1" lang="en-US" altLang="zh-CN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y</m:t>
                              </m:r>
                            </m:e>
                          </m:d>
                          <m:r>
                            <a:rPr kumimoji="1" lang="en-US" altLang="zh-CN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|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(1,2)</m:t>
                          </m:r>
                        </m:sub>
                      </m:sSub>
                      <m:r>
                        <a:rPr kumimoji="1" lang="en-US" altLang="zh-CN" b="0" i="0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+2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𝑦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,2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+4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𝑦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=(6,10)</m:t>
                      </m:r>
                    </m:oMath>
                  </m:oMathPara>
                </a14:m>
                <a:endPara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147" y="3706441"/>
                <a:ext cx="4552015" cy="303673"/>
              </a:xfrm>
              <a:prstGeom prst="rect">
                <a:avLst/>
              </a:prstGeom>
              <a:blipFill rotWithShape="0">
                <a:blip r:embed="rId6"/>
                <a:stretch>
                  <a:fillRect l="-1206" r="-1475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80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1618679" y="467540"/>
            <a:ext cx="588494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2.4 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用梯度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上升法最优化参数求解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3528" y="1275606"/>
            <a:ext cx="817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回到逻辑回归，目标是寻找使对数似然函数最大的参数值。似然函数：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202725" y="1675716"/>
                <a:ext cx="6716839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𝑙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𝒘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20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ln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⁡(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𝑤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))=</m:t>
                      </m:r>
                      <m:nary>
                        <m:naryPr>
                          <m:chr m:val="∑"/>
                          <m:ctrlPr>
                            <a:rPr kumimoji="1" lang="is-I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0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l-GR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Φ</m:t>
                                  </m:r>
                                  <m:d>
                                    <m:dPr>
                                      <m:ctrlPr>
                                        <a:rPr kumimoji="1" lang="en-US" altLang="zh-CN" sz="2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sz="2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2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2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kumimoji="1" lang="en-US" altLang="zh-CN" sz="2000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ln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⁡(1−</m:t>
                          </m:r>
                          <m:r>
                            <m:rPr>
                              <m:sty m:val="p"/>
                            </m:rPr>
                            <a:rPr kumimoji="1" lang="el-GR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Φ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))]</m:t>
                          </m:r>
                        </m:e>
                      </m:nary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725" y="1675716"/>
                <a:ext cx="6716839" cy="8402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"/>
              <p:cNvSpPr txBox="1">
                <a:spLocks/>
              </p:cNvSpPr>
              <p:nvPr/>
            </p:nvSpPr>
            <p:spPr>
              <a:xfrm>
                <a:off x="323528" y="2587956"/>
                <a:ext cx="5638088" cy="582233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 anchorCtr="0">
                <a:prstTxWarp prst="textNoShape">
                  <a:avLst/>
                </a:prstTxWarp>
              </a:bodyPr>
              <a:lstStyle>
                <a:lvl1pPr marL="342900" indent="-3429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•"/>
                  <a:defRPr sz="2000" b="1">
                    <a:solidFill>
                      <a:srgbClr val="474747"/>
                    </a:solidFill>
                    <a:latin typeface="微软雅黑" charset="0"/>
                    <a:ea typeface="微软雅黑" charset="0"/>
                    <a:cs typeface="微软雅黑" charset="0"/>
                  </a:defRPr>
                </a:lvl1pPr>
                <a:lvl2pPr marL="742950" indent="-28575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–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2pPr>
                <a:lvl3pPr marL="11430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•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3pPr>
                <a:lvl4pPr marL="16002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–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4pPr>
                <a:lvl5pPr marL="20574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»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5pPr>
                <a:lvl6pPr marL="25146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»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6pPr>
                <a:lvl7pPr marL="29718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»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7pPr>
                <a:lvl8pPr marL="34290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»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8pPr>
                <a:lvl9pPr marL="34290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»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200" kern="0" dirty="0" smtClean="0">
                    <a:solidFill>
                      <a:srgbClr val="212121"/>
                    </a:solidFill>
                    <a:cs typeface="Times New Roman" charset="0"/>
                  </a:rPr>
                  <a:t>求解</a:t>
                </a:r>
                <a:r>
                  <a:rPr lang="zh-CN" altLang="en-US" sz="2200" kern="0" dirty="0" smtClean="0">
                    <a:solidFill>
                      <a:srgbClr val="0070C0"/>
                    </a:solidFill>
                    <a:cs typeface="Times New Roman" charset="0"/>
                  </a:rPr>
                  <a:t>参数值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zh-CN" altLang="en-US" sz="24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kumimoji="1" lang="en-US" altLang="zh-CN" sz="2400" b="1" i="1" smtClean="0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zh-CN" altLang="en-US" sz="2200" kern="0" dirty="0" smtClean="0">
                    <a:solidFill>
                      <a:srgbClr val="212121"/>
                    </a:solidFill>
                    <a:cs typeface="Times New Roman" charset="0"/>
                  </a:rPr>
                  <a:t>。其中，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zh-CN" altLang="en-US" sz="24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kumimoji="1" lang="en-US" altLang="zh-CN" sz="2400" b="1" i="1" smtClean="0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𝒘</m:t>
                        </m:r>
                      </m:e>
                    </m:acc>
                    <m:r>
                      <a:rPr kumimoji="1" lang="en-US" altLang="zh-CN" sz="2400" b="0" i="1">
                        <a:solidFill>
                          <a:srgbClr val="7030A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sz="2400" i="1">
                        <a:solidFill>
                          <a:srgbClr val="7030A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argmax</m:t>
                    </m:r>
                    <m:r>
                      <a:rPr kumimoji="1" lang="en-US" altLang="zh-CN" sz="2400" b="0" i="1">
                        <a:solidFill>
                          <a:srgbClr val="7030A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kumimoji="1" lang="en-US" altLang="zh-CN" sz="2400" b="0" i="1">
                        <a:solidFill>
                          <a:srgbClr val="7030A0"/>
                        </a:solidFill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kumimoji="1" lang="en-US" altLang="zh-CN" sz="2400" b="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</m:d>
                    <m:r>
                      <a:rPr kumimoji="1" lang="en-US" altLang="zh-CN" sz="2400" b="0" i="1">
                        <a:solidFill>
                          <a:srgbClr val="7030A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kumimoji="1" lang="zh-CN" altLang="en-US" sz="2400" dirty="0" smtClean="0">
                    <a:solidFill>
                      <a:srgbClr val="7030A0"/>
                    </a:solidFill>
                  </a:rPr>
                  <a:t>。</a:t>
                </a:r>
                <a:endParaRPr kumimoji="1" lang="zh-CN" alt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文本框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587956"/>
                <a:ext cx="5638088" cy="582233"/>
              </a:xfrm>
              <a:prstGeom prst="rect">
                <a:avLst/>
              </a:prstGeom>
              <a:blipFill rotWithShape="0">
                <a:blip r:embed="rId4"/>
                <a:stretch>
                  <a:fillRect l="-1405" r="-7135" b="-13684"/>
                </a:stretch>
              </a:blipFill>
              <a:ln w="9525" cap="flat" cmpd="sng">
                <a:noFill/>
                <a:prstDash val="solid"/>
                <a:rou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90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1618679" y="467540"/>
            <a:ext cx="588494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2.4 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用梯度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上升法最优化参数求解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30918" y="1059582"/>
                <a:ext cx="8097281" cy="1042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通用的求解办法是：</a:t>
                </a:r>
                <a:endParaRPr kumimoji="1" lang="en-US" altLang="zh-CN" sz="20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marL="342900" indent="-342900">
                  <a:buFont typeface="Wingdings" charset="2"/>
                  <a:buChar char="u"/>
                </a:pPr>
                <a:r>
                  <a:rPr kumimoji="1" lang="zh-CN" altLang="en-US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计算损失函数关于参数向量的每个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smtClean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的偏导，</a:t>
                </a:r>
                <a14:m>
                  <m:oMath xmlns:m="http://schemas.openxmlformats.org/officeDocument/2006/math">
                    <m:r>
                      <a:rPr kumimoji="1" lang="en-US" altLang="zh-CN" sz="2000" b="1" i="1" dirty="0" smtClean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𝒘</m:t>
                    </m:r>
                    <m:r>
                      <a:rPr kumimoji="1" lang="en-US" altLang="zh-CN" sz="2000" b="0" i="1" dirty="0" smtClean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=</m:t>
                    </m:r>
                    <m:sSup>
                      <m:sSupPr>
                        <m:ctrlPr>
                          <a:rPr kumimoji="1" lang="en-US" altLang="zh-CN" sz="2000" b="0" i="1" dirty="0" smtClean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</m:ctrlPr>
                      </m:sSupPr>
                      <m:e>
                        <m:r>
                          <a:rPr kumimoji="1" lang="en-US" altLang="zh-CN" sz="2000" b="0" i="1" dirty="0" smtClean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[</m:t>
                        </m:r>
                        <m:sSub>
                          <m:sSubPr>
                            <m:ctrlPr>
                              <a:rPr kumimoji="1" lang="en-US" altLang="zh-CN" sz="2000" b="0" i="1" dirty="0" smtClean="0">
                                <a:latin typeface="Cambria Math" charset="0"/>
                                <a:ea typeface="Microsoft YaHei" charset="-122"/>
                                <a:cs typeface="Microsoft YaHei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dirty="0" smtClean="0">
                                <a:latin typeface="Cambria Math" charset="0"/>
                                <a:ea typeface="Microsoft YaHei" charset="-122"/>
                                <a:cs typeface="Microsoft YaHei" charset="-122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2000" b="0" i="1" dirty="0" smtClean="0">
                                <a:latin typeface="Cambria Math" charset="0"/>
                                <a:ea typeface="Microsoft YaHei" charset="-122"/>
                                <a:cs typeface="Microsoft YaHei" charset="-122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dirty="0" smtClean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000" b="0" i="1" dirty="0" smtClean="0">
                                <a:latin typeface="Cambria Math" charset="0"/>
                                <a:ea typeface="Microsoft YaHei" charset="-122"/>
                                <a:cs typeface="Microsoft YaHei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dirty="0" smtClean="0">
                                <a:latin typeface="Cambria Math" charset="0"/>
                                <a:ea typeface="Microsoft YaHei" charset="-122"/>
                                <a:cs typeface="Microsoft YaHei" charset="-122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2000" b="0" i="1" dirty="0" smtClean="0">
                                <a:latin typeface="Cambria Math" charset="0"/>
                                <a:ea typeface="Microsoft YaHei" charset="-122"/>
                                <a:cs typeface="Microsoft YaHei" charset="-122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2000" b="0" i="1" dirty="0" smtClean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dirty="0" smtClean="0">
                                <a:latin typeface="Cambria Math" charset="0"/>
                                <a:ea typeface="Microsoft YaHei" charset="-122"/>
                                <a:cs typeface="Microsoft YaHei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dirty="0" smtClean="0">
                                <a:latin typeface="Cambria Math" charset="0"/>
                                <a:ea typeface="Microsoft YaHei" charset="-122"/>
                                <a:cs typeface="Microsoft YaHei" charset="-122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2000" b="0" i="1" dirty="0" smtClean="0">
                                <a:latin typeface="Cambria Math" charset="0"/>
                                <a:ea typeface="Microsoft YaHei" charset="-122"/>
                                <a:cs typeface="Microsoft YaHei" charset="-122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sz="2000" b="0" i="1" dirty="0" smtClean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]</m:t>
                        </m:r>
                      </m:e>
                      <m:sup>
                        <m:r>
                          <a:rPr kumimoji="1" lang="en-US" altLang="zh-CN" sz="2000" b="0" i="1" dirty="0" smtClean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𝑇</m:t>
                        </m:r>
                      </m:sup>
                    </m:sSup>
                  </m:oMath>
                </a14:m>
                <a:endParaRPr kumimoji="1" lang="en-US" altLang="zh-CN" sz="20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marL="342900" indent="-342900">
                  <a:buFont typeface="Wingdings" charset="2"/>
                  <a:buChar char="u"/>
                </a:pPr>
                <a:r>
                  <a:rPr kumimoji="1" lang="zh-CN" altLang="en-US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另这</a:t>
                </a:r>
                <a:r>
                  <a:rPr kumimoji="1" lang="en-US" altLang="zh-CN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m</a:t>
                </a:r>
                <a:r>
                  <a:rPr kumimoji="1" lang="zh-CN" altLang="en-US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个导函数为零，建立方程组，并求解</a:t>
                </a:r>
                <a:endParaRPr kumimoji="1" lang="en-US" altLang="zh-CN" sz="20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18" y="1059582"/>
                <a:ext cx="8097281" cy="1042401"/>
              </a:xfrm>
              <a:prstGeom prst="rect">
                <a:avLst/>
              </a:prstGeom>
              <a:blipFill rotWithShape="0">
                <a:blip r:embed="rId3"/>
                <a:stretch>
                  <a:fillRect l="-753" t="-3509" b="-7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331640" y="2347338"/>
                <a:ext cx="1307602" cy="26733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kumimoji="1" lang="mr-IN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kumimoji="1" lang="en-US" altLang="zh-CN" b="0" dirty="0" smtClean="0"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kumimoji="1" lang="mr-IN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kumimoji="1" lang="en-US" altLang="zh-CN" dirty="0">
                  <a:ea typeface="Cambria Math" charset="0"/>
                  <a:cs typeface="Cambria Math" charset="0"/>
                </a:endParaRPr>
              </a:p>
              <a:p>
                <a:endParaRPr kumimoji="1" lang="en-US" altLang="zh-CN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r>
                  <a:rPr kumimoji="1" lang="en-US" altLang="zh-CN" i="1" dirty="0" smtClean="0">
                    <a:latin typeface="Cambria Math" charset="0"/>
                    <a:ea typeface="Cambria Math" charset="0"/>
                    <a:cs typeface="Cambria Math" charset="0"/>
                  </a:rPr>
                  <a:t>……</a:t>
                </a:r>
              </a:p>
              <a:p>
                <a:endParaRPr kumimoji="1" lang="en-US" altLang="zh-CN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kumimoji="1" lang="mr-IN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kumimoji="1" lang="en-US" altLang="zh-CN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347338"/>
                <a:ext cx="1307602" cy="2673361"/>
              </a:xfrm>
              <a:prstGeom prst="rect">
                <a:avLst/>
              </a:prstGeom>
              <a:blipFill rotWithShape="0">
                <a:blip r:embed="rId4"/>
                <a:stretch>
                  <a:fillRect l="-3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左大括号 2"/>
          <p:cNvSpPr/>
          <p:nvPr/>
        </p:nvSpPr>
        <p:spPr>
          <a:xfrm>
            <a:off x="755576" y="2531099"/>
            <a:ext cx="432048" cy="2272899"/>
          </a:xfrm>
          <a:prstGeom prst="leftBrace">
            <a:avLst>
              <a:gd name="adj1" fmla="val 64771"/>
              <a:gd name="adj2" fmla="val 50000"/>
            </a:avLst>
          </a:prstGeom>
          <a:ln w="22225">
            <a:solidFill>
              <a:srgbClr val="C9425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下箭头"/>
          <p:cNvSpPr>
            <a:spLocks/>
          </p:cNvSpPr>
          <p:nvPr/>
        </p:nvSpPr>
        <p:spPr>
          <a:xfrm rot="16200000">
            <a:off x="3413065" y="3141007"/>
            <a:ext cx="300409" cy="865335"/>
          </a:xfrm>
          <a:prstGeom prst="downArrow">
            <a:avLst>
              <a:gd name="adj1" fmla="val 0"/>
              <a:gd name="adj2" fmla="val 115257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355976" y="2696511"/>
                <a:ext cx="971867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=…</m:t>
                      </m:r>
                    </m:oMath>
                  </m:oMathPara>
                </a14:m>
                <a:endParaRPr kumimoji="1" lang="en-US" altLang="zh-CN" dirty="0"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=…</m:t>
                      </m:r>
                    </m:oMath>
                  </m:oMathPara>
                </a14:m>
                <a:endParaRPr kumimoji="1" lang="en-US" altLang="zh-CN" dirty="0">
                  <a:ea typeface="Cambria Math" charset="0"/>
                  <a:cs typeface="Cambria Math" charset="0"/>
                </a:endParaRPr>
              </a:p>
              <a:p>
                <a:endParaRPr kumimoji="1" lang="en-US" altLang="zh-CN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r>
                  <a:rPr kumimoji="1" lang="en-US" altLang="zh-CN" i="1" dirty="0" smtClean="0">
                    <a:latin typeface="Cambria Math" charset="0"/>
                    <a:ea typeface="Cambria Math" charset="0"/>
                    <a:cs typeface="Cambria Math" charset="0"/>
                  </a:rPr>
                  <a:t>……</a:t>
                </a:r>
              </a:p>
              <a:p>
                <a:endParaRPr kumimoji="1" lang="en-US" altLang="zh-CN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=…</m:t>
                      </m:r>
                    </m:oMath>
                  </m:oMathPara>
                </a14:m>
                <a:endParaRPr kumimoji="1" lang="en-US" altLang="zh-CN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2696511"/>
                <a:ext cx="971867" cy="1754326"/>
              </a:xfrm>
              <a:prstGeom prst="rect">
                <a:avLst/>
              </a:prstGeom>
              <a:blipFill rotWithShape="0">
                <a:blip r:embed="rId5"/>
                <a:stretch>
                  <a:fillRect l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032" y="2696511"/>
            <a:ext cx="1787181" cy="178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3" grpId="0" animBg="1"/>
      <p:bldP spid="8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1718718"/>
            <a:ext cx="6588224" cy="3424782"/>
          </a:xfrm>
          <a:prstGeom prst="rect">
            <a:avLst/>
          </a:prstGeom>
        </p:spPr>
      </p:pic>
      <p:sp>
        <p:nvSpPr>
          <p:cNvPr id="17" name="矩形"/>
          <p:cNvSpPr>
            <a:spLocks/>
          </p:cNvSpPr>
          <p:nvPr/>
        </p:nvSpPr>
        <p:spPr>
          <a:xfrm>
            <a:off x="1618678" y="467540"/>
            <a:ext cx="588494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2.4 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用梯度上升法最优化参数求解</a:t>
            </a:r>
            <a:endParaRPr lang="zh-CN" altLang="en-US" sz="3200" dirty="0">
              <a:cs typeface="微软雅黑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07504" y="1176617"/>
                <a:ext cx="4752528" cy="2656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CN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1</a:t>
                </a:r>
                <a:r>
                  <a:rPr kumimoji="1" lang="zh-CN" altLang="en-US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、初始化回归系数向量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𝒘</m:t>
                    </m:r>
                  </m:oMath>
                </a14:m>
                <a:endParaRPr kumimoji="1" lang="en-US" altLang="zh-CN" sz="20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000" dirty="0">
                    <a:latin typeface="Microsoft YaHei" charset="-122"/>
                    <a:ea typeface="Microsoft YaHei" charset="-122"/>
                    <a:cs typeface="Microsoft YaHei" charset="-122"/>
                  </a:rPr>
                  <a:t>2</a:t>
                </a:r>
                <a:r>
                  <a:rPr kumimoji="1" lang="zh-CN" altLang="en-US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、重复迭代</a:t>
                </a:r>
                <a:r>
                  <a:rPr kumimoji="1" lang="en-US" altLang="zh-CN" sz="2000" dirty="0" err="1" smtClean="0">
                    <a:latin typeface="Microsoft YaHei" charset="-122"/>
                    <a:ea typeface="Microsoft YaHei" charset="-122"/>
                    <a:cs typeface="Microsoft YaHei" charset="-122"/>
                  </a:rPr>
                  <a:t>max_loop</a:t>
                </a:r>
                <a:r>
                  <a:rPr kumimoji="1" lang="zh-CN" altLang="en-US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次：</a:t>
                </a:r>
                <a:endParaRPr kumimoji="1" lang="en-US" altLang="zh-CN" sz="20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kumimoji="1" lang="zh-CN" altLang="en-US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计算本次迭代的梯度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CN" sz="2000" b="0" i="1" smtClean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</m:ctrlPr>
                      </m:fPr>
                      <m:num>
                        <m:r>
                          <a:rPr kumimoji="1" lang="mr-IN" altLang="zh-CN" sz="2000" b="0" i="1" smtClean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𝜕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𝑙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charset="0"/>
                                <a:ea typeface="Microsoft YaHei" charset="-122"/>
                                <a:cs typeface="Microsoft YaHei" charset="-122"/>
                              </a:rPr>
                            </m:ctrlPr>
                          </m:dPr>
                          <m:e>
                            <m:r>
                              <a:rPr kumimoji="1" lang="en-US" altLang="zh-CN" sz="2000" b="1" i="1" smtClean="0">
                                <a:latin typeface="Cambria Math" charset="0"/>
                                <a:ea typeface="Microsoft YaHei" charset="-122"/>
                                <a:cs typeface="Microsoft YaHei" charset="-122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kumimoji="1" lang="mr-IN" altLang="zh-CN" sz="2000" b="0" i="1" smtClean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𝜕</m:t>
                        </m:r>
                        <m:r>
                          <a:rPr kumimoji="1" lang="en-US" altLang="zh-CN" sz="2000" b="1" i="1" smtClean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𝒘</m:t>
                        </m:r>
                      </m:den>
                    </m:f>
                  </m:oMath>
                </a14:m>
                <a:endParaRPr kumimoji="1" lang="en-US" altLang="zh-CN" sz="20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kumimoji="1" lang="zh-CN" altLang="en-US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计算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𝒘</m:t>
                    </m:r>
                    <m:r>
                      <a:rPr kumimoji="1" lang="en-US" altLang="zh-CN" sz="2000" b="1" i="1" smtClean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+</m:t>
                    </m:r>
                    <m:r>
                      <a:rPr kumimoji="1" lang="en-US" altLang="zh-CN" sz="2000" b="0" i="1" smtClean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𝛼</m:t>
                    </m:r>
                    <m:r>
                      <a:rPr kumimoji="1" lang="en-US" altLang="zh-CN" sz="2000" b="1" i="1" smtClean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∗</m:t>
                    </m:r>
                  </m:oMath>
                </a14:m>
                <a:r>
                  <a:rPr kumimoji="1" lang="zh-CN" altLang="en-US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 梯度，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 smtClean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</m:ctrlPr>
                      </m:sSubPr>
                      <m:e>
                        <m:r>
                          <a:rPr kumimoji="1" lang="en-US" altLang="zh-CN" sz="2000" b="1" i="1" smtClean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𝒘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𝑡𝑚𝑝</m:t>
                        </m:r>
                      </m:sub>
                    </m:sSub>
                  </m:oMath>
                </a14:m>
                <a:endParaRPr kumimoji="1" lang="en-US" altLang="zh-CN" sz="20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kumimoji="1" lang="zh-CN" altLang="en-US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 smtClean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</m:ctrlPr>
                      </m:sSubPr>
                      <m:e>
                        <m:r>
                          <a:rPr kumimoji="1" lang="en-US" altLang="zh-CN" sz="2000" b="1" i="1" smtClean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𝒘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𝑡𝑚𝑝</m:t>
                        </m:r>
                      </m:sub>
                    </m:sSub>
                  </m:oMath>
                </a14:m>
                <a:r>
                  <a:rPr kumimoji="1" lang="zh-CN" altLang="en-US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更新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𝒘</m:t>
                    </m:r>
                  </m:oMath>
                </a14:m>
                <a:endParaRPr kumimoji="1" lang="zh-CN" altLang="en-US" sz="20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176617"/>
                <a:ext cx="4752528" cy="2656689"/>
              </a:xfrm>
              <a:prstGeom prst="rect">
                <a:avLst/>
              </a:prstGeom>
              <a:blipFill rotWithShape="0">
                <a:blip r:embed="rId4"/>
                <a:stretch>
                  <a:fillRect l="-1412" b="-2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线箭头连接符 8"/>
          <p:cNvCxnSpPr/>
          <p:nvPr/>
        </p:nvCxnSpPr>
        <p:spPr>
          <a:xfrm>
            <a:off x="4423048" y="3471850"/>
            <a:ext cx="0" cy="1296144"/>
          </a:xfrm>
          <a:prstGeom prst="straightConnector1">
            <a:avLst/>
          </a:prstGeom>
          <a:ln w="25400">
            <a:solidFill>
              <a:srgbClr val="C942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H="1">
            <a:off x="3779912" y="3003798"/>
            <a:ext cx="3456384" cy="0"/>
          </a:xfrm>
          <a:prstGeom prst="straightConnector1">
            <a:avLst/>
          </a:prstGeom>
          <a:ln w="25400">
            <a:solidFill>
              <a:srgbClr val="C942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7236296" y="3003798"/>
            <a:ext cx="0" cy="1764196"/>
          </a:xfrm>
          <a:prstGeom prst="straightConnector1">
            <a:avLst/>
          </a:prstGeom>
          <a:ln w="25400">
            <a:solidFill>
              <a:srgbClr val="C942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5868144" y="2931790"/>
            <a:ext cx="0" cy="1836204"/>
          </a:xfrm>
          <a:prstGeom prst="straightConnector1">
            <a:avLst/>
          </a:prstGeom>
          <a:ln w="25400">
            <a:solidFill>
              <a:srgbClr val="C942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H="1">
            <a:off x="3779912" y="2931790"/>
            <a:ext cx="2088232" cy="0"/>
          </a:xfrm>
          <a:prstGeom prst="straightConnector1">
            <a:avLst/>
          </a:prstGeom>
          <a:ln w="25400">
            <a:solidFill>
              <a:srgbClr val="C942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H="1">
            <a:off x="3779912" y="3471850"/>
            <a:ext cx="643136" cy="0"/>
          </a:xfrm>
          <a:prstGeom prst="straightConnector1">
            <a:avLst/>
          </a:prstGeom>
          <a:ln w="25400">
            <a:solidFill>
              <a:srgbClr val="C942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形状 24"/>
          <p:cNvSpPr/>
          <p:nvPr/>
        </p:nvSpPr>
        <p:spPr>
          <a:xfrm>
            <a:off x="4445000" y="4405833"/>
            <a:ext cx="2786939" cy="640545"/>
          </a:xfrm>
          <a:custGeom>
            <a:avLst/>
            <a:gdLst>
              <a:gd name="connsiteX0" fmla="*/ 0 w 2786939"/>
              <a:gd name="connsiteY0" fmla="*/ 382067 h 712336"/>
              <a:gd name="connsiteX1" fmla="*/ 1384300 w 2786939"/>
              <a:gd name="connsiteY1" fmla="*/ 712267 h 712336"/>
              <a:gd name="connsiteX2" fmla="*/ 2768600 w 2786939"/>
              <a:gd name="connsiteY2" fmla="*/ 407467 h 712336"/>
              <a:gd name="connsiteX3" fmla="*/ 2133600 w 2786939"/>
              <a:gd name="connsiteY3" fmla="*/ 1067 h 712336"/>
              <a:gd name="connsiteX4" fmla="*/ 1485900 w 2786939"/>
              <a:gd name="connsiteY4" fmla="*/ 280467 h 712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6939" h="712336">
                <a:moveTo>
                  <a:pt x="0" y="382067"/>
                </a:moveTo>
                <a:cubicBezTo>
                  <a:pt x="461433" y="545050"/>
                  <a:pt x="922867" y="708034"/>
                  <a:pt x="1384300" y="712267"/>
                </a:cubicBezTo>
                <a:cubicBezTo>
                  <a:pt x="1845733" y="716500"/>
                  <a:pt x="2643717" y="526000"/>
                  <a:pt x="2768600" y="407467"/>
                </a:cubicBezTo>
                <a:cubicBezTo>
                  <a:pt x="2893483" y="288934"/>
                  <a:pt x="2347383" y="22234"/>
                  <a:pt x="2133600" y="1067"/>
                </a:cubicBezTo>
                <a:cubicBezTo>
                  <a:pt x="1919817" y="-20100"/>
                  <a:pt x="1485900" y="280467"/>
                  <a:pt x="1485900" y="280467"/>
                </a:cubicBezTo>
              </a:path>
            </a:pathLst>
          </a:custGeom>
          <a:noFill/>
          <a:ln w="19050">
            <a:solidFill>
              <a:schemeClr val="accent1"/>
            </a:solidFill>
            <a:headEnd w="lg" len="lg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929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1618673" y="467540"/>
            <a:ext cx="588494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2.4 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用梯度上升法最优化参数求解</a:t>
            </a:r>
            <a:endParaRPr lang="zh-CN" altLang="en-US" sz="3200" dirty="0">
              <a:cs typeface="微软雅黑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202725" y="1202495"/>
                <a:ext cx="6716839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𝑙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𝒘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20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ln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⁡(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𝑤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))=</m:t>
                      </m:r>
                      <m:nary>
                        <m:naryPr>
                          <m:chr m:val="∑"/>
                          <m:ctrlPr>
                            <a:rPr kumimoji="1" lang="is-I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0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l-GR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Φ</m:t>
                                  </m:r>
                                  <m:d>
                                    <m:dPr>
                                      <m:ctrlPr>
                                        <a:rPr kumimoji="1" lang="en-US" altLang="zh-CN" sz="2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sz="2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2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2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kumimoji="1" lang="en-US" altLang="zh-CN" sz="2000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ln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⁡(1−</m:t>
                          </m:r>
                          <m:r>
                            <m:rPr>
                              <m:sty m:val="p"/>
                            </m:rPr>
                            <a:rPr kumimoji="1" lang="el-GR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Φ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))]</m:t>
                          </m:r>
                        </m:e>
                      </m:nary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725" y="1202495"/>
                <a:ext cx="6716839" cy="8402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288192" y="3795886"/>
                <a:ext cx="5180649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𝑙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𝒘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1" lang="mr-IN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∗(</m:t>
                                  </m:r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𝒃</m:t>
                              </m:r>
                            </m:e>
                          </m:d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kumimoji="1" lang="en-US" altLang="zh-CN" sz="2000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ln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⁡(1+</m:t>
                          </m:r>
                          <m:sSup>
                            <m:sSup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𝒃</m:t>
                              </m:r>
                            </m:sup>
                          </m:sSup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kumimoji="1" lang="en-US" altLang="zh-CN" sz="2000" dirty="0" smtClean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192" y="3795886"/>
                <a:ext cx="5180649" cy="8402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6516216" y="2161014"/>
                <a:ext cx="2152192" cy="707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Φ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mr-IN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kumimoji="1" lang="mr-IN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𝒙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𝒃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𝒙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𝒃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161014"/>
                <a:ext cx="2152192" cy="7073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23528" y="2400011"/>
                <a:ext cx="5083507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𝑙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𝒘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0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mr-IN" altLang="zh-CN" sz="2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kumimoji="1" lang="el-GR" altLang="zh-CN" sz="2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Φ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zh-CN" sz="2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sz="20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sz="20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sz="20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kumimoji="1" lang="en-US" altLang="zh-CN" sz="2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1−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1" lang="el-GR" altLang="zh-CN" sz="2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Φ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zh-CN" sz="2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sz="20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sz="20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sz="20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kumimoji="1" lang="en-US" altLang="zh-CN" sz="2000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ln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⁡(1−</m:t>
                          </m:r>
                          <m:r>
                            <m:rPr>
                              <m:sty m:val="p"/>
                            </m:rPr>
                            <a:rPr kumimoji="1" lang="el-GR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Φ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))]</m:t>
                          </m:r>
                        </m:e>
                      </m:nary>
                    </m:oMath>
                  </m:oMathPara>
                </a14:m>
                <a:endParaRPr kumimoji="1" lang="en-US" altLang="zh-CN" sz="2000" dirty="0" smtClean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400011"/>
                <a:ext cx="5083507" cy="84029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右箭头 17"/>
          <p:cNvSpPr/>
          <p:nvPr/>
        </p:nvSpPr>
        <p:spPr>
          <a:xfrm rot="10800000">
            <a:off x="5767893" y="2618277"/>
            <a:ext cx="498764" cy="40376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6516216" y="2892621"/>
                <a:ext cx="2601225" cy="615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kumimoji="1" lang="el-GR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Φ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𝒙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𝒃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92621"/>
                <a:ext cx="2601225" cy="61523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9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8" grpId="0" animBg="1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1618673" y="467540"/>
            <a:ext cx="588494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2.4 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用梯度上升法最优化参数求解</a:t>
            </a:r>
            <a:endParaRPr lang="zh-CN" altLang="en-US" sz="3200" dirty="0">
              <a:cs typeface="微软雅黑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835696" y="1222144"/>
                <a:ext cx="5180649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𝑙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𝒘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1" lang="mr-IN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∗(</m:t>
                                  </m:r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𝒃</m:t>
                              </m:r>
                            </m:e>
                          </m:d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kumimoji="1" lang="en-US" altLang="zh-CN" sz="2000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ln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⁡(1+</m:t>
                          </m:r>
                          <m:sSup>
                            <m:sSup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𝒃</m:t>
                              </m:r>
                            </m:sup>
                          </m:sSup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kumimoji="1" lang="en-US" altLang="zh-CN" sz="2000" dirty="0" smtClean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1222144"/>
                <a:ext cx="5180649" cy="8402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259632" y="2116775"/>
                <a:ext cx="6825202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</m:t>
                          </m:r>
                          <m:d>
                            <m:d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kumimoji="1" lang="mr-IN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zh-CN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𝒘</m:t>
                          </m:r>
                        </m:den>
                      </m:f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0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mr-IN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kumimoji="1" lang="en-US" altLang="zh-CN" sz="2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2000" b="1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kumimoji="1" lang="en-US" altLang="zh-CN" sz="2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kumimoji="1" lang="en-US" altLang="zh-CN" sz="2000" b="1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00" b="1" i="1" smtClean="0"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zh-CN" sz="2000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+</m:t>
                                  </m:r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𝒃</m:t>
                                  </m:r>
                                </m:sup>
                              </m:sSup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kumimoji="1" lang="en-US" altLang="zh-CN" sz="2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2000" b="1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kumimoji="1" lang="en-US" altLang="zh-CN" sz="2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kumimoji="1" lang="en-US" altLang="zh-CN" sz="2000" b="1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00" b="1" i="1" smtClean="0"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zh-CN" sz="2000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+</m:t>
                                  </m:r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𝒃</m:t>
                                  </m:r>
                                </m:sup>
                              </m:sSup>
                            </m:den>
                          </m:f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)=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kumimoji="1" lang="is-I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∗(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mr-IN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kumimoji="1" lang="en-US" altLang="zh-CN" sz="2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2000" b="1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kumimoji="1" lang="en-US" altLang="zh-CN" sz="2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kumimoji="1" lang="en-US" altLang="zh-CN" sz="2000" b="1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00" b="1" i="1" smtClean="0"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zh-CN" sz="2000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+</m:t>
                                  </m:r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𝒃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kumimoji="1" lang="en-US" altLang="zh-CN" sz="2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2000" b="1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kumimoji="1" lang="en-US" altLang="zh-CN" sz="2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kumimoji="1" lang="en-US" altLang="zh-CN" sz="2000" b="1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00" b="1" i="1" smtClean="0"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zh-CN" sz="2000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+</m:t>
                                  </m:r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𝒃</m:t>
                                  </m:r>
                                </m:sup>
                              </m:sSup>
                            </m:den>
                          </m:f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en-US" altLang="zh-CN" sz="2000" dirty="0" smtClean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116775"/>
                <a:ext cx="6825202" cy="8402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933613" y="3101157"/>
                <a:ext cx="7477239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</m:t>
                          </m:r>
                          <m:d>
                            <m:d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kumimoji="1" lang="mr-IN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zh-CN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𝒘</m:t>
                          </m:r>
                        </m:den>
                      </m:f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mr-IN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kumimoji="1" lang="en-US" altLang="zh-CN" sz="2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zh-CN" sz="2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sz="2000" b="1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sz="2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kumimoji="1" lang="en-US" altLang="zh-CN" sz="2000" b="1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2000" b="1" i="1" smtClean="0">
                                              <a:latin typeface="Cambria Math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2000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sz="2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+</m:t>
                                      </m:r>
                                      <m:r>
                                        <a:rPr kumimoji="1" lang="en-US" altLang="zh-CN" sz="2000" b="1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𝒃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)∗</m:t>
                          </m:r>
                          <m:sSub>
                            <m:sSubPr>
                              <m:ctrlPr>
                                <a:rPr kumimoji="1" lang="en-US" altLang="zh-CN" sz="20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kumimoji="1" lang="is-I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𝑒𝑟𝑟𝑜𝑟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kumimoji="1" lang="en-US" altLang="zh-CN" sz="20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=</m:t>
                          </m:r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𝒙</m:t>
                          </m:r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∗</m:t>
                          </m:r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𝒆𝒓𝒓𝒐𝒓</m:t>
                          </m:r>
                        </m:e>
                      </m:nary>
                    </m:oMath>
                  </m:oMathPara>
                </a14:m>
                <a:endParaRPr kumimoji="1" lang="en-US" altLang="zh-CN" sz="2000" dirty="0" smtClean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13" y="3101157"/>
                <a:ext cx="7477239" cy="84029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线连接符 13"/>
          <p:cNvCxnSpPr/>
          <p:nvPr/>
        </p:nvCxnSpPr>
        <p:spPr>
          <a:xfrm>
            <a:off x="7068605" y="3723878"/>
            <a:ext cx="13422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 flipH="1">
            <a:off x="7501874" y="3723878"/>
            <a:ext cx="908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梯度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3823493" y="4519305"/>
                <a:ext cx="26370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𝒘</m:t>
                      </m:r>
                      <m:r>
                        <a:rPr kumimoji="1" lang="en-US" altLang="zh-CN" sz="20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≔</m:t>
                      </m:r>
                      <m:r>
                        <a:rPr kumimoji="1" lang="en-US" altLang="zh-CN" sz="20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𝒘</m:t>
                      </m:r>
                      <m:r>
                        <a:rPr kumimoji="1" lang="en-US" altLang="zh-CN" sz="20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zh-CN" sz="20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sz="20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𝒙</m:t>
                      </m:r>
                      <m:r>
                        <a:rPr kumimoji="1" lang="en-US" altLang="zh-CN" sz="20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sz="20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𝒆𝒓𝒓𝒐𝒓</m:t>
                      </m:r>
                    </m:oMath>
                  </m:oMathPara>
                </a14:m>
                <a:endParaRPr kumimoji="1" lang="en-US" altLang="zh-CN" sz="2000" dirty="0" smtClean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493" y="4519305"/>
                <a:ext cx="2637069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924" r="-1155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/>
          <p:cNvSpPr txBox="1"/>
          <p:nvPr/>
        </p:nvSpPr>
        <p:spPr>
          <a:xfrm>
            <a:off x="2704225" y="447589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最终，有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460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9" grpId="0"/>
      <p:bldP spid="21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1618678" y="467540"/>
            <a:ext cx="588494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2.4 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用梯度上升法最优化参数求解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3568" y="1176617"/>
            <a:ext cx="813690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逻辑回归伪代码：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[X,Y] = </a:t>
            </a:r>
            <a:r>
              <a:rPr kumimoji="1"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load_data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( )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w = rand(m, 1), alpha = 0.3</a:t>
            </a:r>
            <a:endParaRPr kumimoji="1" lang="en-US" altLang="zh-CN" sz="2000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for </a:t>
            </a:r>
            <a:r>
              <a:rPr kumimoji="1"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i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in range(</a:t>
            </a:r>
            <a:r>
              <a:rPr kumimoji="1"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max_loop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):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y_pre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= </a:t>
            </a:r>
            <a:r>
              <a:rPr kumimoji="1"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log_reg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(X),    error = Y - </a:t>
            </a:r>
            <a:r>
              <a:rPr kumimoji="1"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y_pre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b="0" dirty="0" smtClean="0">
                <a:latin typeface="Microsoft YaHei" charset="-122"/>
                <a:ea typeface="Microsoft YaHei" charset="-122"/>
                <a:cs typeface="Microsoft YaHei" charset="-122"/>
              </a:rPr>
              <a:t>grad = X * error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w_tmp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= w + 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alpha 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* grad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w = </a:t>
            </a:r>
            <a:r>
              <a:rPr kumimoji="1"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w_tmp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96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580477" y="467540"/>
            <a:ext cx="396134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2.1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极大似然估计原理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00336" y="1275606"/>
            <a:ext cx="288032" cy="288032"/>
          </a:xfrm>
          <a:prstGeom prst="ellipse">
            <a:avLst/>
          </a:prstGeom>
          <a:solidFill>
            <a:srgbClr val="FF0000">
              <a:alpha val="56000"/>
            </a:srgbClr>
          </a:solidFill>
          <a:ln>
            <a:solidFill>
              <a:srgbClr val="FF0000">
                <a:alpha val="5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988368" y="1275606"/>
            <a:ext cx="288032" cy="288032"/>
          </a:xfrm>
          <a:prstGeom prst="ellipse">
            <a:avLst/>
          </a:prstGeom>
          <a:solidFill>
            <a:srgbClr val="FF0000">
              <a:alpha val="56000"/>
            </a:srgbClr>
          </a:solidFill>
          <a:ln>
            <a:solidFill>
              <a:srgbClr val="FF0000">
                <a:alpha val="5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988368" y="1563638"/>
            <a:ext cx="288032" cy="288032"/>
          </a:xfrm>
          <a:prstGeom prst="ellipse">
            <a:avLst/>
          </a:prstGeom>
          <a:solidFill>
            <a:srgbClr val="FF0000">
              <a:alpha val="56000"/>
            </a:srgbClr>
          </a:solidFill>
          <a:ln>
            <a:solidFill>
              <a:srgbClr val="FF0000">
                <a:alpha val="5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276400" y="1275606"/>
            <a:ext cx="288032" cy="288032"/>
          </a:xfrm>
          <a:prstGeom prst="ellipse">
            <a:avLst/>
          </a:prstGeom>
          <a:solidFill>
            <a:srgbClr val="FF0000">
              <a:alpha val="56000"/>
            </a:srgbClr>
          </a:solidFill>
          <a:ln>
            <a:solidFill>
              <a:srgbClr val="FF0000">
                <a:alpha val="5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00336" y="1563638"/>
            <a:ext cx="288032" cy="288032"/>
          </a:xfrm>
          <a:prstGeom prst="ellipse">
            <a:avLst/>
          </a:prstGeom>
          <a:solidFill>
            <a:srgbClr val="FF0000">
              <a:alpha val="56000"/>
            </a:srgbClr>
          </a:solidFill>
          <a:ln>
            <a:solidFill>
              <a:srgbClr val="FF0000">
                <a:alpha val="5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276400" y="1563638"/>
            <a:ext cx="288032" cy="288032"/>
          </a:xfrm>
          <a:prstGeom prst="ellipse">
            <a:avLst/>
          </a:prstGeom>
          <a:solidFill>
            <a:srgbClr val="FF0000">
              <a:alpha val="56000"/>
            </a:srgbClr>
          </a:solidFill>
          <a:ln>
            <a:solidFill>
              <a:srgbClr val="FF0000">
                <a:alpha val="5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699114" y="1851670"/>
            <a:ext cx="288032" cy="288032"/>
          </a:xfrm>
          <a:prstGeom prst="ellipse">
            <a:avLst/>
          </a:prstGeom>
          <a:solidFill>
            <a:srgbClr val="FF0000">
              <a:alpha val="56000"/>
            </a:srgbClr>
          </a:solidFill>
          <a:ln>
            <a:solidFill>
              <a:srgbClr val="FF0000">
                <a:alpha val="5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986578" y="1851670"/>
            <a:ext cx="288032" cy="288032"/>
          </a:xfrm>
          <a:prstGeom prst="ellipse">
            <a:avLst/>
          </a:prstGeom>
          <a:solidFill>
            <a:srgbClr val="FF0000">
              <a:alpha val="56000"/>
            </a:srgbClr>
          </a:solidFill>
          <a:ln>
            <a:solidFill>
              <a:srgbClr val="FF0000">
                <a:alpha val="5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279981" y="1851670"/>
            <a:ext cx="288032" cy="288032"/>
          </a:xfrm>
          <a:prstGeom prst="ellips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700336" y="2427734"/>
            <a:ext cx="288032" cy="288032"/>
          </a:xfrm>
          <a:prstGeom prst="ellips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988368" y="2427734"/>
            <a:ext cx="288032" cy="288032"/>
          </a:xfrm>
          <a:prstGeom prst="ellips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988368" y="2715766"/>
            <a:ext cx="288032" cy="288032"/>
          </a:xfrm>
          <a:prstGeom prst="ellips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276400" y="2427734"/>
            <a:ext cx="288032" cy="288032"/>
          </a:xfrm>
          <a:prstGeom prst="ellips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00336" y="2715766"/>
            <a:ext cx="288032" cy="288032"/>
          </a:xfrm>
          <a:prstGeom prst="ellips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276400" y="2715766"/>
            <a:ext cx="288032" cy="288032"/>
          </a:xfrm>
          <a:prstGeom prst="ellips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699114" y="3003798"/>
            <a:ext cx="288032" cy="288032"/>
          </a:xfrm>
          <a:prstGeom prst="ellips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986578" y="3003798"/>
            <a:ext cx="288032" cy="288032"/>
          </a:xfrm>
          <a:prstGeom prst="ellips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279981" y="3003798"/>
            <a:ext cx="288032" cy="288032"/>
          </a:xfrm>
          <a:prstGeom prst="ellipse">
            <a:avLst/>
          </a:prstGeom>
          <a:solidFill>
            <a:srgbClr val="FF0000">
              <a:alpha val="56000"/>
            </a:srgbClr>
          </a:solidFill>
          <a:ln>
            <a:solidFill>
              <a:srgbClr val="FF0000">
                <a:alpha val="5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9512" y="15636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甲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9512" y="27157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乙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773022" y="1851670"/>
            <a:ext cx="288032" cy="288032"/>
          </a:xfrm>
          <a:prstGeom prst="ellipse">
            <a:avLst/>
          </a:prstGeom>
          <a:solidFill>
            <a:schemeClr val="bg1">
              <a:lumMod val="50000"/>
              <a:alpha val="56000"/>
            </a:schemeClr>
          </a:solidFill>
          <a:ln>
            <a:solidFill>
              <a:schemeClr val="bg1">
                <a:lumMod val="50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061054" y="1851670"/>
            <a:ext cx="288032" cy="288032"/>
          </a:xfrm>
          <a:prstGeom prst="ellipse">
            <a:avLst/>
          </a:prstGeom>
          <a:solidFill>
            <a:schemeClr val="bg1">
              <a:lumMod val="50000"/>
              <a:alpha val="56000"/>
            </a:schemeClr>
          </a:solidFill>
          <a:ln>
            <a:solidFill>
              <a:schemeClr val="bg1">
                <a:lumMod val="50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3061054" y="2139702"/>
            <a:ext cx="288032" cy="288032"/>
          </a:xfrm>
          <a:prstGeom prst="ellipse">
            <a:avLst/>
          </a:prstGeom>
          <a:solidFill>
            <a:schemeClr val="bg1">
              <a:lumMod val="50000"/>
              <a:alpha val="56000"/>
            </a:schemeClr>
          </a:solidFill>
          <a:ln>
            <a:solidFill>
              <a:schemeClr val="bg1">
                <a:lumMod val="50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3349086" y="1851670"/>
            <a:ext cx="288032" cy="288032"/>
          </a:xfrm>
          <a:prstGeom prst="ellipse">
            <a:avLst/>
          </a:prstGeom>
          <a:solidFill>
            <a:schemeClr val="bg1">
              <a:lumMod val="50000"/>
              <a:alpha val="56000"/>
            </a:schemeClr>
          </a:solidFill>
          <a:ln>
            <a:solidFill>
              <a:schemeClr val="bg1">
                <a:lumMod val="50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2773022" y="2139702"/>
            <a:ext cx="288032" cy="288032"/>
          </a:xfrm>
          <a:prstGeom prst="ellipse">
            <a:avLst/>
          </a:prstGeom>
          <a:solidFill>
            <a:schemeClr val="bg1">
              <a:lumMod val="50000"/>
              <a:alpha val="56000"/>
            </a:schemeClr>
          </a:solidFill>
          <a:ln>
            <a:solidFill>
              <a:schemeClr val="bg1">
                <a:lumMod val="50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3349086" y="2139702"/>
            <a:ext cx="288032" cy="288032"/>
          </a:xfrm>
          <a:prstGeom prst="ellipse">
            <a:avLst/>
          </a:prstGeom>
          <a:solidFill>
            <a:schemeClr val="bg1">
              <a:lumMod val="50000"/>
              <a:alpha val="56000"/>
            </a:schemeClr>
          </a:solidFill>
          <a:ln>
            <a:solidFill>
              <a:schemeClr val="bg1">
                <a:lumMod val="50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771800" y="2427734"/>
            <a:ext cx="288032" cy="288032"/>
          </a:xfrm>
          <a:prstGeom prst="ellipse">
            <a:avLst/>
          </a:prstGeom>
          <a:solidFill>
            <a:schemeClr val="bg1">
              <a:lumMod val="50000"/>
              <a:alpha val="56000"/>
            </a:schemeClr>
          </a:solidFill>
          <a:ln>
            <a:solidFill>
              <a:schemeClr val="bg1">
                <a:lumMod val="50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3059264" y="2427734"/>
            <a:ext cx="288032" cy="288032"/>
          </a:xfrm>
          <a:prstGeom prst="ellipse">
            <a:avLst/>
          </a:prstGeom>
          <a:solidFill>
            <a:schemeClr val="bg1">
              <a:lumMod val="50000"/>
              <a:alpha val="56000"/>
            </a:schemeClr>
          </a:solidFill>
          <a:ln>
            <a:solidFill>
              <a:schemeClr val="bg1">
                <a:lumMod val="50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3352667" y="2427734"/>
            <a:ext cx="288032" cy="288032"/>
          </a:xfrm>
          <a:prstGeom prst="ellipse">
            <a:avLst/>
          </a:prstGeom>
          <a:solidFill>
            <a:srgbClr val="7030A0">
              <a:alpha val="56000"/>
            </a:srgbClr>
          </a:solidFill>
          <a:ln>
            <a:solidFill>
              <a:srgbClr val="7030A0">
                <a:alpha val="5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4860032" y="2145804"/>
            <a:ext cx="288032" cy="288032"/>
          </a:xfrm>
          <a:prstGeom prst="ellips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1" name="下箭头"/>
          <p:cNvSpPr>
            <a:spLocks/>
          </p:cNvSpPr>
          <p:nvPr/>
        </p:nvSpPr>
        <p:spPr>
          <a:xfrm rot="16200000">
            <a:off x="2070142" y="1906032"/>
            <a:ext cx="215897" cy="755370"/>
          </a:xfrm>
          <a:prstGeom prst="downArrow">
            <a:avLst>
              <a:gd name="adj1" fmla="val 0"/>
              <a:gd name="adj2" fmla="val 115257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/>
          <a:lstStyle/>
          <a:p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2" name="下箭头"/>
          <p:cNvSpPr>
            <a:spLocks/>
          </p:cNvSpPr>
          <p:nvPr/>
        </p:nvSpPr>
        <p:spPr>
          <a:xfrm rot="16200000">
            <a:off x="4094819" y="1897371"/>
            <a:ext cx="215900" cy="772688"/>
          </a:xfrm>
          <a:prstGeom prst="downArrow">
            <a:avLst>
              <a:gd name="adj1" fmla="val 0"/>
              <a:gd name="adj2" fmla="val 115257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/>
          <a:lstStyle/>
          <a:p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64" y="2247996"/>
            <a:ext cx="1223571" cy="1223571"/>
          </a:xfrm>
          <a:prstGeom prst="rect">
            <a:avLst/>
          </a:prstGeom>
        </p:spPr>
      </p:pic>
      <p:sp>
        <p:nvSpPr>
          <p:cNvPr id="10" name="椭圆形标注 9"/>
          <p:cNvSpPr/>
          <p:nvPr/>
        </p:nvSpPr>
        <p:spPr>
          <a:xfrm>
            <a:off x="6480720" y="1383554"/>
            <a:ext cx="2339752" cy="1008112"/>
          </a:xfrm>
          <a:prstGeom prst="wedgeEllipseCallout">
            <a:avLst>
              <a:gd name="adj1" fmla="val -55316"/>
              <a:gd name="adj2" fmla="val 5360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我愿意相信这个球来自乙。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175888" y="3428544"/>
                <a:ext cx="119616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𝐴</m:t>
                          </m:r>
                        </m:e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𝜃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=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8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888" y="3428544"/>
                <a:ext cx="1196161" cy="5203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3923928" y="3365579"/>
                <a:ext cx="21932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A</a:t>
                </a:r>
                <a:r>
                  <a:rPr kumimoji="1" lang="zh-CN" altLang="en-US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：观察的球为蓝色</a:t>
                </a:r>
                <a:endPara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𝜃</m:t>
                    </m:r>
                  </m:oMath>
                </a14:m>
                <a:r>
                  <a:rPr kumimoji="1" lang="zh-CN" altLang="en-US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：被选的框为乙</a:t>
                </a:r>
                <a:endPara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3365579"/>
                <a:ext cx="2193229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2507" t="-4717" r="-2228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1737307" y="18064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二选一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681221" y="18064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  <a:t>随机抽查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65814" y="4235207"/>
            <a:ext cx="7109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Maximum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likelihood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利用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已知的样本结果，反推最有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可能导致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这样结果的参数值。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023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7" grpId="0"/>
      <p:bldP spid="8" grpId="0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10" grpId="0" animBg="1"/>
      <p:bldP spid="11" grpId="0"/>
      <p:bldP spid="14" grpId="0"/>
      <p:bldP spid="15" grpId="0"/>
      <p:bldP spid="68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772841" y="467540"/>
            <a:ext cx="357662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2.5 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最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大熵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模型介绍</a:t>
            </a:r>
            <a:endParaRPr lang="zh-CN" altLang="en-US" sz="3200" dirty="0">
              <a:cs typeface="微软雅黑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683568" y="1176617"/>
                <a:ext cx="813690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最大熵原理：在所有可能的概率模型中，熵最大的模型最好。</a:t>
                </a:r>
                <a:endParaRPr kumimoji="1" lang="en-US" altLang="zh-CN" sz="20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>
                  <a:lnSpc>
                    <a:spcPct val="150000"/>
                  </a:lnSpc>
                </a:pPr>
                <a:endParaRPr kumimoji="1" lang="en-US" altLang="zh-CN" sz="20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假设离散随机变量</a:t>
                </a:r>
                <a:r>
                  <a:rPr kumimoji="1" lang="en-US" altLang="zh-CN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X</a:t>
                </a:r>
                <a:r>
                  <a:rPr kumimoji="1" lang="zh-CN" altLang="en-US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的概率分布为</a:t>
                </a:r>
                <a14:m>
                  <m:oMath xmlns:m="http://schemas.openxmlformats.org/officeDocument/2006/math">
                    <m:r>
                      <a:rPr kumimoji="1" lang="en-US" altLang="zh-CN" sz="2000" b="0" i="1" dirty="0" smtClean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𝑃</m:t>
                    </m:r>
                    <m:d>
                      <m:dPr>
                        <m:ctrlPr>
                          <a:rPr kumimoji="1" lang="en-US" altLang="zh-CN" sz="2000" b="0" i="1" dirty="0" smtClean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</m:ctrlPr>
                      </m:dPr>
                      <m:e>
                        <m:r>
                          <a:rPr kumimoji="1" lang="en-US" altLang="zh-CN" sz="2000" b="0" i="1" dirty="0" smtClean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𝑋</m:t>
                        </m:r>
                      </m:e>
                    </m:d>
                  </m:oMath>
                </a14:m>
                <a:r>
                  <a:rPr kumimoji="1" lang="zh-CN" altLang="en-US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，则其熵为：</a:t>
                </a:r>
                <a:endParaRPr kumimoji="1" lang="en-US" altLang="zh-CN" sz="20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176617"/>
                <a:ext cx="8136904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749" b="-2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843808" y="2599571"/>
                <a:ext cx="2918107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599571"/>
                <a:ext cx="2918107" cy="6721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245681" y="3579862"/>
                <a:ext cx="19384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0</m:t>
                      </m:r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)≤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log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⁡|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𝑋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681" y="3579862"/>
                <a:ext cx="193841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201" t="-143478" r="-3774" b="-17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4427984" y="4083918"/>
            <a:ext cx="91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等概率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85271" y="408391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  <a:t>不等概率</a:t>
            </a:r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77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772841" y="467540"/>
            <a:ext cx="357662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2.5 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最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大熵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模型介绍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3568" y="1176617"/>
            <a:ext cx="8136904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例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2.3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假设随机变量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X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有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5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个取值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{A,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B,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C,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D,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E}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，建立概率模型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y=P(x)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059832" y="1832982"/>
                <a:ext cx="3744416" cy="692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最大熵模型为，</a:t>
                </a:r>
                <a:r>
                  <a:rPr kumimoji="1" lang="en-US" altLang="zh-CN" sz="2000" dirty="0"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P</m:t>
                    </m:r>
                    <m:r>
                      <a:rPr kumimoji="1" lang="en-US" altLang="zh-CN" sz="2000" b="0" i="0" smtClean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𝑥</m:t>
                    </m:r>
                    <m:r>
                      <a:rPr kumimoji="1" lang="en-US" altLang="zh-CN" sz="2000" b="0" i="0" smtClean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)</m:t>
                    </m:r>
                    <m:r>
                      <a:rPr kumimoji="1" lang="en-US" altLang="zh-CN" sz="2000" b="0" i="1" smtClean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=</m:t>
                    </m:r>
                    <m:f>
                      <m:fPr>
                        <m:ctrlPr>
                          <a:rPr kumimoji="1" lang="mr-IN" altLang="zh-CN" sz="2000" b="0" i="1" smtClean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</m:ctrlPr>
                      </m:fPr>
                      <m:num>
                        <m:r>
                          <a:rPr kumimoji="1" lang="en-US" altLang="zh-CN" sz="2000" b="0" i="1" smtClean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000" b="0" i="1" smtClean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5</m:t>
                        </m:r>
                      </m:den>
                    </m:f>
                  </m:oMath>
                </a14:m>
                <a:endParaRPr kumimoji="1" lang="en-US" altLang="zh-CN" sz="20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832982"/>
                <a:ext cx="3744416" cy="692562"/>
              </a:xfrm>
              <a:prstGeom prst="rect">
                <a:avLst/>
              </a:prstGeom>
              <a:blipFill rotWithShape="0">
                <a:blip r:embed="rId3"/>
                <a:stretch>
                  <a:fillRect l="-1792" b="-5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683568" y="2931790"/>
            <a:ext cx="81369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例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2.4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在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2.3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之上增加条件，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P(A) + P(B) = 0.3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，建立概率模型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y=P(x)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241630" y="3517989"/>
                <a:ext cx="7020780" cy="693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zh-CN" altLang="en-US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最大熵模型为，</a:t>
                </a:r>
                <a:r>
                  <a:rPr kumimoji="1" lang="en-US" altLang="zh-CN" sz="2000" dirty="0"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P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𝐴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sz="200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P</m:t>
                    </m:r>
                    <m:d>
                      <m:dPr>
                        <m:ctrlPr>
                          <a:rPr kumimoji="1" lang="en-US" altLang="zh-CN" sz="2000" i="1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𝐵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=</m:t>
                    </m:r>
                    <m:f>
                      <m:fPr>
                        <m:ctrlPr>
                          <a:rPr kumimoji="1" lang="mr-IN" altLang="zh-CN" sz="2000" b="0" i="1" smtClean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</m:ctrlPr>
                      </m:fPr>
                      <m:num>
                        <m:r>
                          <a:rPr kumimoji="1" lang="en-US" altLang="zh-CN" sz="2000" b="0" i="1" smtClean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3</m:t>
                        </m:r>
                      </m:num>
                      <m:den>
                        <m:r>
                          <a:rPr kumimoji="1" lang="en-US" altLang="zh-CN" sz="2000" b="0" i="1" smtClean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20</m:t>
                        </m:r>
                      </m:den>
                    </m:f>
                  </m:oMath>
                </a14:m>
                <a:r>
                  <a:rPr kumimoji="1" lang="zh-CN" altLang="en-US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P</m:t>
                    </m:r>
                    <m:d>
                      <m:dPr>
                        <m:ctrlPr>
                          <a:rPr kumimoji="1" lang="en-US" altLang="zh-CN" sz="2000" i="1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𝐶</m:t>
                        </m:r>
                      </m:e>
                    </m:d>
                    <m:r>
                      <a:rPr kumimoji="1" lang="en-US" altLang="zh-CN" sz="200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sz="200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P</m:t>
                    </m:r>
                    <m:d>
                      <m:dPr>
                        <m:ctrlPr>
                          <a:rPr kumimoji="1" lang="en-US" altLang="zh-CN" sz="2000" i="1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𝐷</m:t>
                        </m:r>
                      </m:e>
                    </m:d>
                    <m:r>
                      <a:rPr kumimoji="1" lang="en-US" altLang="zh-CN" sz="2000" i="1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sz="200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P</m:t>
                    </m:r>
                    <m:d>
                      <m:dPr>
                        <m:ctrlPr>
                          <a:rPr kumimoji="1" lang="en-US" altLang="zh-CN" sz="2000" i="1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𝐸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=</m:t>
                    </m:r>
                    <m:f>
                      <m:fPr>
                        <m:ctrlPr>
                          <a:rPr kumimoji="1" lang="mr-IN" altLang="zh-CN" sz="2000" i="1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</m:ctrlPr>
                      </m:fPr>
                      <m:num>
                        <m:r>
                          <a:rPr kumimoji="1" lang="en-US" altLang="zh-CN" sz="2000" b="0" i="1" smtClean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7</m:t>
                        </m:r>
                      </m:num>
                      <m:den>
                        <m:r>
                          <a:rPr kumimoji="1" lang="en-US" altLang="zh-CN" sz="2000" b="0" i="1" smtClean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3</m:t>
                        </m:r>
                        <m:r>
                          <a:rPr kumimoji="1" lang="en-US" altLang="zh-CN" sz="2000" i="1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0</m:t>
                        </m:r>
                      </m:den>
                    </m:f>
                  </m:oMath>
                </a14:m>
                <a:endParaRPr kumimoji="1" lang="en-US" altLang="zh-CN" sz="20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630" y="3517989"/>
                <a:ext cx="7020780" cy="693460"/>
              </a:xfrm>
              <a:prstGeom prst="rect">
                <a:avLst/>
              </a:prstGeom>
              <a:blipFill rotWithShape="0">
                <a:blip r:embed="rId4"/>
                <a:stretch>
                  <a:fillRect l="-869" b="-43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95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772841" y="467540"/>
            <a:ext cx="357662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2.5 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最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大熵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模型介绍</a:t>
            </a:r>
            <a:endParaRPr lang="zh-CN" altLang="en-US" sz="3200" dirty="0">
              <a:cs typeface="微软雅黑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683568" y="1176617"/>
                <a:ext cx="8136904" cy="35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2000" dirty="0" smtClean="0">
                    <a:solidFill>
                      <a:srgbClr val="C9425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最大熵模型定义：</a:t>
                </a:r>
                <a:endParaRPr kumimoji="1" lang="en-US" altLang="zh-CN" sz="2000" dirty="0" smtClean="0">
                  <a:solidFill>
                    <a:srgbClr val="C9425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假设满足所有约束条件的模型集合为</a:t>
                </a:r>
                <a14:m>
                  <m:oMath xmlns:m="http://schemas.openxmlformats.org/officeDocument/2006/math">
                    <m:r>
                      <a:rPr kumimoji="1" lang="zh-CN" alt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𝒞</m:t>
                    </m:r>
                  </m:oMath>
                </a14:m>
                <a:r>
                  <a:rPr kumimoji="1" lang="zh-CN" altLang="en-US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，定义在条件概率</a:t>
                </a:r>
                <a14:m>
                  <m:oMath xmlns:m="http://schemas.openxmlformats.org/officeDocument/2006/math">
                    <m:r>
                      <a:rPr kumimoji="1" lang="en-US" altLang="zh-CN" sz="2000" b="0" i="1" dirty="0" smtClean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𝑃</m:t>
                    </m:r>
                    <m:r>
                      <a:rPr kumimoji="1" lang="en-US" altLang="zh-CN" sz="2000" b="0" i="1" dirty="0" smtClean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(</m:t>
                    </m:r>
                    <m:r>
                      <a:rPr kumimoji="1" lang="en-US" altLang="zh-CN" sz="2000" b="0" i="1" dirty="0" smtClean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𝑌</m:t>
                    </m:r>
                    <m:r>
                      <a:rPr kumimoji="1" lang="en-US" altLang="zh-CN" sz="2000" b="0" i="1" dirty="0" smtClean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|</m:t>
                    </m:r>
                    <m:r>
                      <a:rPr kumimoji="1" lang="en-US" altLang="zh-CN" sz="2000" b="0" i="1" dirty="0" smtClean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𝑋</m:t>
                    </m:r>
                    <m:r>
                      <a:rPr kumimoji="1" lang="en-US" altLang="zh-CN" sz="2000" b="0" i="1" dirty="0" smtClean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)</m:t>
                    </m:r>
                  </m:oMath>
                </a14:m>
                <a:r>
                  <a:rPr kumimoji="1" lang="zh-CN" altLang="en-US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上的条件熵为</a:t>
                </a:r>
                <a:endParaRPr kumimoji="1" lang="en-US" altLang="zh-CN" sz="20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dirty="0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000" b="0" i="1" dirty="0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</m:ctrlPr>
                        </m:dPr>
                        <m:e>
                          <m:r>
                            <a:rPr kumimoji="1" lang="en-US" altLang="zh-CN" sz="2000" b="0" i="1" dirty="0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𝑃</m:t>
                          </m:r>
                        </m:e>
                      </m:d>
                      <m:r>
                        <a:rPr kumimoji="1" lang="en-US" altLang="zh-CN" sz="2000" b="0" i="1" dirty="0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2000" b="0" i="1" dirty="0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2000" b="0" i="1" dirty="0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𝑥</m:t>
                          </m:r>
                          <m:r>
                            <a:rPr kumimoji="1" lang="en-US" altLang="zh-CN" sz="2000" b="0" i="1" dirty="0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,</m:t>
                          </m:r>
                          <m:r>
                            <a:rPr kumimoji="1" lang="en-US" altLang="zh-CN" sz="2000" b="0" i="1" dirty="0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kumimoji="1" lang="en-US" altLang="zh-CN" sz="2000" b="0" i="1" dirty="0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sz="2000" b="0" i="1" dirty="0" smtClean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dirty="0" smtClean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zh-CN" sz="2000" b="0" i="1" dirty="0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sz="2000" b="0" i="1" dirty="0" smtClean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dirty="0" smtClean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𝑦</m:t>
                              </m:r>
                            </m:e>
                            <m:e>
                              <m:r>
                                <a:rPr kumimoji="1" lang="en-US" altLang="zh-CN" sz="2000" b="0" i="1" dirty="0" smtClean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kumimoji="1" lang="en-US" altLang="zh-CN" sz="2000" b="0" i="1" dirty="0" smtClean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000" b="0" i="0" dirty="0" smtClean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log</m:t>
                              </m:r>
                            </m:fName>
                            <m:e>
                              <m:r>
                                <a:rPr kumimoji="1" lang="en-US" altLang="zh-CN" sz="2000" b="0" i="1" dirty="0" smtClean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𝑃</m:t>
                              </m:r>
                              <m:r>
                                <a:rPr kumimoji="1" lang="en-US" altLang="zh-CN" sz="2000" b="0" i="1" dirty="0" smtClean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(</m:t>
                              </m:r>
                              <m:r>
                                <a:rPr kumimoji="1" lang="en-US" altLang="zh-CN" sz="2000" b="0" i="1" dirty="0" smtClean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𝑦</m:t>
                              </m:r>
                              <m:r>
                                <a:rPr kumimoji="1" lang="en-US" altLang="zh-CN" sz="2000" b="0" i="1" dirty="0" smtClean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|</m:t>
                              </m:r>
                              <m:r>
                                <a:rPr kumimoji="1" lang="en-US" altLang="zh-CN" sz="2000" b="0" i="1" dirty="0" smtClean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𝑥</m:t>
                              </m:r>
                              <m:r>
                                <a:rPr kumimoji="1" lang="en-US" altLang="zh-CN" sz="2000" b="0" i="1" dirty="0" smtClean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kumimoji="1" lang="en-US" altLang="zh-CN" sz="20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则模型集合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𝒞</m:t>
                    </m:r>
                  </m:oMath>
                </a14:m>
                <a:r>
                  <a:rPr kumimoji="1" lang="zh-CN" altLang="en-US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中条件熵最大的模型称为最大熵模型。</a:t>
                </a:r>
                <a:endParaRPr kumimoji="1" lang="en-US" altLang="zh-CN" sz="20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其与逻辑回归形式类似，又称为对数线性模型。</a:t>
                </a:r>
                <a:endParaRPr kumimoji="1" lang="en-US" altLang="zh-CN" sz="20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176617"/>
                <a:ext cx="8136904" cy="3572516"/>
              </a:xfrm>
              <a:prstGeom prst="rect">
                <a:avLst/>
              </a:prstGeom>
              <a:blipFill rotWithShape="0">
                <a:blip r:embed="rId3"/>
                <a:stretch>
                  <a:fillRect l="-749" b="-6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08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"/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1022144" y="1491630"/>
                <a:ext cx="7078000" cy="108012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 anchorCtr="0">
                <a:prstTxWarp prst="textNoShape">
                  <a:avLst/>
                </a:prstTxWarp>
              </a:bodyPr>
              <a:lstStyle/>
              <a:p>
                <a:pPr marL="0" indent="0">
                  <a:buNone/>
                </a:pPr>
                <a:r>
                  <a:rPr lang="zh-CN" altLang="en-US" sz="2200" dirty="0" smtClean="0">
                    <a:solidFill>
                      <a:srgbClr val="21212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利用</a:t>
                </a:r>
                <a:r>
                  <a:rPr lang="zh-CN" altLang="en-US" sz="2200" dirty="0" smtClean="0">
                    <a:solidFill>
                      <a:srgbClr val="C9425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实验结果</a:t>
                </a:r>
                <a14:m>
                  <m:oMath xmlns:m="http://schemas.openxmlformats.org/officeDocument/2006/math">
                    <m:r>
                      <a:rPr kumimoji="1" lang="en-US" altLang="zh-CN" sz="2400" b="0" i="1">
                        <a:solidFill>
                          <a:srgbClr val="C94251"/>
                        </a:solidFill>
                        <a:latin typeface="Cambria Math" charset="0"/>
                        <a:ea typeface="Microsoft YaHei" charset="-122"/>
                        <a:cs typeface="Microsoft YaHei" charset="-122"/>
                      </a:rPr>
                      <m:t>𝐷</m:t>
                    </m:r>
                    <m:r>
                      <a:rPr kumimoji="1" lang="en-US" altLang="zh-CN" sz="2400" b="0" i="1">
                        <a:solidFill>
                          <a:srgbClr val="C94251"/>
                        </a:solidFill>
                        <a:latin typeface="Cambria Math" charset="0"/>
                        <a:ea typeface="Microsoft YaHei" charset="-122"/>
                        <a:cs typeface="Microsoft YaHei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sz="2400" b="0" i="1">
                            <a:solidFill>
                              <a:srgbClr val="C94251"/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b="0" i="1">
                                <a:solidFill>
                                  <a:srgbClr val="C94251"/>
                                </a:solidFill>
                                <a:latin typeface="Cambria Math" charset="0"/>
                                <a:ea typeface="Microsoft YaHei" charset="-122"/>
                                <a:cs typeface="Microsoft YaHei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>
                                <a:solidFill>
                                  <a:srgbClr val="C94251"/>
                                </a:solidFill>
                                <a:latin typeface="Cambria Math" charset="0"/>
                                <a:ea typeface="Microsoft YaHei" charset="-122"/>
                                <a:cs typeface="Microsoft YaHei" charset="-122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400" b="0" i="1">
                                <a:solidFill>
                                  <a:srgbClr val="C94251"/>
                                </a:solidFill>
                                <a:latin typeface="Cambria Math" charset="0"/>
                                <a:ea typeface="Microsoft YaHei" charset="-122"/>
                                <a:cs typeface="Microsoft YaHei" charset="-122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400" b="0" i="1">
                            <a:solidFill>
                              <a:srgbClr val="C94251"/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400" b="0" i="1">
                                <a:solidFill>
                                  <a:srgbClr val="C94251"/>
                                </a:solidFill>
                                <a:latin typeface="Cambria Math" charset="0"/>
                                <a:ea typeface="Microsoft YaHei" charset="-122"/>
                                <a:cs typeface="Microsoft YaHei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>
                                <a:solidFill>
                                  <a:srgbClr val="C94251"/>
                                </a:solidFill>
                                <a:latin typeface="Cambria Math" charset="0"/>
                                <a:ea typeface="Microsoft YaHei" charset="-122"/>
                                <a:cs typeface="Microsoft YaHei" charset="-122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400" b="0" i="1">
                                <a:solidFill>
                                  <a:srgbClr val="C94251"/>
                                </a:solidFill>
                                <a:latin typeface="Cambria Math" charset="0"/>
                                <a:ea typeface="Microsoft YaHei" charset="-122"/>
                                <a:cs typeface="Microsoft YaHei" charset="-122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2400" b="0" i="1">
                            <a:solidFill>
                              <a:srgbClr val="C94251"/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400" b="0" i="1">
                                <a:solidFill>
                                  <a:srgbClr val="C94251"/>
                                </a:solidFill>
                                <a:latin typeface="Cambria Math" charset="0"/>
                                <a:ea typeface="Microsoft YaHei" charset="-122"/>
                                <a:cs typeface="Microsoft YaHei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>
                                <a:solidFill>
                                  <a:srgbClr val="C94251"/>
                                </a:solidFill>
                                <a:latin typeface="Cambria Math" charset="0"/>
                                <a:ea typeface="Microsoft YaHei" charset="-122"/>
                                <a:cs typeface="Microsoft YaHei" charset="-122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400" b="0" i="1">
                                <a:solidFill>
                                  <a:srgbClr val="C94251"/>
                                </a:solidFill>
                                <a:latin typeface="Cambria Math" charset="0"/>
                                <a:ea typeface="Microsoft YaHei" charset="-122"/>
                                <a:cs typeface="Microsoft YaHei" charset="-122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200" dirty="0" smtClean="0">
                    <a:solidFill>
                      <a:srgbClr val="21212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，得到</a:t>
                </a:r>
                <a:r>
                  <a:rPr lang="zh-CN" altLang="en-US" sz="2200" dirty="0">
                    <a:solidFill>
                      <a:srgbClr val="21212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某个</a:t>
                </a:r>
                <a:r>
                  <a:rPr lang="zh-CN" altLang="en-US" sz="2200" dirty="0" smtClean="0">
                    <a:solidFill>
                      <a:srgbClr val="0070C0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参数值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solidFill>
                          <a:srgbClr val="0070C0"/>
                        </a:solidFill>
                        <a:latin typeface="Cambria Math" charset="0"/>
                        <a:ea typeface="Microsoft YaHei" charset="-122"/>
                        <a:cs typeface="Microsoft YaHei" charset="-122"/>
                      </a:rPr>
                      <m:t>𝜃</m:t>
                    </m:r>
                  </m:oMath>
                </a14:m>
                <a:r>
                  <a:rPr lang="zh-CN" altLang="en-US" sz="2200" dirty="0" smtClean="0">
                    <a:solidFill>
                      <a:srgbClr val="21212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，使样</a:t>
                </a:r>
                <a:r>
                  <a:rPr lang="zh-CN" altLang="en-US" sz="2200" dirty="0">
                    <a:solidFill>
                      <a:srgbClr val="21212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本出现的</a:t>
                </a:r>
                <a:r>
                  <a:rPr lang="zh-CN" altLang="en-US" sz="2200" dirty="0" smtClean="0">
                    <a:solidFill>
                      <a:srgbClr val="7030A0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概率</a:t>
                </a:r>
                <a:r>
                  <a:rPr lang="zh-CN" altLang="en-US" sz="2200" dirty="0" smtClean="0">
                    <a:solidFill>
                      <a:srgbClr val="21212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最大。</a:t>
                </a:r>
                <a:endParaRPr lang="zh-CN" altLang="en-US" sz="2200" u="none" strike="noStrike" kern="0" cap="none" spc="0" baseline="0" dirty="0">
                  <a:solidFill>
                    <a:srgbClr val="21212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 xmlns="">
          <p:sp>
            <p:nvSpPr>
              <p:cNvPr id="13" name="文本框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1022144" y="1491630"/>
                <a:ext cx="7078000" cy="1080120"/>
              </a:xfrm>
              <a:prstGeom prst="rect">
                <a:avLst/>
              </a:prstGeom>
              <a:blipFill rotWithShape="0">
                <a:blip r:embed="rId3"/>
                <a:stretch>
                  <a:fillRect l="-1120"/>
                </a:stretch>
              </a:blipFill>
              <a:ln w="9525" cap="flat" cmpd="sng">
                <a:noFill/>
                <a:prstDash val="solid"/>
                <a:rou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"/>
          <p:cNvSpPr>
            <a:spLocks/>
          </p:cNvSpPr>
          <p:nvPr/>
        </p:nvSpPr>
        <p:spPr>
          <a:xfrm>
            <a:off x="2580474" y="467540"/>
            <a:ext cx="396134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2.1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 极大似然估计原理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1835696" y="2643758"/>
                <a:ext cx="5088444" cy="808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7030A0"/>
                          </a:solidFill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𝐿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</m:ctrlPr>
                        </m:dPr>
                        <m:e>
                          <m:r>
                            <a:rPr kumimoji="1" lang="zh-CN" altLang="en-US" i="1">
                              <a:solidFill>
                                <a:srgbClr val="7030A0"/>
                              </a:solidFill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𝜃</m:t>
                          </m:r>
                        </m:e>
                      </m:d>
                      <m:r>
                        <a:rPr kumimoji="1" lang="en-US" altLang="zh-CN" b="0" i="1" smtClean="0">
                          <a:solidFill>
                            <a:srgbClr val="7030A0"/>
                          </a:solidFill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=</m:t>
                      </m:r>
                      <m:r>
                        <a:rPr kumimoji="1" lang="en-US" altLang="zh-CN" b="0" i="1" smtClean="0">
                          <a:solidFill>
                            <a:srgbClr val="7030A0"/>
                          </a:solidFill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𝐷</m:t>
                          </m:r>
                        </m:e>
                        <m:e>
                          <m:r>
                            <a:rPr kumimoji="1" lang="zh-CN" altLang="en-US" i="1">
                              <a:solidFill>
                                <a:srgbClr val="7030A0"/>
                              </a:solidFill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𝜃</m:t>
                          </m:r>
                        </m:e>
                      </m:d>
                      <m:r>
                        <a:rPr kumimoji="1" lang="en-US" altLang="zh-CN" b="0" i="1" smtClean="0">
                          <a:solidFill>
                            <a:srgbClr val="7030A0"/>
                          </a:solidFill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=</m:t>
                      </m:r>
                      <m:r>
                        <a:rPr kumimoji="1" lang="en-US" altLang="zh-CN" b="0" i="1" smtClean="0">
                          <a:solidFill>
                            <a:srgbClr val="7030A0"/>
                          </a:solidFill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𝑁</m:t>
                              </m:r>
                            </m:sub>
                          </m:sSub>
                        </m:e>
                        <m:e>
                          <m:r>
                            <a:rPr kumimoji="1" lang="zh-CN" altLang="en-US" i="1">
                              <a:solidFill>
                                <a:srgbClr val="7030A0"/>
                              </a:solidFill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𝜃</m:t>
                          </m:r>
                        </m:e>
                      </m:d>
                      <m:r>
                        <a:rPr kumimoji="1" lang="en-US" altLang="zh-CN" b="0" i="1" smtClean="0">
                          <a:solidFill>
                            <a:srgbClr val="7030A0"/>
                          </a:solidFill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kumimoji="1" lang="is-IS" altLang="zh-CN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zh-CN" i="1">
                              <a:solidFill>
                                <a:srgbClr val="7030A0"/>
                              </a:solidFill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zh-CN" altLang="en-US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>
                  <a:solidFill>
                    <a:srgbClr val="7030A0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2643758"/>
                <a:ext cx="5088444" cy="8080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连接符 5"/>
          <p:cNvCxnSpPr/>
          <p:nvPr/>
        </p:nvCxnSpPr>
        <p:spPr>
          <a:xfrm>
            <a:off x="1801292" y="3451800"/>
            <a:ext cx="5218980" cy="0"/>
          </a:xfrm>
          <a:prstGeom prst="line">
            <a:avLst/>
          </a:prstGeom>
          <a:ln w="25400">
            <a:solidFill>
              <a:srgbClr val="C942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816144" y="3451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似然函数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"/>
              <p:cNvSpPr txBox="1">
                <a:spLocks/>
              </p:cNvSpPr>
              <p:nvPr/>
            </p:nvSpPr>
            <p:spPr>
              <a:xfrm>
                <a:off x="1022144" y="3968725"/>
                <a:ext cx="5638088" cy="582233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 anchorCtr="0">
                <a:prstTxWarp prst="textNoShape">
                  <a:avLst/>
                </a:prstTxWarp>
              </a:bodyPr>
              <a:lstStyle>
                <a:lvl1pPr marL="342900" indent="-3429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•"/>
                  <a:defRPr sz="2000" b="1">
                    <a:solidFill>
                      <a:srgbClr val="474747"/>
                    </a:solidFill>
                    <a:latin typeface="微软雅黑" charset="0"/>
                    <a:ea typeface="微软雅黑" charset="0"/>
                    <a:cs typeface="微软雅黑" charset="0"/>
                  </a:defRPr>
                </a:lvl1pPr>
                <a:lvl2pPr marL="742950" indent="-28575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–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2pPr>
                <a:lvl3pPr marL="11430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•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3pPr>
                <a:lvl4pPr marL="16002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–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4pPr>
                <a:lvl5pPr marL="20574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»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5pPr>
                <a:lvl6pPr marL="25146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»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6pPr>
                <a:lvl7pPr marL="29718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»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7pPr>
                <a:lvl8pPr marL="34290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»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8pPr>
                <a:lvl9pPr marL="34290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»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200" kern="0" dirty="0" smtClean="0">
                    <a:solidFill>
                      <a:srgbClr val="21212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求解</a:t>
                </a:r>
                <a:r>
                  <a:rPr lang="zh-CN" altLang="en-US" sz="2200" kern="0" dirty="0" smtClean="0">
                    <a:solidFill>
                      <a:srgbClr val="0070C0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参数值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zh-CN" altLang="en-US" sz="2400" i="1">
                            <a:solidFill>
                              <a:srgbClr val="0070C0"/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</m:ctrlPr>
                      </m:accPr>
                      <m:e>
                        <m:r>
                          <a:rPr kumimoji="1" lang="zh-CN" altLang="en-US" sz="2400" i="1">
                            <a:solidFill>
                              <a:srgbClr val="0070C0"/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𝜃</m:t>
                        </m:r>
                      </m:e>
                    </m:acc>
                  </m:oMath>
                </a14:m>
                <a:r>
                  <a:rPr lang="zh-CN" altLang="en-US" sz="2200" kern="0" dirty="0" smtClean="0">
                    <a:solidFill>
                      <a:srgbClr val="21212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。其中，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zh-CN" altLang="en-US" sz="2400" i="1">
                            <a:solidFill>
                              <a:srgbClr val="7030A0"/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</m:ctrlPr>
                      </m:accPr>
                      <m:e>
                        <m:r>
                          <a:rPr kumimoji="1" lang="zh-CN" altLang="en-US" sz="2400" i="1">
                            <a:solidFill>
                              <a:srgbClr val="7030A0"/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𝜃</m:t>
                        </m:r>
                      </m:e>
                    </m:acc>
                    <m:r>
                      <a:rPr kumimoji="1" lang="en-US" altLang="zh-CN" sz="2400" b="0" i="1">
                        <a:solidFill>
                          <a:srgbClr val="7030A0"/>
                        </a:solidFill>
                        <a:latin typeface="Cambria Math" charset="0"/>
                        <a:ea typeface="Microsoft YaHei" charset="-122"/>
                        <a:cs typeface="Microsoft YaHei" charset="-122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sz="2400" i="1">
                        <a:solidFill>
                          <a:srgbClr val="7030A0"/>
                        </a:solidFill>
                        <a:latin typeface="Cambria Math" charset="0"/>
                        <a:ea typeface="Microsoft YaHei" charset="-122"/>
                        <a:cs typeface="Microsoft YaHei" charset="-122"/>
                      </a:rPr>
                      <m:t>argmax</m:t>
                    </m:r>
                    <m:r>
                      <a:rPr kumimoji="1" lang="en-US" altLang="zh-CN" sz="2400" b="0" i="1">
                        <a:solidFill>
                          <a:srgbClr val="7030A0"/>
                        </a:solidFill>
                        <a:latin typeface="Cambria Math" charset="0"/>
                        <a:ea typeface="Microsoft YaHei" charset="-122"/>
                        <a:cs typeface="Microsoft YaHei" charset="-122"/>
                      </a:rPr>
                      <m:t>(</m:t>
                    </m:r>
                    <m:r>
                      <a:rPr kumimoji="1" lang="en-US" altLang="zh-CN" sz="2400" b="0" i="1">
                        <a:solidFill>
                          <a:srgbClr val="7030A0"/>
                        </a:solidFill>
                        <a:latin typeface="Cambria Math" charset="0"/>
                        <a:ea typeface="Microsoft YaHei" charset="-122"/>
                        <a:cs typeface="Microsoft YaHei" charset="-122"/>
                      </a:rPr>
                      <m:t>𝐿</m:t>
                    </m:r>
                    <m:d>
                      <m:dPr>
                        <m:ctrlPr>
                          <a:rPr kumimoji="1" lang="en-US" altLang="zh-CN" sz="2400" b="0" i="1">
                            <a:solidFill>
                              <a:srgbClr val="7030A0"/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</m:ctrlPr>
                      </m:dPr>
                      <m:e>
                        <m:r>
                          <a:rPr kumimoji="1" lang="zh-CN" altLang="en-US" sz="2400" i="1">
                            <a:solidFill>
                              <a:srgbClr val="7030A0"/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𝜃</m:t>
                        </m:r>
                      </m:e>
                    </m:d>
                    <m:r>
                      <a:rPr kumimoji="1" lang="en-US" altLang="zh-CN" sz="2400" b="0" i="1">
                        <a:solidFill>
                          <a:srgbClr val="7030A0"/>
                        </a:solidFill>
                        <a:latin typeface="Cambria Math" charset="0"/>
                        <a:ea typeface="Microsoft YaHei" charset="-122"/>
                        <a:cs typeface="Microsoft YaHei" charset="-122"/>
                      </a:rPr>
                      <m:t>)</m:t>
                    </m:r>
                  </m:oMath>
                </a14:m>
                <a:r>
                  <a:rPr kumimoji="1" lang="zh-CN" altLang="en-US" sz="2400" dirty="0" smtClean="0">
                    <a:solidFill>
                      <a:srgbClr val="7030A0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。</a:t>
                </a:r>
                <a:endParaRPr kumimoji="1" lang="zh-CN" altLang="en-US" sz="2400" dirty="0">
                  <a:solidFill>
                    <a:srgbClr val="7030A0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 xmlns="">
          <p:sp>
            <p:nvSpPr>
              <p:cNvPr id="31" name="文本框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144" y="3968725"/>
                <a:ext cx="5638088" cy="582233"/>
              </a:xfrm>
              <a:prstGeom prst="rect">
                <a:avLst/>
              </a:prstGeom>
              <a:blipFill rotWithShape="0">
                <a:blip r:embed="rId5"/>
                <a:stretch>
                  <a:fillRect l="-1405" r="-973" b="-14583"/>
                </a:stretch>
              </a:blipFill>
              <a:ln w="9525" cap="flat" cmpd="sng">
                <a:noFill/>
                <a:prstDash val="solid"/>
                <a:rou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741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8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"/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95536" y="1059582"/>
                <a:ext cx="7992888" cy="706923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 anchorCtr="0">
                <a:prstTxWarp prst="textNoShape">
                  <a:avLst/>
                </a:prstTxWarp>
              </a:bodyPr>
              <a:lstStyle/>
              <a:p>
                <a:pPr marL="0" lvl="0" indent="0" rtl="0">
                  <a:buNone/>
                </a:pPr>
                <a:r>
                  <a:rPr lang="zh-CN" altLang="en-US" sz="2300" dirty="0" smtClean="0">
                    <a:solidFill>
                      <a:srgbClr val="212121"/>
                    </a:solidFill>
                    <a:cs typeface="Times New Roman" charset="0"/>
                  </a:rPr>
                  <a:t>例</a:t>
                </a:r>
                <a:r>
                  <a:rPr lang="en-US" altLang="zh-CN" sz="2300" dirty="0" smtClean="0">
                    <a:solidFill>
                      <a:srgbClr val="212121"/>
                    </a:solidFill>
                    <a:cs typeface="Times New Roman" charset="0"/>
                  </a:rPr>
                  <a:t>2.1</a:t>
                </a:r>
                <a:r>
                  <a:rPr lang="zh-CN" altLang="en-US" sz="2300" dirty="0" smtClean="0">
                    <a:solidFill>
                      <a:srgbClr val="212121"/>
                    </a:solidFill>
                    <a:cs typeface="Times New Roman" charset="0"/>
                  </a:rPr>
                  <a:t> </a:t>
                </a:r>
                <a:r>
                  <a:rPr lang="zh-CN" altLang="zh-CN" sz="2300" b="0" dirty="0" smtClean="0">
                    <a:solidFill>
                      <a:schemeClr val="tx1"/>
                    </a:solidFill>
                    <a:latin typeface="Arial" charset="0"/>
                  </a:rPr>
                  <a:t>设样</a:t>
                </a:r>
                <a:r>
                  <a:rPr lang="zh-CN" altLang="zh-CN" sz="2300" b="0" dirty="0">
                    <a:solidFill>
                      <a:schemeClr val="tx1"/>
                    </a:solidFill>
                    <a:latin typeface="Arial" charset="0"/>
                  </a:rPr>
                  <a:t>本服从正态</a:t>
                </a:r>
                <a:r>
                  <a:rPr lang="zh-CN" altLang="zh-CN" sz="2300" b="0" dirty="0" smtClean="0">
                    <a:solidFill>
                      <a:schemeClr val="tx1"/>
                    </a:solidFill>
                    <a:latin typeface="Arial" charset="0"/>
                  </a:rPr>
                  <a:t>分布</a:t>
                </a:r>
                <a14:m>
                  <m:oMath xmlns:m="http://schemas.openxmlformats.org/officeDocument/2006/math">
                    <m:r>
                      <a:rPr lang="en-US" altLang="zh-CN" sz="23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𝑁</m:t>
                    </m:r>
                    <m:r>
                      <a:rPr lang="en-US" altLang="zh-CN" sz="23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zh-CN" altLang="en-US" sz="23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altLang="zh-CN" sz="23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sSup>
                      <m:sSupPr>
                        <m:ctrlPr>
                          <a:rPr lang="en-US" altLang="zh-CN" sz="23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sz="23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3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CN" sz="23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zh-CN" altLang="zh-CN" sz="2300" b="0" dirty="0" smtClean="0">
                    <a:solidFill>
                      <a:schemeClr val="tx1"/>
                    </a:solidFill>
                    <a:latin typeface="Arial" charset="0"/>
                  </a:rPr>
                  <a:t>，</a:t>
                </a:r>
                <a:r>
                  <a:rPr lang="zh-CN" altLang="en-US" sz="2300" b="0" dirty="0" smtClean="0">
                    <a:solidFill>
                      <a:schemeClr val="tx1"/>
                    </a:solidFill>
                    <a:latin typeface="Arial" charset="0"/>
                  </a:rPr>
                  <a:t>用似然法估计参数。</a:t>
                </a:r>
                <a:endParaRPr lang="zh-CN" altLang="zh-CN" sz="2300" b="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13" name="文本框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95536" y="1059582"/>
                <a:ext cx="7992888" cy="706923"/>
              </a:xfrm>
              <a:prstGeom prst="rect">
                <a:avLst/>
              </a:prstGeom>
              <a:blipFill rotWithShape="0">
                <a:blip r:embed="rId3"/>
                <a:stretch>
                  <a:fillRect l="-1144" b="-862"/>
                </a:stretch>
              </a:blipFill>
              <a:ln w="9525" cap="flat" cmpd="sng">
                <a:noFill/>
                <a:prstDash val="solid"/>
                <a:rou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"/>
          <p:cNvSpPr>
            <a:spLocks/>
          </p:cNvSpPr>
          <p:nvPr/>
        </p:nvSpPr>
        <p:spPr>
          <a:xfrm>
            <a:off x="2580474" y="467540"/>
            <a:ext cx="396134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2.1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 极大似然估计原理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7584" y="1851670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解：第一步，建立（对数）似然函数。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686452" y="2201065"/>
                <a:ext cx="4803751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𝐿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</m:ctrlPr>
                        </m:dPr>
                        <m:e>
                          <m:r>
                            <a:rPr lang="zh-CN" altLang="en-US" i="1" dirty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𝜇</m:t>
                          </m:r>
                          <m:r>
                            <a:rPr lang="en-US" altLang="zh-CN" i="1" dirty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 dirty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kumimoji="1" lang="is-I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𝑖</m:t>
                          </m:r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i="1" dirty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𝜇</m:t>
                              </m:r>
                              <m:r>
                                <a:rPr lang="en-US" altLang="zh-CN" i="1" dirty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kumimoji="1" lang="is-I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kumimoji="1" lang="mr-IN" altLang="zh-CN" b="0" i="1" smtClean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kumimoji="1" lang="mr-IN" altLang="zh-CN" b="0" i="1" smtClean="0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  <m:t>2</m:t>
                                  </m:r>
                                  <m:r>
                                    <a:rPr kumimoji="1" lang="en-US" altLang="zh-CN" b="0" i="1" smtClean="0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  <m:t>𝜋</m:t>
                                  </m:r>
                                </m:e>
                              </m:rad>
                              <m:r>
                                <a:rPr kumimoji="1" lang="mr-IN" altLang="zh-CN" b="0" i="1" smtClean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𝜎</m:t>
                              </m:r>
                            </m:den>
                          </m:f>
                          <m:sSup>
                            <m:sSupPr>
                              <m:ctrlPr>
                                <a:rPr kumimoji="1" lang="mr-IN" altLang="zh-CN" b="0" i="1" smtClean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mr-IN" altLang="zh-CN" b="0" i="1" smtClean="0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kumimoji="1" lang="mr-IN" altLang="zh-CN" b="0" i="1" smtClean="0">
                                          <a:latin typeface="Cambria Math" charset="0"/>
                                          <a:ea typeface="Microsoft YaHei" charset="-122"/>
                                          <a:cs typeface="Microsoft YaHei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  <a:ea typeface="Microsoft YaHei" charset="-122"/>
                                          <a:cs typeface="Microsoft YaHei" charset="-122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b="0" i="1" smtClean="0">
                                              <a:latin typeface="Cambria Math" charset="0"/>
                                              <a:ea typeface="Microsoft YaHei" charset="-122"/>
                                              <a:cs typeface="Microsoft YaHei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0" i="1" smtClean="0">
                                              <a:latin typeface="Cambria Math" charset="0"/>
                                              <a:ea typeface="Microsoft YaHei" charset="-122"/>
                                              <a:cs typeface="Microsoft YaHei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b="0" i="1" smtClean="0">
                                              <a:latin typeface="Cambria Math" charset="0"/>
                                              <a:ea typeface="Microsoft YaHei" charset="-122"/>
                                              <a:cs typeface="Microsoft YaHei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  <a:ea typeface="Microsoft YaHei" charset="-122"/>
                                          <a:cs typeface="Microsoft YaHei" charset="-122"/>
                                        </a:rPr>
                                        <m:t>−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  <a:ea typeface="Microsoft YaHei" charset="-122"/>
                                          <a:cs typeface="Microsoft YaHei" charset="-122"/>
                                        </a:rPr>
                                        <m:t>𝜇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  <a:ea typeface="Microsoft YaHei" charset="-122"/>
                                          <a:cs typeface="Microsoft YaHei" charset="-122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  <a:ea typeface="Microsoft YaHei" charset="-122"/>
                                          <a:cs typeface="Microsoft YaHei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kumimoji="1" lang="en-US" altLang="zh-CN" b="0" i="1" smtClean="0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  <a:ea typeface="Microsoft YaHei" charset="-122"/>
                                          <a:cs typeface="Microsoft YaHei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  <a:ea typeface="Microsoft YaHei" charset="-122"/>
                                          <a:cs typeface="Microsoft YaHei" charset="-122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  <a:ea typeface="Microsoft YaHei" charset="-122"/>
                                          <a:cs typeface="Microsoft YaHei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452" y="2201065"/>
                <a:ext cx="4803751" cy="7789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1289248" y="3075806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第二步，求解使似然函数最大的参数，即为结果。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827584" y="3621551"/>
                <a:ext cx="1608196" cy="6062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CN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</m:ctrlPr>
                        </m:fPr>
                        <m:num>
                          <m:r>
                            <a:rPr kumimoji="1" lang="mr-IN" altLang="zh-CN" i="1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kumimoji="1" lang="en-US" altLang="zh-CN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ln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(</m:t>
                          </m:r>
                          <m:r>
                            <a:rPr lang="zh-CN" altLang="en-US" i="1" dirty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𝜇</m:t>
                          </m:r>
                          <m:r>
                            <a:rPr lang="en-US" altLang="zh-CN" i="1" dirty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 dirty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)</m:t>
                          </m:r>
                        </m:num>
                        <m:den>
                          <m:r>
                            <a:rPr kumimoji="1" lang="mr-IN" altLang="zh-CN" i="1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𝜕</m:t>
                          </m:r>
                          <m:r>
                            <a:rPr lang="zh-CN" altLang="en-US" i="1" dirty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𝜇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=0</m:t>
                      </m:r>
                    </m:oMath>
                  </m:oMathPara>
                </a14:m>
                <a:endPara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621551"/>
                <a:ext cx="1608196" cy="6062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827584" y="4397167"/>
                <a:ext cx="1608196" cy="5629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CN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</m:ctrlPr>
                        </m:fPr>
                        <m:num>
                          <m:r>
                            <a:rPr kumimoji="1" lang="mr-IN" altLang="zh-CN" i="1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kumimoji="1" lang="en-US" altLang="zh-CN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ln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(</m:t>
                          </m:r>
                          <m:r>
                            <a:rPr lang="zh-CN" altLang="en-US" i="1" dirty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𝜇</m:t>
                          </m:r>
                          <m:r>
                            <a:rPr lang="en-US" altLang="zh-CN" i="1" dirty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 dirty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)</m:t>
                          </m:r>
                        </m:num>
                        <m:den>
                          <m:r>
                            <a:rPr kumimoji="1" lang="mr-IN" altLang="zh-CN" i="1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i="1" dirty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b="0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=0</m:t>
                      </m:r>
                    </m:oMath>
                  </m:oMathPara>
                </a14:m>
                <a:endPara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397167"/>
                <a:ext cx="1608196" cy="56291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下箭头"/>
          <p:cNvSpPr>
            <a:spLocks/>
          </p:cNvSpPr>
          <p:nvPr/>
        </p:nvSpPr>
        <p:spPr>
          <a:xfrm rot="16200000">
            <a:off x="2786235" y="4007497"/>
            <a:ext cx="197637" cy="490694"/>
          </a:xfrm>
          <a:prstGeom prst="downArrow">
            <a:avLst>
              <a:gd name="adj1" fmla="val 0"/>
              <a:gd name="adj2" fmla="val 115257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/>
          <a:lstStyle/>
          <a:p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6674181" y="3449702"/>
                <a:ext cx="1650708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𝜇</m:t>
                      </m:r>
                      <m:r>
                        <a:rPr lang="en-US" altLang="zh-CN" b="0" i="1" dirty="0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i="1" dirty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b="0" i="1" dirty="0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=</m:t>
                      </m:r>
                      <m:f>
                        <m:fPr>
                          <m:ctrlPr>
                            <a:rPr lang="mr-IN" altLang="zh-CN" b="0" i="1" dirty="0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altLang="zh-CN" b="0" i="1" dirty="0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dirty="0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181" y="3449702"/>
                <a:ext cx="1650708" cy="756233"/>
              </a:xfrm>
              <a:prstGeom prst="rect">
                <a:avLst/>
              </a:prstGeom>
              <a:blipFill rotWithShape="0">
                <a:blip r:embed="rId7"/>
                <a:stretch>
                  <a:fillRect b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6611531" y="4315607"/>
                <a:ext cx="199291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𝜎</m:t>
                          </m:r>
                        </m:e>
                        <m:sup>
                          <m:r>
                            <a:rPr lang="en-US" altLang="zh-CN" i="1" dirty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dirty="0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=</m:t>
                      </m:r>
                      <m:f>
                        <m:fPr>
                          <m:ctrlPr>
                            <a:rPr lang="mr-IN" altLang="zh-CN" i="1" dirty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altLang="zh-CN" i="1" dirty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 dirty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𝑖</m:t>
                          </m:r>
                          <m:r>
                            <a:rPr lang="en-US" altLang="zh-CN" i="1" dirty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 dirty="0" smtClean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b="0" i="1" dirty="0" smtClean="0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dirty="0" smtClean="0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zh-CN" b="0" i="1" dirty="0" smtClean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531" y="4315607"/>
                <a:ext cx="1992917" cy="756233"/>
              </a:xfrm>
              <a:prstGeom prst="rect">
                <a:avLst/>
              </a:prstGeom>
              <a:blipFill rotWithShape="0">
                <a:blip r:embed="rId8"/>
                <a:stretch>
                  <a:fillRect b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3707904" y="2201065"/>
                <a:ext cx="435619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ln</m:t>
                      </m:r>
                      <m:r>
                        <a:rPr kumimoji="1" lang="en-US" altLang="zh-CN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𝐿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</m:ctrlPr>
                        </m:dPr>
                        <m:e>
                          <m:r>
                            <a:rPr lang="zh-CN" altLang="en-US" i="1" dirty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𝜇</m:t>
                          </m:r>
                          <m:r>
                            <a:rPr lang="en-US" altLang="zh-CN" i="1" dirty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 dirty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zh-CN" b="0" i="0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i="1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n</m:t>
                          </m:r>
                          <m:r>
                            <a:rPr kumimoji="1" lang="en-US" altLang="zh-CN" b="0" i="0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i="1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mr-IN" altLang="zh-CN" i="1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i="1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kumimoji="1" lang="mr-IN" altLang="zh-CN" i="1">
                                          <a:latin typeface="Cambria Math" charset="0"/>
                                          <a:ea typeface="Microsoft YaHei" charset="-122"/>
                                          <a:cs typeface="Microsoft YaHei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  <a:ea typeface="Microsoft YaHei" charset="-122"/>
                                          <a:cs typeface="Microsoft YaHei" charset="-122"/>
                                        </a:rPr>
                                        <m:t>2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  <a:ea typeface="Microsoft YaHei" charset="-122"/>
                                          <a:cs typeface="Microsoft YaHei" charset="-122"/>
                                        </a:rPr>
                                        <m:t>𝜋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zh-CN" i="1">
                                              <a:latin typeface="Cambria Math" charset="0"/>
                                              <a:ea typeface="Microsoft YaHei" charset="-122"/>
                                              <a:cs typeface="Microsoft YaHei" charset="-12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i="1">
                                              <a:latin typeface="Cambria Math" charset="0"/>
                                              <a:ea typeface="Microsoft YaHei" charset="-122"/>
                                              <a:cs typeface="Microsoft YaHei" charset="-122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i="1">
                                              <a:latin typeface="Cambria Math" charset="0"/>
                                              <a:ea typeface="Microsoft YaHei" charset="-122"/>
                                              <a:cs typeface="Microsoft YaHei" charset="-122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func>
                      <m:r>
                        <a:rPr kumimoji="1" lang="en-US" altLang="zh-CN" b="0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kumimoji="1" lang="is-I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kumimoji="1" lang="mr-IN" altLang="zh-CN" i="1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mr-IN" altLang="zh-CN" i="1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zh-CN" i="1">
                                          <a:latin typeface="Cambria Math" charset="0"/>
                                          <a:ea typeface="Microsoft YaHei" charset="-122"/>
                                          <a:cs typeface="Microsoft YaHei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i="1">
                                              <a:latin typeface="Cambria Math" charset="0"/>
                                              <a:ea typeface="Microsoft YaHei" charset="-122"/>
                                              <a:cs typeface="Microsoft YaHei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i="1">
                                              <a:latin typeface="Cambria Math" charset="0"/>
                                              <a:ea typeface="Microsoft YaHei" charset="-122"/>
                                              <a:cs typeface="Microsoft YaHei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>
                                              <a:latin typeface="Cambria Math" charset="0"/>
                                              <a:ea typeface="Microsoft YaHei" charset="-122"/>
                                              <a:cs typeface="Microsoft YaHei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i="1">
                                          <a:latin typeface="Cambria Math" charset="0"/>
                                          <a:ea typeface="Microsoft YaHei" charset="-122"/>
                                          <a:cs typeface="Microsoft YaHei" charset="-122"/>
                                        </a:rPr>
                                        <m:t>−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  <a:ea typeface="Microsoft YaHei" charset="-122"/>
                                          <a:cs typeface="Microsoft YaHei" charset="-122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zh-CN" i="1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2201065"/>
                <a:ext cx="4356193" cy="756233"/>
              </a:xfrm>
              <a:prstGeom prst="rect">
                <a:avLst/>
              </a:prstGeom>
              <a:blipFill rotWithShape="0">
                <a:blip r:embed="rId9"/>
                <a:stretch>
                  <a:fillRect b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3707904" y="3552193"/>
                <a:ext cx="1447384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is-I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kumimoji="1" lang="mr-IN" altLang="zh-CN" i="1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𝜇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3552193"/>
                <a:ext cx="1447384" cy="75623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3275856" y="4299942"/>
                <a:ext cx="274562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−</m:t>
                      </m:r>
                      <m:f>
                        <m:fPr>
                          <m:ctrlPr>
                            <a:rPr kumimoji="1" lang="mr-IN" altLang="zh-CN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𝑛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2</m:t>
                          </m:r>
                          <m:sSup>
                            <m:sSupPr>
                              <m:ctrlPr>
                                <a:rPr kumimoji="1" lang="en-US" altLang="zh-CN" i="1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𝜎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b="0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is-I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kumimoji="1" lang="mr-IN" altLang="zh-CN" i="1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mr-IN" altLang="zh-CN" i="1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kumimoji="1" lang="en-US" altLang="zh-CN" i="1">
                                          <a:latin typeface="Cambria Math" charset="0"/>
                                          <a:ea typeface="Microsoft YaHei" charset="-122"/>
                                          <a:cs typeface="Microsoft YaHei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i="1">
                                              <a:latin typeface="Cambria Math" charset="0"/>
                                              <a:ea typeface="Microsoft YaHei" charset="-122"/>
                                              <a:cs typeface="Microsoft YaHei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i="1">
                                              <a:latin typeface="Cambria Math" charset="0"/>
                                              <a:ea typeface="Microsoft YaHei" charset="-122"/>
                                              <a:cs typeface="Microsoft YaHei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>
                                              <a:latin typeface="Cambria Math" charset="0"/>
                                              <a:ea typeface="Microsoft YaHei" charset="-122"/>
                                              <a:cs typeface="Microsoft YaHei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i="1">
                                          <a:latin typeface="Cambria Math" charset="0"/>
                                          <a:ea typeface="Microsoft YaHei" charset="-122"/>
                                          <a:cs typeface="Microsoft YaHei" charset="-122"/>
                                        </a:rPr>
                                        <m:t>−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  <a:ea typeface="Microsoft YaHei" charset="-122"/>
                                          <a:cs typeface="Microsoft YaHei" charset="-122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  <m:t>(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latin typeface="Cambria Math" charset="0"/>
                                          <a:ea typeface="Microsoft YaHei" charset="-122"/>
                                          <a:cs typeface="Microsoft YaHei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  <a:ea typeface="Microsoft YaHei" charset="-122"/>
                                          <a:cs typeface="Microsoft YaHei" charset="-122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kumimoji="1" lang="en-US" altLang="zh-CN" i="1">
                                          <a:latin typeface="Cambria Math" charset="0"/>
                                          <a:ea typeface="Microsoft YaHei" charset="-122"/>
                                          <a:cs typeface="Microsoft YaHei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1" lang="en-US" altLang="zh-CN" b="0" i="1" smtClean="0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kumimoji="1" lang="en-US" altLang="zh-CN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299942"/>
                <a:ext cx="2745623" cy="756233"/>
              </a:xfrm>
              <a:prstGeom prst="rect">
                <a:avLst/>
              </a:prstGeom>
              <a:blipFill rotWithShape="0">
                <a:blip r:embed="rId11"/>
                <a:stretch>
                  <a:fillRect b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下箭头"/>
          <p:cNvSpPr>
            <a:spLocks/>
          </p:cNvSpPr>
          <p:nvPr/>
        </p:nvSpPr>
        <p:spPr>
          <a:xfrm rot="16200000">
            <a:off x="6032529" y="4007497"/>
            <a:ext cx="197637" cy="490694"/>
          </a:xfrm>
          <a:prstGeom prst="downArrow">
            <a:avLst>
              <a:gd name="adj1" fmla="val 0"/>
              <a:gd name="adj2" fmla="val 115257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/>
          <a:lstStyle/>
          <a:p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906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1" grpId="1"/>
      <p:bldP spid="18" grpId="0"/>
      <p:bldP spid="12" grpId="0"/>
      <p:bldP spid="20" grpId="0"/>
      <p:bldP spid="21" grpId="0" animBg="1"/>
      <p:bldP spid="15" grpId="0"/>
      <p:bldP spid="16" grpId="0"/>
      <p:bldP spid="14" grpId="0"/>
      <p:bldP spid="19" grpId="0"/>
      <p:bldP spid="23" grpId="0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004" y="3090016"/>
            <a:ext cx="4587057" cy="1868801"/>
          </a:xfrm>
          <a:prstGeom prst="rect">
            <a:avLst/>
          </a:prstGeom>
        </p:spPr>
      </p:pic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518336" y="112542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一个名为回归实为分类的经典算法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003397" y="467540"/>
            <a:ext cx="511550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2.2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 用极大似然建立损失函数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747542" y="2481472"/>
                <a:ext cx="1381019" cy="583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542" y="2481472"/>
                <a:ext cx="1381019" cy="5833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2391936" y="2619267"/>
                <a:ext cx="14513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𝑧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𝒘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sz="20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𝒙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936" y="2619267"/>
                <a:ext cx="1451359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681" t="-4000" r="-4202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圆角矩形"/>
          <p:cNvSpPr>
            <a:spLocks/>
          </p:cNvSpPr>
          <p:nvPr/>
        </p:nvSpPr>
        <p:spPr>
          <a:xfrm>
            <a:off x="379666" y="1766828"/>
            <a:ext cx="1430338" cy="458786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特征向量𝒙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0" name="下箭头"/>
          <p:cNvSpPr>
            <a:spLocks/>
          </p:cNvSpPr>
          <p:nvPr/>
        </p:nvSpPr>
        <p:spPr>
          <a:xfrm rot="16200000">
            <a:off x="2088369" y="1830327"/>
            <a:ext cx="215899" cy="331786"/>
          </a:xfrm>
          <a:prstGeom prst="downArrow">
            <a:avLst>
              <a:gd name="adj1" fmla="val 0"/>
              <a:gd name="adj2" fmla="val 115257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/>
          <a:lstStyle/>
          <a:p>
            <a:endParaRPr lang="zh-CN" altLang="en-US" dirty="0"/>
          </a:p>
        </p:txBody>
      </p:sp>
      <p:sp>
        <p:nvSpPr>
          <p:cNvPr id="21" name="圆角矩形"/>
          <p:cNvSpPr>
            <a:spLocks/>
          </p:cNvSpPr>
          <p:nvPr/>
        </p:nvSpPr>
        <p:spPr>
          <a:xfrm>
            <a:off x="2555420" y="1768262"/>
            <a:ext cx="1430338" cy="458786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线性变换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2" name="圆角矩形"/>
          <p:cNvSpPr>
            <a:spLocks/>
          </p:cNvSpPr>
          <p:nvPr/>
        </p:nvSpPr>
        <p:spPr>
          <a:xfrm>
            <a:off x="4722883" y="1766828"/>
            <a:ext cx="1430338" cy="458786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Sigmoid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3" name="圆角矩形"/>
          <p:cNvSpPr>
            <a:spLocks/>
          </p:cNvSpPr>
          <p:nvPr/>
        </p:nvSpPr>
        <p:spPr>
          <a:xfrm>
            <a:off x="7017104" y="1765241"/>
            <a:ext cx="1430338" cy="458786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预测结果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下箭头"/>
          <p:cNvSpPr>
            <a:spLocks/>
          </p:cNvSpPr>
          <p:nvPr/>
        </p:nvSpPr>
        <p:spPr>
          <a:xfrm rot="16200000">
            <a:off x="4208535" y="1830326"/>
            <a:ext cx="215899" cy="331786"/>
          </a:xfrm>
          <a:prstGeom prst="downArrow">
            <a:avLst>
              <a:gd name="adj1" fmla="val 0"/>
              <a:gd name="adj2" fmla="val 115257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/>
          <a:lstStyle/>
          <a:p>
            <a:endParaRPr lang="zh-CN" altLang="en-US" dirty="0"/>
          </a:p>
        </p:txBody>
      </p:sp>
      <p:sp>
        <p:nvSpPr>
          <p:cNvPr id="25" name="下箭头"/>
          <p:cNvSpPr>
            <a:spLocks/>
          </p:cNvSpPr>
          <p:nvPr/>
        </p:nvSpPr>
        <p:spPr>
          <a:xfrm rot="16200000">
            <a:off x="6412324" y="1830327"/>
            <a:ext cx="215899" cy="331786"/>
          </a:xfrm>
          <a:prstGeom prst="downArrow">
            <a:avLst>
              <a:gd name="adj1" fmla="val 0"/>
              <a:gd name="adj2" fmla="val 115257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871300" y="2616910"/>
            <a:ext cx="1923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样本属于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0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or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5536" y="261691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smtClean="0">
                <a:latin typeface="Microsoft YaHei" charset="-122"/>
                <a:ea typeface="Microsoft YaHei" charset="-122"/>
                <a:cs typeface="Microsoft YaHei" charset="-122"/>
              </a:rPr>
              <a:t>样本特征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00143" y="4801239"/>
            <a:ext cx="14077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Sigmoid</a:t>
            </a: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函数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532" y="3090016"/>
            <a:ext cx="1223571" cy="122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2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" grpId="0"/>
      <p:bldP spid="26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003390" y="467540"/>
            <a:ext cx="511550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2.2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 用极大似然建立损失函数</a:t>
            </a:r>
            <a:endParaRPr lang="zh-CN" altLang="en-US" sz="3200" dirty="0">
              <a:cs typeface="微软雅黑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805523" y="1732966"/>
                <a:ext cx="1381019" cy="583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523" y="1732966"/>
                <a:ext cx="1381019" cy="5833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2537070" y="1892694"/>
                <a:ext cx="14513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𝑧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𝒘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sz="20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𝒙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070" y="1892694"/>
                <a:ext cx="1451359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681" t="-1961" r="-4202" b="-9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圆角矩形"/>
          <p:cNvSpPr>
            <a:spLocks/>
          </p:cNvSpPr>
          <p:nvPr/>
        </p:nvSpPr>
        <p:spPr>
          <a:xfrm>
            <a:off x="412987" y="1226289"/>
            <a:ext cx="1430338" cy="458786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特征向量𝒙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0" name="下箭头"/>
          <p:cNvSpPr>
            <a:spLocks/>
          </p:cNvSpPr>
          <p:nvPr/>
        </p:nvSpPr>
        <p:spPr>
          <a:xfrm rot="16200000">
            <a:off x="2121690" y="1289788"/>
            <a:ext cx="215899" cy="331786"/>
          </a:xfrm>
          <a:prstGeom prst="downArrow">
            <a:avLst>
              <a:gd name="adj1" fmla="val 0"/>
              <a:gd name="adj2" fmla="val 115257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/>
          <a:lstStyle/>
          <a:p>
            <a:endParaRPr lang="zh-CN" altLang="en-US" dirty="0"/>
          </a:p>
        </p:txBody>
      </p:sp>
      <p:sp>
        <p:nvSpPr>
          <p:cNvPr id="21" name="圆角矩形"/>
          <p:cNvSpPr>
            <a:spLocks/>
          </p:cNvSpPr>
          <p:nvPr/>
        </p:nvSpPr>
        <p:spPr>
          <a:xfrm>
            <a:off x="2588741" y="1227723"/>
            <a:ext cx="1430338" cy="458786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线性变换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2" name="圆角矩形"/>
          <p:cNvSpPr>
            <a:spLocks/>
          </p:cNvSpPr>
          <p:nvPr/>
        </p:nvSpPr>
        <p:spPr>
          <a:xfrm>
            <a:off x="4756204" y="1226289"/>
            <a:ext cx="1430338" cy="458786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Sigmoid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3" name="圆角矩形"/>
          <p:cNvSpPr>
            <a:spLocks/>
          </p:cNvSpPr>
          <p:nvPr/>
        </p:nvSpPr>
        <p:spPr>
          <a:xfrm>
            <a:off x="7050425" y="1224702"/>
            <a:ext cx="1430338" cy="458786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预测结果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下箭头"/>
          <p:cNvSpPr>
            <a:spLocks/>
          </p:cNvSpPr>
          <p:nvPr/>
        </p:nvSpPr>
        <p:spPr>
          <a:xfrm rot="16200000">
            <a:off x="4241856" y="1289787"/>
            <a:ext cx="215899" cy="331786"/>
          </a:xfrm>
          <a:prstGeom prst="downArrow">
            <a:avLst>
              <a:gd name="adj1" fmla="val 0"/>
              <a:gd name="adj2" fmla="val 115257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/>
          <a:lstStyle/>
          <a:p>
            <a:endParaRPr lang="zh-CN" altLang="en-US" dirty="0"/>
          </a:p>
        </p:txBody>
      </p:sp>
      <p:sp>
        <p:nvSpPr>
          <p:cNvPr id="25" name="下箭头"/>
          <p:cNvSpPr>
            <a:spLocks/>
          </p:cNvSpPr>
          <p:nvPr/>
        </p:nvSpPr>
        <p:spPr>
          <a:xfrm rot="16200000">
            <a:off x="6445645" y="1289788"/>
            <a:ext cx="215899" cy="331786"/>
          </a:xfrm>
          <a:prstGeom prst="downArrow">
            <a:avLst>
              <a:gd name="adj1" fmla="val 0"/>
              <a:gd name="adj2" fmla="val 115257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883860" y="1824593"/>
            <a:ext cx="1923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样本属于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0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or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44761" y="187065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smtClean="0">
                <a:latin typeface="Microsoft YaHei" charset="-122"/>
                <a:ea typeface="Microsoft YaHei" charset="-122"/>
                <a:cs typeface="Microsoft YaHei" charset="-122"/>
              </a:rPr>
              <a:t>样本特征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304054"/>
              </p:ext>
            </p:extLst>
          </p:nvPr>
        </p:nvGraphicFramePr>
        <p:xfrm>
          <a:off x="764521" y="2522516"/>
          <a:ext cx="7502355" cy="1188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53683"/>
                <a:gridCol w="1728192"/>
                <a:gridCol w="864096"/>
                <a:gridCol w="2160240"/>
                <a:gridCol w="129614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输入</a:t>
                      </a: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x</a:t>
                      </a:r>
                      <a:endParaRPr lang="zh-CN" altLang="en-US" sz="2000" b="1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线性变换结果</a:t>
                      </a:r>
                      <a:endParaRPr lang="zh-CN" altLang="en-US" sz="2000" b="1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输出</a:t>
                      </a: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y</a:t>
                      </a:r>
                      <a:endParaRPr lang="zh-CN" altLang="en-US" sz="2000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y</a:t>
                      </a: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值意义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分类结果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[-1.1,</a:t>
                      </a:r>
                      <a:r>
                        <a:rPr lang="en-US" altLang="zh-CN" sz="2000" baseline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-1.2]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-2.3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0.09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</a:t>
                      </a: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类的概率为</a:t>
                      </a: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0.09</a:t>
                      </a:r>
                      <a:endParaRPr lang="zh-CN" altLang="en-US" sz="2000" b="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0</a:t>
                      </a:r>
                      <a:endParaRPr lang="zh-CN" altLang="en-US" sz="2000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[0.1,</a:t>
                      </a:r>
                      <a:r>
                        <a:rPr lang="en-US" altLang="zh-CN" sz="2000" baseline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1.2]</a:t>
                      </a:r>
                      <a:endParaRPr lang="zh-CN" altLang="en-US" sz="200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1.3</a:t>
                      </a:r>
                      <a:endParaRPr lang="zh-CN" altLang="en-US" sz="200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0.79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</a:t>
                      </a: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类的概率为</a:t>
                      </a: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0.79</a:t>
                      </a:r>
                      <a:endParaRPr lang="zh-CN" altLang="en-US" sz="2000" b="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</a:t>
                      </a:r>
                      <a:endParaRPr lang="zh-CN" altLang="en-US" sz="2000" b="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1962006" y="3697726"/>
            <a:ext cx="2079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z = x1 + x2 + 0</a:t>
            </a:r>
            <a:endParaRPr kumimoji="1" lang="zh-CN" altLang="en-US" sz="2000" i="1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471373" y="4224270"/>
                <a:ext cx="2035044" cy="645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−(</m:t>
                              </m:r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zh-CN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𝒙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373" y="4224270"/>
                <a:ext cx="2035044" cy="64594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92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003393" y="467540"/>
            <a:ext cx="511550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2.2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 用极大似然建立损失函数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524384" y="4380787"/>
            <a:ext cx="3960441" cy="4286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0" name="TextBox 7"/>
          <p:cNvSpPr txBox="1"/>
          <p:nvPr/>
        </p:nvSpPr>
        <p:spPr>
          <a:xfrm>
            <a:off x="4524385" y="4417845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C94251"/>
                </a:solidFill>
                <a:latin typeface="微软雅黑" pitchFamily="34" charset="-122"/>
                <a:ea typeface="微软雅黑" pitchFamily="34" charset="-122"/>
              </a:rPr>
              <a:t>表示该样本属于真实标签的概率。</a:t>
            </a:r>
            <a:endParaRPr lang="zh-CN" altLang="en-US" sz="2000" dirty="0">
              <a:solidFill>
                <a:srgbClr val="C94251"/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290504" y="1088124"/>
                <a:ext cx="3603551" cy="707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−(</m:t>
                              </m:r>
                              <m:sSup>
                                <m:sSup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𝒙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sz="20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mr-IN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kumimoji="1" lang="mr-IN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𝒙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𝒃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𝒙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𝒃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504" y="1088124"/>
                <a:ext cx="3603551" cy="7073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内容占位符 2"/>
          <p:cNvSpPr txBox="1">
            <a:spLocks/>
          </p:cNvSpPr>
          <p:nvPr/>
        </p:nvSpPr>
        <p:spPr>
          <a:xfrm>
            <a:off x="268256" y="1334676"/>
            <a:ext cx="6768752" cy="4911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zh-CN" altLang="en-US" b="0" kern="0" dirty="0" smtClean="0">
                <a:solidFill>
                  <a:schemeClr val="tx1"/>
                </a:solidFill>
              </a:rPr>
              <a:t>给定一个输入</a:t>
            </a:r>
            <a:r>
              <a:rPr kumimoji="1" lang="en-US" altLang="zh-CN" b="0" kern="0" dirty="0" smtClean="0">
                <a:solidFill>
                  <a:schemeClr val="tx1"/>
                </a:solidFill>
              </a:rPr>
              <a:t>x</a:t>
            </a:r>
            <a:r>
              <a:rPr kumimoji="1" lang="zh-CN" altLang="en-US" b="0" kern="0" dirty="0" smtClean="0">
                <a:solidFill>
                  <a:schemeClr val="tx1"/>
                </a:solidFill>
              </a:rPr>
              <a:t>，其输出标签为</a:t>
            </a:r>
            <a:r>
              <a:rPr kumimoji="1" lang="en-US" altLang="zh-CN" b="0" kern="0" dirty="0" smtClean="0">
                <a:solidFill>
                  <a:schemeClr val="tx1"/>
                </a:solidFill>
              </a:rPr>
              <a:t>1</a:t>
            </a:r>
            <a:r>
              <a:rPr kumimoji="1" lang="zh-CN" altLang="en-US" b="0" kern="0" dirty="0" smtClean="0">
                <a:solidFill>
                  <a:schemeClr val="tx1"/>
                </a:solidFill>
              </a:rPr>
              <a:t>的概率为：</a:t>
            </a:r>
            <a:endParaRPr kumimoji="1" lang="en-US" altLang="zh-CN" b="0" kern="0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296339" y="1905578"/>
                <a:ext cx="3831242" cy="707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kumimoji="1" lang="en-US" altLang="zh-CN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=1 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sz="2000" b="1" i="1" smtClean="0">
                          <a:latin typeface="Cambria Math" charset="0"/>
                        </a:rPr>
                        <m:t>𝒙</m:t>
                      </m:r>
                      <m:r>
                        <a:rPr kumimoji="1" lang="en-US" altLang="zh-CN" sz="2000" b="0" i="1" smtClean="0">
                          <a:latin typeface="Cambria Math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kumimoji="1" lang="el-GR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Φ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mr-IN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kumimoji="1" lang="mr-IN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𝒙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𝒃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𝒙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𝒃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339" y="1905578"/>
                <a:ext cx="3831242" cy="7073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296339" y="2635169"/>
                <a:ext cx="4280274" cy="615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kumimoji="1" lang="en-US" altLang="zh-CN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=0 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sz="2000" b="1" i="1" smtClean="0">
                          <a:latin typeface="Cambria Math" charset="0"/>
                        </a:rPr>
                        <m:t>𝒙</m:t>
                      </m:r>
                      <m:r>
                        <a:rPr kumimoji="1" lang="en-US" altLang="zh-CN" sz="2000" b="0" i="1" smtClean="0">
                          <a:latin typeface="Cambria Math" charset="0"/>
                        </a:rPr>
                        <m:t>)=1−</m:t>
                      </m:r>
                      <m:r>
                        <m:rPr>
                          <m:sty m:val="p"/>
                        </m:rPr>
                        <a:rPr kumimoji="1" lang="el-GR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Φ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𝒙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𝒃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339" y="2635169"/>
                <a:ext cx="4280274" cy="61523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296339" y="3653719"/>
                <a:ext cx="45454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kumimoji="1" lang="en-US" altLang="zh-CN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zh-CN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charset="0"/>
                        </a:rPr>
                        <m:t>)=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l-GR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Φ</m:t>
                          </m:r>
                          <m:d>
                            <m:d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kumimoji="1" lang="zh-CN" altLang="en-US" sz="2000" b="0" i="1" smtClean="0">
                          <a:latin typeface="Cambria Math" charset="0"/>
                        </a:rPr>
                        <m:t>∗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(1−</m:t>
                          </m:r>
                          <m:r>
                            <m:rPr>
                              <m:sty m:val="p"/>
                            </m:rPr>
                            <a:rPr kumimoji="1" lang="el-GR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Φ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))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339" y="3653719"/>
                <a:ext cx="4545475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940" t="-1961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内容占位符 2"/>
          <p:cNvSpPr txBox="1">
            <a:spLocks/>
          </p:cNvSpPr>
          <p:nvPr/>
        </p:nvSpPr>
        <p:spPr>
          <a:xfrm>
            <a:off x="268256" y="3192375"/>
            <a:ext cx="6000810" cy="38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更一般的表达式为：</a:t>
            </a: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5" name="直线连接符 14"/>
          <p:cNvCxnSpPr/>
          <p:nvPr/>
        </p:nvCxnSpPr>
        <p:spPr>
          <a:xfrm>
            <a:off x="2296339" y="4083918"/>
            <a:ext cx="406200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15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7" grpId="0"/>
      <p:bldP spid="8" grpId="0"/>
      <p:bldP spid="9" grpId="0"/>
      <p:bldP spid="10" grpId="0"/>
      <p:bldP spid="11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003393" y="467540"/>
            <a:ext cx="511550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2.2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 用极大似然建立损失函数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23528" y="1131590"/>
            <a:ext cx="7760128" cy="4911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>
              <a:buNone/>
            </a:pPr>
            <a:r>
              <a:rPr kumimoji="1" lang="zh-CN" altLang="en-US" b="0" kern="0" dirty="0" smtClean="0">
                <a:solidFill>
                  <a:schemeClr val="tx1"/>
                </a:solidFill>
              </a:rPr>
              <a:t>最大化每个样本属于真实</a:t>
            </a:r>
            <a:r>
              <a:rPr kumimoji="1" lang="zh-CN" altLang="en-US" b="0" kern="0" dirty="0">
                <a:solidFill>
                  <a:schemeClr val="tx1"/>
                </a:solidFill>
              </a:rPr>
              <a:t>标签的</a:t>
            </a:r>
            <a:r>
              <a:rPr kumimoji="1" lang="zh-CN" altLang="en-US" b="0" kern="0" dirty="0" smtClean="0">
                <a:solidFill>
                  <a:schemeClr val="tx1"/>
                </a:solidFill>
              </a:rPr>
              <a:t>概率，则</a:t>
            </a:r>
            <a:r>
              <a:rPr kumimoji="1" lang="zh-CN" altLang="en-US" b="0" kern="0" dirty="0">
                <a:solidFill>
                  <a:schemeClr val="tx1"/>
                </a:solidFill>
              </a:rPr>
              <a:t>采用极大似然估计：</a:t>
            </a:r>
            <a:endParaRPr kumimoji="1" lang="en-US" altLang="zh-CN" b="0" kern="0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187624" y="1659784"/>
                <a:ext cx="5782929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𝒘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kumimoji="1" lang="is-I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kumimoji="1" lang="en-US" altLang="zh-CN" sz="2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kumimoji="1" lang="en-US" altLang="zh-CN" sz="20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)=</m:t>
                          </m:r>
                        </m:e>
                      </m:nary>
                      <m:nary>
                        <m:naryPr>
                          <m:chr m:val="∏"/>
                          <m:ctrlPr>
                            <a:rPr kumimoji="1" lang="is-I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zh-CN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l-GR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Φ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kumimoji="1" lang="zh-CN" altLang="en-US" sz="2000" b="0" i="1" smtClean="0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kumimoji="1" lang="en-US" altLang="zh-CN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(1−</m:t>
                              </m:r>
                              <m:r>
                                <m:rPr>
                                  <m:sty m:val="p"/>
                                </m:rPr>
                                <a:rPr kumimoji="1" lang="el-GR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Φ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659784"/>
                <a:ext cx="5782929" cy="8402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323528" y="3059537"/>
            <a:ext cx="6340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连乘不好算，则对数转为求和。</a:t>
            </a:r>
            <a:r>
              <a:rPr kumimoji="1" lang="zh-CN" altLang="en-US" sz="2000" b="1" dirty="0" smtClean="0">
                <a:solidFill>
                  <a:srgbClr val="C942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对数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极大似然函数为：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187624" y="3459647"/>
                <a:ext cx="6716839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𝑙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𝒘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20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ln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⁡(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𝑤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))=</m:t>
                      </m:r>
                      <m:nary>
                        <m:naryPr>
                          <m:chr m:val="∑"/>
                          <m:ctrlPr>
                            <a:rPr kumimoji="1" lang="is-I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0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l-GR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Φ</m:t>
                                  </m:r>
                                  <m:d>
                                    <m:dPr>
                                      <m:ctrlPr>
                                        <a:rPr kumimoji="1" lang="en-US" altLang="zh-CN" sz="2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sz="2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2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2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kumimoji="1" lang="en-US" altLang="zh-CN" sz="2000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ln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⁡(1−</m:t>
                          </m:r>
                          <m:r>
                            <m:rPr>
                              <m:sty m:val="p"/>
                            </m:rPr>
                            <a:rPr kumimoji="1" lang="el-GR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Φ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))]</m:t>
                          </m:r>
                        </m:e>
                      </m:nary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459647"/>
                <a:ext cx="6716839" cy="8402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6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003394" y="467540"/>
            <a:ext cx="511550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2.2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 用极大似然建立损失函数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3528" y="1275606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采用</a:t>
            </a:r>
            <a:r>
              <a:rPr kumimoji="1" lang="zh-CN" altLang="en-US" sz="2000" dirty="0" smtClean="0">
                <a:solidFill>
                  <a:srgbClr val="C942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梯度上升法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，最大化对数似然函数：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202725" y="2139702"/>
                <a:ext cx="6716839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𝑙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𝒘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20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ln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⁡(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𝑤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))=</m:t>
                      </m:r>
                      <m:nary>
                        <m:naryPr>
                          <m:chr m:val="∑"/>
                          <m:ctrlPr>
                            <a:rPr kumimoji="1" lang="is-I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0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l-GR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Φ</m:t>
                                  </m:r>
                                  <m:d>
                                    <m:dPr>
                                      <m:ctrlPr>
                                        <a:rPr kumimoji="1" lang="en-US" altLang="zh-CN" sz="2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sz="2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2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2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kumimoji="1" lang="en-US" altLang="zh-CN" sz="2000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ln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⁡(1−</m:t>
                          </m:r>
                          <m:r>
                            <m:rPr>
                              <m:sty m:val="p"/>
                            </m:rPr>
                            <a:rPr kumimoji="1" lang="el-GR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Φ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))]</m:t>
                          </m:r>
                        </m:e>
                      </m:nary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725" y="2139702"/>
                <a:ext cx="6716839" cy="8402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467544" y="3442693"/>
            <a:ext cx="7344816" cy="4286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" name="TextBox 7"/>
          <p:cNvSpPr txBox="1"/>
          <p:nvPr/>
        </p:nvSpPr>
        <p:spPr>
          <a:xfrm>
            <a:off x="467544" y="3479751"/>
            <a:ext cx="7616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C94251"/>
                </a:solidFill>
                <a:latin typeface="微软雅黑" pitchFamily="34" charset="-122"/>
                <a:ea typeface="微软雅黑" pitchFamily="34" charset="-122"/>
              </a:rPr>
              <a:t>求解：最大化似然函数；也可以加负号，变为最小化似然函数。</a:t>
            </a:r>
            <a:endParaRPr lang="zh-CN" altLang="en-US" sz="2000" dirty="0">
              <a:solidFill>
                <a:srgbClr val="C9425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81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  <p:bldP spid="16" grpId="0"/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>
    <a:lnDef>
      <a:spPr>
        <a:ln>
          <a:solidFill>
            <a:srgbClr val="C9425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6070</TotalTime>
  <Words>1037</Words>
  <Application>Microsoft Macintosh PowerPoint</Application>
  <PresentationFormat>全屏显示(16:9)</PresentationFormat>
  <Paragraphs>192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Calibri</vt:lpstr>
      <vt:lpstr>Cambria Math</vt:lpstr>
      <vt:lpstr>Microsoft YaHei</vt:lpstr>
      <vt:lpstr>Times New Roman</vt:lpstr>
      <vt:lpstr>Wingdings</vt:lpstr>
      <vt:lpstr>宋体</vt:lpstr>
      <vt:lpstr>微软雅黑</vt:lpstr>
      <vt:lpstr>Arial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Microsoft Office 用户</cp:lastModifiedBy>
  <cp:revision>84</cp:revision>
  <cp:lastPrinted>2018-09-24T07:39:50Z</cp:lastPrinted>
  <dcterms:created xsi:type="dcterms:W3CDTF">2016-04-25T01:54:29Z</dcterms:created>
  <dcterms:modified xsi:type="dcterms:W3CDTF">2018-12-12T03:35:29Z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