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71" r:id="rId2"/>
  </p:sldMasterIdLst>
  <p:notesMasterIdLst>
    <p:notesMasterId r:id="rId11"/>
  </p:notesMasterIdLst>
  <p:sldIdLst>
    <p:sldId id="275" r:id="rId3"/>
    <p:sldId id="287" r:id="rId4"/>
    <p:sldId id="292" r:id="rId5"/>
    <p:sldId id="291" r:id="rId6"/>
    <p:sldId id="288" r:id="rId7"/>
    <p:sldId id="289" r:id="rId8"/>
    <p:sldId id="293" r:id="rId9"/>
    <p:sldId id="290" r:id="rId10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3" autoAdjust="0"/>
    <p:restoredTop sz="87357" autoAdjust="0"/>
  </p:normalViewPr>
  <p:slideViewPr>
    <p:cSldViewPr>
      <p:cViewPr varScale="1">
        <p:scale>
          <a:sx n="144" d="100"/>
          <a:sy n="144" d="100"/>
        </p:scale>
        <p:origin x="948" y="114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2018/11/5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5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6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3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94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6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2018/11/5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195736" y="2211710"/>
            <a:ext cx="441659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三、逻辑回归的代码实现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542284" y="467540"/>
            <a:ext cx="203773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3.1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数据集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9592" y="1347614"/>
            <a:ext cx="508664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样本标签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二分类问题，所以标签取值为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或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特征</a:t>
            </a:r>
            <a:endParaRPr kumimoji="1" lang="en-US" altLang="zh-CN" sz="2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包括两个特征，标记为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x1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x2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742950" lvl="1" indent="-285750">
              <a:lnSpc>
                <a:spcPct val="150000"/>
              </a:lnSpc>
              <a:buFont typeface="Wingdings" charset="2"/>
              <a:buChar char="u"/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假设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x1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与标签正比，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x2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与标签反比。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381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542284" y="467540"/>
            <a:ext cx="203773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3.1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数据集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8391" y="1021538"/>
                <a:ext cx="8823249" cy="3924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决策</a:t>
                </a:r>
                <a:endParaRPr kumimoji="1" lang="en-US" altLang="zh-CN" sz="22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charset="2"/>
                  <a:buChar char="u"/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假设 </a:t>
                </a:r>
                <a:r>
                  <a:rPr kumimoji="1" lang="en-US" altLang="zh-CN" sz="2000" dirty="0">
                    <a:latin typeface="Microsoft YaHei" charset="-122"/>
                    <a:ea typeface="Microsoft YaHei" charset="-122"/>
                    <a:cs typeface="Microsoft YaHei" charset="-122"/>
                  </a:rPr>
                  <a:t>2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*</a:t>
                </a:r>
                <a:r>
                  <a:rPr kumimoji="1" lang="en-US" altLang="zh-CN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x1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mr-IN" altLang="zh-CN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–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x2 - 4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大于</a:t>
                </a:r>
                <a:r>
                  <a:rPr kumimoji="1" lang="en-US" altLang="zh-CN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0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，为正例；反之，为负例。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charset="2"/>
                  <a:buChar char="u"/>
                </a:pP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采样误差</a:t>
                </a:r>
                <a:endParaRPr kumimoji="1" lang="en-US" altLang="zh-CN" sz="22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charset="2"/>
                  <a:buChar char="u"/>
                </a:pP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假设由于数据采集过程有误差，误差服从</a:t>
                </a:r>
                <a14:m>
                  <m:oMath xmlns:m="http://schemas.openxmlformats.org/officeDocument/2006/math">
                    <m:r>
                      <a:rPr kumimoji="1" lang="en-US" altLang="zh-CN" sz="2000" b="0" i="1" dirty="0" smtClean="0">
                        <a:latin typeface="Cambria Math" charset="0"/>
                        <a:ea typeface="Microsoft YaHei" charset="-122"/>
                        <a:cs typeface="Microsoft YaHei" charset="-122"/>
                      </a:rPr>
                      <m:t>𝑁</m:t>
                    </m:r>
                    <m:d>
                      <m:d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  <a:ea typeface="Microsoft YaHei" charset="-122"/>
                            <a:cs typeface="Microsoft YaHei" charset="-122"/>
                          </a:rPr>
                        </m:ctrlPr>
                      </m:dPr>
                      <m:e>
                        <m:r>
                          <a:rPr kumimoji="1" lang="en-US" altLang="zh-CN" sz="2000" b="0" i="1" dirty="0" smtClean="0">
                            <a:latin typeface="Cambria Math" charset="0"/>
                            <a:ea typeface="Microsoft YaHei" charset="-122"/>
                            <a:cs typeface="Microsoft YaHei" charset="-122"/>
                          </a:rPr>
                          <m:t>0,1</m:t>
                        </m:r>
                      </m:e>
                    </m:d>
                  </m:oMath>
                </a14:m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。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charset="2"/>
                  <a:buChar char="u"/>
                </a:pP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2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数据集</a:t>
                </a:r>
                <a:endParaRPr kumimoji="1" lang="en-US" altLang="zh-CN" sz="22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charset="2"/>
                  <a:buChar char="u"/>
                </a:pPr>
                <a:r>
                  <a:rPr kumimoji="1" lang="en-US" altLang="zh-CN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x1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和</a:t>
                </a:r>
                <a:r>
                  <a:rPr kumimoji="1" lang="en-US" altLang="zh-CN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x2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都在区间</a:t>
                </a:r>
                <a:r>
                  <a:rPr kumimoji="1" lang="en-US" altLang="zh-CN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[-5, 5]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均匀分布，随机采集</a:t>
                </a:r>
                <a:r>
                  <a:rPr kumimoji="1" lang="en-US" altLang="zh-CN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500</a:t>
                </a:r>
                <a:r>
                  <a:rPr kumimoji="1" lang="zh-CN" altLang="en-US" sz="20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个样本点作为数据集。</a:t>
                </a:r>
                <a:endParaRPr kumimoji="1" lang="en-US" altLang="zh-CN" sz="2000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1" y="1021538"/>
                <a:ext cx="8823249" cy="3924151"/>
              </a:xfrm>
              <a:prstGeom prst="rect">
                <a:avLst/>
              </a:prstGeom>
              <a:blipFill rotWithShape="0">
                <a:blip r:embed="rId3"/>
                <a:stretch>
                  <a:fillRect l="-898" b="-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2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542284" y="467540"/>
            <a:ext cx="203773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3.1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数据集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31640" y="1419622"/>
                <a:ext cx="1963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1,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2.5, 1.2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419622"/>
                <a:ext cx="1963038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407064" y="1779662"/>
                <a:ext cx="2136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5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−1.2−4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=−0.2</m:t>
                      </m:r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064" y="1779662"/>
                <a:ext cx="2136033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228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07476" y="1779661"/>
                <a:ext cx="632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=0</m:t>
                      </m:r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476" y="1779661"/>
                <a:ext cx="63235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692" r="-673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673238" y="1429791"/>
                <a:ext cx="1963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1,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2.5, 1.2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238" y="1429791"/>
                <a:ext cx="1963038" cy="276999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717083" y="1779661"/>
                <a:ext cx="632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=1</m:t>
                      </m:r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083" y="1779661"/>
                <a:ext cx="63235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692" r="-673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321564" y="2155661"/>
                <a:ext cx="12313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𝑛𝑜𝑖𝑠𝑒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=0.4</m:t>
                      </m:r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564" y="2155661"/>
                <a:ext cx="123136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465" r="-346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331640" y="3180339"/>
                <a:ext cx="2136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1,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0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3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.5,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−0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.2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180339"/>
                <a:ext cx="2136162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407064" y="3507854"/>
                <a:ext cx="1962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7+0.2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−4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=3.2</m:t>
                      </m:r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064" y="3507854"/>
                <a:ext cx="1962910" cy="276999"/>
              </a:xfrm>
              <a:prstGeom prst="rect">
                <a:avLst/>
              </a:prstGeom>
              <a:blipFill rotWithShape="0">
                <a:blip r:embed="rId10"/>
                <a:stretch>
                  <a:fillRect r="-2484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425671" y="3507855"/>
                <a:ext cx="632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=1</m:t>
                      </m:r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671" y="3507855"/>
                <a:ext cx="63235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692" r="-6731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673238" y="3190508"/>
                <a:ext cx="2136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1,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Microsoft YaHei" charset="-122"/>
                              <a:cs typeface="Microsoft YaHei" charset="-122"/>
                            </a:rPr>
                            <m:t>3.5, −0.2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238" y="3190508"/>
                <a:ext cx="2136162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744717" y="3614178"/>
                <a:ext cx="6323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=1</m:t>
                      </m:r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717" y="3614178"/>
                <a:ext cx="63235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731" r="-769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014734" y="3891177"/>
                <a:ext cx="14044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𝑛𝑜𝑖𝑠𝑒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Microsoft YaHei" charset="-122"/>
                          <a:cs typeface="Microsoft YaHei" charset="-122"/>
                        </a:rPr>
                        <m:t>=−0.9</m:t>
                      </m:r>
                    </m:oMath>
                  </m:oMathPara>
                </a14:m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734" y="3891177"/>
                <a:ext cx="1404487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609" r="-304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连接符 5"/>
          <p:cNvCxnSpPr/>
          <p:nvPr/>
        </p:nvCxnSpPr>
        <p:spPr>
          <a:xfrm>
            <a:off x="539552" y="2803732"/>
            <a:ext cx="8280920" cy="0"/>
          </a:xfrm>
          <a:prstGeom prst="line">
            <a:avLst/>
          </a:prstGeom>
          <a:ln w="25400">
            <a:solidFill>
              <a:srgbClr val="C9425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5220072" y="1351734"/>
            <a:ext cx="0" cy="3393115"/>
          </a:xfrm>
          <a:prstGeom prst="line">
            <a:avLst/>
          </a:prstGeom>
          <a:ln w="25400">
            <a:solidFill>
              <a:srgbClr val="C9425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71798" y="1603860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样本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1: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71797" y="3048291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样本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2: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71316" y="454479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smtClean="0">
                <a:latin typeface="Microsoft YaHei" charset="-122"/>
                <a:ea typeface="Microsoft YaHei" charset="-122"/>
                <a:cs typeface="Microsoft YaHei" charset="-122"/>
              </a:rPr>
              <a:t>真实值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264265" y="454479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采样值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38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580489" y="467540"/>
            <a:ext cx="396134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3.2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模型参数求解实现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176617"/>
            <a:ext cx="81369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逻辑回归伪代码：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[X,Y] =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load_data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 )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，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w = rand(m, 1), alpha = 0.3</a:t>
            </a:r>
            <a:endParaRPr kumimoji="1" lang="en-US" altLang="zh-CN" sz="20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for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in range(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max_loop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):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y_pre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=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log_reg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(X),    error = Y -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y_pre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00" b="0" dirty="0" smtClean="0">
                <a:latin typeface="Microsoft YaHei" charset="-122"/>
                <a:ea typeface="Microsoft YaHei" charset="-122"/>
                <a:cs typeface="Microsoft YaHei" charset="-122"/>
              </a:rPr>
              <a:t>grad = X * error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w_tmp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 = w + 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alpha 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* grad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w = 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w_tmp</a:t>
            </a:r>
            <a:endParaRPr kumimoji="1" lang="en-US" altLang="zh-CN" sz="20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14664" y="4655683"/>
            <a:ext cx="3005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b="1" dirty="0" smtClean="0">
                <a:latin typeface="Microsoft YaHei" charset="-122"/>
                <a:ea typeface="Microsoft YaHei" charset="-122"/>
                <a:cs typeface="Microsoft YaHei" charset="-122"/>
              </a:rPr>
              <a:t>跟着</a:t>
            </a:r>
            <a:r>
              <a:rPr kumimoji="1" lang="zh-CN" altLang="en-US" sz="2200" b="1" smtClean="0">
                <a:latin typeface="Microsoft YaHei" charset="-122"/>
                <a:ea typeface="Microsoft YaHei" charset="-122"/>
                <a:cs typeface="Microsoft YaHei" charset="-122"/>
              </a:rPr>
              <a:t>老师一起写代码～</a:t>
            </a:r>
            <a:endParaRPr kumimoji="1" lang="zh-CN" altLang="en-US" sz="2200" b="1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84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65218" y="467540"/>
            <a:ext cx="31918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3.3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评价指标计算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1167" y="1419622"/>
            <a:ext cx="3960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精度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(precision)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precision=TP/(TP+FP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召回率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(recall)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recall=TP</a:t>
            </a:r>
            <a:r>
              <a:rPr kumimoji="1" lang="en-US" altLang="zh-CN" sz="2000" dirty="0">
                <a:latin typeface="Microsoft YaHei" charset="-122"/>
                <a:ea typeface="Microsoft YaHei" charset="-122"/>
                <a:cs typeface="Microsoft YaHei" charset="-122"/>
              </a:rPr>
              <a:t>/(TP+FN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F1 score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F1 = 2pr/(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p+r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76440"/>
              </p:ext>
            </p:extLst>
          </p:nvPr>
        </p:nvGraphicFramePr>
        <p:xfrm>
          <a:off x="467544" y="2021403"/>
          <a:ext cx="3528392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242"/>
                <a:gridCol w="882098"/>
                <a:gridCol w="12830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      输出</a:t>
                      </a:r>
                      <a:endParaRPr lang="en-US" altLang="zh-CN" sz="20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输入</a:t>
                      </a:r>
                      <a:endParaRPr lang="en-US" altLang="zh-CN" sz="20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正例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反例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正例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TP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FN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反例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FP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TN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17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65218" y="467540"/>
            <a:ext cx="31918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3.3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评价指标计算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1166" y="1419622"/>
            <a:ext cx="42593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精度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(precision)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precision=20/(20+1)=0.9524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召回率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(recall)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recall=20/(20+2)=0.9091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F1 score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F1 = 2pr/(</a:t>
            </a:r>
            <a:r>
              <a:rPr kumimoji="1" lang="en-US" altLang="zh-CN" sz="2000" dirty="0" err="1" smtClean="0">
                <a:latin typeface="Microsoft YaHei" charset="-122"/>
                <a:ea typeface="Microsoft YaHei" charset="-122"/>
                <a:cs typeface="Microsoft YaHei" charset="-122"/>
              </a:rPr>
              <a:t>p+r</a:t>
            </a:r>
            <a:r>
              <a:rPr kumimoji="1" lang="en-US" altLang="zh-CN" sz="2000" dirty="0" smtClean="0">
                <a:latin typeface="Microsoft YaHei" charset="-122"/>
                <a:ea typeface="Microsoft YaHei" charset="-122"/>
                <a:cs typeface="Microsoft YaHei" charset="-122"/>
              </a:rPr>
              <a:t>)=0.9302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22967"/>
              </p:ext>
            </p:extLst>
          </p:nvPr>
        </p:nvGraphicFramePr>
        <p:xfrm>
          <a:off x="467544" y="2021403"/>
          <a:ext cx="3528392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3242"/>
                <a:gridCol w="882098"/>
                <a:gridCol w="128305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      输出</a:t>
                      </a:r>
                      <a:endParaRPr lang="en-US" altLang="zh-CN" sz="20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  <a:p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输入</a:t>
                      </a:r>
                      <a:endParaRPr lang="en-US" altLang="zh-CN" sz="2000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正例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反例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正例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20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2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反例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77</a:t>
                      </a:r>
                      <a:endParaRPr lang="zh-CN" altLang="en-US" sz="20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38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580501" y="467540"/>
            <a:ext cx="396134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3.4</a:t>
            </a:r>
            <a:r>
              <a:rPr lang="zh-CN" altLang="en-US" sz="3000" b="1" kern="0" dirty="0" smtClean="0">
                <a:solidFill>
                  <a:srgbClr val="C94251"/>
                </a:solidFill>
                <a:latin typeface="微软雅黑" charset="0"/>
                <a:ea typeface="微软雅黑" charset="0"/>
                <a:cs typeface="微软雅黑" charset="0"/>
              </a:rPr>
              <a:t> 调包实现逻辑回归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2463738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latin typeface="Microsoft YaHei" charset="-122"/>
                <a:ea typeface="Microsoft YaHei" charset="-122"/>
                <a:cs typeface="Microsoft YaHei" charset="-122"/>
              </a:rPr>
              <a:t>theta = glmfit(a(:,1:2), a(:,3), 'binomial', 'link', 'logit')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3219822"/>
            <a:ext cx="44780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clf = LogisticRegression().fit(x,y)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3072" y="1377512"/>
            <a:ext cx="2524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matlab</a:t>
            </a:r>
            <a:r>
              <a:rPr kumimoji="1" lang="en-US" altLang="zh-CN" sz="2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sz="2200" dirty="0" smtClean="0">
                <a:latin typeface="Microsoft YaHei" charset="-122"/>
                <a:ea typeface="Microsoft YaHei" charset="-122"/>
                <a:cs typeface="Microsoft YaHei" charset="-122"/>
              </a:rPr>
              <a:t>与 </a:t>
            </a:r>
            <a:r>
              <a:rPr kumimoji="1" lang="en-US" altLang="zh-CN" sz="2200" dirty="0" err="1" smtClean="0">
                <a:latin typeface="Microsoft YaHei" charset="-122"/>
                <a:ea typeface="Microsoft YaHei" charset="-122"/>
                <a:cs typeface="Microsoft YaHei" charset="-122"/>
              </a:rPr>
              <a:t>sklearn</a:t>
            </a:r>
            <a:endParaRPr kumimoji="1" lang="zh-CN" altLang="en-US" sz="22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0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lnDef>
      <a:spPr>
        <a:ln>
          <a:solidFill>
            <a:srgbClr val="C9425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9289</TotalTime>
  <Words>313</Words>
  <Application>Microsoft Office PowerPoint</Application>
  <PresentationFormat>全屏显示(16:9)</PresentationFormat>
  <Paragraphs>88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宋体</vt:lpstr>
      <vt:lpstr>Microsoft YaHei</vt:lpstr>
      <vt:lpstr>Microsoft YaHei</vt:lpstr>
      <vt:lpstr>Arial</vt:lpstr>
      <vt:lpstr>Calibri</vt:lpstr>
      <vt:lpstr>Cambria Math</vt:lpstr>
      <vt:lpstr>Times New Roman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HQ</cp:lastModifiedBy>
  <cp:revision>80</cp:revision>
  <cp:lastPrinted>2018-09-24T07:39:50Z</cp:lastPrinted>
  <dcterms:created xsi:type="dcterms:W3CDTF">2016-04-25T01:54:29Z</dcterms:created>
  <dcterms:modified xsi:type="dcterms:W3CDTF">2018-11-05T06:35:01Z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