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24"/>
  </p:notesMasterIdLst>
  <p:sldIdLst>
    <p:sldId id="275" r:id="rId3"/>
    <p:sldId id="287" r:id="rId4"/>
    <p:sldId id="292" r:id="rId5"/>
    <p:sldId id="298" r:id="rId6"/>
    <p:sldId id="304" r:id="rId7"/>
    <p:sldId id="288" r:id="rId8"/>
    <p:sldId id="299" r:id="rId9"/>
    <p:sldId id="300" r:id="rId10"/>
    <p:sldId id="301" r:id="rId11"/>
    <p:sldId id="302" r:id="rId12"/>
    <p:sldId id="303" r:id="rId13"/>
    <p:sldId id="289" r:id="rId14"/>
    <p:sldId id="305" r:id="rId15"/>
    <p:sldId id="306" r:id="rId16"/>
    <p:sldId id="307" r:id="rId17"/>
    <p:sldId id="290" r:id="rId18"/>
    <p:sldId id="293" r:id="rId19"/>
    <p:sldId id="294" r:id="rId20"/>
    <p:sldId id="295" r:id="rId21"/>
    <p:sldId id="296" r:id="rId22"/>
    <p:sldId id="297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0" autoAdjust="0"/>
    <p:restoredTop sz="82270" autoAdjust="0"/>
  </p:normalViewPr>
  <p:slideViewPr>
    <p:cSldViewPr>
      <p:cViewPr varScale="1">
        <p:scale>
          <a:sx n="126" d="100"/>
          <a:sy n="126" d="100"/>
        </p:scale>
        <p:origin x="1640" y="19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5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8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9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6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2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6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6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9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3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1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8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8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30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339752" y="2294751"/>
            <a:ext cx="40318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四、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逻辑回归模型应用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9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过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拟合及正则化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395954"/>
            <a:ext cx="5381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正则化的使用方法：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将范数添加至损失函数后，再求解梯度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37283" y="3435846"/>
                <a:ext cx="2776401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000" b="1" i="1">
                          <a:latin typeface="Cambria Math" charset="0"/>
                        </a:rPr>
                        <m:t>𝒙</m:t>
                      </m:r>
                      <m:r>
                        <a:rPr kumimoji="1" lang="en-US" altLang="zh-CN" sz="2000" b="1" i="1">
                          <a:latin typeface="Cambria Math" charset="0"/>
                        </a:rPr>
                        <m:t>∗</m:t>
                      </m:r>
                      <m:r>
                        <a:rPr kumimoji="1" lang="en-US" altLang="zh-CN" sz="2000" b="1" i="1">
                          <a:latin typeface="Cambria Math" charset="0"/>
                        </a:rPr>
                        <m:t>𝒆𝒓𝒓𝒐𝒓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83" y="3435846"/>
                <a:ext cx="2776401" cy="5972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30164" y="2700362"/>
                <a:ext cx="2907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𝑙𝑜𝑠𝑠</m:t>
                      </m:r>
                      <m: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kumimoji="1" lang="mr-IN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64" y="2700362"/>
                <a:ext cx="290746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887" t="-146000" r="-21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04243" y="2563018"/>
                <a:ext cx="2961452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𝑙𝑜𝑠𝑠</m:t>
                      </m:r>
                      <m: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f>
                        <m:fPr>
                          <m:ctrlPr>
                            <a:rPr kumimoji="1" lang="mr-IN" altLang="zh-CN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mr-IN" altLang="zh-CN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000" i="1">
                              <a:latin typeface="Cambria Math" charset="0"/>
                            </a:rPr>
                            <m:t>|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43" y="2563018"/>
                <a:ext cx="2961452" cy="5824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9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过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拟合及正则化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1419622"/>
            <a:ext cx="6083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L2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还是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L1: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没有绝对的好和坏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L1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的结果会更稀疏，更容易出现很多个“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请看代码！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6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041615" y="467540"/>
            <a:ext cx="70391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不同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参数组合对逻辑回归的收敛影响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976" y="1347614"/>
            <a:ext cx="8148384" cy="3587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先锁定学习率，再优化正则系数。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学习率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观察不同学习率，在迭代过程中，权重系数的变化情况。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正则项系数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观察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不同正则项系数，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在迭代过程中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，测试误差的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变化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情况。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1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041615" y="467540"/>
            <a:ext cx="70391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不同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参数组合对逻辑回归的收敛影响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347614"/>
            <a:ext cx="1031051" cy="54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smtClean="0">
                <a:latin typeface="Microsoft YaHei" charset="-122"/>
                <a:ea typeface="Microsoft YaHei" charset="-122"/>
                <a:cs typeface="Microsoft YaHei" charset="-122"/>
              </a:rPr>
              <a:t>学习率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93" y="1021538"/>
            <a:ext cx="5544616" cy="4158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09" y="1021538"/>
            <a:ext cx="5566928" cy="41751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949" y="1017757"/>
            <a:ext cx="5578973" cy="4184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162" y="1019350"/>
            <a:ext cx="5569845" cy="41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041615" y="467540"/>
            <a:ext cx="70391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不同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参数组合对逻辑回归的收敛影响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7024" y="1923678"/>
            <a:ext cx="63882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smtClean="0">
                <a:latin typeface="Microsoft YaHei" charset="-122"/>
                <a:ea typeface="Microsoft YaHei" charset="-122"/>
                <a:cs typeface="Microsoft YaHei" charset="-122"/>
              </a:rPr>
              <a:t>学习率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的设置不宜过大，经验参考值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0.01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～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0.05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8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041615" y="467540"/>
            <a:ext cx="70391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不同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参数组合对逻辑回归的收敛影响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0842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正则项系数，影响了损失函数，决定了模型的好坏。两个极端：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系数为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，即不设置正则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系数无穷大，即不考虑经验损失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方法：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正则项系数在于解决过拟合，所以观察测试误差与系数变化曲线。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0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57582" y="467540"/>
            <a:ext cx="28071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非均衡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314" y="1128577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思考如下的例子：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314" y="1685556"/>
            <a:ext cx="816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银行的指纹识别系统，输入指纹样本，判断这个指纹是否为合法用户。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如果有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个测试样本，其中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90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个合法，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个非法。则有测试结果：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7981"/>
              </p:ext>
            </p:extLst>
          </p:nvPr>
        </p:nvGraphicFramePr>
        <p:xfrm>
          <a:off x="1115616" y="2931790"/>
          <a:ext cx="316835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792088"/>
                <a:gridCol w="1152128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88024" y="2953256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正确率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(accuracy)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88%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8/18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44.44%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80%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61172" y="3937756"/>
            <a:ext cx="3035164" cy="445656"/>
          </a:xfrm>
          <a:prstGeom prst="ellipse">
            <a:avLst/>
          </a:prstGeom>
          <a:noFill/>
          <a:ln>
            <a:solidFill>
              <a:srgbClr val="C94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3998" y="47252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影响了用户体验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9138" y="472529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不法分子入侵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线箭头连接符 9"/>
          <p:cNvCxnSpPr>
            <a:stCxn id="7" idx="0"/>
          </p:cNvCxnSpPr>
          <p:nvPr/>
        </p:nvCxnSpPr>
        <p:spPr>
          <a:xfrm flipV="1">
            <a:off x="2234013" y="4155926"/>
            <a:ext cx="321763" cy="569366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0"/>
          </p:cNvCxnSpPr>
          <p:nvPr/>
        </p:nvCxnSpPr>
        <p:spPr>
          <a:xfrm flipH="1" flipV="1">
            <a:off x="3851920" y="3723878"/>
            <a:ext cx="508993" cy="1001414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4" grpId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57582" y="467540"/>
            <a:ext cx="28071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非均衡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314" y="1124969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再如以下例子：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314" y="1928797"/>
            <a:ext cx="813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一个媒体公司的舆情监控引擎，希望尽可能准的预判未来的网络热点。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如果有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个测试样本，其中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个为非热门，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个热门。则有如下测试结果：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61754"/>
              </p:ext>
            </p:extLst>
          </p:nvPr>
        </p:nvGraphicFramePr>
        <p:xfrm>
          <a:off x="1115616" y="2931790"/>
          <a:ext cx="316835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792088"/>
                <a:gridCol w="1152128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热门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非热门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热门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非热门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88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88024" y="2953256"/>
            <a:ext cx="39604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正确率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(accuracy)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92%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4/6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66.67%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40%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61172" y="3399842"/>
            <a:ext cx="3539220" cy="445656"/>
          </a:xfrm>
          <a:prstGeom prst="ellipse">
            <a:avLst/>
          </a:prstGeom>
          <a:noFill/>
          <a:ln>
            <a:solidFill>
              <a:srgbClr val="C94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3998" y="47252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编辑写了非热点新闻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9138" y="47252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编辑错过了热点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171368" y="4155926"/>
            <a:ext cx="384408" cy="569366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3851920" y="3723878"/>
            <a:ext cx="432048" cy="1001414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57582" y="467540"/>
            <a:ext cx="28071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非均衡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817" y="1275606"/>
            <a:ext cx="7907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现实中的分类问题，绝大多数都是非均衡分类！体现在：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样本量分布不平均，正例或反例严重不足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FP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FN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的影响程度截然不同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一般一个影响不大，另一个会产生灾难性伤害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指纹／人脸识别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系统、验钞机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。。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9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57582" y="467540"/>
            <a:ext cx="28071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非均衡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203598"/>
            <a:ext cx="7404591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解决方法：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数据方面：重采样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算法方面：优先选择分类面敏感，数据分布不敏感的模型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模型方面：多模型融合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评价方面：从问题出发，找到最合适的评价指标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4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445029" y="467540"/>
            <a:ext cx="42322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4.1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逻辑回归拟合的本质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37" y="1044904"/>
            <a:ext cx="3888432" cy="291632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2582" y="4227934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线性回归拟合的</a:t>
            </a:r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本质：用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一条线，尽可能的把所有点串起来。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120359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回顾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：线性回归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57582" y="467540"/>
            <a:ext cx="28071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非均衡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10858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回到先前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银行的指纹识别系统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的例子，假设需要同时验证两个手指的指纹，且二者必须均通过验证，才认为是合法用户：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46732"/>
              </p:ext>
            </p:extLst>
          </p:nvPr>
        </p:nvGraphicFramePr>
        <p:xfrm>
          <a:off x="179512" y="2054086"/>
          <a:ext cx="316835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792088"/>
                <a:gridCol w="1152128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07704" y="4061856"/>
            <a:ext cx="53384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：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1 - (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1-80%)(1-80%) = 96%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84542" y="2054086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正确率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(accuracy)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88%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8/18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44.44%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80%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1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57582" y="467540"/>
            <a:ext cx="28071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非均衡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108582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一个大坑！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accuracy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其实意义并不大～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07468"/>
              </p:ext>
            </p:extLst>
          </p:nvPr>
        </p:nvGraphicFramePr>
        <p:xfrm>
          <a:off x="611560" y="2126094"/>
          <a:ext cx="316835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792088"/>
                <a:gridCol w="1152128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合法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90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984542" y="205408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正确率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(accuracy)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90%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0/0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~~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0/10 = 0%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5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445029" y="467540"/>
            <a:ext cx="42322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4.1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逻辑回归拟合的本质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751" y="1472495"/>
                <a:ext cx="2464649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51" y="1472495"/>
                <a:ext cx="2464649" cy="6459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97750" y="3315217"/>
                <a:ext cx="2464649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50" y="3315217"/>
                <a:ext cx="2464649" cy="6459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97751" y="2393856"/>
                <a:ext cx="2464649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51" y="2393856"/>
                <a:ext cx="2464649" cy="6459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79512" y="1670811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类别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3453524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类别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512" y="253216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临界面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7944" y="1614379"/>
                <a:ext cx="1505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14379"/>
                <a:ext cx="15059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67944" y="2532163"/>
                <a:ext cx="1505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532163"/>
                <a:ext cx="15059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67944" y="3449947"/>
                <a:ext cx="1505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49947"/>
                <a:ext cx="15059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923928" y="2532163"/>
            <a:ext cx="1872208" cy="369332"/>
          </a:xfrm>
          <a:prstGeom prst="rect">
            <a:avLst/>
          </a:prstGeom>
          <a:noFill/>
          <a:ln>
            <a:solidFill>
              <a:srgbClr val="C94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  <p:bldP spid="7" grpId="0"/>
      <p:bldP spid="8" grpId="0"/>
      <p:bldP spid="9" grpId="0"/>
      <p:bldP spid="10" grpId="0"/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445029" y="467540"/>
            <a:ext cx="42322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4.1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逻辑回归拟合的本质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931" y="1419622"/>
            <a:ext cx="7237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逻辑回归拟合的是，二分类两个类别样本的决策超平面。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931" y="2229295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我们用刚刚的结果一起推导试一下吧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～</a:t>
            </a:r>
          </a:p>
        </p:txBody>
      </p:sp>
    </p:spTree>
    <p:extLst>
      <p:ext uri="{BB962C8B-B14F-4D97-AF65-F5344CB8AC3E}">
        <p14:creationId xmlns:p14="http://schemas.microsoft.com/office/powerpoint/2010/main" val="5618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445029" y="467540"/>
            <a:ext cx="42322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4.1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逻辑回归拟合的本质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9672" y="2787774"/>
                <a:ext cx="3897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=−8.0+3.9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−2.0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7774"/>
                <a:ext cx="389734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30153"/>
            <a:ext cx="1625600" cy="800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47256" y="1353204"/>
            <a:ext cx="6696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假设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x1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x2 - 4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大于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，为正例；反之，为负例。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9672" y="3488772"/>
                <a:ext cx="2584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1.9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−1.0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−4.0=0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88772"/>
                <a:ext cx="25840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696138" y="3517310"/>
            <a:ext cx="2011766" cy="369332"/>
          </a:xfrm>
          <a:prstGeom prst="rect">
            <a:avLst/>
          </a:prstGeom>
          <a:noFill/>
          <a:ln>
            <a:solidFill>
              <a:srgbClr val="C94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47864" y="1445537"/>
            <a:ext cx="5112568" cy="369332"/>
          </a:xfrm>
          <a:prstGeom prst="rect">
            <a:avLst/>
          </a:prstGeom>
          <a:noFill/>
          <a:ln>
            <a:solidFill>
              <a:srgbClr val="C94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9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过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拟合及正则化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7" y="1419622"/>
            <a:ext cx="2422289" cy="18096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412460"/>
            <a:ext cx="2411065" cy="1816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433" y="1412460"/>
            <a:ext cx="2420449" cy="18167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3046" y="32606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欠拟合</a:t>
            </a:r>
            <a:endParaRPr kumimoji="1"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6472" y="32606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过拟合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8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9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过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拟合及正则化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38671"/>
              </p:ext>
            </p:extLst>
          </p:nvPr>
        </p:nvGraphicFramePr>
        <p:xfrm>
          <a:off x="1513159" y="2139702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318817"/>
                <a:gridCol w="1440160"/>
                <a:gridCol w="18130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拟合度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训练误差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上线误差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是否可早期发现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欠拟合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大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大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可以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过拟合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小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大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不可以</a:t>
                      </a:r>
                      <a:endParaRPr lang="zh-CN" alt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3608" y="139595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欠拟合和过拟合都是需要解决的问题。相比之下，过拟合危险更大。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3723878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必须针对性的制定一些策略，来防止过拟合。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7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9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过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拟合及正则化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395954"/>
            <a:ext cx="3557384" cy="2392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常用方法：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数据方面：扩充数据集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特征方面：特征选择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算法方面：正则化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模型方面：交叉验证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6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9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4.2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过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拟合及正则化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395954"/>
            <a:ext cx="55723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正则化：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L1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范数，所有系数的绝对值之和。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203852" y="3568375"/>
                <a:ext cx="885306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mr-IN" altLang="zh-CN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|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52" y="3568375"/>
                <a:ext cx="885306" cy="5824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45500" y="2128475"/>
                <a:ext cx="8313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00" y="2128475"/>
                <a:ext cx="83131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7353" r="-220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34480" y="2909991"/>
            <a:ext cx="50081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正则化：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L2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范数，所有系数的平方和。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noFill/>
        <a:ln>
          <a:solidFill>
            <a:srgbClr val="C9425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9425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12358</TotalTime>
  <Words>902</Words>
  <Application>Microsoft Macintosh PowerPoint</Application>
  <PresentationFormat>全屏显示(16:9)</PresentationFormat>
  <Paragraphs>182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Calibri</vt:lpstr>
      <vt:lpstr>Cambria Math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93</cp:revision>
  <cp:lastPrinted>2018-09-24T07:39:50Z</cp:lastPrinted>
  <dcterms:created xsi:type="dcterms:W3CDTF">2016-04-25T01:54:29Z</dcterms:created>
  <dcterms:modified xsi:type="dcterms:W3CDTF">2018-12-02T06:54:23Z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