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  <p:sldMasterId id="2147483671" r:id="rId2"/>
  </p:sldMasterIdLst>
  <p:notesMasterIdLst>
    <p:notesMasterId r:id="rId13"/>
  </p:notesMasterIdLst>
  <p:sldIdLst>
    <p:sldId id="275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6" r:id="rId11"/>
    <p:sldId id="297" r:id="rId12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7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11" autoAdjust="0"/>
    <p:restoredTop sz="87357" autoAdjust="0"/>
  </p:normalViewPr>
  <p:slideViewPr>
    <p:cSldViewPr>
      <p:cViewPr varScale="1">
        <p:scale>
          <a:sx n="144" d="100"/>
          <a:sy n="144" d="100"/>
        </p:scale>
        <p:origin x="888" y="114"/>
      </p:cViewPr>
      <p:guideLst>
        <p:guide orient="horz" pos="667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‹#›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zh-CN" altLang="en-US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2018/11/5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8477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455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753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4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666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432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6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944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7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415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8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413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9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2229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10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033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2018/11/5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579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2018/11/5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7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2018/11/5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774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2018/11/5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871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2018/11/5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84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2018/11/5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938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2018/11/5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805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2018/11/5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177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2018/11/5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0958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2018/11/5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7865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2018/11/5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585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2018/11/5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3748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2018/11/5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81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2018/11/5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063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2018/11/5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6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2018/11/5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923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2018/11/5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384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2018/11/5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0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2018/11/5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55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2018/11/5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360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2018/11/5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182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2018/11/5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015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>
                <a:sym typeface="Calibri" pitchFamily="34" charset="0"/>
              </a:rPr>
              <a:t>单击此处编辑母版文本样式</a:t>
            </a:r>
            <a:endParaRPr lang="en-US" altLang="zh-CN">
              <a:sym typeface="Calibri" pitchFamily="34" charset="0"/>
            </a:endParaRPr>
          </a:p>
          <a:p>
            <a:pPr lvl="1"/>
            <a:r>
              <a:rPr lang="zh-CN" altLang="en-US">
                <a:sym typeface="Calibri" pitchFamily="34" charset="0"/>
              </a:rPr>
              <a:t>第二级</a:t>
            </a:r>
            <a:endParaRPr lang="en-US" altLang="zh-CN">
              <a:sym typeface="Calibri" pitchFamily="34" charset="0"/>
            </a:endParaRPr>
          </a:p>
          <a:p>
            <a:pPr lvl="2"/>
            <a:r>
              <a:rPr lang="zh-CN" altLang="en-US">
                <a:sym typeface="Calibri" pitchFamily="34" charset="0"/>
              </a:rPr>
              <a:t>第三级</a:t>
            </a:r>
            <a:endParaRPr lang="en-US" altLang="zh-CN">
              <a:sym typeface="Calibri" pitchFamily="34" charset="0"/>
            </a:endParaRPr>
          </a:p>
          <a:p>
            <a:pPr lvl="3"/>
            <a:r>
              <a:rPr lang="zh-CN" altLang="en-US">
                <a:sym typeface="Calibri" pitchFamily="34" charset="0"/>
              </a:rPr>
              <a:t>第四级</a:t>
            </a:r>
            <a:endParaRPr lang="en-US" altLang="zh-CN">
              <a:sym typeface="Calibri" pitchFamily="34" charset="0"/>
            </a:endParaRPr>
          </a:p>
          <a:p>
            <a:pPr lvl="4"/>
            <a:r>
              <a:rPr lang="zh-CN" altLang="en-US">
                <a:sym typeface="Calibri" pitchFamily="34" charset="0"/>
              </a:rPr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4294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2803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>
            <a:spLocks/>
          </p:cNvSpPr>
          <p:nvPr/>
        </p:nvSpPr>
        <p:spPr>
          <a:xfrm>
            <a:off x="3059832" y="2211710"/>
            <a:ext cx="249299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五、课程总结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4054069" y="2311643"/>
            <a:ext cx="103586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END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08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699382" y="467540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课程总结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75568" y="2619790"/>
            <a:ext cx="15242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200">
                <a:latin typeface="Microsoft YaHei" charset="-122"/>
                <a:ea typeface="Microsoft YaHei" charset="-122"/>
                <a:cs typeface="Microsoft YaHei" charset="-122"/>
              </a:rPr>
              <a:t>机器</a:t>
            </a:r>
            <a:r>
              <a:rPr kumimoji="1" lang="zh-CN" altLang="en-US" sz="2200" smtClean="0">
                <a:latin typeface="Microsoft YaHei" charset="-122"/>
                <a:ea typeface="Microsoft YaHei" charset="-122"/>
                <a:cs typeface="Microsoft YaHei" charset="-122"/>
              </a:rPr>
              <a:t>学习</a:t>
            </a:r>
            <a:endParaRPr kumimoji="1" lang="zh-CN" altLang="en-US" sz="2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807247" y="2055126"/>
            <a:ext cx="14047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200" dirty="0" smtClean="0">
                <a:latin typeface="Microsoft YaHei" charset="-122"/>
                <a:ea typeface="Microsoft YaHei" charset="-122"/>
                <a:cs typeface="Microsoft YaHei" charset="-122"/>
              </a:rPr>
              <a:t>监督学习</a:t>
            </a:r>
            <a:endParaRPr kumimoji="1" lang="zh-CN" altLang="en-US" sz="2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796306" y="3210530"/>
            <a:ext cx="17391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200" dirty="0" smtClean="0">
                <a:latin typeface="Microsoft YaHei" charset="-122"/>
                <a:ea typeface="Microsoft YaHei" charset="-122"/>
                <a:cs typeface="Microsoft YaHei" charset="-122"/>
              </a:rPr>
              <a:t>无监督学习</a:t>
            </a:r>
            <a:endParaRPr kumimoji="1" lang="zh-CN" altLang="en-US" sz="2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93624" y="1613681"/>
            <a:ext cx="8555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200" dirty="0" smtClean="0">
                <a:latin typeface="Microsoft YaHei" charset="-122"/>
                <a:ea typeface="Microsoft YaHei" charset="-122"/>
                <a:cs typeface="Microsoft YaHei" charset="-122"/>
              </a:rPr>
              <a:t>分类</a:t>
            </a:r>
            <a:endParaRPr kumimoji="1" lang="zh-CN" altLang="en-US" sz="2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093624" y="2545828"/>
            <a:ext cx="12241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200" dirty="0" smtClean="0">
                <a:latin typeface="Microsoft YaHei" charset="-122"/>
                <a:ea typeface="Microsoft YaHei" charset="-122"/>
                <a:cs typeface="Microsoft YaHei" charset="-122"/>
              </a:rPr>
              <a:t>预测</a:t>
            </a:r>
            <a:endParaRPr kumimoji="1" lang="zh-CN" altLang="en-US" sz="2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307629" y="1613681"/>
            <a:ext cx="16561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200" dirty="0" smtClean="0">
                <a:latin typeface="Microsoft YaHei" charset="-122"/>
                <a:ea typeface="Microsoft YaHei" charset="-122"/>
                <a:cs typeface="Microsoft YaHei" charset="-122"/>
              </a:rPr>
              <a:t>逻辑回归</a:t>
            </a:r>
            <a:endParaRPr kumimoji="1" lang="zh-CN" altLang="en-US" sz="2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080830" y="3214606"/>
            <a:ext cx="7474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200" dirty="0" smtClean="0">
                <a:latin typeface="Microsoft YaHei" charset="-122"/>
                <a:ea typeface="Microsoft YaHei" charset="-122"/>
                <a:cs typeface="Microsoft YaHei" charset="-122"/>
              </a:rPr>
              <a:t>聚类</a:t>
            </a:r>
            <a:endParaRPr kumimoji="1" lang="zh-CN" altLang="en-US" sz="2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12" name="直线连接线"/>
          <p:cNvCxnSpPr>
            <a:cxnSpLocks/>
          </p:cNvCxnSpPr>
          <p:nvPr/>
        </p:nvCxnSpPr>
        <p:spPr>
          <a:xfrm flipV="1">
            <a:off x="2472827" y="2255380"/>
            <a:ext cx="323479" cy="575152"/>
          </a:xfrm>
          <a:prstGeom prst="straightConnector1">
            <a:avLst/>
          </a:prstGeom>
          <a:noFill/>
          <a:ln w="28575" cap="flat" cmpd="sng">
            <a:solidFill>
              <a:srgbClr val="C9394A"/>
            </a:solidFill>
            <a:prstDash val="solid"/>
            <a:round/>
            <a:tailEnd type="arrow" w="med" len="med"/>
          </a:ln>
          <a:effectLst>
            <a:outerShdw blurRad="50800" dist="38100" dir="2700000" algn="tl" rotWithShape="0">
              <a:srgbClr val="000000">
                <a:alpha val="39607"/>
              </a:srgbClr>
            </a:outerShdw>
          </a:effectLst>
        </p:spPr>
      </p:cxnSp>
      <p:cxnSp>
        <p:nvCxnSpPr>
          <p:cNvPr id="13" name="直线连接线"/>
          <p:cNvCxnSpPr>
            <a:cxnSpLocks/>
            <a:endCxn id="8" idx="1"/>
          </p:cNvCxnSpPr>
          <p:nvPr/>
        </p:nvCxnSpPr>
        <p:spPr>
          <a:xfrm>
            <a:off x="2472827" y="2830532"/>
            <a:ext cx="323479" cy="595442"/>
          </a:xfrm>
          <a:prstGeom prst="straightConnector1">
            <a:avLst/>
          </a:prstGeom>
          <a:noFill/>
          <a:ln w="28575" cap="flat" cmpd="sng">
            <a:solidFill>
              <a:srgbClr val="C9394A"/>
            </a:solidFill>
            <a:prstDash val="solid"/>
            <a:round/>
            <a:tailEnd type="arrow" w="med" len="med"/>
          </a:ln>
          <a:effectLst>
            <a:outerShdw blurRad="50800" dist="38100" dir="2700000" algn="tl" rotWithShape="0">
              <a:srgbClr val="000000">
                <a:alpha val="39607"/>
              </a:srgbClr>
            </a:outerShdw>
          </a:effectLst>
        </p:spPr>
      </p:cxnSp>
      <p:cxnSp>
        <p:nvCxnSpPr>
          <p:cNvPr id="14" name="直线连接线"/>
          <p:cNvCxnSpPr>
            <a:cxnSpLocks/>
            <a:stCxn id="7" idx="3"/>
            <a:endCxn id="9" idx="1"/>
          </p:cNvCxnSpPr>
          <p:nvPr/>
        </p:nvCxnSpPr>
        <p:spPr>
          <a:xfrm flipV="1">
            <a:off x="4211960" y="1829125"/>
            <a:ext cx="881664" cy="441445"/>
          </a:xfrm>
          <a:prstGeom prst="straightConnector1">
            <a:avLst/>
          </a:prstGeom>
          <a:noFill/>
          <a:ln w="28575" cap="flat" cmpd="sng">
            <a:solidFill>
              <a:srgbClr val="C9394A"/>
            </a:solidFill>
            <a:prstDash val="solid"/>
            <a:round/>
            <a:tailEnd type="arrow" w="med" len="med"/>
          </a:ln>
          <a:effectLst>
            <a:outerShdw blurRad="50800" dist="38100" dir="2700000" algn="tl" rotWithShape="0">
              <a:srgbClr val="000000">
                <a:alpha val="39607"/>
              </a:srgbClr>
            </a:outerShdw>
          </a:effectLst>
        </p:spPr>
      </p:cxnSp>
      <p:cxnSp>
        <p:nvCxnSpPr>
          <p:cNvPr id="15" name="直线连接线"/>
          <p:cNvCxnSpPr>
            <a:cxnSpLocks/>
            <a:stCxn id="7" idx="3"/>
            <a:endCxn id="10" idx="1"/>
          </p:cNvCxnSpPr>
          <p:nvPr/>
        </p:nvCxnSpPr>
        <p:spPr>
          <a:xfrm>
            <a:off x="4211960" y="2270570"/>
            <a:ext cx="881664" cy="490702"/>
          </a:xfrm>
          <a:prstGeom prst="straightConnector1">
            <a:avLst/>
          </a:prstGeom>
          <a:noFill/>
          <a:ln w="28575" cap="flat" cmpd="sng">
            <a:solidFill>
              <a:srgbClr val="C9394A"/>
            </a:solidFill>
            <a:prstDash val="solid"/>
            <a:round/>
            <a:tailEnd type="arrow" w="med" len="med"/>
          </a:ln>
          <a:effectLst>
            <a:outerShdw blurRad="50800" dist="38100" dir="2700000" algn="tl" rotWithShape="0">
              <a:srgbClr val="000000">
                <a:alpha val="39607"/>
              </a:srgbClr>
            </a:outerShdw>
          </a:effectLst>
        </p:spPr>
      </p:cxnSp>
      <p:cxnSp>
        <p:nvCxnSpPr>
          <p:cNvPr id="16" name="直线连接线"/>
          <p:cNvCxnSpPr>
            <a:cxnSpLocks/>
            <a:endCxn id="11" idx="1"/>
          </p:cNvCxnSpPr>
          <p:nvPr/>
        </p:nvCxnSpPr>
        <p:spPr>
          <a:xfrm>
            <a:off x="5828242" y="1829125"/>
            <a:ext cx="479387" cy="0"/>
          </a:xfrm>
          <a:prstGeom prst="straightConnector1">
            <a:avLst/>
          </a:prstGeom>
          <a:noFill/>
          <a:ln w="28575" cap="flat" cmpd="sng">
            <a:solidFill>
              <a:srgbClr val="C9394A"/>
            </a:solidFill>
            <a:prstDash val="solid"/>
            <a:round/>
            <a:tailEnd type="arrow" w="med" len="med"/>
          </a:ln>
          <a:effectLst>
            <a:outerShdw blurRad="50800" dist="38100" dir="2700000" algn="tl" rotWithShape="0">
              <a:srgbClr val="000000">
                <a:alpha val="39607"/>
              </a:srgbClr>
            </a:outerShdw>
          </a:effectLst>
        </p:spPr>
      </p:cxnSp>
      <p:cxnSp>
        <p:nvCxnSpPr>
          <p:cNvPr id="18" name="直线连接线"/>
          <p:cNvCxnSpPr>
            <a:cxnSpLocks/>
            <a:endCxn id="12" idx="1"/>
          </p:cNvCxnSpPr>
          <p:nvPr/>
        </p:nvCxnSpPr>
        <p:spPr>
          <a:xfrm>
            <a:off x="4355976" y="3425974"/>
            <a:ext cx="724854" cy="4076"/>
          </a:xfrm>
          <a:prstGeom prst="straightConnector1">
            <a:avLst/>
          </a:prstGeom>
          <a:noFill/>
          <a:ln w="28575" cap="flat" cmpd="sng">
            <a:solidFill>
              <a:srgbClr val="C9394A"/>
            </a:solidFill>
            <a:prstDash val="solid"/>
            <a:round/>
            <a:tailEnd type="arrow" w="med" len="med"/>
          </a:ln>
          <a:effectLst>
            <a:outerShdw blurRad="50800" dist="38100" dir="2700000" algn="tl" rotWithShape="0">
              <a:srgbClr val="000000">
                <a:alpha val="39607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38381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699382" y="467540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课程总结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306793"/>
              </p:ext>
            </p:extLst>
          </p:nvPr>
        </p:nvGraphicFramePr>
        <p:xfrm>
          <a:off x="323528" y="2139702"/>
          <a:ext cx="3456384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5421"/>
                <a:gridCol w="864096"/>
                <a:gridCol w="1256867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        输出</a:t>
                      </a:r>
                      <a:endParaRPr lang="en-US" altLang="zh-CN" sz="2000" dirty="0" smtClean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  <a:p>
                      <a:r>
                        <a:rPr lang="zh-CN" altLang="en-US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输入</a:t>
                      </a:r>
                      <a:endParaRPr lang="en-US" altLang="zh-CN" sz="2000" dirty="0" smtClean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正例</a:t>
                      </a:r>
                      <a:endParaRPr lang="zh-CN" altLang="en-US" sz="20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反例</a:t>
                      </a:r>
                      <a:endParaRPr lang="zh-CN" altLang="en-US" sz="20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正例</a:t>
                      </a:r>
                      <a:endParaRPr lang="zh-CN" altLang="en-US" sz="20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TP</a:t>
                      </a:r>
                      <a:endParaRPr lang="zh-CN" altLang="en-US" sz="20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FN</a:t>
                      </a:r>
                      <a:endParaRPr lang="zh-CN" altLang="en-US" sz="20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反例</a:t>
                      </a:r>
                      <a:endParaRPr lang="zh-CN" altLang="en-US" sz="20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FP</a:t>
                      </a:r>
                      <a:endParaRPr lang="zh-CN" altLang="en-US" sz="20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TN</a:t>
                      </a:r>
                      <a:endParaRPr lang="zh-CN" altLang="en-US" sz="20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3923928" y="1325354"/>
            <a:ext cx="54726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正确率</a:t>
            </a: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(accuracy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)</a:t>
            </a:r>
            <a:endParaRPr kumimoji="1"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u"/>
            </a:pP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accuracy = (</a:t>
            </a: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TP+TN)/(TP+TN+FP+FN)</a:t>
            </a:r>
          </a:p>
          <a:p>
            <a:pPr>
              <a:lnSpc>
                <a:spcPct val="150000"/>
              </a:lnSpc>
            </a:pP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精度</a:t>
            </a: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(precision)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u"/>
            </a:pP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precision=TP/(TP+FP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)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召回率</a:t>
            </a: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(recall)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u"/>
            </a:pP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recall=TP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/(TP+FN</a:t>
            </a: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)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F1 score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u"/>
            </a:pP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F1 = 2pr/(</a:t>
            </a:r>
            <a:r>
              <a:rPr kumimoji="1" lang="en-US" altLang="zh-CN" sz="2000" dirty="0" err="1" smtClean="0">
                <a:latin typeface="Microsoft YaHei" charset="-122"/>
                <a:ea typeface="Microsoft YaHei" charset="-122"/>
                <a:cs typeface="Microsoft YaHei" charset="-122"/>
              </a:rPr>
              <a:t>p+r</a:t>
            </a: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057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699382" y="467540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课程总结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004" y="3090016"/>
            <a:ext cx="4587057" cy="1868801"/>
          </a:xfrm>
          <a:prstGeom prst="rect">
            <a:avLst/>
          </a:prstGeom>
        </p:spPr>
      </p:pic>
      <p:sp>
        <p:nvSpPr>
          <p:cNvPr id="20" name="文本框"/>
          <p:cNvSpPr txBox="1">
            <a:spLocks/>
          </p:cNvSpPr>
          <p:nvPr/>
        </p:nvSpPr>
        <p:spPr>
          <a:xfrm>
            <a:off x="518336" y="1125421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 sz="2000" b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742950" indent="-28575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2pPr>
            <a:lvl3pPr marL="1143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3pPr>
            <a:lvl4pPr marL="16002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4pPr>
            <a:lvl5pPr marL="20574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5pPr>
            <a:lvl6pPr marL="25146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6pPr>
            <a:lvl7pPr marL="29718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7pPr>
            <a:lvl8pPr marL="3429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8pPr>
            <a:lvl9pPr marL="3429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CN" sz="2200" kern="0" dirty="0" smtClean="0">
                <a:solidFill>
                  <a:srgbClr val="212121"/>
                </a:solidFill>
                <a:cs typeface="Times New Roman" charset="0"/>
              </a:rPr>
              <a:t> </a:t>
            </a:r>
            <a:r>
              <a:rPr lang="zh-CN" altLang="en-US" sz="2200" kern="0" dirty="0" smtClean="0">
                <a:solidFill>
                  <a:srgbClr val="212121"/>
                </a:solidFill>
                <a:cs typeface="Times New Roman" charset="0"/>
              </a:rPr>
              <a:t>逻辑回归：一个名为回归实为分类的经典算法</a:t>
            </a:r>
            <a:r>
              <a:rPr lang="en-US" altLang="zh-CN" sz="2200" kern="0" dirty="0" smtClean="0">
                <a:solidFill>
                  <a:srgbClr val="212121"/>
                </a:solidFill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4747542" y="2481472"/>
                <a:ext cx="1381019" cy="5833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𝑦</m:t>
                      </m:r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zh-CN" sz="20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</m:t>
                              </m:r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zh-CN" altLang="en-US" sz="2000" dirty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542" y="2481472"/>
                <a:ext cx="1381019" cy="5833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2391936" y="2619267"/>
                <a:ext cx="145135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𝑧</m:t>
                      </m:r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sz="20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𝒘</m:t>
                          </m:r>
                        </m:e>
                        <m:sup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zh-CN" sz="20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𝒙</m:t>
                      </m:r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𝑏</m:t>
                      </m:r>
                    </m:oMath>
                  </m:oMathPara>
                </a14:m>
                <a:endParaRPr kumimoji="1" lang="zh-CN" altLang="en-US" sz="2000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936" y="2619267"/>
                <a:ext cx="1451359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1681" t="-4000" r="-4202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圆角矩形"/>
          <p:cNvSpPr>
            <a:spLocks/>
          </p:cNvSpPr>
          <p:nvPr/>
        </p:nvSpPr>
        <p:spPr>
          <a:xfrm>
            <a:off x="379666" y="1766828"/>
            <a:ext cx="1430338" cy="458786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特征向量𝒙</a:t>
            </a:r>
            <a:endParaRPr lang="zh-CN" altLang="en-US" sz="2000" b="1" u="none" strike="noStrike" kern="1200" cap="none" spc="0" baseline="0" dirty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4" name="下箭头"/>
          <p:cNvSpPr>
            <a:spLocks/>
          </p:cNvSpPr>
          <p:nvPr/>
        </p:nvSpPr>
        <p:spPr>
          <a:xfrm rot="16200000">
            <a:off x="2088369" y="1830327"/>
            <a:ext cx="215899" cy="331786"/>
          </a:xfrm>
          <a:prstGeom prst="downArrow">
            <a:avLst>
              <a:gd name="adj1" fmla="val 0"/>
              <a:gd name="adj2" fmla="val 115257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/>
          <a:lstStyle/>
          <a:p>
            <a:endParaRPr lang="zh-CN" altLang="en-US" dirty="0"/>
          </a:p>
        </p:txBody>
      </p:sp>
      <p:sp>
        <p:nvSpPr>
          <p:cNvPr id="25" name="圆角矩形"/>
          <p:cNvSpPr>
            <a:spLocks/>
          </p:cNvSpPr>
          <p:nvPr/>
        </p:nvSpPr>
        <p:spPr>
          <a:xfrm>
            <a:off x="2555420" y="1768262"/>
            <a:ext cx="1430338" cy="458786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线性变换</a:t>
            </a:r>
            <a:endParaRPr lang="zh-CN" altLang="en-US" sz="2000" b="1" u="none" strike="noStrike" kern="1200" cap="none" spc="0" baseline="0" dirty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6" name="圆角矩形"/>
          <p:cNvSpPr>
            <a:spLocks/>
          </p:cNvSpPr>
          <p:nvPr/>
        </p:nvSpPr>
        <p:spPr>
          <a:xfrm>
            <a:off x="4722883" y="1766828"/>
            <a:ext cx="1430338" cy="458786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Sigmoid</a:t>
            </a:r>
            <a:endParaRPr lang="zh-CN" altLang="en-US" sz="2000" b="1" u="none" strike="noStrike" kern="1200" cap="none" spc="0" baseline="0" dirty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7" name="圆角矩形"/>
          <p:cNvSpPr>
            <a:spLocks/>
          </p:cNvSpPr>
          <p:nvPr/>
        </p:nvSpPr>
        <p:spPr>
          <a:xfrm>
            <a:off x="7017104" y="1765241"/>
            <a:ext cx="1430338" cy="458786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预测结果</a:t>
            </a:r>
            <a:endParaRPr lang="zh-CN" altLang="en-US" sz="2000" b="1" u="none" strike="noStrike" kern="1200" cap="none" spc="0" baseline="0" dirty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8" name="下箭头"/>
          <p:cNvSpPr>
            <a:spLocks/>
          </p:cNvSpPr>
          <p:nvPr/>
        </p:nvSpPr>
        <p:spPr>
          <a:xfrm rot="16200000">
            <a:off x="4208535" y="1830326"/>
            <a:ext cx="215899" cy="331786"/>
          </a:xfrm>
          <a:prstGeom prst="downArrow">
            <a:avLst>
              <a:gd name="adj1" fmla="val 0"/>
              <a:gd name="adj2" fmla="val 115257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/>
          <a:lstStyle/>
          <a:p>
            <a:endParaRPr lang="zh-CN" altLang="en-US" dirty="0"/>
          </a:p>
        </p:txBody>
      </p:sp>
      <p:sp>
        <p:nvSpPr>
          <p:cNvPr id="29" name="下箭头"/>
          <p:cNvSpPr>
            <a:spLocks/>
          </p:cNvSpPr>
          <p:nvPr/>
        </p:nvSpPr>
        <p:spPr>
          <a:xfrm rot="16200000">
            <a:off x="6412324" y="1830327"/>
            <a:ext cx="215899" cy="331786"/>
          </a:xfrm>
          <a:prstGeom prst="downArrow">
            <a:avLst>
              <a:gd name="adj1" fmla="val 0"/>
              <a:gd name="adj2" fmla="val 115257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/>
          <a:lstStyle/>
          <a:p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6871300" y="2616910"/>
            <a:ext cx="1923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样本属于</a:t>
            </a: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0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or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95536" y="261691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smtClean="0">
                <a:latin typeface="Microsoft YaHei" charset="-122"/>
                <a:ea typeface="Microsoft YaHei" charset="-122"/>
                <a:cs typeface="Microsoft YaHei" charset="-122"/>
              </a:rPr>
              <a:t>样本特征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100143" y="4801239"/>
            <a:ext cx="14077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 smtClean="0">
                <a:latin typeface="Microsoft YaHei" charset="-122"/>
                <a:ea typeface="Microsoft YaHei" charset="-122"/>
                <a:cs typeface="Microsoft YaHei" charset="-122"/>
              </a:rPr>
              <a:t>Sigmoid</a:t>
            </a:r>
            <a:r>
              <a:rPr kumimoji="1"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函数</a:t>
            </a:r>
            <a:endParaRPr lang="zh-CN" altLang="en-US" sz="1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3564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699382" y="467540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课程总结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23528" y="1275606"/>
            <a:ext cx="4801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采用</a:t>
            </a:r>
            <a:r>
              <a:rPr kumimoji="1" lang="zh-CN" altLang="en-US" sz="2000" dirty="0" smtClean="0">
                <a:solidFill>
                  <a:srgbClr val="C942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梯度上升法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，最大化对数似然函数：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1202725" y="2139702"/>
                <a:ext cx="6716839" cy="840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𝑙</m:t>
                      </m:r>
                      <m:d>
                        <m:d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20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𝒘</m:t>
                          </m:r>
                        </m:e>
                      </m:d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sz="20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ln</m:t>
                      </m:r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⁡(</m:t>
                      </m:r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𝐿</m:t>
                      </m:r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𝑤</m:t>
                      </m:r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))=</m:t>
                      </m:r>
                      <m:nary>
                        <m:naryPr>
                          <m:chr m:val="∑"/>
                          <m:ctrlPr>
                            <a:rPr kumimoji="1" lang="is-IS" altLang="zh-CN" sz="20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p>
                        <m:e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zh-CN" sz="2000" b="0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1" lang="en-US" altLang="zh-CN" sz="2000" b="0" i="1" smtClean="0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l-GR" altLang="zh-CN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Φ</m:t>
                                  </m:r>
                                  <m:d>
                                    <m:dPr>
                                      <m:ctrlPr>
                                        <a:rPr kumimoji="1" lang="en-US" altLang="zh-CN" sz="2000" b="0" i="1" smtClean="0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zh-CN" sz="2000" b="0" i="1" smtClean="0">
                                              <a:latin typeface="Cambria Math" panose="02040503050406030204" pitchFamily="18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sz="2000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sz="2000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d>
                            <m:dPr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kumimoji="1" lang="en-US" altLang="zh-CN" sz="2000" b="0" i="1" smtClean="0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zh-CN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kumimoji="1" lang="en-US" altLang="zh-CN" sz="2000" b="0" i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ln</m:t>
                          </m:r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⁡(1−</m:t>
                          </m:r>
                          <m:r>
                            <m:rPr>
                              <m:sty m:val="p"/>
                            </m:rPr>
                            <a:rPr kumimoji="1" lang="el-GR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Φ</m:t>
                          </m:r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))]</m:t>
                          </m:r>
                        </m:e>
                      </m:nary>
                    </m:oMath>
                  </m:oMathPara>
                </a14:m>
                <a:endParaRPr kumimoji="1" lang="zh-CN" altLang="en-US" sz="2000" dirty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725" y="2139702"/>
                <a:ext cx="6716839" cy="84029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/>
          <p:cNvSpPr/>
          <p:nvPr/>
        </p:nvSpPr>
        <p:spPr>
          <a:xfrm>
            <a:off x="467544" y="3442693"/>
            <a:ext cx="7344816" cy="4286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2" name="TextBox 7"/>
          <p:cNvSpPr txBox="1"/>
          <p:nvPr/>
        </p:nvSpPr>
        <p:spPr>
          <a:xfrm>
            <a:off x="467544" y="3479751"/>
            <a:ext cx="7616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C94251"/>
                </a:solidFill>
                <a:latin typeface="微软雅黑" pitchFamily="34" charset="-122"/>
                <a:ea typeface="微软雅黑" pitchFamily="34" charset="-122"/>
              </a:rPr>
              <a:t>求解：最大化似然函数；也可以加负号，变为最小化似然函数。</a:t>
            </a:r>
            <a:endParaRPr lang="zh-CN" altLang="en-US" sz="2000" dirty="0">
              <a:solidFill>
                <a:srgbClr val="C9425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91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 animBg="1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699382" y="467540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课程总结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839477"/>
            <a:ext cx="3276600" cy="2679700"/>
          </a:xfrm>
          <a:prstGeom prst="rect">
            <a:avLst/>
          </a:prstGeom>
        </p:spPr>
      </p:pic>
      <p:cxnSp>
        <p:nvCxnSpPr>
          <p:cNvPr id="20" name="直线箭头连接符 19"/>
          <p:cNvCxnSpPr/>
          <p:nvPr/>
        </p:nvCxnSpPr>
        <p:spPr>
          <a:xfrm>
            <a:off x="539551" y="4606166"/>
            <a:ext cx="3384376" cy="0"/>
          </a:xfrm>
          <a:prstGeom prst="straightConnector1">
            <a:avLst/>
          </a:prstGeom>
          <a:ln>
            <a:solidFill>
              <a:srgbClr val="C942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 flipV="1">
            <a:off x="611559" y="1869862"/>
            <a:ext cx="0" cy="2808312"/>
          </a:xfrm>
          <a:prstGeom prst="straightConnector1">
            <a:avLst/>
          </a:prstGeom>
          <a:ln>
            <a:solidFill>
              <a:srgbClr val="C942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812172" y="453415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x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355788" y="165383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y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264562" y="1103552"/>
                <a:ext cx="859318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20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假设一座山的海拔与坐标的关系为</a:t>
                </a:r>
                <a14:m>
                  <m:oMath xmlns:m="http://schemas.openxmlformats.org/officeDocument/2006/math">
                    <m:r>
                      <a:rPr kumimoji="1" lang="en-US" altLang="zh-CN" sz="2000" i="1" dirty="0">
                        <a:latin typeface="Cambria Math" charset="0"/>
                        <a:ea typeface="Microsoft YaHei" charset="-122"/>
                        <a:cs typeface="Microsoft YaHei" charset="-122"/>
                      </a:rPr>
                      <m:t>𝑓</m:t>
                    </m:r>
                    <m:r>
                      <a:rPr kumimoji="1" lang="en-US" altLang="zh-CN" sz="2000" i="1" dirty="0">
                        <a:latin typeface="Cambria Math" charset="0"/>
                        <a:ea typeface="Microsoft YaHei" charset="-122"/>
                        <a:cs typeface="Microsoft YaHei" charset="-122"/>
                      </a:rPr>
                      <m:t>(</m:t>
                    </m:r>
                    <m:r>
                      <a:rPr kumimoji="1" lang="en-US" altLang="zh-CN" sz="2000" i="1" dirty="0">
                        <a:latin typeface="Cambria Math" charset="0"/>
                        <a:ea typeface="Microsoft YaHei" charset="-122"/>
                        <a:cs typeface="Microsoft YaHei" charset="-122"/>
                      </a:rPr>
                      <m:t>𝑥</m:t>
                    </m:r>
                    <m:r>
                      <a:rPr kumimoji="1" lang="en-US" altLang="zh-CN" sz="2000" i="1" dirty="0">
                        <a:latin typeface="Cambria Math" charset="0"/>
                        <a:ea typeface="Microsoft YaHei" charset="-122"/>
                        <a:cs typeface="Microsoft YaHei" charset="-122"/>
                      </a:rPr>
                      <m:t>,</m:t>
                    </m:r>
                    <m:r>
                      <a:rPr kumimoji="1" lang="en-US" altLang="zh-CN" sz="2000" i="1" dirty="0">
                        <a:latin typeface="Cambria Math" charset="0"/>
                        <a:ea typeface="Microsoft YaHei" charset="-122"/>
                        <a:cs typeface="Microsoft YaHei" charset="-122"/>
                      </a:rPr>
                      <m:t>𝑦</m:t>
                    </m:r>
                    <m:r>
                      <a:rPr kumimoji="1" lang="en-US" altLang="zh-CN" sz="2000" i="1" dirty="0">
                        <a:latin typeface="Cambria Math" charset="0"/>
                        <a:ea typeface="Microsoft YaHei" charset="-122"/>
                        <a:cs typeface="Microsoft YaHei" charset="-122"/>
                      </a:rPr>
                      <m:t>)</m:t>
                    </m:r>
                  </m:oMath>
                </a14:m>
                <a:r>
                  <a:rPr kumimoji="1" lang="zh-CN" altLang="en-US" sz="20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，且处处可导</a:t>
                </a:r>
                <a:endParaRPr kumimoji="1" lang="en-US" altLang="zh-CN" sz="20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r>
                  <a:rPr kumimoji="1" lang="zh-CN" altLang="en-US" sz="20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这座山的等高线如下图：</a:t>
                </a:r>
                <a:endParaRPr kumimoji="1" lang="en-US" altLang="zh-CN" sz="20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62" y="1103552"/>
                <a:ext cx="8593181" cy="707886"/>
              </a:xfrm>
              <a:prstGeom prst="rect">
                <a:avLst/>
              </a:prstGeom>
              <a:blipFill rotWithShape="0">
                <a:blip r:embed="rId4"/>
                <a:stretch>
                  <a:fillRect l="-709" t="-4310" b="-146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4096472" y="2836814"/>
                <a:ext cx="4840752" cy="8744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zh-CN" altLang="en-US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对于点</a:t>
                </a:r>
                <a:r>
                  <a:rPr kumimoji="1" lang="en-US" altLang="zh-CN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p0</a:t>
                </a:r>
                <a:r>
                  <a:rPr kumimoji="1" lang="zh-CN" altLang="en-US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而言，其变化率最快的方向是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zh-CN" altLang="en-US" i="1" smtClean="0">
                            <a:latin typeface="Cambria Math" panose="02040503050406030204" pitchFamily="18" charset="0"/>
                            <a:ea typeface="Microsoft YaHei" charset="-122"/>
                            <a:cs typeface="Microsoft YaHei" charset="-122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  <a:ea typeface="Microsoft YaHei" charset="-122"/>
                                <a:cs typeface="Microsoft YaHei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  <a:ea typeface="Microsoft YaHei" charset="-122"/>
                                <a:cs typeface="Microsoft YaHei" charset="-122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  <a:ea typeface="Microsoft YaHei" charset="-122"/>
                                <a:cs typeface="Microsoft YaHei" charset="-122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  <a:ea typeface="Microsoft YaHei" charset="-122"/>
                                <a:cs typeface="Microsoft YaHei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  <a:ea typeface="Microsoft YaHei" charset="-122"/>
                                <a:cs typeface="Microsoft YaHei" charset="-122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  <a:ea typeface="Microsoft YaHei" charset="-122"/>
                                <a:cs typeface="Microsoft YaHei" charset="-122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kumimoji="1" lang="zh-CN" altLang="en-US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，</a:t>
                </a:r>
                <a:endParaRPr kumimoji="1" lang="en-US" altLang="zh-CN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zh-CN" altLang="en-US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这就是函数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charset="0"/>
                        <a:ea typeface="Microsoft YaHei" charset="-122"/>
                        <a:cs typeface="Microsoft YaHei" charset="-122"/>
                      </a:rPr>
                      <m:t>𝑓</m:t>
                    </m:r>
                    <m:r>
                      <a:rPr kumimoji="1" lang="en-US" altLang="zh-CN" i="1" dirty="0">
                        <a:latin typeface="Cambria Math" charset="0"/>
                        <a:ea typeface="Microsoft YaHei" charset="-122"/>
                        <a:cs typeface="Microsoft YaHei" charset="-122"/>
                      </a:rPr>
                      <m:t>(</m:t>
                    </m:r>
                    <m:r>
                      <a:rPr kumimoji="1" lang="en-US" altLang="zh-CN" i="1" dirty="0">
                        <a:latin typeface="Cambria Math" charset="0"/>
                        <a:ea typeface="Microsoft YaHei" charset="-122"/>
                        <a:cs typeface="Microsoft YaHei" charset="-122"/>
                      </a:rPr>
                      <m:t>𝑥</m:t>
                    </m:r>
                    <m:r>
                      <a:rPr kumimoji="1" lang="en-US" altLang="zh-CN" i="1" dirty="0">
                        <a:latin typeface="Cambria Math" charset="0"/>
                        <a:ea typeface="Microsoft YaHei" charset="-122"/>
                        <a:cs typeface="Microsoft YaHei" charset="-122"/>
                      </a:rPr>
                      <m:t>,</m:t>
                    </m:r>
                    <m:r>
                      <a:rPr kumimoji="1" lang="en-US" altLang="zh-CN" i="1" dirty="0">
                        <a:latin typeface="Cambria Math" charset="0"/>
                        <a:ea typeface="Microsoft YaHei" charset="-122"/>
                        <a:cs typeface="Microsoft YaHei" charset="-122"/>
                      </a:rPr>
                      <m:t>𝑦</m:t>
                    </m:r>
                    <m:r>
                      <a:rPr kumimoji="1" lang="en-US" altLang="zh-CN" i="1" dirty="0">
                        <a:latin typeface="Cambria Math" charset="0"/>
                        <a:ea typeface="Microsoft YaHei" charset="-122"/>
                        <a:cs typeface="Microsoft YaHei" charset="-122"/>
                      </a:rPr>
                      <m:t>)</m:t>
                    </m:r>
                  </m:oMath>
                </a14:m>
                <a:r>
                  <a:rPr kumimoji="1" lang="zh-CN" altLang="en-US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在</a:t>
                </a:r>
                <a:r>
                  <a:rPr kumimoji="1" lang="en-US" altLang="zh-CN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p0</a:t>
                </a:r>
                <a:r>
                  <a:rPr kumimoji="1" lang="zh-CN" altLang="en-US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点的梯度。</a:t>
                </a:r>
                <a:endParaRPr kumimoji="1" lang="zh-CN" altLang="en-US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6472" y="2836814"/>
                <a:ext cx="4840752" cy="874407"/>
              </a:xfrm>
              <a:prstGeom prst="rect">
                <a:avLst/>
              </a:prstGeom>
              <a:blipFill rotWithShape="0">
                <a:blip r:embed="rId5"/>
                <a:stretch>
                  <a:fillRect l="-1134" r="-378" b="-97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682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699382" y="467540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课程总结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827584" y="1275606"/>
                <a:ext cx="7477239" cy="840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CN" sz="20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𝑙</m:t>
                          </m:r>
                          <m:d>
                            <m:dPr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000" b="1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kumimoji="1" lang="mr-IN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zh-CN" sz="20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𝒘</m:t>
                          </m:r>
                        </m:den>
                      </m:f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is-IS" altLang="zh-CN" sz="20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mr-IN" altLang="zh-CN" sz="20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kumimoji="1" lang="en-US" altLang="zh-CN" sz="2000" b="0" i="1" smtClean="0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kumimoji="1" lang="en-US" altLang="zh-CN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kumimoji="1" lang="en-US" altLang="zh-CN" sz="2000" b="0" i="1" smtClean="0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kumimoji="1" lang="en-US" altLang="zh-CN" sz="2000" b="0" i="1" smtClean="0">
                                              <a:latin typeface="Cambria Math" panose="02040503050406030204" pitchFamily="18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zh-CN" sz="2000" b="1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𝒘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zh-CN" sz="2000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kumimoji="1" lang="en-US" altLang="zh-CN" sz="20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sz="2000" b="1" i="1" smtClean="0">
                                              <a:latin typeface="Cambria Math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sz="2000" b="0" i="1" smtClean="0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kumimoji="1" lang="en-US" altLang="zh-CN" sz="20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+</m:t>
                                      </m:r>
                                      <m:r>
                                        <a:rPr kumimoji="1" lang="en-US" altLang="zh-CN" sz="2000" b="1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𝒃</m:t>
                                      </m:r>
                                    </m:e>
                                  </m:d>
                                </m:sup>
                              </m:sSup>
                            </m:den>
                          </m:f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)∗</m:t>
                          </m:r>
                          <m:sSub>
                            <m:sSubPr>
                              <m:ctrlPr>
                                <a:rPr kumimoji="1"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1" i="1" smtClean="0">
                                  <a:latin typeface="Cambria Math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kumimoji="1" lang="is-IS" altLang="zh-CN" sz="20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𝑒𝑟𝑟𝑜𝑟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sz="20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kumimoji="1"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1" i="1" smtClean="0">
                                  <a:latin typeface="Cambria Math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sz="2000" b="1" i="1" smtClean="0">
                              <a:latin typeface="Cambria Math" charset="0"/>
                            </a:rPr>
                            <m:t>=</m:t>
                          </m:r>
                          <m:r>
                            <a:rPr kumimoji="1" lang="en-US" altLang="zh-CN" sz="2000" b="1" i="1" smtClean="0">
                              <a:latin typeface="Cambria Math" charset="0"/>
                            </a:rPr>
                            <m:t>𝒙</m:t>
                          </m:r>
                          <m:r>
                            <a:rPr kumimoji="1" lang="en-US" altLang="zh-CN" sz="2000" b="1" i="1" smtClean="0">
                              <a:latin typeface="Cambria Math" charset="0"/>
                            </a:rPr>
                            <m:t>∗</m:t>
                          </m:r>
                          <m:r>
                            <a:rPr kumimoji="1" lang="en-US" altLang="zh-CN" sz="2000" b="1" i="1" smtClean="0">
                              <a:latin typeface="Cambria Math" charset="0"/>
                            </a:rPr>
                            <m:t>𝒆𝒓𝒓𝒐𝒓</m:t>
                          </m:r>
                        </m:e>
                      </m:nary>
                    </m:oMath>
                  </m:oMathPara>
                </a14:m>
                <a:endParaRPr kumimoji="1" lang="en-US" altLang="zh-CN" sz="2000" dirty="0" smtClean="0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275606"/>
                <a:ext cx="7477239" cy="84029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线连接符 19"/>
          <p:cNvCxnSpPr/>
          <p:nvPr/>
        </p:nvCxnSpPr>
        <p:spPr>
          <a:xfrm>
            <a:off x="6962576" y="1898327"/>
            <a:ext cx="134224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 flipH="1">
            <a:off x="7395845" y="1898327"/>
            <a:ext cx="908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梯度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27584" y="2299687"/>
            <a:ext cx="8136904" cy="2807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000" smtClean="0">
                <a:latin typeface="Microsoft YaHei" charset="-122"/>
                <a:ea typeface="Microsoft YaHei" charset="-122"/>
                <a:cs typeface="Microsoft YaHei" charset="-122"/>
              </a:rPr>
              <a:t>[</a:t>
            </a: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X,Y] = </a:t>
            </a:r>
            <a:r>
              <a:rPr kumimoji="1" lang="en-US" altLang="zh-CN" sz="2000" dirty="0" err="1" smtClean="0">
                <a:latin typeface="Microsoft YaHei" charset="-122"/>
                <a:ea typeface="Microsoft YaHei" charset="-122"/>
                <a:cs typeface="Microsoft YaHei" charset="-122"/>
              </a:rPr>
              <a:t>load_data</a:t>
            </a: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( )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，</a:t>
            </a: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w = rand(m, 1), alpha = 0.3</a:t>
            </a:r>
            <a:endParaRPr kumimoji="1" lang="en-US" altLang="zh-CN" sz="2000" b="1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for </a:t>
            </a:r>
            <a:r>
              <a:rPr kumimoji="1" lang="en-US" altLang="zh-CN" sz="2000" dirty="0" err="1" smtClean="0">
                <a:latin typeface="Microsoft YaHei" charset="-122"/>
                <a:ea typeface="Microsoft YaHei" charset="-122"/>
                <a:cs typeface="Microsoft YaHei" charset="-122"/>
              </a:rPr>
              <a:t>i</a:t>
            </a: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 in range(</a:t>
            </a:r>
            <a:r>
              <a:rPr kumimoji="1" lang="en-US" altLang="zh-CN" sz="2000" dirty="0" err="1" smtClean="0">
                <a:latin typeface="Microsoft YaHei" charset="-122"/>
                <a:ea typeface="Microsoft YaHei" charset="-122"/>
                <a:cs typeface="Microsoft YaHei" charset="-122"/>
              </a:rPr>
              <a:t>max_loop</a:t>
            </a: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):</a:t>
            </a:r>
          </a:p>
          <a:p>
            <a:pPr lvl="1">
              <a:lnSpc>
                <a:spcPct val="150000"/>
              </a:lnSpc>
            </a:pPr>
            <a:r>
              <a:rPr kumimoji="1" lang="en-US" altLang="zh-CN" sz="2000" dirty="0" err="1" smtClean="0">
                <a:latin typeface="Microsoft YaHei" charset="-122"/>
                <a:ea typeface="Microsoft YaHei" charset="-122"/>
                <a:cs typeface="Microsoft YaHei" charset="-122"/>
              </a:rPr>
              <a:t>y_pre</a:t>
            </a: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 = </a:t>
            </a:r>
            <a:r>
              <a:rPr kumimoji="1" lang="en-US" altLang="zh-CN" sz="2000" dirty="0" err="1" smtClean="0">
                <a:latin typeface="Microsoft YaHei" charset="-122"/>
                <a:ea typeface="Microsoft YaHei" charset="-122"/>
                <a:cs typeface="Microsoft YaHei" charset="-122"/>
              </a:rPr>
              <a:t>log_reg</a:t>
            </a: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(X),    error = Y - </a:t>
            </a:r>
            <a:r>
              <a:rPr kumimoji="1" lang="en-US" altLang="zh-CN" sz="2000" dirty="0" err="1" smtClean="0">
                <a:latin typeface="Microsoft YaHei" charset="-122"/>
                <a:ea typeface="Microsoft YaHei" charset="-122"/>
                <a:cs typeface="Microsoft YaHei" charset="-122"/>
              </a:rPr>
              <a:t>y_pre</a:t>
            </a:r>
            <a:endParaRPr kumimoji="1"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000" b="0" dirty="0" smtClean="0">
                <a:latin typeface="Microsoft YaHei" charset="-122"/>
                <a:ea typeface="Microsoft YaHei" charset="-122"/>
                <a:cs typeface="Microsoft YaHei" charset="-122"/>
              </a:rPr>
              <a:t>grad = X * error</a:t>
            </a:r>
          </a:p>
          <a:p>
            <a:pPr lvl="1">
              <a:lnSpc>
                <a:spcPct val="150000"/>
              </a:lnSpc>
            </a:pPr>
            <a:r>
              <a:rPr kumimoji="1" lang="en-US" altLang="zh-CN" sz="2000" dirty="0" err="1" smtClean="0">
                <a:latin typeface="Microsoft YaHei" charset="-122"/>
                <a:ea typeface="Microsoft YaHei" charset="-122"/>
                <a:cs typeface="Microsoft YaHei" charset="-122"/>
              </a:rPr>
              <a:t>w_tmp</a:t>
            </a: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 = w + 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alpha </a:t>
            </a: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* grad</a:t>
            </a:r>
          </a:p>
          <a:p>
            <a:pPr lvl="1">
              <a:lnSpc>
                <a:spcPct val="150000"/>
              </a:lnSpc>
            </a:pP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w = </a:t>
            </a:r>
            <a:r>
              <a:rPr kumimoji="1" lang="en-US" altLang="zh-CN" sz="2000" dirty="0" err="1" smtClean="0">
                <a:latin typeface="Microsoft YaHei" charset="-122"/>
                <a:ea typeface="Microsoft YaHei" charset="-122"/>
                <a:cs typeface="Microsoft YaHei" charset="-122"/>
              </a:rPr>
              <a:t>w_tmp</a:t>
            </a:r>
            <a:endParaRPr kumimoji="1"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008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699382" y="467540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课程总结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64931" y="1419622"/>
            <a:ext cx="72378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200" dirty="0" smtClean="0">
                <a:latin typeface="Microsoft YaHei" charset="-122"/>
                <a:ea typeface="Microsoft YaHei" charset="-122"/>
                <a:cs typeface="Microsoft YaHei" charset="-122"/>
              </a:rPr>
              <a:t>逻辑回归拟合的是，二分类两个类别样本的决策超平面。</a:t>
            </a:r>
            <a:endParaRPr kumimoji="1" lang="en-US" altLang="zh-CN" sz="22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22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sz="2200" dirty="0" smtClean="0">
                <a:latin typeface="Microsoft YaHei" charset="-122"/>
                <a:ea typeface="Microsoft YaHei" charset="-122"/>
                <a:cs typeface="Microsoft YaHei" charset="-122"/>
              </a:rPr>
              <a:t>为了避免过拟合，可采用</a:t>
            </a:r>
            <a:r>
              <a:rPr kumimoji="1" lang="en-US" altLang="zh-CN" sz="2200" dirty="0" smtClean="0">
                <a:latin typeface="Microsoft YaHei" charset="-122"/>
                <a:ea typeface="Microsoft YaHei" charset="-122"/>
                <a:cs typeface="Microsoft YaHei" charset="-122"/>
              </a:rPr>
              <a:t>L2</a:t>
            </a:r>
            <a:r>
              <a:rPr kumimoji="1" lang="zh-CN" altLang="en-US" sz="2200" dirty="0" smtClean="0">
                <a:latin typeface="Microsoft YaHei" charset="-122"/>
                <a:ea typeface="Microsoft YaHei" charset="-122"/>
                <a:cs typeface="Microsoft YaHei" charset="-122"/>
              </a:rPr>
              <a:t>或</a:t>
            </a:r>
            <a:r>
              <a:rPr kumimoji="1" lang="en-US" altLang="zh-CN" sz="2200" dirty="0" smtClean="0">
                <a:latin typeface="Microsoft YaHei" charset="-122"/>
                <a:ea typeface="Microsoft YaHei" charset="-122"/>
                <a:cs typeface="Microsoft YaHei" charset="-122"/>
              </a:rPr>
              <a:t>L1</a:t>
            </a:r>
            <a:r>
              <a:rPr kumimoji="1" lang="zh-CN" altLang="en-US" sz="2200" dirty="0" smtClean="0">
                <a:latin typeface="Microsoft YaHei" charset="-122"/>
                <a:ea typeface="Microsoft YaHei" charset="-122"/>
                <a:cs typeface="Microsoft YaHei" charset="-122"/>
              </a:rPr>
              <a:t>正则。</a:t>
            </a:r>
            <a:endParaRPr kumimoji="1" lang="zh-CN" altLang="en-US" sz="2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1047161" y="2771813"/>
                <a:ext cx="290746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𝑙</m:t>
                      </m:r>
                      <m:d>
                        <m:d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20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𝒘</m:t>
                          </m:r>
                        </m:e>
                      </m:d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𝑙𝑜𝑠𝑠</m:t>
                      </m:r>
                      <m:r>
                        <a:rPr kumimoji="1" lang="en-US" altLang="zh-CN" sz="20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kumimoji="1" lang="en-US" altLang="zh-CN" sz="20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𝒘</m:t>
                      </m:r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)+</m:t>
                      </m:r>
                      <m:r>
                        <a:rPr kumimoji="1" lang="mr-IN" altLang="zh-CN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𝜆</m:t>
                      </m:r>
                      <m:sSub>
                        <m:sSubPr>
                          <m:ctrlPr>
                            <a:rPr kumimoji="1" lang="en-US" altLang="zh-CN" sz="20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zh-CN" sz="20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</m:d>
                          <m:r>
                            <a:rPr kumimoji="1" lang="en-US" altLang="zh-CN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|</m:t>
                          </m:r>
                        </m:e>
                        <m:sub>
                          <m:r>
                            <a:rPr kumimoji="1" lang="en-US" altLang="zh-CN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2000" dirty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161" y="2771813"/>
                <a:ext cx="2907463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1887" t="-146000" r="-210" b="-18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5021240" y="2634469"/>
                <a:ext cx="2961452" cy="5824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𝑙</m:t>
                      </m:r>
                      <m:d>
                        <m:d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20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𝒘</m:t>
                          </m:r>
                        </m:e>
                      </m:d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𝑙𝑜𝑠𝑠</m:t>
                      </m:r>
                      <m:r>
                        <a:rPr kumimoji="1" lang="en-US" altLang="zh-CN" sz="20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kumimoji="1" lang="en-US" altLang="zh-CN" sz="20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𝒘</m:t>
                      </m:r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)+</m:t>
                      </m:r>
                      <m:f>
                        <m:fPr>
                          <m:ctrlPr>
                            <a:rPr kumimoji="1" lang="mr-IN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zh-CN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𝜆</m:t>
                          </m:r>
                        </m:num>
                        <m:den>
                          <m:r>
                            <a:rPr kumimoji="1" lang="en-US" altLang="zh-CN" sz="2000" i="1">
                              <a:latin typeface="Cambria Math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kumimoji="1" lang="mr-IN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000" i="1">
                              <a:latin typeface="Cambria Math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000" i="1">
                                  <a:latin typeface="Cambria Math" charset="0"/>
                                </a:rPr>
                                <m:t>𝑤</m:t>
                              </m:r>
                            </m:e>
                          </m:d>
                          <m:r>
                            <a:rPr kumimoji="1" lang="en-US" altLang="zh-CN" sz="2000" i="1">
                              <a:latin typeface="Cambria Math" charset="0"/>
                            </a:rPr>
                            <m:t>|</m:t>
                          </m:r>
                        </m:e>
                        <m:sup>
                          <m:r>
                            <a:rPr kumimoji="1" lang="en-US" altLang="zh-CN" sz="2000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240" y="2634469"/>
                <a:ext cx="2961452" cy="58246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/>
          <p:cNvSpPr txBox="1"/>
          <p:nvPr/>
        </p:nvSpPr>
        <p:spPr>
          <a:xfrm>
            <a:off x="744813" y="3651870"/>
            <a:ext cx="80842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200" dirty="0" smtClean="0">
                <a:latin typeface="Microsoft YaHei" charset="-122"/>
                <a:ea typeface="Microsoft YaHei" charset="-122"/>
                <a:cs typeface="Microsoft YaHei" charset="-122"/>
              </a:rPr>
              <a:t>现实问题更多的是非均衡分类，需要针对问题观察特定的指标。</a:t>
            </a:r>
            <a:endParaRPr kumimoji="1" lang="zh-CN" altLang="en-US" sz="2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6905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699382" y="467540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课程总结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64931" y="1419622"/>
            <a:ext cx="815554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200" dirty="0" smtClean="0">
                <a:latin typeface="Microsoft YaHei" charset="-122"/>
                <a:ea typeface="Microsoft YaHei" charset="-122"/>
                <a:cs typeface="Microsoft YaHei" charset="-122"/>
              </a:rPr>
              <a:t>逻辑回归</a:t>
            </a:r>
            <a:endParaRPr kumimoji="1" lang="en-US" altLang="zh-CN" sz="22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22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buFont typeface="Wingdings" charset="2"/>
              <a:buChar char="u"/>
            </a:pPr>
            <a:r>
              <a:rPr kumimoji="1" lang="zh-CN" altLang="en-US" sz="2200" dirty="0" smtClean="0">
                <a:latin typeface="Microsoft YaHei" charset="-122"/>
                <a:ea typeface="Microsoft YaHei" charset="-122"/>
                <a:cs typeface="Microsoft YaHei" charset="-122"/>
              </a:rPr>
              <a:t>分类问题的入门算法，是机器学习建模的</a:t>
            </a:r>
            <a:r>
              <a:rPr kumimoji="1" lang="en-US" altLang="zh-CN" sz="2200" dirty="0" smtClean="0">
                <a:latin typeface="Microsoft YaHei" charset="-122"/>
                <a:ea typeface="Microsoft YaHei" charset="-122"/>
                <a:cs typeface="Microsoft YaHei" charset="-122"/>
              </a:rPr>
              <a:t>baseline</a:t>
            </a:r>
            <a:r>
              <a:rPr kumimoji="1" lang="zh-CN" altLang="en-US" sz="2200" dirty="0" smtClean="0">
                <a:latin typeface="Microsoft YaHei" charset="-122"/>
                <a:ea typeface="Microsoft YaHei" charset="-122"/>
                <a:cs typeface="Microsoft YaHei" charset="-122"/>
              </a:rPr>
              <a:t>算法。</a:t>
            </a:r>
            <a:endParaRPr kumimoji="1" lang="en-US" altLang="zh-CN" sz="22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22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buFont typeface="Wingdings" charset="2"/>
              <a:buChar char="u"/>
            </a:pPr>
            <a:r>
              <a:rPr kumimoji="1" lang="zh-CN" altLang="en-US" sz="2200" dirty="0" smtClean="0">
                <a:latin typeface="Microsoft YaHei" charset="-122"/>
                <a:ea typeface="Microsoft YaHei" charset="-122"/>
                <a:cs typeface="Microsoft YaHei" charset="-122"/>
              </a:rPr>
              <a:t>计算复杂度较低，思路明确。</a:t>
            </a:r>
            <a:endParaRPr kumimoji="1" lang="en-US" altLang="zh-CN" sz="22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22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buFont typeface="Wingdings" charset="2"/>
              <a:buChar char="u"/>
            </a:pPr>
            <a:r>
              <a:rPr kumimoji="1" lang="zh-CN" altLang="en-US" sz="2200" dirty="0" smtClean="0">
                <a:latin typeface="Microsoft YaHei" charset="-122"/>
                <a:ea typeface="Microsoft YaHei" charset="-122"/>
                <a:cs typeface="Microsoft YaHei" charset="-122"/>
              </a:rPr>
              <a:t>线性分类器的局限性，导致精度不高。</a:t>
            </a:r>
            <a:endParaRPr kumimoji="1" lang="en-US" altLang="zh-CN" sz="2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534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>
    <a:lnDef>
      <a:spPr>
        <a:ln>
          <a:solidFill>
            <a:srgbClr val="C9425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6011</TotalTime>
  <Words>321</Words>
  <Application>Microsoft Office PowerPoint</Application>
  <PresentationFormat>全屏显示(16:9)</PresentationFormat>
  <Paragraphs>84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宋体</vt:lpstr>
      <vt:lpstr>Microsoft YaHei</vt:lpstr>
      <vt:lpstr>Microsoft YaHei</vt:lpstr>
      <vt:lpstr>Arial</vt:lpstr>
      <vt:lpstr>Calibri</vt:lpstr>
      <vt:lpstr>Cambria Math</vt:lpstr>
      <vt:lpstr>Times New Roman</vt:lpstr>
      <vt:lpstr>Wingdings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HQ</cp:lastModifiedBy>
  <cp:revision>67</cp:revision>
  <cp:lastPrinted>2018-09-24T07:39:50Z</cp:lastPrinted>
  <dcterms:created xsi:type="dcterms:W3CDTF">2016-04-25T01:54:29Z</dcterms:created>
  <dcterms:modified xsi:type="dcterms:W3CDTF">2018-11-05T06:47:42Z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