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8" r:id="rId4"/>
    <p:sldId id="262" r:id="rId5"/>
    <p:sldId id="263" r:id="rId6"/>
    <p:sldId id="264" r:id="rId7"/>
    <p:sldId id="261" r:id="rId8"/>
    <p:sldId id="271" r:id="rId9"/>
    <p:sldId id="272" r:id="rId10"/>
    <p:sldId id="273" r:id="rId11"/>
    <p:sldId id="268" r:id="rId12"/>
    <p:sldId id="270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0D0"/>
    <a:srgbClr val="82AAEA"/>
    <a:srgbClr val="33B2E2"/>
    <a:srgbClr val="215FC3"/>
    <a:srgbClr val="79E5FF"/>
    <a:srgbClr val="0F6EC7"/>
    <a:srgbClr val="3A78DE"/>
    <a:srgbClr val="BBEFE9"/>
    <a:srgbClr val="EFFCFA"/>
    <a:srgbClr val="8B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B41C-55C6-AA4D-9D10-2CC5C4F729B8}" type="datetime1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2021/11/29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4C2F-3442-F444-92ED-0A9076812EA2}" type="slidenum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‹#›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63A05F16-8E2F-274A-861C-435AE2937111}" type="datetime1">
              <a:rPr kumimoji="1" lang="zh-CN" altLang="en-US" smtClean="0"/>
              <a:pPr/>
              <a:t>2021/11/29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3DAF0EED-9229-9448-9314-2D1876BE30B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/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/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3430" y="3230557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22920" y="4179609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0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51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094200"/>
            <a:ext cx="6298641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邮件：</a:t>
            </a:r>
            <a:r>
              <a:rPr kumimoji="1" lang="en-GB" altLang="zh-CN" dirty="0" err="1"/>
              <a:t>press@baai.ac.cn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720001" y="5449712"/>
            <a:ext cx="6298640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电话：</a:t>
            </a:r>
            <a:r>
              <a:rPr kumimoji="1" lang="en-US" altLang="zh-CN" dirty="0"/>
              <a:t>010 - 6893 3383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5805224"/>
            <a:ext cx="6298641" cy="22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地址：北京市海淀区知春路</a:t>
            </a:r>
            <a:r>
              <a:rPr kumimoji="1" lang="en-US" altLang="zh-CN" dirty="0"/>
              <a:t>27</a:t>
            </a:r>
            <a:r>
              <a:rPr kumimoji="1" lang="zh-CN" altLang="en-US" dirty="0"/>
              <a:t>号（量子芯座）七层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33" hasCustomPrompt="1"/>
          </p:nvPr>
        </p:nvSpPr>
        <p:spPr>
          <a:xfrm>
            <a:off x="720000" y="4410343"/>
            <a:ext cx="20994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联系我们</a:t>
            </a:r>
          </a:p>
        </p:txBody>
      </p: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55701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149968" y="4938045"/>
            <a:ext cx="1210885" cy="1210885"/>
          </a:xfrm>
          <a:prstGeom prst="rect">
            <a:avLst/>
          </a:prstGeom>
        </p:spPr>
      </p:pic>
      <p:sp>
        <p:nvSpPr>
          <p:cNvPr id="15" name="文本占位符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95578" y="4990064"/>
            <a:ext cx="196769" cy="1094700"/>
          </a:xfrm>
          <a:prstGeom prst="rect">
            <a:avLst/>
          </a:prstGeom>
          <a:noFill/>
          <a:ln>
            <a:noFill/>
          </a:ln>
        </p:spPr>
        <p:txBody>
          <a:bodyPr vert="eaVert" lIns="0" tIns="0" rIns="0" bIns="0" anchor="t"/>
          <a:lstStyle>
            <a:lvl1pPr marL="0" indent="0" algn="ctr">
              <a:buNone/>
              <a:defRPr sz="16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智源公众号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时间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b="1" dirty="0"/>
              <a:t>强化学习导论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22EC31-4DF3-3841-B792-3D80D79C7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0" y="6318095"/>
            <a:ext cx="6477000" cy="539905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深度强化学习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399144" y="712610"/>
            <a:ext cx="11081266" cy="4766832"/>
          </a:xfrm>
        </p:spPr>
        <p:txBody>
          <a:bodyPr/>
          <a:lstStyle/>
          <a:p>
            <a:r>
              <a:rPr lang="zh-CN" altLang="en-US" sz="2000" b="1" dirty="0"/>
              <a:t>深度强化学习</a:t>
            </a:r>
            <a:r>
              <a:rPr lang="zh-CN" altLang="en-US" sz="2000" dirty="0"/>
              <a:t>将强化学习的决策能力和深度学习的感知能力结合，改进了传统强化学习难以应对大且连续行动和样本空间的问题。</a:t>
            </a:r>
            <a:endParaRPr lang="en-US" altLang="zh-CN" sz="2000" dirty="0"/>
          </a:p>
          <a:p>
            <a:r>
              <a:rPr lang="zh-CN" altLang="en-US" sz="2000" dirty="0"/>
              <a:t>深度强化学习将神经网络融入到强化学习的体系中，使参与者能在环境中学习可能的最佳行动，以实现其目标。它也将函数逼近（</a:t>
            </a:r>
            <a:r>
              <a:rPr lang="en-US" altLang="zh-CN" sz="2000" dirty="0"/>
              <a:t>Function Approximation</a:t>
            </a:r>
            <a:r>
              <a:rPr lang="zh-CN" altLang="en-US" sz="2000" dirty="0"/>
              <a:t>）和目标优化结合起来，将状态</a:t>
            </a:r>
            <a:r>
              <a:rPr lang="en-US" altLang="zh-CN" sz="2000" dirty="0"/>
              <a:t>-</a:t>
            </a:r>
            <a:r>
              <a:rPr lang="zh-CN" altLang="en-US" sz="2000" dirty="0"/>
              <a:t>动作对映射到期望的奖励，并以此作为行动的评估反馈，通过迭代，学习最佳策略。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71372" y="2642993"/>
            <a:ext cx="6826688" cy="751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500"/>
              </a:lnSpc>
            </a:pPr>
            <a:r>
              <a:rPr lang="en-US" sz="1600" dirty="0" err="1">
                <a:solidFill>
                  <a:schemeClr val="tx1"/>
                </a:solidFill>
              </a:rPr>
              <a:t>DeepMind</a:t>
            </a:r>
            <a:r>
              <a:rPr lang="zh-CN" altLang="en-US" sz="1600" dirty="0">
                <a:solidFill>
                  <a:schemeClr val="tx1"/>
                </a:solidFill>
              </a:rPr>
              <a:t>提出了深度</a:t>
            </a:r>
            <a:r>
              <a:rPr lang="en-US" sz="1600" dirty="0">
                <a:solidFill>
                  <a:schemeClr val="tx1"/>
                </a:solidFill>
              </a:rPr>
              <a:t>Q-Learning</a:t>
            </a:r>
            <a:r>
              <a:rPr lang="zh-CN" altLang="en-US" sz="1600" dirty="0">
                <a:solidFill>
                  <a:schemeClr val="tx1"/>
                </a:solidFill>
              </a:rPr>
              <a:t>网络（</a:t>
            </a:r>
            <a:r>
              <a:rPr lang="en-US" sz="1600" dirty="0">
                <a:solidFill>
                  <a:schemeClr val="tx1"/>
                </a:solidFill>
              </a:rPr>
              <a:t>Deep Q Network, DQN）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r>
              <a:rPr lang="en-US" altLang="zh-CN" sz="1600" dirty="0">
                <a:solidFill>
                  <a:schemeClr val="tx1"/>
                </a:solidFill>
              </a:rPr>
              <a:t>DQN</a:t>
            </a:r>
            <a:r>
              <a:rPr lang="zh-CN" altLang="en-US" sz="1600" dirty="0">
                <a:solidFill>
                  <a:schemeClr val="tx1"/>
                </a:solidFill>
              </a:rPr>
              <a:t>是基于值函数的深度强化学习，为强化学习的研究打开了一个新方向。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283899" y="4008330"/>
            <a:ext cx="6939421" cy="1215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tx1"/>
                </a:solidFill>
              </a:rPr>
              <a:t>John Schulman</a:t>
            </a:r>
            <a:r>
              <a:rPr lang="zh-CN" altLang="en-US" sz="1600" dirty="0">
                <a:solidFill>
                  <a:schemeClr val="tx1"/>
                </a:solidFill>
              </a:rPr>
              <a:t>在导师</a:t>
            </a:r>
            <a:r>
              <a:rPr lang="en-US" sz="1600" dirty="0">
                <a:solidFill>
                  <a:schemeClr val="tx1"/>
                </a:solidFill>
              </a:rPr>
              <a:t>Pieter </a:t>
            </a:r>
            <a:r>
              <a:rPr lang="en-US" sz="1600" dirty="0" err="1">
                <a:solidFill>
                  <a:schemeClr val="tx1"/>
                </a:solidFill>
              </a:rPr>
              <a:t>Abbeel</a:t>
            </a:r>
            <a:r>
              <a:rPr lang="zh-CN" altLang="en-US" sz="1600" dirty="0">
                <a:solidFill>
                  <a:schemeClr val="tx1"/>
                </a:solidFill>
              </a:rPr>
              <a:t>指导下，设计了信任区域策略优化算法（</a:t>
            </a:r>
            <a:r>
              <a:rPr lang="en-US" sz="1600" dirty="0">
                <a:solidFill>
                  <a:schemeClr val="tx1"/>
                </a:solidFill>
              </a:rPr>
              <a:t>Trust Region Policy Optimization, TRPO）</a:t>
            </a: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tx1"/>
                </a:solidFill>
              </a:rPr>
              <a:t>David Silver </a:t>
            </a:r>
            <a:r>
              <a:rPr lang="zh-CN" altLang="en-US" sz="1600" dirty="0">
                <a:solidFill>
                  <a:schemeClr val="tx1"/>
                </a:solidFill>
              </a:rPr>
              <a:t>等人又提出深度确定性策略梯度算法（</a:t>
            </a:r>
            <a:r>
              <a:rPr lang="en-US" sz="1600" dirty="0">
                <a:solidFill>
                  <a:schemeClr val="tx1"/>
                </a:solidFill>
              </a:rPr>
              <a:t>Deep Deterministic Policy Gradient, DDPG），DDPG </a:t>
            </a:r>
            <a:r>
              <a:rPr lang="zh-CN" altLang="en-US" sz="1600" dirty="0">
                <a:solidFill>
                  <a:schemeClr val="tx1"/>
                </a:solidFill>
              </a:rPr>
              <a:t>将 </a:t>
            </a:r>
            <a:r>
              <a:rPr lang="en-US" sz="1600" dirty="0">
                <a:solidFill>
                  <a:schemeClr val="tx1"/>
                </a:solidFill>
              </a:rPr>
              <a:t>DQN </a:t>
            </a:r>
            <a:r>
              <a:rPr lang="zh-CN" altLang="en-US" sz="1600" dirty="0">
                <a:solidFill>
                  <a:schemeClr val="tx1"/>
                </a:solidFill>
              </a:rPr>
              <a:t>和 </a:t>
            </a:r>
            <a:r>
              <a:rPr lang="en-US" sz="1600" dirty="0">
                <a:solidFill>
                  <a:schemeClr val="tx1"/>
                </a:solidFill>
              </a:rPr>
              <a:t>Actor-Critic </a:t>
            </a:r>
            <a:r>
              <a:rPr lang="zh-CN" altLang="en-US" sz="1600" dirty="0">
                <a:solidFill>
                  <a:schemeClr val="tx1"/>
                </a:solidFill>
              </a:rPr>
              <a:t>结合在一起，使得深度强化学习对连续动作的控制成为可能。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71376" y="5780767"/>
            <a:ext cx="6976997" cy="682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5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tx1"/>
                </a:solidFill>
              </a:rPr>
              <a:t>John Schulman</a:t>
            </a:r>
            <a:r>
              <a:rPr lang="zh-CN" altLang="en-US" sz="1600" dirty="0">
                <a:solidFill>
                  <a:schemeClr val="tx1"/>
                </a:solidFill>
              </a:rPr>
              <a:t>基于</a:t>
            </a:r>
            <a:r>
              <a:rPr lang="en-US" sz="1600" dirty="0">
                <a:solidFill>
                  <a:schemeClr val="tx1"/>
                </a:solidFill>
              </a:rPr>
              <a:t>TRPO</a:t>
            </a:r>
            <a:r>
              <a:rPr lang="zh-CN" altLang="en-US" sz="1600" dirty="0">
                <a:solidFill>
                  <a:schemeClr val="tx1"/>
                </a:solidFill>
              </a:rPr>
              <a:t>算法提出了近端策略优化算法（</a:t>
            </a:r>
            <a:r>
              <a:rPr lang="en-US" sz="1600" dirty="0">
                <a:solidFill>
                  <a:schemeClr val="tx1"/>
                </a:solidFill>
              </a:rPr>
              <a:t>Proximal Policy Optimization Algorithms, PPO）。</a:t>
            </a:r>
            <a:br>
              <a:rPr lang="en-US" dirty="0"/>
            </a:br>
            <a:r>
              <a:rPr lang="en-US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2573" y="4421687"/>
            <a:ext cx="9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472" y="2818356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2679" y="5887233"/>
            <a:ext cx="100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</a:p>
        </p:txBody>
      </p:sp>
      <p:sp>
        <p:nvSpPr>
          <p:cNvPr id="21" name="下箭头 20"/>
          <p:cNvSpPr/>
          <p:nvPr/>
        </p:nvSpPr>
        <p:spPr>
          <a:xfrm>
            <a:off x="7394531" y="3482236"/>
            <a:ext cx="413359" cy="43841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7409145" y="5313123"/>
            <a:ext cx="413359" cy="43841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本书主要内容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sz="2000" dirty="0"/>
              <a:t>预备知识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      </a:t>
            </a:r>
            <a:r>
              <a:rPr lang="zh-CN" altLang="en-US" sz="2000" dirty="0"/>
              <a:t>数学基础（概率论、随机过程和统计学），机器学习基础（机器学习、神经网络和深度学习）</a:t>
            </a:r>
            <a:endParaRPr lang="en-US" altLang="zh-CN" sz="2000" dirty="0"/>
          </a:p>
          <a:p>
            <a:pPr marL="457200" indent="-457200">
              <a:buAutoNum type="arabicPeriod" startAt="2"/>
            </a:pPr>
            <a:r>
              <a:rPr lang="zh-CN" altLang="en-US" sz="2000" dirty="0"/>
              <a:t>强化学习基础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      </a:t>
            </a:r>
            <a:r>
              <a:rPr lang="zh-CN" altLang="en-US" sz="2000" dirty="0"/>
              <a:t>强化学习基本框架和要素，马尔科夫决策过程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r>
              <a:rPr lang="zh-CN" altLang="en-US" sz="2000" dirty="0"/>
              <a:t>表格求解法</a:t>
            </a:r>
            <a:endParaRPr lang="en-US" altLang="zh-CN" sz="2000" dirty="0"/>
          </a:p>
          <a:p>
            <a:pPr marL="457200" indent="-457200"/>
            <a:r>
              <a:rPr lang="zh-CN" altLang="en-US" sz="2000" dirty="0"/>
              <a:t>      动态规划法，蒙特卡洛法，时序差分法，异策略时序差分</a:t>
            </a:r>
            <a:r>
              <a:rPr lang="en-US" sz="2000" dirty="0"/>
              <a:t>Q-Learning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marL="457200" indent="-457200">
              <a:buAutoNum type="arabicPeriod" startAt="4"/>
            </a:pPr>
            <a:r>
              <a:rPr lang="zh-CN" altLang="en-US" sz="2000" dirty="0"/>
              <a:t>近似求解法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      </a:t>
            </a:r>
            <a:r>
              <a:rPr lang="zh-CN" altLang="en-US" sz="2000" dirty="0"/>
              <a:t>值函数近似法，策略梯度法，深度强化学习</a:t>
            </a:r>
            <a:endParaRPr lang="en-US" altLang="zh-CN" sz="2000" dirty="0"/>
          </a:p>
          <a:p>
            <a:pPr marL="457200" indent="-457200">
              <a:buAutoNum type="arabicPeriod" startAt="5"/>
            </a:pPr>
            <a:r>
              <a:rPr lang="zh-CN" altLang="en-US" sz="2000" dirty="0"/>
              <a:t>强化学习实战</a:t>
            </a:r>
            <a:endParaRPr lang="en-US" altLang="zh-CN" sz="2000" dirty="0"/>
          </a:p>
          <a:p>
            <a:pPr marL="457200" indent="-457200"/>
            <a:r>
              <a:rPr lang="zh-CN" altLang="en-US" sz="2000" dirty="0"/>
              <a:t>      利用强化学习工具包 </a:t>
            </a:r>
            <a:r>
              <a:rPr lang="en-US" altLang="zh-CN" sz="2000" dirty="0"/>
              <a:t>Gym </a:t>
            </a:r>
            <a:r>
              <a:rPr lang="zh-CN" altLang="en-US" sz="2000" dirty="0"/>
              <a:t>来实践本书所介绍的强化学习算法。</a:t>
            </a:r>
            <a:br>
              <a:rPr lang="zh-CN" altLang="en-US" sz="2000" dirty="0"/>
            </a:b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本书主要内容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0971" y="904873"/>
            <a:ext cx="1327759" cy="61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强化学习</a:t>
            </a:r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rot="16200000" flipH="1">
            <a:off x="5250699" y="2262800"/>
            <a:ext cx="1495008" cy="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05086" y="1954943"/>
            <a:ext cx="2204581" cy="588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马尔科夫决策过程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768958" y="2987899"/>
            <a:ext cx="6426557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>
            <a:off x="8133008" y="3032975"/>
            <a:ext cx="1081826" cy="10431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H="1">
            <a:off x="9188724" y="3019743"/>
            <a:ext cx="1120462" cy="1107583"/>
          </a:xfrm>
          <a:prstGeom prst="bentConnector3">
            <a:avLst>
              <a:gd name="adj1" fmla="val 47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16200000" flipH="1">
            <a:off x="9769417" y="4579233"/>
            <a:ext cx="1055277" cy="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7669368" y="4591317"/>
            <a:ext cx="96592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152327" y="5074276"/>
            <a:ext cx="215077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200000" flipH="1">
            <a:off x="8841345" y="5428443"/>
            <a:ext cx="68258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17464" y="2562896"/>
            <a:ext cx="119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求解算法</a:t>
            </a:r>
          </a:p>
        </p:txBody>
      </p:sp>
      <p:cxnSp>
        <p:nvCxnSpPr>
          <p:cNvPr id="87" name="直接连接符 86"/>
          <p:cNvCxnSpPr/>
          <p:nvPr/>
        </p:nvCxnSpPr>
        <p:spPr>
          <a:xfrm rot="5400000">
            <a:off x="888646" y="4018204"/>
            <a:ext cx="1056069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756079" y="3490175"/>
            <a:ext cx="17128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>
            <a:off x="4185635" y="3747751"/>
            <a:ext cx="540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3232597" y="3992451"/>
            <a:ext cx="2331076" cy="1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68545" y="4694350"/>
            <a:ext cx="1365952" cy="1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4778062" y="4778060"/>
            <a:ext cx="15969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69700" y="4391697"/>
            <a:ext cx="1506829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动态规划法</a:t>
            </a:r>
          </a:p>
        </p:txBody>
      </p:sp>
      <p:sp>
        <p:nvSpPr>
          <p:cNvPr id="115" name="矩形 114"/>
          <p:cNvSpPr/>
          <p:nvPr/>
        </p:nvSpPr>
        <p:spPr>
          <a:xfrm>
            <a:off x="2588650" y="4391697"/>
            <a:ext cx="1378039" cy="605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蒙特卡洛法</a:t>
            </a:r>
          </a:p>
        </p:txBody>
      </p:sp>
      <p:sp>
        <p:nvSpPr>
          <p:cNvPr id="116" name="矩形 115"/>
          <p:cNvSpPr/>
          <p:nvPr/>
        </p:nvSpPr>
        <p:spPr>
          <a:xfrm>
            <a:off x="4868218" y="4404575"/>
            <a:ext cx="1442432" cy="61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时序差分发</a:t>
            </a:r>
          </a:p>
        </p:txBody>
      </p:sp>
      <p:sp>
        <p:nvSpPr>
          <p:cNvPr id="117" name="矩形 116"/>
          <p:cNvSpPr/>
          <p:nvPr/>
        </p:nvSpPr>
        <p:spPr>
          <a:xfrm>
            <a:off x="2347480" y="5331853"/>
            <a:ext cx="1836213" cy="579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异策略蒙特卡洛</a:t>
            </a:r>
          </a:p>
        </p:txBody>
      </p:sp>
      <p:sp>
        <p:nvSpPr>
          <p:cNvPr id="118" name="矩形 117"/>
          <p:cNvSpPr/>
          <p:nvPr/>
        </p:nvSpPr>
        <p:spPr>
          <a:xfrm>
            <a:off x="4687912" y="5370490"/>
            <a:ext cx="1803041" cy="592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异策略时序差分</a:t>
            </a:r>
          </a:p>
        </p:txBody>
      </p:sp>
      <p:cxnSp>
        <p:nvCxnSpPr>
          <p:cNvPr id="131" name="直接连接符 130"/>
          <p:cNvCxnSpPr/>
          <p:nvPr/>
        </p:nvCxnSpPr>
        <p:spPr>
          <a:xfrm rot="16200000" flipH="1">
            <a:off x="2537137" y="3232596"/>
            <a:ext cx="48940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0800000" flipV="1">
            <a:off x="1403798" y="3490174"/>
            <a:ext cx="140379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443988" y="4018209"/>
            <a:ext cx="1442434" cy="566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策略梯度法</a:t>
            </a:r>
          </a:p>
        </p:txBody>
      </p:sp>
      <p:sp>
        <p:nvSpPr>
          <p:cNvPr id="147" name="矩形 146"/>
          <p:cNvSpPr/>
          <p:nvPr/>
        </p:nvSpPr>
        <p:spPr>
          <a:xfrm>
            <a:off x="9504611" y="4031088"/>
            <a:ext cx="1558343" cy="528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值函数近似法</a:t>
            </a:r>
          </a:p>
        </p:txBody>
      </p:sp>
      <p:sp>
        <p:nvSpPr>
          <p:cNvPr id="148" name="矩形 147"/>
          <p:cNvSpPr/>
          <p:nvPr/>
        </p:nvSpPr>
        <p:spPr>
          <a:xfrm>
            <a:off x="8409906" y="5370490"/>
            <a:ext cx="1571222" cy="592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深度强化学习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143222" y="1532586"/>
            <a:ext cx="119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数学框架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031864" y="3000778"/>
            <a:ext cx="190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近似法（</a:t>
            </a:r>
            <a:r>
              <a:rPr lang="en-US" altLang="zh-CN" sz="1600" dirty="0"/>
              <a:t>Approximate</a:t>
            </a:r>
            <a:r>
              <a:rPr lang="zh-CN" altLang="en-US" sz="1600" dirty="0"/>
              <a:t>）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039414" y="2962140"/>
            <a:ext cx="1403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表格求解法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Tabular</a:t>
            </a:r>
            <a:r>
              <a:rPr lang="zh-CN" altLang="en-US" sz="1600" dirty="0"/>
              <a:t>）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49253" y="3477294"/>
            <a:ext cx="160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有模型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Model-based</a:t>
            </a:r>
            <a:r>
              <a:rPr lang="zh-CN" altLang="en-US" sz="1600" dirty="0"/>
              <a:t>）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327310" y="3451537"/>
            <a:ext cx="148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无模型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Model-free</a:t>
            </a:r>
            <a:r>
              <a:rPr lang="zh-CN" altLang="en-US" sz="1600" dirty="0"/>
              <a:t>）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208396" y="3013656"/>
            <a:ext cx="149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无模型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Model-free</a:t>
            </a:r>
            <a:r>
              <a:rPr lang="zh-CN" altLang="en-US" sz="1600" dirty="0"/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2000" dirty="0"/>
              <a:t>本章介绍了强化学习的基础概念、特性和所涉及的问题范围，为后续章节的阅读奠定了基础。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此外，我们回顾了强化学习的发展史，包括传统强化学习的发展过程和现代强化学习的发展现状，我们可以从中了解强化学习的起源及其多个发展分支。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最后，我们按照强化学习的两种分类方法，整理了本书重点章节之间的关系，并给出了本书的整体框架图。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4F8B600-EDC9-094C-9D97-0831F851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45996"/>
            <a:ext cx="9203100" cy="461724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86985-C5F1-E143-90F9-3D7A3B04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99360"/>
            <a:ext cx="2501900" cy="2501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A8D970-D4E2-E943-81C0-3FFBE4537F83}"/>
              </a:ext>
            </a:extLst>
          </p:cNvPr>
          <p:cNvSpPr txBox="1">
            <a:spLocks/>
          </p:cNvSpPr>
          <p:nvPr/>
        </p:nvSpPr>
        <p:spPr>
          <a:xfrm>
            <a:off x="1371260" y="203763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京东购买二维码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E6482-A3DE-724E-BF27-1F8FFC52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92680"/>
            <a:ext cx="2788920" cy="278892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7439898-56FF-C944-B2D2-6BC8E2770D8C}"/>
              </a:ext>
            </a:extLst>
          </p:cNvPr>
          <p:cNvSpPr txBox="1">
            <a:spLocks/>
          </p:cNvSpPr>
          <p:nvPr/>
        </p:nvSpPr>
        <p:spPr>
          <a:xfrm>
            <a:off x="8308465" y="2095064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交流公众号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C24343-BFC4-4D42-AEE6-68C35C00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0" y="2528570"/>
            <a:ext cx="2501900" cy="2501900"/>
          </a:xfrm>
          <a:prstGeom prst="rect">
            <a:avLst/>
          </a:prstGeom>
        </p:spPr>
      </p:pic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0B00AAA-7CF8-5B46-9155-EDB0E8125E96}"/>
              </a:ext>
            </a:extLst>
          </p:cNvPr>
          <p:cNvSpPr txBox="1">
            <a:spLocks/>
          </p:cNvSpPr>
          <p:nvPr/>
        </p:nvSpPr>
        <p:spPr>
          <a:xfrm>
            <a:off x="4846615" y="206684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淘宝购买二维码</a:t>
            </a:r>
          </a:p>
        </p:txBody>
      </p:sp>
    </p:spTree>
    <p:extLst>
      <p:ext uri="{BB962C8B-B14F-4D97-AF65-F5344CB8AC3E}">
        <p14:creationId xmlns:p14="http://schemas.microsoft.com/office/powerpoint/2010/main" val="346721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/>
              <a:t>教学提纲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1247140" y="1810385"/>
            <a:ext cx="5085080" cy="439420"/>
            <a:chOff x="1964" y="2851"/>
            <a:chExt cx="8008" cy="692"/>
          </a:xfrm>
        </p:grpSpPr>
        <p:sp>
          <p:nvSpPr>
            <p:cNvPr id="5" name="圆角矩形 4"/>
            <p:cNvSpPr/>
            <p:nvPr/>
          </p:nvSpPr>
          <p:spPr>
            <a:xfrm>
              <a:off x="1964" y="2851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52" y="2878"/>
              <a:ext cx="71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/>
                <a:t>掌握强化学习的基本定义</a:t>
              </a: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1247140" y="2509520"/>
            <a:ext cx="5278120" cy="439420"/>
            <a:chOff x="1964" y="3952"/>
            <a:chExt cx="8312" cy="692"/>
          </a:xfrm>
        </p:grpSpPr>
        <p:sp>
          <p:nvSpPr>
            <p:cNvPr id="6" name="圆角矩形 5"/>
            <p:cNvSpPr/>
            <p:nvPr/>
          </p:nvSpPr>
          <p:spPr>
            <a:xfrm>
              <a:off x="1964" y="3952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52" y="3952"/>
              <a:ext cx="742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 sz="2000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1247140" y="3209290"/>
            <a:ext cx="4504690" cy="439420"/>
            <a:chOff x="1964" y="5054"/>
            <a:chExt cx="7094" cy="692"/>
          </a:xfrm>
        </p:grpSpPr>
        <p:sp>
          <p:nvSpPr>
            <p:cNvPr id="7" name="圆角矩形 6"/>
            <p:cNvSpPr/>
            <p:nvPr/>
          </p:nvSpPr>
          <p:spPr>
            <a:xfrm>
              <a:off x="1964" y="5054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52" y="5054"/>
              <a:ext cx="6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/>
                <a:t>掌握强化学习与机器学习的关系</a:t>
              </a:r>
            </a:p>
          </p:txBody>
        </p:sp>
      </p:grpSp>
      <p:grpSp>
        <p:nvGrpSpPr>
          <p:cNvPr id="14" name="组合 15"/>
          <p:cNvGrpSpPr/>
          <p:nvPr/>
        </p:nvGrpSpPr>
        <p:grpSpPr>
          <a:xfrm>
            <a:off x="1247140" y="3891915"/>
            <a:ext cx="4504690" cy="439420"/>
            <a:chOff x="1964" y="6129"/>
            <a:chExt cx="7094" cy="692"/>
          </a:xfrm>
        </p:grpSpPr>
        <p:sp>
          <p:nvSpPr>
            <p:cNvPr id="8" name="圆角矩形 7"/>
            <p:cNvSpPr/>
            <p:nvPr/>
          </p:nvSpPr>
          <p:spPr>
            <a:xfrm>
              <a:off x="1964" y="6129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52" y="6129"/>
              <a:ext cx="6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/>
                <a:t>了解强化学习的发展历程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811020" y="245950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掌握强化学习的两大特征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强化学习简介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sz="2000" dirty="0"/>
              <a:t>•  </a:t>
            </a:r>
            <a:r>
              <a:rPr lang="zh-CN" altLang="en-US" sz="2000" dirty="0"/>
              <a:t>强化学习（</a:t>
            </a:r>
            <a:r>
              <a:rPr lang="en-US" altLang="zh-CN" sz="2000" dirty="0" err="1"/>
              <a:t>Reinforement</a:t>
            </a:r>
            <a:r>
              <a:rPr lang="en-US" altLang="zh-CN" sz="2000" dirty="0"/>
              <a:t> Learning</a:t>
            </a:r>
            <a:r>
              <a:rPr lang="zh-CN" altLang="en-US" sz="2000" dirty="0"/>
              <a:t>）注重让</a:t>
            </a:r>
            <a:r>
              <a:rPr lang="zh-CN" altLang="en-US" sz="2000" b="1" dirty="0"/>
              <a:t>参与者</a:t>
            </a:r>
            <a:r>
              <a:rPr lang="zh-CN" altLang="en-US" sz="2000" dirty="0"/>
              <a:t>（</a:t>
            </a:r>
            <a:r>
              <a:rPr lang="en-US" altLang="zh-CN" sz="2000" dirty="0"/>
              <a:t>Agent</a:t>
            </a:r>
            <a:r>
              <a:rPr lang="zh-CN" altLang="en-US" sz="2000" dirty="0"/>
              <a:t>）在与环境的互动中进行目标导向   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型学习。</a:t>
            </a:r>
            <a:endParaRPr lang="en-US" altLang="zh-CN" sz="2000" dirty="0"/>
          </a:p>
          <a:p>
            <a:r>
              <a:rPr kumimoji="1" lang="en-US" altLang="zh-CN" sz="2000" dirty="0"/>
              <a:t>•  </a:t>
            </a:r>
            <a:r>
              <a:rPr lang="zh-CN" altLang="en-US" sz="2000" dirty="0"/>
              <a:t>参与者根据当前所处环境</a:t>
            </a:r>
            <a:r>
              <a:rPr lang="zh-CN" altLang="en-US" sz="2000" b="1" dirty="0"/>
              <a:t>状态</a:t>
            </a:r>
            <a:r>
              <a:rPr lang="zh-CN" altLang="en-US" sz="2000" dirty="0"/>
              <a:t>（</a:t>
            </a:r>
            <a:r>
              <a:rPr lang="en-US" altLang="zh-CN" sz="2000" dirty="0"/>
              <a:t>State</a:t>
            </a:r>
            <a:r>
              <a:rPr lang="zh-CN" altLang="en-US" sz="2000" dirty="0"/>
              <a:t>）以及某个行动</a:t>
            </a:r>
            <a:r>
              <a:rPr lang="zh-CN" altLang="en-US" sz="2000" b="1" dirty="0"/>
              <a:t>策略</a:t>
            </a:r>
            <a:r>
              <a:rPr lang="zh-CN" altLang="en-US" sz="2000" dirty="0"/>
              <a:t>（</a:t>
            </a:r>
            <a:r>
              <a:rPr lang="en-US" altLang="zh-CN" sz="2000" dirty="0"/>
              <a:t>Policy</a:t>
            </a:r>
            <a:r>
              <a:rPr lang="zh-CN" altLang="en-US" sz="2000" dirty="0"/>
              <a:t>）来选取一个</a:t>
            </a:r>
            <a:r>
              <a:rPr lang="zh-CN" altLang="en-US" sz="2000" b="1" dirty="0"/>
              <a:t>行动</a:t>
            </a:r>
            <a:r>
              <a:rPr lang="zh-CN" altLang="en-US" sz="2000" dirty="0"/>
              <a:t>（</a:t>
            </a:r>
            <a:r>
              <a:rPr lang="en-US" altLang="zh-CN" sz="2000" dirty="0"/>
              <a:t>Action) </a:t>
            </a:r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与环境进行一系列的互动。</a:t>
            </a:r>
            <a:endParaRPr lang="en-US" altLang="zh-CN" sz="2000" dirty="0"/>
          </a:p>
          <a:p>
            <a:r>
              <a:rPr kumimoji="1" lang="en-US" altLang="zh-CN" sz="2000" dirty="0"/>
              <a:t>•  </a:t>
            </a:r>
            <a:r>
              <a:rPr lang="zh-CN" altLang="en-US" sz="2000" dirty="0"/>
              <a:t>有些互动会立马从环境那获取即时的</a:t>
            </a:r>
            <a:r>
              <a:rPr lang="zh-CN" altLang="en-US" sz="2000" b="1" dirty="0"/>
              <a:t>奖励</a:t>
            </a:r>
            <a:r>
              <a:rPr lang="zh-CN" altLang="en-US" sz="2000" dirty="0"/>
              <a:t>（</a:t>
            </a:r>
            <a:r>
              <a:rPr lang="en-US" altLang="zh-CN" sz="2000" dirty="0"/>
              <a:t>Reward</a:t>
            </a:r>
            <a:r>
              <a:rPr lang="zh-CN" altLang="en-US" sz="2000" dirty="0"/>
              <a:t>）反馈，并改变环境状态，甚至改变后续的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奖励；有些互动的奖励却可能会有延迟。值得注意的是，这里的反馈可以有好有坏。</a:t>
            </a:r>
            <a:endParaRPr lang="en-US" altLang="zh-CN" sz="2000" dirty="0"/>
          </a:p>
          <a:p>
            <a:r>
              <a:rPr kumimoji="1" lang="en-US" altLang="zh-CN" sz="2000" dirty="0"/>
              <a:t>•  </a:t>
            </a:r>
            <a:r>
              <a:rPr lang="zh-CN" altLang="en-US" sz="2000" dirty="0"/>
              <a:t>参与者根据环境的反馈，去学习如何最大化</a:t>
            </a:r>
            <a:r>
              <a:rPr lang="zh-CN" altLang="en-US" sz="2000" b="1" dirty="0"/>
              <a:t>长期回报</a:t>
            </a:r>
            <a:r>
              <a:rPr lang="zh-CN" altLang="en-US" sz="2000" dirty="0"/>
              <a:t>（</a:t>
            </a:r>
            <a:r>
              <a:rPr lang="en-US" altLang="zh-CN" sz="2000" dirty="0"/>
              <a:t>Return</a:t>
            </a:r>
            <a:r>
              <a:rPr lang="zh-CN" altLang="en-US" sz="2000" dirty="0"/>
              <a:t>）并提取出一个最优策略，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进而达到强化学习任务目标。</a:t>
            </a:r>
            <a:br>
              <a:rPr lang="zh-CN" altLang="en-US" sz="2000" dirty="0"/>
            </a:br>
            <a:endParaRPr kumimoji="1"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两个主要特侦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通过不断试错学习</a:t>
            </a:r>
            <a:endParaRPr lang="en-US" altLang="zh-CN" dirty="0"/>
          </a:p>
          <a:p>
            <a:pPr marL="457200" indent="-457200"/>
            <a:r>
              <a:rPr lang="zh-CN" altLang="en-US" dirty="0"/>
              <a:t> </a:t>
            </a:r>
            <a:r>
              <a:rPr kumimoji="1" lang="en-US" altLang="zh-CN" sz="2400" dirty="0"/>
              <a:t>•</a:t>
            </a:r>
            <a:r>
              <a:rPr lang="zh-CN" altLang="en-US" dirty="0"/>
              <a:t>   </a:t>
            </a:r>
            <a:r>
              <a:rPr lang="zh-CN" altLang="en-US" sz="2000" dirty="0"/>
              <a:t>参与者通过</a:t>
            </a:r>
            <a:r>
              <a:rPr lang="zh-CN" altLang="en-US" sz="2000" b="1" dirty="0"/>
              <a:t>试错</a:t>
            </a:r>
            <a:r>
              <a:rPr lang="zh-CN" altLang="en-US" sz="2000" dirty="0"/>
              <a:t>（</a:t>
            </a:r>
            <a:r>
              <a:rPr lang="en-US" altLang="zh-CN" sz="2000" dirty="0"/>
              <a:t>Trial-and-Error</a:t>
            </a:r>
            <a:r>
              <a:rPr lang="zh-CN" altLang="en-US" sz="2000" dirty="0"/>
              <a:t>）来与环境进行尝试性互动，并根据环境产生的反馈来增强或抑制行动。试错包含了</a:t>
            </a:r>
            <a:r>
              <a:rPr lang="zh-CN" altLang="en-US" sz="2000" b="1" dirty="0"/>
              <a:t>利用</a:t>
            </a:r>
            <a:r>
              <a:rPr lang="zh-CN" altLang="en-US" sz="2000" dirty="0"/>
              <a:t>（</a:t>
            </a:r>
            <a:r>
              <a:rPr lang="en-US" altLang="zh-CN" sz="2000" dirty="0"/>
              <a:t>Exploitation</a:t>
            </a:r>
            <a:r>
              <a:rPr lang="zh-CN" altLang="en-US" sz="2000" dirty="0"/>
              <a:t>）和</a:t>
            </a:r>
            <a:r>
              <a:rPr lang="zh-CN" altLang="en-US" sz="2000" b="1" dirty="0"/>
              <a:t>探索</a:t>
            </a:r>
            <a:r>
              <a:rPr lang="zh-CN" altLang="en-US" sz="2000" dirty="0"/>
              <a:t>（</a:t>
            </a:r>
            <a:r>
              <a:rPr lang="en-US" altLang="zh-CN" sz="2000" dirty="0"/>
              <a:t>Exploration</a:t>
            </a:r>
            <a:r>
              <a:rPr lang="zh-CN" altLang="en-US" sz="2000" dirty="0"/>
              <a:t>）两个过程。</a:t>
            </a:r>
            <a:endParaRPr lang="en-US" altLang="zh-CN" sz="2000" dirty="0"/>
          </a:p>
          <a:p>
            <a:pPr marL="457200" indent="-457200"/>
            <a:r>
              <a:rPr kumimoji="1" lang="en-US" altLang="zh-CN" sz="2400" dirty="0"/>
              <a:t> • </a:t>
            </a:r>
            <a:r>
              <a:rPr kumimoji="1" lang="en-US" altLang="zh-CN" sz="2000" dirty="0"/>
              <a:t>  </a:t>
            </a:r>
            <a:r>
              <a:rPr lang="zh-CN" altLang="en-US" sz="2000" b="1" dirty="0"/>
              <a:t>利用</a:t>
            </a:r>
            <a:r>
              <a:rPr lang="zh-CN" altLang="en-US" sz="2000" dirty="0"/>
              <a:t>就是根据历史经验的学习，来选择执行能获得最大收益的动作。</a:t>
            </a:r>
            <a:r>
              <a:rPr lang="zh-CN" altLang="en-US" sz="2000" b="1" dirty="0"/>
              <a:t>探索</a:t>
            </a:r>
            <a:r>
              <a:rPr lang="zh-CN" altLang="en-US" sz="2000" dirty="0"/>
              <a:t>就是尝试之前没有执行过的动作，期望获得超乎当前的总体收益。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 </a:t>
            </a:r>
            <a:r>
              <a:rPr kumimoji="1" lang="en-US" altLang="zh-CN" sz="2400" dirty="0"/>
              <a:t>•   </a:t>
            </a:r>
            <a:r>
              <a:rPr lang="zh-CN" altLang="en-US" sz="2000" dirty="0"/>
              <a:t>短期来看，利用可以使某一步的预期回报最大化。但从长远来看，探索可能会产生更大的长期回报。强化学习的一个挑战就是来达到探索和利用之间的平衡。</a:t>
            </a: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zh-CN" altLang="en-US" dirty="0"/>
              <a:t>追求长期回报的最大化</a:t>
            </a:r>
            <a:endParaRPr lang="en-US" altLang="zh-CN" dirty="0"/>
          </a:p>
          <a:p>
            <a:pPr marL="457200" indent="-457200"/>
            <a:r>
              <a:rPr kumimoji="1" lang="en-US" altLang="zh-CN" sz="2400" dirty="0"/>
              <a:t> •   </a:t>
            </a:r>
            <a:r>
              <a:rPr lang="zh-CN" altLang="en-US" sz="2000" dirty="0"/>
              <a:t>长期回报是从当前时刻（状态）开始直到最终时刻（状态）的总奖励期望。</a:t>
            </a:r>
            <a:endParaRPr lang="en-US" altLang="zh-CN" sz="2000" dirty="0"/>
          </a:p>
          <a:p>
            <a:pPr marL="457200" indent="-457200"/>
            <a:r>
              <a:rPr kumimoji="1" lang="en-US" altLang="zh-CN" sz="2400" dirty="0"/>
              <a:t> •   </a:t>
            </a:r>
            <a:r>
              <a:rPr lang="zh-CN" altLang="en-US" sz="2000" dirty="0"/>
              <a:t>强化学习的目的是最大化长期回报。</a:t>
            </a:r>
            <a:br>
              <a:rPr lang="zh-CN" altLang="en-US" sz="2400" dirty="0"/>
            </a:b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en-US" altLang="zh-CN" sz="2400" dirty="0"/>
          </a:p>
          <a:p>
            <a:pPr marL="457200" indent="-457200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与机器学习的关系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强化学习</a:t>
            </a:r>
            <a:r>
              <a:rPr lang="zh-CN" altLang="en-US" sz="2000" dirty="0"/>
              <a:t>与</a:t>
            </a:r>
            <a:r>
              <a:rPr lang="zh-CN" altLang="en-US" sz="2000" b="1" dirty="0"/>
              <a:t>监督学习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无监督学习</a:t>
            </a:r>
            <a:r>
              <a:rPr lang="zh-CN" altLang="en-US" sz="2000" dirty="0"/>
              <a:t>都是从历史数据中进行学习，并对未来做出预测的过</a:t>
            </a:r>
            <a:br>
              <a:rPr lang="zh-CN" altLang="en-US" sz="2000" dirty="0"/>
            </a:br>
            <a:r>
              <a:rPr lang="zh-CN" altLang="en-US" sz="2000" dirty="0"/>
              <a:t>程，这符合机器学习的定义。</a:t>
            </a:r>
            <a:br>
              <a:rPr lang="zh-CN" altLang="en-US" sz="2000" dirty="0"/>
            </a:br>
            <a:r>
              <a:rPr kumimoji="1" lang="en-US" altLang="zh-CN" sz="2000" dirty="0"/>
              <a:t>• </a:t>
            </a:r>
            <a:r>
              <a:rPr lang="zh-CN" altLang="en-US" sz="2000" dirty="0"/>
              <a:t>监督学习：需要外部监督者为参与学习的数据提供正确的标签。</a:t>
            </a:r>
            <a:br>
              <a:rPr lang="zh-CN" altLang="en-US" sz="2000" dirty="0"/>
            </a:br>
            <a:r>
              <a:rPr kumimoji="1" lang="en-US" altLang="zh-CN" sz="2000" dirty="0"/>
              <a:t>• </a:t>
            </a:r>
            <a:r>
              <a:rPr kumimoji="1" lang="zh-CN" altLang="en-US" sz="2000" dirty="0"/>
              <a:t>无监督学习：从无标签的数据中学习并寻找</a:t>
            </a:r>
            <a:r>
              <a:rPr lang="zh-CN" altLang="en-US" sz="2000" dirty="0"/>
              <a:t>数据中隐藏的模式。</a:t>
            </a:r>
            <a:br>
              <a:rPr lang="zh-CN" altLang="en-US" sz="2000" dirty="0"/>
            </a:br>
            <a:r>
              <a:rPr kumimoji="1" lang="en-US" altLang="zh-CN" sz="2000" dirty="0"/>
              <a:t>• </a:t>
            </a:r>
            <a:r>
              <a:rPr kumimoji="1" lang="zh-CN" altLang="en-US" sz="2000" dirty="0"/>
              <a:t>强化学习：从无标签的数据中学习并</a:t>
            </a:r>
            <a:r>
              <a:rPr lang="zh-CN" altLang="en-US" sz="2000" dirty="0"/>
              <a:t>在试错学习中试图最大化一个长期回报。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346" y="515461"/>
            <a:ext cx="5677356" cy="19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7453" y="4410989"/>
            <a:ext cx="7027651" cy="16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强化学习发展史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强化学习的早期发展轨迹可以分为以下 </a:t>
            </a:r>
            <a:r>
              <a:rPr lang="en-US" altLang="zh-CN" dirty="0"/>
              <a:t>3 </a:t>
            </a:r>
            <a:r>
              <a:rPr lang="zh-CN" altLang="en-US" dirty="0"/>
              <a:t>条发展路线：</a:t>
            </a:r>
            <a:br>
              <a:rPr lang="zh-CN" altLang="en-US" dirty="0"/>
            </a:br>
            <a:endParaRPr lang="en-US" altLang="zh-CN" dirty="0"/>
          </a:p>
          <a:p>
            <a:r>
              <a:rPr kumimoji="1" lang="en-US" altLang="zh-CN" sz="2400" dirty="0"/>
              <a:t>• </a:t>
            </a:r>
            <a:r>
              <a:rPr lang="zh-CN" altLang="en-US" sz="2000" dirty="0"/>
              <a:t>第一条发展路线是试错学习，从研究动物学习的心理学中衍生，启蒙了强化学习的相关研究。</a:t>
            </a:r>
            <a:br>
              <a:rPr lang="zh-CN" altLang="en-US" sz="2400" dirty="0"/>
            </a:br>
            <a:endParaRPr lang="en-US" altLang="zh-CN" sz="2400" dirty="0"/>
          </a:p>
          <a:p>
            <a:r>
              <a:rPr kumimoji="1" lang="en-US" altLang="zh-CN" sz="2400" dirty="0"/>
              <a:t>• </a:t>
            </a:r>
            <a:r>
              <a:rPr lang="zh-CN" altLang="en-US" sz="2000" dirty="0"/>
              <a:t>第二条发展路线涉及到最优控制（</a:t>
            </a:r>
            <a:r>
              <a:rPr lang="en-US" sz="2000" dirty="0"/>
              <a:t>Optimal Control）</a:t>
            </a:r>
            <a:r>
              <a:rPr lang="zh-CN" altLang="en-US" sz="2000" dirty="0"/>
              <a:t>问题。</a:t>
            </a:r>
            <a:br>
              <a:rPr lang="zh-CN" altLang="en-US" sz="2400" dirty="0"/>
            </a:br>
            <a:endParaRPr lang="en-US" altLang="zh-CN" sz="2400" dirty="0"/>
          </a:p>
          <a:p>
            <a:r>
              <a:rPr kumimoji="1" lang="en-US" altLang="zh-CN" sz="2400" dirty="0"/>
              <a:t>• </a:t>
            </a:r>
            <a:r>
              <a:rPr lang="zh-CN" altLang="en-US" sz="2000" dirty="0"/>
              <a:t>第三条发展路线则与时序差分法（</a:t>
            </a:r>
            <a:r>
              <a:rPr lang="en-US" sz="2000" dirty="0"/>
              <a:t>Temporal Difference）</a:t>
            </a:r>
            <a:r>
              <a:rPr lang="zh-CN" altLang="en-US" sz="2000" dirty="0"/>
              <a:t>有关。</a:t>
            </a:r>
            <a:br>
              <a:rPr lang="zh-CN" altLang="en-US" sz="2400" dirty="0"/>
            </a:br>
            <a:endParaRPr kumimoji="1" lang="en-US" altLang="zh-CN" sz="2400" dirty="0"/>
          </a:p>
          <a:p>
            <a:r>
              <a:rPr kumimoji="1" lang="en-US" altLang="zh-CN" sz="2400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试错学习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11670" y="775240"/>
            <a:ext cx="11081266" cy="4766832"/>
          </a:xfrm>
        </p:spPr>
        <p:txBody>
          <a:bodyPr/>
          <a:lstStyle/>
          <a:p>
            <a:r>
              <a:rPr lang="zh-CN" altLang="en-US" sz="2000" b="1" dirty="0"/>
              <a:t>试错学习</a:t>
            </a:r>
            <a:r>
              <a:rPr lang="zh-CN" altLang="en-US" sz="2000" dirty="0"/>
              <a:t>为现代强化学习提供了重要的启蒙思想。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55309" y="1490597"/>
            <a:ext cx="2317315" cy="513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开始发展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80361" y="2793304"/>
            <a:ext cx="2267212" cy="7640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Edward Thorndike </a:t>
            </a:r>
            <a:r>
              <a:rPr lang="zh-CN" altLang="en-US" dirty="0">
                <a:solidFill>
                  <a:schemeClr val="tx1"/>
                </a:solidFill>
              </a:rPr>
              <a:t>提出效果定律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80777" y="4409163"/>
            <a:ext cx="1753643" cy="5386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研究重心偏移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492679" y="5755710"/>
            <a:ext cx="2392471" cy="745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Harry </a:t>
            </a:r>
            <a:r>
              <a:rPr lang="en-US" altLang="zh-CN" dirty="0" err="1">
                <a:solidFill>
                  <a:schemeClr val="tx1"/>
                </a:solidFill>
              </a:rPr>
              <a:t>Klopf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提出试错学习概念混淆问题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13" y="1565753"/>
            <a:ext cx="16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年代</a:t>
            </a:r>
          </a:p>
        </p:txBody>
      </p:sp>
      <p:sp>
        <p:nvSpPr>
          <p:cNvPr id="13" name="下箭头 12"/>
          <p:cNvSpPr/>
          <p:nvPr/>
        </p:nvSpPr>
        <p:spPr>
          <a:xfrm>
            <a:off x="3482235" y="2141951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459270" y="3722319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421693" y="5125232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9348" y="2956142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1894</a:t>
            </a:r>
            <a:r>
              <a:rPr lang="zh-CN" altLang="en-US" dirty="0"/>
              <a:t>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996" y="4496845"/>
            <a:ext cx="22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至</a:t>
            </a:r>
            <a:r>
              <a:rPr lang="en-US" altLang="zh-CN" dirty="0"/>
              <a:t>70</a:t>
            </a:r>
            <a:r>
              <a:rPr lang="zh-CN" altLang="en-US" dirty="0"/>
              <a:t>年代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24" y="5962389"/>
            <a:ext cx="212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至</a:t>
            </a:r>
            <a:r>
              <a:rPr lang="en-US" altLang="zh-CN" dirty="0"/>
              <a:t>80</a:t>
            </a:r>
            <a:r>
              <a:rPr lang="zh-CN" altLang="en-US" dirty="0"/>
              <a:t>年代</a:t>
            </a:r>
          </a:p>
        </p:txBody>
      </p:sp>
      <p:sp>
        <p:nvSpPr>
          <p:cNvPr id="20" name="椭圆形标注 19"/>
          <p:cNvSpPr/>
          <p:nvPr/>
        </p:nvSpPr>
        <p:spPr>
          <a:xfrm>
            <a:off x="6563636" y="338204"/>
            <a:ext cx="4158644" cy="1991638"/>
          </a:xfrm>
          <a:prstGeom prst="wedgeEllipseCallout">
            <a:avLst>
              <a:gd name="adj1" fmla="val -92310"/>
              <a:gd name="adj2" fmla="val 7401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效果定律描述了强化事件对选择行为的影响：当动物发生某种反应时，给动物带来愉快结果的反应在以后类似情况下更容易发生。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651320" y="2505207"/>
            <a:ext cx="4647157" cy="2467627"/>
          </a:xfrm>
          <a:prstGeom prst="wedgeEllipseCallout">
            <a:avLst>
              <a:gd name="adj1" fmla="val -95992"/>
              <a:gd name="adj2" fmla="val 276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仍有一些成果：</a:t>
            </a:r>
            <a:r>
              <a:rPr lang="en-US" dirty="0" err="1">
                <a:solidFill>
                  <a:schemeClr val="tx1"/>
                </a:solidFill>
              </a:rPr>
              <a:t>Minsky</a:t>
            </a:r>
            <a:r>
              <a:rPr lang="zh-CN" altLang="en-US" dirty="0">
                <a:solidFill>
                  <a:schemeClr val="tx1"/>
                </a:solidFill>
              </a:rPr>
              <a:t>讨论试错学习中的预测和期望问题；</a:t>
            </a:r>
            <a:r>
              <a:rPr lang="en-US" altLang="zh-CN" dirty="0">
                <a:solidFill>
                  <a:schemeClr val="tx1"/>
                </a:solidFill>
              </a:rPr>
              <a:t>John </a:t>
            </a:r>
            <a:r>
              <a:rPr lang="en-US" altLang="zh-CN" dirty="0" err="1">
                <a:solidFill>
                  <a:schemeClr val="tx1"/>
                </a:solidFill>
              </a:rPr>
              <a:t>Andreae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开发了与环境互动进行试错学习的 </a:t>
            </a:r>
            <a:r>
              <a:rPr lang="en-US" altLang="zh-CN" dirty="0" err="1">
                <a:solidFill>
                  <a:schemeClr val="tx1"/>
                </a:solidFill>
              </a:rPr>
              <a:t>STeLLA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系统；</a:t>
            </a:r>
            <a:r>
              <a:rPr lang="en-US" altLang="zh-CN" dirty="0">
                <a:solidFill>
                  <a:schemeClr val="tx1"/>
                </a:solidFill>
              </a:rPr>
              <a:t>Donald </a:t>
            </a:r>
            <a:r>
              <a:rPr lang="en-US" altLang="zh-CN" dirty="0" err="1">
                <a:solidFill>
                  <a:schemeClr val="tx1"/>
                </a:solidFill>
              </a:rPr>
              <a:t>Michie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开发了井字棋游戏的试错学习系统。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 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6826683" y="5110620"/>
            <a:ext cx="4208747" cy="1553228"/>
          </a:xfrm>
          <a:prstGeom prst="wedgeEllipseCallout">
            <a:avLst>
              <a:gd name="adj1" fmla="val -96669"/>
              <a:gd name="adj2" fmla="val -533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指出真正的试错学习是从环境中获得结果驱动力，并控制环境朝期望的目的逼近，将研究方向拉回正轨。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最优控制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399144" y="712610"/>
            <a:ext cx="11081266" cy="4766832"/>
          </a:xfrm>
        </p:spPr>
        <p:txBody>
          <a:bodyPr/>
          <a:lstStyle/>
          <a:p>
            <a:r>
              <a:rPr lang="zh-CN" altLang="en-US" sz="2000" b="1" dirty="0"/>
              <a:t>最优控制</a:t>
            </a:r>
            <a:r>
              <a:rPr lang="zh-CN" altLang="en-US" sz="2000" dirty="0"/>
              <a:t>是在给定约束条件下，寻求一个控制，使给定的系统性能指标达到最大值（或最小值）。</a:t>
            </a:r>
            <a:endParaRPr lang="en-US" altLang="zh-CN" sz="2000" dirty="0"/>
          </a:p>
          <a:p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55309" y="1177447"/>
            <a:ext cx="2906039" cy="5386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Dynamic Programming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267209" y="2329843"/>
            <a:ext cx="3532342" cy="5511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Ronald Howard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提出</a:t>
            </a:r>
            <a:r>
              <a:rPr lang="en-US" dirty="0" err="1">
                <a:solidFill>
                  <a:schemeClr val="tx1"/>
                </a:solidFill>
                <a:latin typeface="+mn-ea"/>
              </a:rPr>
              <a:t>策略迭代法</a:t>
            </a:r>
            <a:endParaRPr lang="en-US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（Policy Iteration Method）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55517" y="3482234"/>
            <a:ext cx="2805831" cy="513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Werbos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将动态规划和“学习”联合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42368" y="4615845"/>
            <a:ext cx="3557392" cy="5949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Chris Watkins </a:t>
            </a:r>
            <a:r>
              <a:rPr lang="zh-CN" altLang="en-US" dirty="0">
                <a:solidFill>
                  <a:schemeClr val="tx1"/>
                </a:solidFill>
              </a:rPr>
              <a:t>将动态规划和在线学习整合，</a:t>
            </a:r>
            <a:r>
              <a:rPr lang="en-US" altLang="zh-CN" dirty="0">
                <a:solidFill>
                  <a:schemeClr val="tx1"/>
                </a:solidFill>
              </a:rPr>
              <a:t>MDP </a:t>
            </a:r>
            <a:r>
              <a:rPr lang="zh-CN" altLang="en-US" dirty="0">
                <a:solidFill>
                  <a:schemeClr val="tx1"/>
                </a:solidFill>
              </a:rPr>
              <a:t>模型被广泛使用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882" y="1265129"/>
            <a:ext cx="211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年代中期</a:t>
            </a:r>
          </a:p>
        </p:txBody>
      </p:sp>
      <p:sp>
        <p:nvSpPr>
          <p:cNvPr id="13" name="下箭头 12"/>
          <p:cNvSpPr/>
          <p:nvPr/>
        </p:nvSpPr>
        <p:spPr>
          <a:xfrm>
            <a:off x="3820437" y="1791223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822524" y="2958233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835051" y="4073048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9452" y="2404998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1960</a:t>
            </a:r>
            <a:r>
              <a:rPr lang="zh-CN" altLang="en-US" dirty="0"/>
              <a:t>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504" y="3544869"/>
            <a:ext cx="9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1987</a:t>
            </a:r>
            <a:r>
              <a:rPr lang="zh-CN" altLang="en-US" dirty="0"/>
              <a:t>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9554" y="4647159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1989</a:t>
            </a:r>
            <a:r>
              <a:rPr lang="zh-CN" altLang="en-US" dirty="0"/>
              <a:t>年</a:t>
            </a:r>
          </a:p>
        </p:txBody>
      </p:sp>
      <p:sp>
        <p:nvSpPr>
          <p:cNvPr id="20" name="椭圆形标注 19"/>
          <p:cNvSpPr/>
          <p:nvPr/>
        </p:nvSpPr>
        <p:spPr>
          <a:xfrm>
            <a:off x="7131480" y="2229635"/>
            <a:ext cx="5035468" cy="3131505"/>
          </a:xfrm>
          <a:prstGeom prst="wedgeEllipseCallout">
            <a:avLst>
              <a:gd name="adj1" fmla="val -83214"/>
              <a:gd name="adj2" fmla="val -686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Richard Bellman </a:t>
            </a:r>
            <a:r>
              <a:rPr lang="zh-CN" altLang="en-US" dirty="0">
                <a:solidFill>
                  <a:schemeClr val="tx1"/>
                </a:solidFill>
              </a:rPr>
              <a:t>等人提出了贝尔曼方程（</a:t>
            </a:r>
            <a:r>
              <a:rPr lang="en-US" dirty="0">
                <a:solidFill>
                  <a:schemeClr val="tx1"/>
                </a:solidFill>
              </a:rPr>
              <a:t>Bellman Equation）</a:t>
            </a:r>
            <a:r>
              <a:rPr lang="zh-CN" altLang="en-US" dirty="0">
                <a:solidFill>
                  <a:schemeClr val="tx1"/>
                </a:solidFill>
              </a:rPr>
              <a:t>并引入马尔科夫决策过程（</a:t>
            </a:r>
            <a:r>
              <a:rPr lang="en-US" dirty="0">
                <a:solidFill>
                  <a:schemeClr val="tx1"/>
                </a:solidFill>
              </a:rPr>
              <a:t>Markov Decision </a:t>
            </a:r>
            <a:r>
              <a:rPr lang="en-US" dirty="0" err="1">
                <a:solidFill>
                  <a:schemeClr val="tx1"/>
                </a:solidFill>
              </a:rPr>
              <a:t>Process，MDP</a:t>
            </a:r>
            <a:r>
              <a:rPr lang="zh-CN" altLang="en-US" dirty="0">
                <a:solidFill>
                  <a:schemeClr val="tx1"/>
                </a:solidFill>
              </a:rPr>
              <a:t>）来帮助解决离散随机最优控制问题。使用贝尔曼方程解决最优控制问题的过程，被称为动态规划。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862190" y="5290161"/>
            <a:ext cx="413359" cy="501041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17732" y="5824604"/>
            <a:ext cx="3294345" cy="6638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动态规划和人工神经网络结合，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出现“近似动态规划”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6926" y="5837129"/>
            <a:ext cx="1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1989</a:t>
            </a:r>
            <a:r>
              <a:rPr lang="zh-CN" altLang="en-US" dirty="0"/>
              <a:t>年后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时序差分学习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399144" y="712610"/>
            <a:ext cx="11081266" cy="4766832"/>
          </a:xfrm>
        </p:spPr>
        <p:txBody>
          <a:bodyPr/>
          <a:lstStyle/>
          <a:p>
            <a:r>
              <a:rPr lang="zh-CN" altLang="en-US" sz="2000" b="1" dirty="0"/>
              <a:t>时序差分学习</a:t>
            </a:r>
            <a:r>
              <a:rPr lang="zh-CN" altLang="en-US" sz="2000" dirty="0"/>
              <a:t>是指，在等间隔的连续时间段下，由两个相邻预测值之间的差异所驱动的学习过程。</a:t>
            </a:r>
            <a:endParaRPr lang="en-US" altLang="zh-CN" sz="2000" dirty="0"/>
          </a:p>
          <a:p>
            <a:r>
              <a:rPr lang="zh-CN" altLang="en-US" sz="2000" dirty="0"/>
              <a:t>时序差分的概念源于动物心理学中的辅助强化剂（</a:t>
            </a:r>
            <a:r>
              <a:rPr lang="en-US" sz="2000" dirty="0"/>
              <a:t>Secondary </a:t>
            </a:r>
            <a:r>
              <a:rPr lang="en-US" sz="2000" dirty="0" err="1"/>
              <a:t>Reinforcers</a:t>
            </a:r>
            <a:r>
              <a:rPr lang="en-US" sz="2000" dirty="0"/>
              <a:t>）。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42574" y="1703540"/>
            <a:ext cx="2906039" cy="5636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Minsky</a:t>
            </a:r>
            <a:r>
              <a:rPr lang="zh-CN" altLang="en-US" dirty="0">
                <a:solidFill>
                  <a:schemeClr val="tx1"/>
                </a:solidFill>
              </a:rPr>
              <a:t>意识到辅助强化剂概念对智能学习的重要性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67626" y="2780780"/>
            <a:ext cx="2918565" cy="5260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tx1"/>
                </a:solidFill>
              </a:rPr>
              <a:t>Arthur Samuel</a:t>
            </a:r>
            <a:r>
              <a:rPr lang="zh-CN" altLang="en-US" dirty="0">
                <a:solidFill>
                  <a:schemeClr val="tx1"/>
                </a:solidFill>
              </a:rPr>
              <a:t>提出并实践了时序差分概念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292262" y="3832964"/>
            <a:ext cx="3419608" cy="538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tx1"/>
                </a:solidFill>
              </a:rPr>
              <a:t>Witten</a:t>
            </a:r>
            <a:r>
              <a:rPr lang="zh-CN" altLang="en-US" dirty="0">
                <a:solidFill>
                  <a:schemeClr val="tx1"/>
                </a:solidFill>
              </a:rPr>
              <a:t>将时序差分规则与最优控制结合，提出</a:t>
            </a:r>
            <a:r>
              <a:rPr lang="en-US" altLang="zh-CN" dirty="0">
                <a:solidFill>
                  <a:schemeClr val="tx1"/>
                </a:solidFill>
              </a:rPr>
              <a:t>TD(0) </a:t>
            </a:r>
            <a:r>
              <a:rPr lang="zh-CN" altLang="en-US" dirty="0">
                <a:solidFill>
                  <a:schemeClr val="tx1"/>
                </a:solidFill>
              </a:rPr>
              <a:t>学习方法 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16898" y="4878893"/>
            <a:ext cx="3757808" cy="5448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Sutton</a:t>
            </a:r>
            <a:r>
              <a:rPr lang="zh-CN" altLang="en-US" dirty="0">
                <a:solidFill>
                  <a:schemeClr val="tx1"/>
                </a:solidFill>
              </a:rPr>
              <a:t>设计了 </a:t>
            </a:r>
            <a:r>
              <a:rPr lang="en-US" altLang="zh-CN" dirty="0">
                <a:solidFill>
                  <a:schemeClr val="tx1"/>
                </a:solidFill>
              </a:rPr>
              <a:t>Actor-Critic</a:t>
            </a:r>
            <a:r>
              <a:rPr lang="zh-CN" altLang="en-US" dirty="0">
                <a:solidFill>
                  <a:schemeClr val="tx1"/>
                </a:solidFill>
              </a:rPr>
              <a:t>结构，将时序差分和试错学习结合在一起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189" y="1816273"/>
            <a:ext cx="9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1954</a:t>
            </a:r>
            <a:r>
              <a:rPr lang="zh-CN" altLang="en-US" dirty="0"/>
              <a:t>年</a:t>
            </a:r>
          </a:p>
        </p:txBody>
      </p:sp>
      <p:sp>
        <p:nvSpPr>
          <p:cNvPr id="13" name="下箭头 12"/>
          <p:cNvSpPr/>
          <p:nvPr/>
        </p:nvSpPr>
        <p:spPr>
          <a:xfrm>
            <a:off x="3670124" y="2304792"/>
            <a:ext cx="413359" cy="425882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697264" y="3359068"/>
            <a:ext cx="413359" cy="436320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97264" y="4423778"/>
            <a:ext cx="413359" cy="423796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6718" y="2906038"/>
            <a:ext cx="1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1959</a:t>
            </a:r>
            <a:r>
              <a:rPr lang="zh-CN" altLang="en-US" dirty="0"/>
              <a:t>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723" y="3945703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1976-1977</a:t>
            </a:r>
            <a:r>
              <a:rPr lang="zh-CN" altLang="en-US" dirty="0"/>
              <a:t>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9449" y="5937340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1989</a:t>
            </a:r>
            <a:r>
              <a:rPr lang="zh-CN" altLang="en-US" dirty="0"/>
              <a:t>年</a:t>
            </a:r>
          </a:p>
        </p:txBody>
      </p:sp>
      <p:sp>
        <p:nvSpPr>
          <p:cNvPr id="20" name="椭圆形标注 19"/>
          <p:cNvSpPr/>
          <p:nvPr/>
        </p:nvSpPr>
        <p:spPr>
          <a:xfrm>
            <a:off x="7302669" y="2956143"/>
            <a:ext cx="4221276" cy="2242158"/>
          </a:xfrm>
          <a:prstGeom prst="wedgeEllipseCallout">
            <a:avLst>
              <a:gd name="adj1" fmla="val -95414"/>
              <a:gd name="adj2" fmla="val -5571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16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ts val="16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Klopf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在此基础上结合神经生理学，提出了“广义强化”概念，即每一个神经元都以强化的方式看待它的所有输入（兴奋性输入是奖励，抑制性输入是惩罚）。</a:t>
            </a:r>
            <a:br>
              <a:rPr lang="zh-CN" altLang="en-US" dirty="0"/>
            </a:b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736930" y="5478052"/>
            <a:ext cx="413359" cy="396655"/>
          </a:xfrm>
          <a:prstGeom prst="down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167004" y="5887235"/>
            <a:ext cx="3707704" cy="5135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Chris Watkins</a:t>
            </a:r>
            <a:r>
              <a:rPr lang="zh-CN" altLang="en-US" dirty="0">
                <a:solidFill>
                  <a:schemeClr val="tx1"/>
                </a:solidFill>
              </a:rPr>
              <a:t>提出了</a:t>
            </a:r>
            <a:r>
              <a:rPr lang="en-US" dirty="0">
                <a:solidFill>
                  <a:schemeClr val="tx1"/>
                </a:solidFill>
              </a:rPr>
              <a:t>Q-Learning</a:t>
            </a:r>
            <a:r>
              <a:rPr lang="zh-CN" altLang="en-US" dirty="0">
                <a:solidFill>
                  <a:schemeClr val="tx1"/>
                </a:solidFill>
              </a:rPr>
              <a:t>，将时序差分和最优控制进一步结合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1873" y="4972833"/>
            <a:ext cx="100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1981</a:t>
            </a:r>
            <a:r>
              <a:rPr lang="zh-CN" altLang="en-US" dirty="0"/>
              <a:t>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5FC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1700</Words>
  <Application>Microsoft Macintosh PowerPoint</Application>
  <PresentationFormat>宽屏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Microsoft YaHei</vt:lpstr>
      <vt:lpstr>FZFangSong-Z02S</vt:lpstr>
      <vt:lpstr>FZXiaoBiaoSong-B05</vt:lpstr>
      <vt:lpstr>Microsoft YaHei Light</vt:lpstr>
      <vt:lpstr>Source Han Sans CN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Microsoft Office User</cp:lastModifiedBy>
  <cp:revision>326</cp:revision>
  <dcterms:created xsi:type="dcterms:W3CDTF">2020-08-07T10:06:14Z</dcterms:created>
  <dcterms:modified xsi:type="dcterms:W3CDTF">2021-11-29T15:22:22Z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