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59" r:id="rId3"/>
    <p:sldId id="258" r:id="rId4"/>
    <p:sldId id="260" r:id="rId5"/>
    <p:sldId id="266" r:id="rId6"/>
    <p:sldId id="267" r:id="rId7"/>
    <p:sldId id="268" r:id="rId8"/>
    <p:sldId id="269" r:id="rId9"/>
    <p:sldId id="261" r:id="rId10"/>
    <p:sldId id="270" r:id="rId11"/>
    <p:sldId id="271" r:id="rId12"/>
    <p:sldId id="272" r:id="rId13"/>
    <p:sldId id="273" r:id="rId14"/>
    <p:sldId id="274" r:id="rId15"/>
    <p:sldId id="275" r:id="rId16"/>
    <p:sldId id="276" r:id="rId17"/>
    <p:sldId id="277" r:id="rId18"/>
    <p:sldId id="278" r:id="rId19"/>
    <p:sldId id="262" r:id="rId20"/>
    <p:sldId id="279" r:id="rId21"/>
    <p:sldId id="263" r:id="rId22"/>
    <p:sldId id="280" r:id="rId23"/>
    <p:sldId id="265"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9" autoAdjust="0"/>
    <p:restoredTop sz="94660"/>
  </p:normalViewPr>
  <p:slideViewPr>
    <p:cSldViewPr snapToGrid="0">
      <p:cViewPr varScale="1">
        <p:scale>
          <a:sx n="112" d="100"/>
          <a:sy n="112" d="100"/>
        </p:scale>
        <p:origin x="704"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61.jpeg"/></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eg"/><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时序差分法</a:t>
            </a:r>
            <a:endParaRPr kumimoji="1" lang="zh-CN" altLang="en-US" dirty="0"/>
          </a:p>
          <a:p>
            <a:endParaRPr kumimoji="1" lang="zh-CN" altLang="en-US" dirty="0"/>
          </a:p>
        </p:txBody>
      </p:sp>
      <p:sp>
        <p:nvSpPr>
          <p:cNvPr id="4" name="文本占位符 5">
            <a:extLst>
              <a:ext uri="{FF2B5EF4-FFF2-40B4-BE49-F238E27FC236}">
                <a16:creationId xmlns:a16="http://schemas.microsoft.com/office/drawing/2014/main" id="{27E8DF8E-C505-8B46-A8A6-DD32F242348A}"/>
              </a:ext>
            </a:extLst>
          </p:cNvPr>
          <p:cNvSpPr txBox="1">
            <a:spLocks/>
          </p:cNvSpPr>
          <p:nvPr/>
        </p:nvSpPr>
        <p:spPr>
          <a:xfrm>
            <a:off x="5715000" y="6318095"/>
            <a:ext cx="6477000" cy="539905"/>
          </a:xfrm>
          <a:prstGeom prst="rect">
            <a:avLst/>
          </a:prstGeom>
        </p:spPr>
        <p:txBody>
          <a:bodyPr lIns="0" tIns="0" rIns="0" bIns="0"/>
          <a:lstStyle>
            <a:lvl1pPr marL="0" indent="0" algn="l" defTabSz="914400" rtl="0" eaLnBrk="1" latinLnBrk="0" hangingPunct="1">
              <a:lnSpc>
                <a:spcPct val="90000"/>
              </a:lnSpc>
              <a:spcBef>
                <a:spcPts val="1000"/>
              </a:spcBef>
              <a:buFontTx/>
              <a:buNone/>
              <a:defRPr sz="3000" kern="1200">
                <a:solidFill>
                  <a:schemeClr val="bg1"/>
                </a:solidFill>
                <a:latin typeface="FZXiaoBiaoSong-B05" panose="02000000000000000000" pitchFamily="2" charset="-122"/>
                <a:ea typeface="FZXiaoBiaoSong-B05" panose="02000000000000000000" pitchFamily="2" charset="-122"/>
                <a:cs typeface="+mn-cs"/>
              </a:defRPr>
            </a:lvl1pPr>
            <a:lvl2pPr marL="4572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2pPr>
            <a:lvl3pPr marL="9144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3pPr>
            <a:lvl4pPr marL="13716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4pPr>
            <a:lvl5pPr marL="18288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a:t>
            </a:r>
          </a:p>
        </p:txBody>
      </p:sp>
      <p:sp>
        <p:nvSpPr>
          <p:cNvPr id="3" name="文本占位符 2"/>
          <p:cNvSpPr>
            <a:spLocks noGrp="1"/>
          </p:cNvSpPr>
          <p:nvPr>
            <p:ph type="body" sz="quarter" idx="22"/>
          </p:nvPr>
        </p:nvSpPr>
        <p:spPr>
          <a:xfrm>
            <a:off x="474300" y="875448"/>
            <a:ext cx="11350270" cy="4766832"/>
          </a:xfrm>
        </p:spPr>
        <p:txBody>
          <a:bodyPr/>
          <a:lstStyle/>
          <a:p>
            <a:r>
              <a:rPr lang="en-US" altLang="zh-CN" sz="2000" dirty="0"/>
              <a:t>TD(0) </a:t>
            </a:r>
            <a:r>
              <a:rPr lang="zh-CN" altLang="en-US" sz="2000" dirty="0"/>
              <a:t>控制算法在行动选择上与蒙特卡洛法控制类似，即根据 </a:t>
            </a:r>
            <a:r>
              <a:rPr lang="el-GR" altLang="zh-CN" sz="2000" dirty="0"/>
              <a:t>ε</a:t>
            </a:r>
            <a:r>
              <a:rPr lang="en-US" altLang="zh-CN" sz="2000" dirty="0"/>
              <a:t>-</a:t>
            </a:r>
            <a:r>
              <a:rPr lang="zh-CN" altLang="en-US" sz="2000" dirty="0"/>
              <a:t>贪心策略选出每一时刻的行动。但相对于蒙特卡洛控制算法，</a:t>
            </a:r>
            <a:r>
              <a:rPr lang="en-US" altLang="zh-CN" sz="2000" dirty="0"/>
              <a:t>TD(0) </a:t>
            </a:r>
            <a:r>
              <a:rPr lang="zh-CN" altLang="en-US" sz="2000" dirty="0"/>
              <a:t>控制算法在每一时刻都根据当前状态</a:t>
            </a:r>
            <a:r>
              <a:rPr lang="en-US" altLang="zh-CN" sz="2000" dirty="0"/>
              <a:t>-</a:t>
            </a:r>
            <a:r>
              <a:rPr lang="zh-CN" altLang="en-US" sz="2000" dirty="0"/>
              <a:t>行动值进行策略改进。</a:t>
            </a:r>
            <a:endParaRPr lang="en-US" altLang="zh-CN" sz="2000" dirty="0"/>
          </a:p>
          <a:p>
            <a:r>
              <a:rPr lang="zh-CN" altLang="en-US" sz="2000" dirty="0"/>
              <a:t>为了保证 </a:t>
            </a:r>
            <a:r>
              <a:rPr lang="en-US" altLang="zh-CN" sz="2000" dirty="0"/>
              <a:t>TD(0) </a:t>
            </a:r>
            <a:r>
              <a:rPr lang="zh-CN" altLang="en-US" sz="2000" dirty="0"/>
              <a:t>控制算法收敛，一种常用的方法是随着策略迭代的进行逐渐降低 </a:t>
            </a:r>
            <a:r>
              <a:rPr lang="el-GR" altLang="zh-CN" sz="2000" dirty="0"/>
              <a:t>ε</a:t>
            </a:r>
            <a:r>
              <a:rPr lang="zh-CN" altLang="en-US" sz="2000" i="1" dirty="0"/>
              <a:t> </a:t>
            </a:r>
            <a:r>
              <a:rPr lang="zh-CN" altLang="en-US" sz="2000" dirty="0"/>
              <a:t>的值，即逐渐减小探索可能性。除此之外，当算法运行时间足够长，</a:t>
            </a:r>
            <a:r>
              <a:rPr lang="en-US" altLang="zh-CN" sz="2000" dirty="0"/>
              <a:t>TD(0) </a:t>
            </a:r>
            <a:r>
              <a:rPr lang="zh-CN" altLang="en-US" sz="2000" dirty="0"/>
              <a:t>算法能保证得到准确的状态</a:t>
            </a:r>
            <a:r>
              <a:rPr lang="en-US" altLang="zh-CN" sz="2000" dirty="0"/>
              <a:t>-</a:t>
            </a:r>
            <a:r>
              <a:rPr lang="zh-CN" altLang="en-US" sz="2000" dirty="0"/>
              <a:t>行动值估计。</a:t>
            </a:r>
            <a:br>
              <a:rPr lang="zh-CN" altLang="en-US" sz="2000" dirty="0"/>
            </a:br>
            <a:r>
              <a:rPr lang="zh-CN" altLang="en-US" sz="2000" dirty="0"/>
              <a:t> </a:t>
            </a:r>
            <a:br>
              <a:rPr lang="zh-CN" altLang="en-US" dirty="0"/>
            </a:b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446836" y="2430797"/>
            <a:ext cx="5214929" cy="4303518"/>
          </a:xfrm>
          <a:prstGeom prst="rect">
            <a:avLst/>
          </a:prstGeom>
          <a:noFill/>
          <a:ln w="9525">
            <a:noFill/>
            <a:miter lim="800000"/>
            <a:headEnd/>
            <a:tailEnd/>
          </a:ln>
          <a:effectLst/>
        </p:spPr>
      </p:pic>
      <p:sp>
        <p:nvSpPr>
          <p:cNvPr id="5" name="TextBox 4"/>
          <p:cNvSpPr txBox="1"/>
          <p:nvPr/>
        </p:nvSpPr>
        <p:spPr>
          <a:xfrm>
            <a:off x="7290149" y="4634630"/>
            <a:ext cx="3444657" cy="369332"/>
          </a:xfrm>
          <a:prstGeom prst="rect">
            <a:avLst/>
          </a:prstGeom>
          <a:noFill/>
        </p:spPr>
        <p:txBody>
          <a:bodyPr wrap="square" rtlCol="0">
            <a:spAutoFit/>
          </a:bodyPr>
          <a:lstStyle/>
          <a:p>
            <a:r>
              <a:rPr lang="en-US" altLang="zh-CN" dirty="0" err="1"/>
              <a:t>Sarsa</a:t>
            </a:r>
            <a:r>
              <a:rPr lang="zh-CN" altLang="en-US" dirty="0"/>
              <a:t>（</a:t>
            </a:r>
            <a:r>
              <a:rPr lang="en-US" altLang="zh-CN" dirty="0"/>
              <a:t>0</a:t>
            </a:r>
            <a:r>
              <a:rPr lang="zh-CN" altLang="en-US" dirty="0"/>
              <a:t>）算法伪代码</a:t>
            </a:r>
          </a:p>
        </p:txBody>
      </p:sp>
      <p:sp>
        <p:nvSpPr>
          <p:cNvPr id="6" name="左箭头 5"/>
          <p:cNvSpPr/>
          <p:nvPr/>
        </p:nvSpPr>
        <p:spPr>
          <a:xfrm>
            <a:off x="5849654" y="4684734"/>
            <a:ext cx="876822" cy="313151"/>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a:xfrm>
            <a:off x="474300" y="1125968"/>
            <a:ext cx="11717700" cy="4766832"/>
          </a:xfrm>
        </p:spPr>
        <p:txBody>
          <a:bodyPr/>
          <a:lstStyle/>
          <a:p>
            <a:r>
              <a:rPr lang="zh-CN" altLang="en-US" sz="2000" dirty="0"/>
              <a:t>例题  悬崖漫步（</a:t>
            </a:r>
            <a:r>
              <a:rPr lang="en-US" sz="2000" dirty="0"/>
              <a:t>Cliff Walk）</a:t>
            </a:r>
            <a:r>
              <a:rPr lang="zh-CN" altLang="en-US" sz="2000" dirty="0"/>
              <a:t>问题。</a:t>
            </a:r>
            <a:br>
              <a:rPr lang="zh-CN" altLang="en-US" sz="2000" dirty="0"/>
            </a:br>
            <a:r>
              <a:rPr lang="zh-CN" altLang="en-US" sz="2000" dirty="0"/>
              <a:t>如图所示的网格世界，长为 </a:t>
            </a:r>
            <a:r>
              <a:rPr lang="en-US" altLang="zh-CN" sz="2000" dirty="0"/>
              <a:t>12</a:t>
            </a:r>
            <a:r>
              <a:rPr lang="zh-CN" altLang="en-US" sz="2000" dirty="0"/>
              <a:t>，宽为 </a:t>
            </a:r>
            <a:r>
              <a:rPr lang="en-US" altLang="zh-CN" sz="2000" dirty="0"/>
              <a:t>4</a:t>
            </a:r>
            <a:r>
              <a:rPr lang="zh-CN" altLang="en-US" sz="2000" dirty="0"/>
              <a:t>。其中，</a:t>
            </a:r>
            <a:r>
              <a:rPr lang="en-US" altLang="zh-CN" sz="2000" dirty="0"/>
              <a:t>S(3,0) </a:t>
            </a:r>
            <a:r>
              <a:rPr lang="zh-CN" altLang="en-US" sz="2000" dirty="0"/>
              <a:t>为初始点，</a:t>
            </a:r>
            <a:r>
              <a:rPr lang="en-US" altLang="zh-CN" sz="2000" dirty="0"/>
              <a:t>T(3,11) </a:t>
            </a:r>
            <a:r>
              <a:rPr lang="zh-CN" altLang="en-US" sz="2000" dirty="0"/>
              <a:t>为目标终点，图中阴影部分为悬崖。总共有 </a:t>
            </a:r>
            <a:r>
              <a:rPr lang="en-US" altLang="zh-CN" sz="2000" dirty="0"/>
              <a:t>48 </a:t>
            </a:r>
            <a:r>
              <a:rPr lang="zh-CN" altLang="en-US" sz="2000" dirty="0"/>
              <a:t>个状态，图中红色数字为状态编号。参与者从初始点出发，可以上下左右四个方向移动，每一个行动得到的奖励为 </a:t>
            </a:r>
            <a:r>
              <a:rPr lang="en-US" altLang="zh-CN" sz="2000" dirty="0"/>
              <a:t>-1</a:t>
            </a:r>
            <a:r>
              <a:rPr lang="zh-CN" altLang="en-US" sz="2000" dirty="0"/>
              <a:t>，当参与者进入悬崖时，获得的奖励为 </a:t>
            </a:r>
            <a:r>
              <a:rPr lang="en-US" altLang="zh-CN" sz="2000" dirty="0"/>
              <a:t>-100</a:t>
            </a:r>
            <a:r>
              <a:rPr lang="zh-CN" altLang="en-US" sz="2000" dirty="0"/>
              <a:t>，并且参与者被送回至初始点。只有当参与者到达目标终点，一个完整的交互序列才结束。</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1) </a:t>
            </a:r>
            <a:r>
              <a:rPr lang="zh-CN" altLang="en-US" sz="2000" dirty="0"/>
              <a:t>分析 </a:t>
            </a:r>
            <a:r>
              <a:rPr lang="en-US" sz="2000" dirty="0"/>
              <a:t>Gym </a:t>
            </a:r>
            <a:r>
              <a:rPr lang="zh-CN" altLang="en-US" sz="2000" dirty="0"/>
              <a:t>中自带 </a:t>
            </a:r>
            <a:r>
              <a:rPr lang="en-US" sz="2000" dirty="0"/>
              <a:t>Cliff Walking </a:t>
            </a:r>
            <a:r>
              <a:rPr lang="zh-CN" altLang="en-US" sz="2000" dirty="0"/>
              <a:t>环境；</a:t>
            </a:r>
            <a:br>
              <a:rPr lang="zh-CN" altLang="en-US" sz="2000" dirty="0"/>
            </a:br>
            <a:r>
              <a:rPr lang="en-US" altLang="zh-CN" sz="2000" dirty="0"/>
              <a:t>2) </a:t>
            </a:r>
            <a:r>
              <a:rPr lang="zh-CN" altLang="en-US" sz="2000" dirty="0"/>
              <a:t>采用 </a:t>
            </a:r>
            <a:r>
              <a:rPr lang="en-US" sz="2000" dirty="0" err="1"/>
              <a:t>Sarsa</a:t>
            </a:r>
            <a:r>
              <a:rPr lang="en-US" sz="2000" dirty="0"/>
              <a:t> </a:t>
            </a:r>
            <a:r>
              <a:rPr lang="zh-CN" altLang="en-US" sz="2000" dirty="0"/>
              <a:t>算法求解该问题中的最优路径。</a:t>
            </a: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2706014" y="2746853"/>
            <a:ext cx="6701032" cy="25151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a:xfrm>
            <a:off x="474300" y="875448"/>
            <a:ext cx="11717700" cy="4766832"/>
          </a:xfrm>
        </p:spPr>
        <p:txBody>
          <a:bodyPr/>
          <a:lstStyle/>
          <a:p>
            <a:r>
              <a:rPr lang="zh-CN" altLang="en-US" sz="2000" dirty="0"/>
              <a:t>答案：</a:t>
            </a:r>
            <a:endParaRPr lang="en-US" altLang="zh-CN" sz="2000" dirty="0"/>
          </a:p>
          <a:p>
            <a:pPr marL="457200" indent="-457200">
              <a:buAutoNum type="arabicParenR"/>
            </a:pPr>
            <a:r>
              <a:rPr lang="zh-CN" altLang="en-US" sz="2000" dirty="0"/>
              <a:t>分析 </a:t>
            </a:r>
            <a:r>
              <a:rPr lang="en-US" sz="2000" dirty="0"/>
              <a:t>Gym </a:t>
            </a:r>
            <a:r>
              <a:rPr lang="zh-CN" altLang="en-US" sz="2000" dirty="0"/>
              <a:t>中自带 </a:t>
            </a:r>
            <a:r>
              <a:rPr lang="en-US" sz="2000" dirty="0"/>
              <a:t>Cliff Walking </a:t>
            </a:r>
            <a:r>
              <a:rPr lang="zh-CN" altLang="en-US" sz="2000" dirty="0"/>
              <a:t>环境。</a:t>
            </a:r>
            <a:endParaRPr lang="en-US" altLang="zh-CN" sz="2000" dirty="0"/>
          </a:p>
          <a:p>
            <a:pPr marL="457200" indent="-457200"/>
            <a:r>
              <a:rPr lang="zh-CN" altLang="en-US" sz="2000" dirty="0"/>
              <a:t>为了深入理解 </a:t>
            </a:r>
            <a:r>
              <a:rPr lang="en-US" sz="2000" dirty="0"/>
              <a:t>Cliff Walking </a:t>
            </a:r>
            <a:r>
              <a:rPr lang="zh-CN" altLang="en-US" sz="2000" dirty="0"/>
              <a:t>环境的源代码，我们首先梳理下 </a:t>
            </a:r>
            <a:r>
              <a:rPr lang="en-US" sz="2000" dirty="0"/>
              <a:t>Gym </a:t>
            </a:r>
            <a:r>
              <a:rPr lang="zh-CN" altLang="en-US" sz="2000" dirty="0"/>
              <a:t>的相关知识点。</a:t>
            </a:r>
            <a:endParaRPr lang="en-US" altLang="zh-CN" sz="2000" dirty="0"/>
          </a:p>
          <a:p>
            <a:pPr marL="457200" indent="-457200"/>
            <a:endParaRPr lang="en-US" altLang="zh-CN" sz="2000" dirty="0"/>
          </a:p>
          <a:p>
            <a:pPr marL="457200" indent="-457200"/>
            <a:r>
              <a:rPr lang="en-US" altLang="zh-CN" sz="2000" dirty="0"/>
              <a:t>Gym </a:t>
            </a:r>
            <a:r>
              <a:rPr lang="zh-CN" altLang="en-US" sz="2000" dirty="0"/>
              <a:t>工具库由一系列的环境（</a:t>
            </a:r>
            <a:r>
              <a:rPr lang="en-US" altLang="zh-CN" sz="2000" dirty="0"/>
              <a:t>Environment</a:t>
            </a:r>
            <a:r>
              <a:rPr lang="zh-CN" altLang="en-US" sz="2000" dirty="0"/>
              <a:t>）组成，</a:t>
            </a:r>
            <a:r>
              <a:rPr lang="en-US" altLang="zh-CN" sz="2000" dirty="0"/>
              <a:t>Gym </a:t>
            </a:r>
            <a:r>
              <a:rPr lang="zh-CN" altLang="en-US" sz="2000" dirty="0"/>
              <a:t>的环境基类在</a:t>
            </a:r>
            <a:r>
              <a:rPr lang="en-US" altLang="zh-CN" sz="2000" dirty="0"/>
              <a:t>core.py</a:t>
            </a:r>
            <a:r>
              <a:rPr lang="zh-CN" altLang="en-US" sz="2000" dirty="0"/>
              <a:t>文件中，环境基类 </a:t>
            </a:r>
            <a:endParaRPr lang="en-US" altLang="zh-CN" sz="2000" dirty="0"/>
          </a:p>
          <a:p>
            <a:pPr marL="457200" indent="-457200"/>
            <a:r>
              <a:rPr lang="en-US" altLang="zh-CN" sz="2000" dirty="0" err="1"/>
              <a:t>Env</a:t>
            </a:r>
            <a:r>
              <a:rPr lang="en-US" altLang="zh-CN" sz="2000" dirty="0"/>
              <a:t> </a:t>
            </a:r>
            <a:r>
              <a:rPr lang="zh-CN" altLang="en-US" sz="2000" dirty="0"/>
              <a:t>主要包括</a:t>
            </a:r>
            <a:r>
              <a:rPr lang="en-US" altLang="zh-CN" sz="2000" dirty="0"/>
              <a:t>reset</a:t>
            </a:r>
            <a:r>
              <a:rPr lang="zh-CN" altLang="en-US" sz="2000" dirty="0"/>
              <a:t>，</a:t>
            </a:r>
            <a:r>
              <a:rPr lang="en-US" altLang="zh-CN" sz="2000" dirty="0"/>
              <a:t>step</a:t>
            </a:r>
            <a:r>
              <a:rPr lang="zh-CN" altLang="en-US" sz="2000" dirty="0"/>
              <a:t>，</a:t>
            </a:r>
            <a:r>
              <a:rPr lang="en-US" altLang="zh-CN" sz="2000" dirty="0"/>
              <a:t>render</a:t>
            </a:r>
            <a:r>
              <a:rPr lang="zh-CN" altLang="en-US" sz="2000" dirty="0"/>
              <a:t>，</a:t>
            </a:r>
            <a:r>
              <a:rPr lang="en-US" altLang="zh-CN" sz="2000" dirty="0"/>
              <a:t>close</a:t>
            </a:r>
            <a:r>
              <a:rPr lang="zh-CN" altLang="en-US" sz="2000" dirty="0"/>
              <a:t>，</a:t>
            </a:r>
            <a:r>
              <a:rPr lang="en-US" altLang="zh-CN" sz="2000" dirty="0"/>
              <a:t>seed</a:t>
            </a:r>
            <a:r>
              <a:rPr lang="zh-CN" altLang="en-US" sz="2000" dirty="0"/>
              <a:t>，这五个方法完成的功能分别是：</a:t>
            </a:r>
            <a:endParaRPr lang="en-US" altLang="zh-CN" sz="2000" dirty="0"/>
          </a:p>
          <a:p>
            <a:pPr marL="457200" indent="-457200"/>
            <a:r>
              <a:rPr lang="en-US" altLang="zh-CN" sz="2000" b="1" dirty="0"/>
              <a:t>reset</a:t>
            </a:r>
            <a:r>
              <a:rPr lang="zh-CN" altLang="en-US" sz="2000" dirty="0"/>
              <a:t>：初始化环境，并返回参与者对环境观察（</a:t>
            </a:r>
            <a:r>
              <a:rPr lang="en-US" altLang="zh-CN" sz="2000" dirty="0"/>
              <a:t>Observation</a:t>
            </a:r>
            <a:r>
              <a:rPr lang="zh-CN" altLang="en-US" sz="2000" dirty="0"/>
              <a:t>）；</a:t>
            </a:r>
            <a:endParaRPr lang="en-US" altLang="zh-CN" sz="2000" dirty="0"/>
          </a:p>
          <a:p>
            <a:pPr marL="457200" indent="-457200"/>
            <a:r>
              <a:rPr lang="en-US" altLang="zh-CN" sz="2000" b="1" dirty="0"/>
              <a:t>step</a:t>
            </a:r>
            <a:r>
              <a:rPr lang="zh-CN" altLang="en-US" sz="2000" dirty="0"/>
              <a:t>：推进环境到下一时间节点，输入参与者的动作（</a:t>
            </a:r>
            <a:r>
              <a:rPr lang="en-US" altLang="zh-CN" sz="2000" dirty="0"/>
              <a:t>Action</a:t>
            </a:r>
            <a:r>
              <a:rPr lang="zh-CN" altLang="en-US" sz="2000" dirty="0"/>
              <a:t>），返回观察（</a:t>
            </a:r>
            <a:r>
              <a:rPr lang="en-US" altLang="zh-CN" sz="2000" dirty="0"/>
              <a:t>Observation</a:t>
            </a:r>
            <a:r>
              <a:rPr lang="zh-CN" altLang="en-US" sz="2000" dirty="0"/>
              <a:t>）、奖励</a:t>
            </a:r>
            <a:endParaRPr lang="en-US" altLang="zh-CN" sz="2000" dirty="0"/>
          </a:p>
          <a:p>
            <a:pPr marL="457200" indent="-457200"/>
            <a:r>
              <a:rPr lang="zh-CN" altLang="en-US" sz="2000" dirty="0"/>
              <a:t>（</a:t>
            </a:r>
            <a:r>
              <a:rPr lang="en-US" altLang="zh-CN" sz="2000" dirty="0"/>
              <a:t>Reward</a:t>
            </a:r>
            <a:r>
              <a:rPr lang="zh-CN" altLang="en-US" sz="2000" dirty="0"/>
              <a:t>）、环境是否结束等旗标（</a:t>
            </a:r>
            <a:r>
              <a:rPr lang="en-US" altLang="zh-CN" sz="2000" dirty="0"/>
              <a:t>Done</a:t>
            </a:r>
            <a:r>
              <a:rPr lang="zh-CN" altLang="en-US" sz="2000" dirty="0"/>
              <a:t>）和一些辅助信息（</a:t>
            </a:r>
            <a:r>
              <a:rPr lang="en-US" altLang="zh-CN" sz="2000" dirty="0"/>
              <a:t>Info</a:t>
            </a:r>
            <a:r>
              <a:rPr lang="zh-CN" altLang="en-US" sz="2000" dirty="0"/>
              <a:t>）；</a:t>
            </a:r>
            <a:endParaRPr lang="en-US" altLang="zh-CN" sz="2000" dirty="0"/>
          </a:p>
          <a:p>
            <a:pPr marL="457200" indent="-457200"/>
            <a:r>
              <a:rPr lang="en-US" altLang="zh-CN" sz="2000" b="1" dirty="0"/>
              <a:t>seed</a:t>
            </a:r>
            <a:r>
              <a:rPr lang="zh-CN" altLang="en-US" sz="2000" dirty="0"/>
              <a:t>：设置环境中伪随机数生成器的种子，避免环境中的多个伪随机数生成器之间存在关联关系；</a:t>
            </a:r>
            <a:endParaRPr lang="en-US" altLang="zh-CN" sz="2000" dirty="0"/>
          </a:p>
          <a:p>
            <a:pPr marL="457200" indent="-457200"/>
            <a:r>
              <a:rPr lang="en-US" altLang="zh-CN" sz="2000" b="1" dirty="0"/>
              <a:t>render</a:t>
            </a:r>
            <a:r>
              <a:rPr lang="zh-CN" altLang="en-US" sz="2000" dirty="0"/>
              <a:t>：渲染环境，参数 </a:t>
            </a:r>
            <a:r>
              <a:rPr lang="en-US" altLang="zh-CN" sz="2000" dirty="0"/>
              <a:t>model = ‘human’</a:t>
            </a:r>
            <a:r>
              <a:rPr lang="zh-CN" altLang="en-US" sz="2000" dirty="0"/>
              <a:t>表示渲染到当前的显示终端，参数 </a:t>
            </a:r>
            <a:r>
              <a:rPr lang="en-US" altLang="zh-CN" sz="2000" dirty="0"/>
              <a:t>model =‘</a:t>
            </a:r>
            <a:r>
              <a:rPr lang="en-US" altLang="zh-CN" sz="2000" dirty="0" err="1"/>
              <a:t>rgb</a:t>
            </a:r>
            <a:r>
              <a:rPr lang="en-US" altLang="zh-CN" sz="2000" dirty="0"/>
              <a:t> </a:t>
            </a:r>
          </a:p>
          <a:p>
            <a:pPr marL="457200" indent="-457200"/>
            <a:r>
              <a:rPr lang="en-US" altLang="zh-CN" sz="2000" dirty="0"/>
              <a:t>array’ </a:t>
            </a:r>
            <a:r>
              <a:rPr lang="zh-CN" altLang="en-US" sz="2000" dirty="0"/>
              <a:t>返回各个 </a:t>
            </a:r>
            <a:r>
              <a:rPr lang="en-US" altLang="zh-CN" sz="2000" dirty="0"/>
              <a:t>x - y </a:t>
            </a:r>
            <a:r>
              <a:rPr lang="zh-CN" altLang="en-US" sz="2000" dirty="0"/>
              <a:t>像素图像的 </a:t>
            </a:r>
            <a:r>
              <a:rPr lang="en-US" altLang="zh-CN" sz="2000" dirty="0" err="1"/>
              <a:t>rgb</a:t>
            </a:r>
            <a:r>
              <a:rPr lang="en-US" altLang="zh-CN" sz="2000" dirty="0"/>
              <a:t> </a:t>
            </a:r>
            <a:r>
              <a:rPr lang="zh-CN" altLang="en-US" sz="2000" dirty="0"/>
              <a:t>值，参数 </a:t>
            </a:r>
            <a:r>
              <a:rPr lang="en-US" altLang="zh-CN" sz="2000" dirty="0"/>
              <a:t>model =‘</a:t>
            </a:r>
            <a:r>
              <a:rPr lang="en-US" altLang="zh-CN" sz="2000" dirty="0" err="1"/>
              <a:t>ansi</a:t>
            </a:r>
            <a:r>
              <a:rPr lang="en-US" altLang="zh-CN" sz="2000" dirty="0"/>
              <a:t>’ </a:t>
            </a:r>
            <a:r>
              <a:rPr lang="zh-CN" altLang="en-US" sz="2000" dirty="0"/>
              <a:t>返回文本形式的字符串；</a:t>
            </a:r>
            <a:endParaRPr lang="en-US" altLang="zh-CN" sz="2000" dirty="0"/>
          </a:p>
          <a:p>
            <a:pPr marL="457200" indent="-457200"/>
            <a:r>
              <a:rPr lang="en-US" altLang="zh-CN" sz="2000" b="1" dirty="0"/>
              <a:t>close</a:t>
            </a:r>
            <a:r>
              <a:rPr lang="zh-CN" altLang="en-US" sz="2000" dirty="0"/>
              <a:t>：关闭环境。</a:t>
            </a:r>
            <a:br>
              <a:rPr lang="zh-CN" altLang="en-US" sz="2000" dirty="0"/>
            </a:br>
            <a:br>
              <a:rPr lang="zh-CN" altLang="en-US" sz="2000" dirty="0"/>
            </a:br>
            <a:br>
              <a:rPr lang="zh-CN" altLang="en-US" sz="2000" dirty="0"/>
            </a:br>
            <a:br>
              <a:rPr lang="zh-CN" altLang="en-US" sz="2000" dirty="0"/>
            </a:b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下面正式开始分析 </a:t>
            </a:r>
            <a:r>
              <a:rPr lang="en-US" sz="2000" dirty="0"/>
              <a:t>Gym </a:t>
            </a:r>
            <a:r>
              <a:rPr lang="zh-CN" altLang="en-US" sz="2000" dirty="0"/>
              <a:t>中自带 </a:t>
            </a:r>
            <a:r>
              <a:rPr lang="en-US" sz="2000" dirty="0"/>
              <a:t>Cliff Walking </a:t>
            </a:r>
            <a:r>
              <a:rPr lang="zh-CN" altLang="en-US" sz="2000" dirty="0"/>
              <a:t>环境的源代码。</a:t>
            </a:r>
            <a:br>
              <a:rPr lang="zh-CN" altLang="en-US" dirty="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20940" y="1966977"/>
            <a:ext cx="8143875" cy="3600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p:txBody>
          <a:bodyPr/>
          <a:lstStyle/>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13792" y="707721"/>
            <a:ext cx="5572879" cy="615027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755057" y="704524"/>
            <a:ext cx="5994357" cy="151605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753297" y="2217177"/>
            <a:ext cx="6008644" cy="464082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p:txBody>
          <a:bodyPr/>
          <a:lstStyle/>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906038" y="892155"/>
            <a:ext cx="6350696" cy="373268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974281" y="4591839"/>
            <a:ext cx="6282453" cy="225523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p:txBody>
          <a:bodyPr/>
          <a:lstStyle/>
          <a:p>
            <a:r>
              <a:rPr lang="en-US" altLang="zh-CN" sz="2000" dirty="0"/>
              <a:t>2) </a:t>
            </a:r>
            <a:r>
              <a:rPr lang="zh-CN" altLang="en-US" sz="2000" dirty="0"/>
              <a:t>采用</a:t>
            </a:r>
            <a:r>
              <a:rPr lang="en-US" altLang="zh-CN" sz="2000" dirty="0" err="1"/>
              <a:t>Sarsa</a:t>
            </a:r>
            <a:r>
              <a:rPr lang="zh-CN" altLang="en-US" sz="2000" dirty="0"/>
              <a:t>算法求解该问题中的最优路径。</a:t>
            </a:r>
            <a:br>
              <a:rPr lang="zh-CN" altLang="en-US" dirty="0"/>
            </a:b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855933" y="1519499"/>
            <a:ext cx="6074640" cy="533850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p:txBody>
          <a:bodyPr/>
          <a:lstStyle/>
          <a:p>
            <a:br>
              <a:rPr lang="zh-CN" altLang="en-US" dirty="0"/>
            </a:br>
            <a:endParaRPr lang="zh-CN" altLang="en-US" dirty="0"/>
          </a:p>
        </p:txBody>
      </p:sp>
      <p:pic>
        <p:nvPicPr>
          <p:cNvPr id="4099" name="Picture 3"/>
          <p:cNvPicPr>
            <a:picLocks noChangeAspect="1" noChangeArrowheads="1"/>
          </p:cNvPicPr>
          <p:nvPr/>
        </p:nvPicPr>
        <p:blipFill>
          <a:blip r:embed="rId2"/>
          <a:srcRect/>
          <a:stretch>
            <a:fillRect/>
          </a:stretch>
        </p:blipFill>
        <p:spPr bwMode="auto">
          <a:xfrm>
            <a:off x="281771" y="881587"/>
            <a:ext cx="5751725" cy="959739"/>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94000" y="1787813"/>
            <a:ext cx="5768597" cy="5070188"/>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6077668" y="904615"/>
            <a:ext cx="5947318" cy="306822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根据 </a:t>
            </a:r>
            <a:r>
              <a:rPr lang="en-US" sz="2000" dirty="0" err="1"/>
              <a:t>Sarsa</a:t>
            </a:r>
            <a:r>
              <a:rPr lang="en-US" sz="2000" dirty="0"/>
              <a:t> </a:t>
            </a:r>
            <a:r>
              <a:rPr lang="zh-CN" altLang="en-US" sz="2000" dirty="0"/>
              <a:t>算法，找到 </a:t>
            </a:r>
            <a:r>
              <a:rPr lang="en-US" sz="2000" dirty="0"/>
              <a:t>Cliff Walking </a:t>
            </a:r>
            <a:r>
              <a:rPr lang="zh-CN" altLang="en-US" sz="2000" dirty="0"/>
              <a:t>问题的最优路径（用 </a:t>
            </a:r>
            <a:r>
              <a:rPr lang="en-US" sz="2000" dirty="0"/>
              <a:t>X </a:t>
            </a:r>
            <a:r>
              <a:rPr lang="zh-CN" altLang="en-US" sz="2000" dirty="0"/>
              <a:t>表示），如下图所示</a:t>
            </a:r>
            <a:r>
              <a:rPr lang="zh-CN" altLang="en-US" dirty="0"/>
              <a:t>。</a:t>
            </a:r>
            <a:br>
              <a:rPr lang="zh-CN" altLang="en-US" dirty="0"/>
            </a:b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3469775" y="4388743"/>
            <a:ext cx="5553075" cy="1838325"/>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3182003" y="1819928"/>
            <a:ext cx="5836737" cy="219073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n </a:t>
            </a:r>
            <a:r>
              <a:rPr lang="zh-CN" altLang="en-US" dirty="0"/>
              <a:t>步时序差分预测</a:t>
            </a:r>
            <a:br>
              <a:rPr lang="zh-CN" altLang="en-US" dirty="0"/>
            </a:br>
            <a:endParaRPr lang="zh-CN" altLang="en-US" dirty="0"/>
          </a:p>
        </p:txBody>
      </p:sp>
      <p:sp>
        <p:nvSpPr>
          <p:cNvPr id="3" name="文本占位符 2"/>
          <p:cNvSpPr>
            <a:spLocks noGrp="1"/>
          </p:cNvSpPr>
          <p:nvPr>
            <p:ph type="body" sz="quarter" idx="22"/>
          </p:nvPr>
        </p:nvSpPr>
        <p:spPr>
          <a:xfrm>
            <a:off x="474300" y="1000708"/>
            <a:ext cx="11250062" cy="5437670"/>
          </a:xfrm>
        </p:spPr>
        <p:txBody>
          <a:bodyPr/>
          <a:lstStyle/>
          <a:p>
            <a:r>
              <a:rPr lang="en-US" sz="2000" b="1" dirty="0"/>
              <a:t>n </a:t>
            </a:r>
            <a:r>
              <a:rPr lang="zh-CN" altLang="en-US" sz="2000" b="1" dirty="0"/>
              <a:t>步时序差分法</a:t>
            </a:r>
            <a:r>
              <a:rPr lang="zh-CN" altLang="en-US" sz="2000" dirty="0"/>
              <a:t>实现了蒙特卡洛法和时序差分法之间的平滑过渡，可以更好平衡使用两者的优点。</a:t>
            </a:r>
            <a:endParaRPr lang="en-US" altLang="zh-CN" sz="2000" dirty="0"/>
          </a:p>
          <a:p>
            <a:r>
              <a:rPr lang="en-US" altLang="zh-CN" sz="2000" dirty="0"/>
              <a:t>• </a:t>
            </a:r>
            <a:r>
              <a:rPr lang="zh-CN" altLang="en-US" sz="2000" dirty="0"/>
              <a:t>蒙特卡洛法：等到一个交互序列结束后计算回报 </a:t>
            </a:r>
            <a:r>
              <a:rPr lang="en-US" altLang="zh-CN" sz="2000" dirty="0"/>
              <a:t>G</a:t>
            </a:r>
            <a:r>
              <a:rPr lang="zh-CN" altLang="en-US" sz="2000" dirty="0"/>
              <a:t>，以用于策略评估和策略改进；</a:t>
            </a:r>
            <a:endParaRPr lang="en-US" altLang="zh-CN" sz="2000" dirty="0"/>
          </a:p>
          <a:p>
            <a:r>
              <a:rPr lang="en-US" altLang="zh-CN" sz="2000" dirty="0"/>
              <a:t>• </a:t>
            </a:r>
            <a:r>
              <a:rPr lang="zh-CN" altLang="en-US" sz="2000" dirty="0"/>
              <a:t>一步时序差分法：在每一步根据当前奖励和自举思想更新值函数，并优化策略。</a:t>
            </a:r>
            <a:endParaRPr lang="en-US" altLang="zh-CN" sz="2000" dirty="0"/>
          </a:p>
          <a:p>
            <a:r>
              <a:rPr lang="en-US" sz="2000" dirty="0"/>
              <a:t>• n </a:t>
            </a:r>
            <a:r>
              <a:rPr lang="zh-CN" altLang="en-US" sz="2000" dirty="0"/>
              <a:t>步时序差分法归纳出一种基于多步奖励（步数不超过所有总步数）的 </a:t>
            </a:r>
            <a:r>
              <a:rPr lang="en-US" altLang="zh-CN" sz="2000" dirty="0"/>
              <a:t>n </a:t>
            </a:r>
            <a:r>
              <a:rPr lang="zh-CN" altLang="en-US" sz="2000" dirty="0"/>
              <a:t>步时序差分法（</a:t>
            </a:r>
            <a:r>
              <a:rPr lang="en-US" altLang="zh-CN" sz="2000" dirty="0"/>
              <a:t>N-step TD methods</a:t>
            </a:r>
            <a:r>
              <a:rPr lang="zh-CN" altLang="en-US" sz="2000" dirty="0"/>
              <a:t>，</a:t>
            </a:r>
            <a:r>
              <a:rPr lang="en-US" altLang="zh-CN" sz="2000" dirty="0"/>
              <a:t>n=1, 2, 3,...</a:t>
            </a:r>
            <a:r>
              <a:rPr lang="zh-CN" altLang="en-US" sz="2000" dirty="0"/>
              <a:t>）</a:t>
            </a:r>
            <a:r>
              <a:rPr lang="en-US" altLang="zh-CN" sz="2000" dirty="0"/>
              <a:t>:</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n = 1 </a:t>
            </a:r>
            <a:r>
              <a:rPr lang="zh-CN" altLang="en-US" sz="2000" dirty="0"/>
              <a:t>时，</a:t>
            </a:r>
            <a:r>
              <a:rPr lang="en-US" altLang="zh-CN" sz="2000" dirty="0"/>
              <a:t>TD(0) </a:t>
            </a:r>
            <a:r>
              <a:rPr lang="zh-CN" altLang="en-US" sz="2000" dirty="0"/>
              <a:t>预测和控制求解算法； </a:t>
            </a:r>
            <a:r>
              <a:rPr lang="en-US" sz="2000" dirty="0"/>
              <a:t>n = ∞ </a:t>
            </a:r>
            <a:r>
              <a:rPr lang="zh-CN" altLang="en-US" sz="2000" dirty="0"/>
              <a:t>时，蒙特卡洛法； </a:t>
            </a:r>
            <a:r>
              <a:rPr lang="en-US" altLang="zh-CN" sz="2000" dirty="0"/>
              <a:t>1 &lt; </a:t>
            </a:r>
            <a:r>
              <a:rPr lang="en-US" sz="2000" dirty="0"/>
              <a:t>n &lt; ∞ </a:t>
            </a:r>
            <a:r>
              <a:rPr lang="zh-CN" altLang="en-US" sz="2000" dirty="0"/>
              <a:t>时，</a:t>
            </a:r>
            <a:r>
              <a:rPr lang="en-US" sz="2000" dirty="0"/>
              <a:t>n </a:t>
            </a:r>
            <a:r>
              <a:rPr lang="zh-CN" altLang="en-US" sz="2000" dirty="0"/>
              <a:t>步时序差分法。</a:t>
            </a:r>
            <a:endParaRPr lang="en-US" altLang="zh-CN" sz="2000" dirty="0"/>
          </a:p>
          <a:p>
            <a:r>
              <a:rPr lang="zh-CN" altLang="en-US" sz="2000" dirty="0"/>
              <a:t>类似于 </a:t>
            </a:r>
            <a:r>
              <a:rPr lang="en-US" altLang="zh-CN" sz="2000" dirty="0"/>
              <a:t>TD(0) </a:t>
            </a:r>
            <a:r>
              <a:rPr lang="zh-CN" altLang="en-US" sz="2000" dirty="0"/>
              <a:t>预测，我们有状态值更新规则：</a:t>
            </a:r>
            <a:endParaRPr lang="en-US" altLang="zh-CN" sz="2000" dirty="0"/>
          </a:p>
          <a:p>
            <a:r>
              <a:rPr lang="zh-CN" altLang="en-US" sz="2000" dirty="0"/>
              <a:t>其中，                                         ，即除了状态    的值函数更新之外，其他状态保持不变。</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dirty="0"/>
              <a:t> </a:t>
            </a:r>
            <a:br>
              <a:rPr lang="zh-CN" altLang="en-US" dirty="0"/>
            </a:b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3926976" y="2976367"/>
            <a:ext cx="5655435" cy="221553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649499" y="5577866"/>
            <a:ext cx="5824341" cy="366432"/>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705956" y="3811696"/>
            <a:ext cx="638175" cy="361950"/>
          </a:xfrm>
          <a:prstGeom prst="rect">
            <a:avLst/>
          </a:prstGeom>
          <a:noFill/>
          <a:ln w="9525">
            <a:noFill/>
            <a:miter lim="800000"/>
            <a:headEnd/>
            <a:tailEnd/>
          </a:ln>
          <a:effectLst/>
        </p:spPr>
      </p:pic>
      <p:sp>
        <p:nvSpPr>
          <p:cNvPr id="7" name="TextBox 6"/>
          <p:cNvSpPr txBox="1"/>
          <p:nvPr/>
        </p:nvSpPr>
        <p:spPr>
          <a:xfrm>
            <a:off x="964504" y="3807912"/>
            <a:ext cx="1778696" cy="646331"/>
          </a:xfrm>
          <a:prstGeom prst="rect">
            <a:avLst/>
          </a:prstGeom>
          <a:noFill/>
        </p:spPr>
        <p:txBody>
          <a:bodyPr wrap="square" rtlCol="0">
            <a:spAutoFit/>
          </a:bodyPr>
          <a:lstStyle/>
          <a:p>
            <a:r>
              <a:rPr lang="zh-CN" altLang="en-US" dirty="0"/>
              <a:t>我们将            称为</a:t>
            </a:r>
            <a:r>
              <a:rPr lang="en-US" altLang="zh-CN" dirty="0"/>
              <a:t>n</a:t>
            </a:r>
            <a:r>
              <a:rPr lang="zh-CN" altLang="en-US" dirty="0"/>
              <a:t>步回报</a:t>
            </a:r>
          </a:p>
        </p:txBody>
      </p:sp>
      <p:sp>
        <p:nvSpPr>
          <p:cNvPr id="8" name="左箭头 7"/>
          <p:cNvSpPr/>
          <p:nvPr/>
        </p:nvSpPr>
        <p:spPr>
          <a:xfrm rot="11272181">
            <a:off x="2621477" y="4048887"/>
            <a:ext cx="1241576" cy="336811"/>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7173" name="Picture 5"/>
          <p:cNvPicPr>
            <a:picLocks noChangeAspect="1" noChangeArrowheads="1"/>
          </p:cNvPicPr>
          <p:nvPr/>
        </p:nvPicPr>
        <p:blipFill>
          <a:blip r:embed="rId5"/>
          <a:srcRect/>
          <a:stretch>
            <a:fillRect/>
          </a:stretch>
        </p:blipFill>
        <p:spPr bwMode="auto">
          <a:xfrm>
            <a:off x="1289266" y="6050854"/>
            <a:ext cx="3078663" cy="387524"/>
          </a:xfrm>
          <a:prstGeom prst="rect">
            <a:avLst/>
          </a:prstGeom>
          <a:noFill/>
          <a:ln w="9525">
            <a:noFill/>
            <a:miter lim="800000"/>
            <a:headEnd/>
            <a:tailEnd/>
          </a:ln>
          <a:effectLst/>
        </p:spPr>
      </p:pic>
      <p:pic>
        <p:nvPicPr>
          <p:cNvPr id="7174" name="Picture 6"/>
          <p:cNvPicPr>
            <a:picLocks noChangeAspect="1" noChangeArrowheads="1"/>
          </p:cNvPicPr>
          <p:nvPr/>
        </p:nvPicPr>
        <p:blipFill>
          <a:blip r:embed="rId6"/>
          <a:srcRect/>
          <a:stretch>
            <a:fillRect/>
          </a:stretch>
        </p:blipFill>
        <p:spPr bwMode="auto">
          <a:xfrm>
            <a:off x="5871966" y="6070947"/>
            <a:ext cx="278313" cy="34253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715" cy="725170"/>
            <a:chOff x="1964" y="2851"/>
            <a:chExt cx="8009" cy="1142"/>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1115"/>
            </a:xfrm>
            <a:prstGeom prst="rect">
              <a:avLst/>
            </a:prstGeom>
            <a:noFill/>
          </p:spPr>
          <p:txBody>
            <a:bodyPr wrap="square" rtlCol="0">
              <a:spAutoFit/>
            </a:bodyPr>
            <a:lstStyle/>
            <a:p>
              <a:r>
                <a:rPr lang="zh-CN" altLang="en-US" sz="2000" dirty="0"/>
                <a:t>掌握时序差分法的基本原理</a:t>
              </a: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4505325" cy="708025"/>
            <a:chOff x="1964" y="5054"/>
            <a:chExt cx="7095" cy="1115"/>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6207" cy="1115"/>
            </a:xfrm>
            <a:prstGeom prst="rect">
              <a:avLst/>
            </a:prstGeom>
            <a:noFill/>
          </p:spPr>
          <p:txBody>
            <a:bodyPr wrap="square" rtlCol="0">
              <a:spAutoFit/>
            </a:bodyPr>
            <a:lstStyle/>
            <a:p>
              <a:r>
                <a:rPr lang="zh-CN" altLang="en-US" sz="2000" dirty="0"/>
                <a:t>掌握 </a:t>
              </a:r>
              <a:r>
                <a:rPr lang="en-US" altLang="zh-CN" sz="2000" i="1" dirty="0"/>
                <a:t>n </a:t>
              </a:r>
              <a:r>
                <a:rPr lang="zh-CN" altLang="en-US" sz="2000" dirty="0"/>
                <a:t>步预测与控制问题求解</a:t>
              </a:r>
              <a:br>
                <a:rPr lang="zh-CN" altLang="en-US" sz="2000" dirty="0"/>
              </a:br>
              <a:endParaRPr lang="zh-CN" altLang="en-US" sz="2000" dirty="0"/>
            </a:p>
          </p:txBody>
        </p:sp>
      </p:grpSp>
      <p:sp>
        <p:nvSpPr>
          <p:cNvPr id="15" name="矩形 14"/>
          <p:cNvSpPr/>
          <p:nvPr/>
        </p:nvSpPr>
        <p:spPr>
          <a:xfrm>
            <a:off x="1811020" y="2522134"/>
            <a:ext cx="6096000" cy="954107"/>
          </a:xfrm>
          <a:prstGeom prst="rect">
            <a:avLst/>
          </a:prstGeom>
        </p:spPr>
        <p:txBody>
          <a:bodyPr>
            <a:spAutoFit/>
          </a:bodyPr>
          <a:lstStyle/>
          <a:p>
            <a:r>
              <a:rPr lang="zh-CN" altLang="en-US" sz="2000" dirty="0"/>
              <a:t>掌握 </a:t>
            </a:r>
            <a:r>
              <a:rPr lang="en-US" altLang="zh-CN" sz="2000" dirty="0"/>
              <a:t>TD(0) </a:t>
            </a:r>
            <a:r>
              <a:rPr lang="zh-CN" altLang="en-US" sz="2000" dirty="0"/>
              <a:t>预测与控制问题求解</a:t>
            </a:r>
            <a:br>
              <a:rPr lang="zh-CN" altLang="en-US" dirty="0"/>
            </a:br>
            <a:r>
              <a:rPr lang="zh-CN" altLang="en-US" dirty="0"/>
              <a:t> </a:t>
            </a: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n </a:t>
            </a:r>
            <a:r>
              <a:rPr lang="zh-CN" altLang="en-US" dirty="0"/>
              <a:t>步时序差分预测</a:t>
            </a:r>
          </a:p>
        </p:txBody>
      </p:sp>
      <p:sp>
        <p:nvSpPr>
          <p:cNvPr id="3" name="文本占位符 2"/>
          <p:cNvSpPr>
            <a:spLocks noGrp="1"/>
          </p:cNvSpPr>
          <p:nvPr>
            <p:ph type="body" sz="quarter" idx="22"/>
          </p:nvPr>
        </p:nvSpPr>
        <p:spPr/>
        <p:txBody>
          <a:bodyPr/>
          <a:lstStyle/>
          <a:p>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3581531" y="708319"/>
            <a:ext cx="5161637" cy="6124629"/>
          </a:xfrm>
          <a:prstGeom prst="rect">
            <a:avLst/>
          </a:prstGeom>
          <a:noFill/>
          <a:ln w="9525">
            <a:noFill/>
            <a:miter lim="800000"/>
            <a:headEnd/>
            <a:tailEnd/>
          </a:ln>
          <a:effectLst/>
        </p:spPr>
      </p:pic>
      <p:sp>
        <p:nvSpPr>
          <p:cNvPr id="5" name="TextBox 4"/>
          <p:cNvSpPr txBox="1"/>
          <p:nvPr/>
        </p:nvSpPr>
        <p:spPr>
          <a:xfrm>
            <a:off x="10300570" y="3757808"/>
            <a:ext cx="1891430" cy="923330"/>
          </a:xfrm>
          <a:prstGeom prst="rect">
            <a:avLst/>
          </a:prstGeom>
          <a:noFill/>
        </p:spPr>
        <p:txBody>
          <a:bodyPr wrap="square" rtlCol="0">
            <a:spAutoFit/>
          </a:bodyPr>
          <a:lstStyle/>
          <a:p>
            <a:r>
              <a:rPr lang="en-US" dirty="0"/>
              <a:t>n </a:t>
            </a:r>
            <a:r>
              <a:rPr lang="zh-CN" altLang="en-US" dirty="0"/>
              <a:t>步时序差分预测算法伪代码</a:t>
            </a:r>
            <a:br>
              <a:rPr lang="zh-CN" altLang="en-US" dirty="0"/>
            </a:br>
            <a:endParaRPr lang="zh-CN" altLang="en-US" dirty="0"/>
          </a:p>
        </p:txBody>
      </p:sp>
      <p:sp>
        <p:nvSpPr>
          <p:cNvPr id="6" name="左箭头 5"/>
          <p:cNvSpPr/>
          <p:nvPr/>
        </p:nvSpPr>
        <p:spPr>
          <a:xfrm>
            <a:off x="9582411" y="3933173"/>
            <a:ext cx="688931" cy="350728"/>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n </a:t>
            </a:r>
            <a:r>
              <a:rPr lang="zh-CN" altLang="en-US" dirty="0"/>
              <a:t>步时序差分控制：</a:t>
            </a:r>
            <a:r>
              <a:rPr lang="en-US" dirty="0"/>
              <a:t>n </a:t>
            </a:r>
            <a:r>
              <a:rPr lang="zh-CN" altLang="en-US" dirty="0"/>
              <a:t>步 </a:t>
            </a:r>
            <a:r>
              <a:rPr lang="en-US" dirty="0" err="1"/>
              <a:t>Sarsa</a:t>
            </a:r>
            <a:r>
              <a:rPr lang="en-US" dirty="0"/>
              <a:t>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在 </a:t>
            </a:r>
            <a:r>
              <a:rPr lang="en-US" altLang="zh-CN" sz="2000" dirty="0"/>
              <a:t>n </a:t>
            </a:r>
            <a:r>
              <a:rPr lang="zh-CN" altLang="en-US" sz="2000" dirty="0"/>
              <a:t>步时序差分预测基础上，将 </a:t>
            </a:r>
            <a:r>
              <a:rPr lang="en-US" sz="2000" dirty="0"/>
              <a:t>n </a:t>
            </a:r>
            <a:r>
              <a:rPr lang="zh-CN" altLang="en-US" sz="2000" dirty="0"/>
              <a:t>步时序差分思想与 </a:t>
            </a:r>
            <a:r>
              <a:rPr lang="en-US" sz="2000" dirty="0" err="1"/>
              <a:t>Sarsa</a:t>
            </a:r>
            <a:r>
              <a:rPr lang="en-US" sz="2000" dirty="0"/>
              <a:t> </a:t>
            </a:r>
            <a:r>
              <a:rPr lang="zh-CN" altLang="en-US" sz="2000" dirty="0"/>
              <a:t>算法结合，我们称之为 </a:t>
            </a:r>
            <a:r>
              <a:rPr lang="en-US" sz="2000" dirty="0"/>
              <a:t>n </a:t>
            </a:r>
            <a:r>
              <a:rPr lang="zh-CN" altLang="en-US" sz="2000" dirty="0"/>
              <a:t>步 </a:t>
            </a:r>
            <a:r>
              <a:rPr lang="en-US" sz="2000" dirty="0" err="1"/>
              <a:t>Sarsa</a:t>
            </a:r>
            <a:r>
              <a:rPr lang="en-US" sz="2000" dirty="0"/>
              <a:t> </a:t>
            </a:r>
            <a:r>
              <a:rPr lang="zh-CN" altLang="en-US" sz="2000" dirty="0"/>
              <a:t>算法（</a:t>
            </a:r>
            <a:r>
              <a:rPr lang="en-US" sz="2000" dirty="0"/>
              <a:t>N-step </a:t>
            </a:r>
            <a:r>
              <a:rPr lang="en-US" sz="2000" dirty="0" err="1"/>
              <a:t>Sarsa</a:t>
            </a:r>
            <a:r>
              <a:rPr lang="en-US" sz="2000" dirty="0"/>
              <a:t>）。</a:t>
            </a:r>
          </a:p>
          <a:p>
            <a:r>
              <a:rPr lang="zh-CN" altLang="en-US" sz="2000" dirty="0"/>
              <a:t>我们通过引入状态</a:t>
            </a:r>
            <a:r>
              <a:rPr lang="en-US" altLang="zh-CN" sz="2000" dirty="0"/>
              <a:t>-</a:t>
            </a:r>
            <a:r>
              <a:rPr lang="zh-CN" altLang="en-US" sz="2000" dirty="0"/>
              <a:t>行动值估计和 </a:t>
            </a:r>
            <a:r>
              <a:rPr lang="el-GR" altLang="zh-CN" sz="2000" dirty="0"/>
              <a:t>ε </a:t>
            </a:r>
            <a:r>
              <a:rPr lang="en-US" altLang="zh-CN" sz="2000" dirty="0"/>
              <a:t>-</a:t>
            </a:r>
            <a:r>
              <a:rPr lang="zh-CN" altLang="en-US" sz="2000" dirty="0"/>
              <a:t>贪心策略来实现 </a:t>
            </a:r>
            <a:r>
              <a:rPr lang="en-US" altLang="zh-CN" sz="2000" dirty="0"/>
              <a:t>n </a:t>
            </a:r>
            <a:r>
              <a:rPr lang="zh-CN" altLang="en-US" sz="2000" dirty="0"/>
              <a:t>步 </a:t>
            </a:r>
            <a:r>
              <a:rPr lang="en-US" altLang="zh-CN" sz="2000" dirty="0" err="1"/>
              <a:t>Sarsa</a:t>
            </a:r>
            <a:r>
              <a:rPr lang="en-US" altLang="zh-CN" sz="2000" dirty="0"/>
              <a:t> </a:t>
            </a:r>
            <a:r>
              <a:rPr lang="zh-CN" altLang="en-US" sz="2000" dirty="0"/>
              <a:t>算法。</a:t>
            </a:r>
            <a:endParaRPr lang="en-US" altLang="zh-CN" sz="2000" dirty="0"/>
          </a:p>
          <a:p>
            <a:endParaRPr lang="en-US" altLang="zh-CN" sz="2000" dirty="0"/>
          </a:p>
          <a:p>
            <a:r>
              <a:rPr lang="en-US" altLang="zh-CN" sz="2000" dirty="0"/>
              <a:t>n </a:t>
            </a:r>
            <a:r>
              <a:rPr lang="zh-CN" altLang="en-US" sz="2000" dirty="0"/>
              <a:t>步时序差分控制的状态</a:t>
            </a:r>
            <a:r>
              <a:rPr lang="en-US" altLang="zh-CN" sz="2000" dirty="0"/>
              <a:t>-</a:t>
            </a:r>
            <a:r>
              <a:rPr lang="zh-CN" altLang="en-US" sz="2000" dirty="0"/>
              <a:t>行动值更新规则如下：</a:t>
            </a:r>
            <a:endParaRPr lang="en-US" altLang="zh-CN" sz="2000" dirty="0"/>
          </a:p>
          <a:p>
            <a:endParaRPr lang="en-US" altLang="zh-CN" sz="2000" dirty="0"/>
          </a:p>
          <a:p>
            <a:r>
              <a:rPr lang="zh-CN" altLang="en-US" sz="2000" dirty="0"/>
              <a:t>基于状态</a:t>
            </a:r>
            <a:r>
              <a:rPr lang="en-US" altLang="zh-CN" sz="2000" dirty="0"/>
              <a:t>-</a:t>
            </a:r>
            <a:r>
              <a:rPr lang="zh-CN" altLang="en-US" sz="2000" dirty="0"/>
              <a:t>行动值估计的 </a:t>
            </a:r>
            <a:r>
              <a:rPr lang="en-US" altLang="zh-CN" sz="2000" dirty="0"/>
              <a:t>n </a:t>
            </a:r>
            <a:r>
              <a:rPr lang="zh-CN" altLang="en-US" sz="2000" dirty="0"/>
              <a:t>步回报 </a:t>
            </a:r>
            <a:r>
              <a:rPr lang="en-US" altLang="zh-CN" sz="2000" dirty="0"/>
              <a:t>         </a:t>
            </a:r>
            <a:r>
              <a:rPr lang="zh-CN" altLang="en-US" sz="2000" dirty="0"/>
              <a:t>定义为：</a:t>
            </a:r>
            <a:br>
              <a:rPr lang="zh-CN" altLang="en-US" dirty="0"/>
            </a:br>
            <a:r>
              <a:rPr lang="zh-CN" altLang="en-US" dirty="0"/>
              <a:t> </a:t>
            </a:r>
            <a:br>
              <a:rPr lang="zh-CN" altLang="en-US" dirty="0"/>
            </a:br>
            <a:r>
              <a:rPr lang="zh-CN" altLang="en-US" dirty="0"/>
              <a:t> </a:t>
            </a:r>
            <a:br>
              <a:rPr lang="zh-CN" altLang="en-US" dirty="0"/>
            </a:br>
            <a:r>
              <a:rPr lang="zh-CN" altLang="en-US" dirty="0"/>
              <a:t> </a:t>
            </a:r>
            <a:br>
              <a:rPr lang="en-US" dirty="0"/>
            </a:br>
            <a:r>
              <a:rPr lang="en-US" dirty="0"/>
              <a:t> </a:t>
            </a:r>
            <a:br>
              <a:rPr lang="zh-CN" altLang="en-US" dirty="0"/>
            </a:br>
            <a:endParaRPr lang="zh-CN" altLang="en-US" dirty="0"/>
          </a:p>
        </p:txBody>
      </p:sp>
      <p:pic>
        <p:nvPicPr>
          <p:cNvPr id="9220" name="Picture 4"/>
          <p:cNvPicPr>
            <a:picLocks noChangeAspect="1" noChangeArrowheads="1"/>
          </p:cNvPicPr>
          <p:nvPr/>
        </p:nvPicPr>
        <p:blipFill>
          <a:blip r:embed="rId2"/>
          <a:srcRect/>
          <a:stretch>
            <a:fillRect/>
          </a:stretch>
        </p:blipFill>
        <p:spPr bwMode="auto">
          <a:xfrm>
            <a:off x="4272027" y="3587988"/>
            <a:ext cx="738384" cy="369192"/>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452699" y="4037163"/>
            <a:ext cx="9036291" cy="384523"/>
          </a:xfrm>
          <a:prstGeom prst="rect">
            <a:avLst/>
          </a:prstGeom>
          <a:noFill/>
          <a:ln w="9525">
            <a:noFill/>
            <a:miter lim="800000"/>
            <a:headEnd/>
            <a:tailEnd/>
          </a:ln>
          <a:effectLst/>
        </p:spPr>
      </p:pic>
      <p:pic>
        <p:nvPicPr>
          <p:cNvPr id="4" name="图片 3">
            <a:extLst>
              <a:ext uri="{FF2B5EF4-FFF2-40B4-BE49-F238E27FC236}">
                <a16:creationId xmlns:a16="http://schemas.microsoft.com/office/drawing/2014/main" id="{43752383-E05A-874D-A464-FFB11DA9A09D}"/>
              </a:ext>
            </a:extLst>
          </p:cNvPr>
          <p:cNvPicPr>
            <a:picLocks noChangeAspect="1"/>
          </p:cNvPicPr>
          <p:nvPr/>
        </p:nvPicPr>
        <p:blipFill>
          <a:blip r:embed="rId4"/>
          <a:stretch>
            <a:fillRect/>
          </a:stretch>
        </p:blipFill>
        <p:spPr>
          <a:xfrm>
            <a:off x="636434" y="3192161"/>
            <a:ext cx="7480300" cy="3429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n </a:t>
            </a:r>
            <a:r>
              <a:rPr lang="zh-CN" altLang="en-US" dirty="0"/>
              <a:t>步时序差分控制：</a:t>
            </a:r>
            <a:r>
              <a:rPr lang="en-US" dirty="0"/>
              <a:t>n </a:t>
            </a:r>
            <a:r>
              <a:rPr lang="zh-CN" altLang="en-US" dirty="0"/>
              <a:t>步 </a:t>
            </a:r>
            <a:r>
              <a:rPr lang="en-US" dirty="0" err="1"/>
              <a:t>Sarsa</a:t>
            </a:r>
            <a:r>
              <a:rPr lang="en-US" dirty="0"/>
              <a:t> </a:t>
            </a:r>
            <a:r>
              <a:rPr lang="zh-CN" altLang="en-US" dirty="0"/>
              <a:t>算法</a:t>
            </a:r>
          </a:p>
        </p:txBody>
      </p:sp>
      <p:sp>
        <p:nvSpPr>
          <p:cNvPr id="3" name="文本占位符 2"/>
          <p:cNvSpPr>
            <a:spLocks noGrp="1"/>
          </p:cNvSpPr>
          <p:nvPr>
            <p:ph type="body" sz="quarter" idx="22"/>
          </p:nvPr>
        </p:nvSpPr>
        <p:spPr/>
        <p:txBody>
          <a:bodyPr/>
          <a:lstStyle/>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3268639" y="765303"/>
            <a:ext cx="5161378" cy="6057473"/>
          </a:xfrm>
          <a:prstGeom prst="rect">
            <a:avLst/>
          </a:prstGeom>
          <a:noFill/>
          <a:ln w="9525">
            <a:noFill/>
            <a:miter lim="800000"/>
            <a:headEnd/>
            <a:tailEnd/>
          </a:ln>
          <a:effectLst/>
        </p:spPr>
      </p:pic>
      <p:sp>
        <p:nvSpPr>
          <p:cNvPr id="5" name="TextBox 4"/>
          <p:cNvSpPr txBox="1"/>
          <p:nvPr/>
        </p:nvSpPr>
        <p:spPr>
          <a:xfrm>
            <a:off x="9173227" y="3457183"/>
            <a:ext cx="3018773" cy="646331"/>
          </a:xfrm>
          <a:prstGeom prst="rect">
            <a:avLst/>
          </a:prstGeom>
          <a:noFill/>
        </p:spPr>
        <p:txBody>
          <a:bodyPr wrap="square" rtlCol="0">
            <a:spAutoFit/>
          </a:bodyPr>
          <a:lstStyle/>
          <a:p>
            <a:r>
              <a:rPr lang="en-US" dirty="0"/>
              <a:t>n </a:t>
            </a:r>
            <a:r>
              <a:rPr lang="zh-CN" altLang="en-US" dirty="0"/>
              <a:t>步时序差分法</a:t>
            </a:r>
            <a:r>
              <a:rPr lang="en-US" altLang="zh-CN" dirty="0"/>
              <a:t>-</a:t>
            </a:r>
            <a:r>
              <a:rPr lang="zh-CN" altLang="en-US" dirty="0"/>
              <a:t>控制伪代码</a:t>
            </a:r>
            <a:br>
              <a:rPr lang="zh-CN" altLang="en-US" dirty="0"/>
            </a:br>
            <a:endParaRPr lang="zh-CN" altLang="en-US" dirty="0"/>
          </a:p>
        </p:txBody>
      </p:sp>
      <p:sp>
        <p:nvSpPr>
          <p:cNvPr id="6" name="左箭头 5"/>
          <p:cNvSpPr/>
          <p:nvPr/>
        </p:nvSpPr>
        <p:spPr>
          <a:xfrm>
            <a:off x="8455068" y="3507288"/>
            <a:ext cx="638828" cy="313150"/>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br>
              <a:rPr lang="zh-CN" altLang="en-US" dirty="0"/>
            </a:br>
            <a:endParaRPr lang="zh-CN" altLang="en-US" dirty="0"/>
          </a:p>
        </p:txBody>
      </p:sp>
      <p:sp>
        <p:nvSpPr>
          <p:cNvPr id="3" name="文本占位符 2"/>
          <p:cNvSpPr>
            <a:spLocks noGrp="1"/>
          </p:cNvSpPr>
          <p:nvPr>
            <p:ph type="body" sz="quarter" idx="22"/>
          </p:nvPr>
        </p:nvSpPr>
        <p:spPr/>
        <p:txBody>
          <a:bodyPr/>
          <a:lstStyle/>
          <a:p>
            <a:r>
              <a:rPr lang="en-US" altLang="zh-CN" sz="2000" dirty="0"/>
              <a:t>• </a:t>
            </a:r>
            <a:r>
              <a:rPr lang="zh-CN" altLang="en-US" sz="2000" dirty="0"/>
              <a:t>介绍了一步时序差分法和 </a:t>
            </a:r>
            <a:r>
              <a:rPr lang="en-US" altLang="zh-CN" sz="2000" dirty="0"/>
              <a:t>n </a:t>
            </a:r>
            <a:r>
              <a:rPr lang="zh-CN" altLang="en-US" sz="2000" dirty="0"/>
              <a:t>步时序差分法的预测与控制。</a:t>
            </a:r>
            <a:br>
              <a:rPr lang="zh-CN" altLang="en-US" dirty="0"/>
            </a:br>
            <a:endParaRPr lang="en-US" altLang="zh-CN" dirty="0"/>
          </a:p>
          <a:p>
            <a:r>
              <a:rPr lang="en-US" altLang="zh-CN" dirty="0"/>
              <a:t>• </a:t>
            </a:r>
            <a:r>
              <a:rPr lang="zh-CN" altLang="en-US" sz="2000" dirty="0"/>
              <a:t>时序差分法的学习过程无需环境模型，利用了经验学习以及自举思想，并且可以不使用完整交互序列进行策略评估和策略改进。</a:t>
            </a:r>
            <a:endParaRPr lang="en-US" altLang="zh-CN" sz="2000" dirty="0"/>
          </a:p>
          <a:p>
            <a:endParaRPr lang="en-US" altLang="zh-CN" sz="2000" dirty="0"/>
          </a:p>
          <a:p>
            <a:r>
              <a:rPr lang="zh-CN" altLang="zh-CN" sz="2000" dirty="0"/>
              <a:t>•</a:t>
            </a:r>
            <a:r>
              <a:rPr lang="en-US" altLang="zh-CN" sz="2000" dirty="0"/>
              <a:t> n </a:t>
            </a:r>
            <a:r>
              <a:rPr lang="zh-CN" altLang="en-US" sz="2000" dirty="0"/>
              <a:t>步时序差分法打通了一步时序差分法和蒙特卡洛法之间“通道”，作为一种更加灵活的时序差分法，在面对实际问题时表现更佳。</a:t>
            </a:r>
            <a:br>
              <a:rPr lang="zh-CN" altLang="en-US" sz="2000" dirty="0"/>
            </a:br>
            <a:r>
              <a:rPr lang="zh-CN" altLang="en-US" sz="2000" dirty="0"/>
              <a:t> </a:t>
            </a:r>
            <a:br>
              <a:rPr lang="zh-CN" altLang="en-US" sz="2000" dirty="0"/>
            </a:b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时序差分发</a:t>
            </a:r>
          </a:p>
        </p:txBody>
      </p:sp>
      <p:sp>
        <p:nvSpPr>
          <p:cNvPr id="3" name="文本占位符 2"/>
          <p:cNvSpPr>
            <a:spLocks noGrp="1"/>
          </p:cNvSpPr>
          <p:nvPr>
            <p:ph type="body" sz="quarter" idx="22"/>
          </p:nvPr>
        </p:nvSpPr>
        <p:spPr/>
        <p:txBody>
          <a:bodyPr/>
          <a:lstStyle/>
          <a:p>
            <a:r>
              <a:rPr lang="en-US" altLang="zh-CN" sz="2000" dirty="0"/>
              <a:t>• </a:t>
            </a:r>
            <a:r>
              <a:rPr lang="zh-CN" altLang="en-US" sz="2000" b="1" dirty="0"/>
              <a:t>时序差分法</a:t>
            </a:r>
            <a:r>
              <a:rPr lang="zh-CN" altLang="en-US" sz="2000" dirty="0"/>
              <a:t>（</a:t>
            </a:r>
            <a:r>
              <a:rPr lang="en-US" altLang="zh-CN" sz="2000" dirty="0"/>
              <a:t>Temporal-Difference Learning, TD </a:t>
            </a:r>
            <a:r>
              <a:rPr lang="zh-CN" altLang="en-US" sz="2000" dirty="0"/>
              <a:t>法）是一种解决最优控制问题的方法。</a:t>
            </a:r>
            <a:endParaRPr lang="en-US" altLang="zh-CN" sz="2000" dirty="0"/>
          </a:p>
          <a:p>
            <a:endParaRPr lang="en-US" altLang="zh-CN" sz="2000" dirty="0"/>
          </a:p>
          <a:p>
            <a:r>
              <a:rPr lang="en-US" altLang="zh-CN" sz="2000" dirty="0"/>
              <a:t>• </a:t>
            </a:r>
            <a:r>
              <a:rPr lang="zh-CN" altLang="en-US" sz="2000" dirty="0"/>
              <a:t>时序差分法延续了蒙特卡洛法的无模型求解思想，从交互经验数据中进行学习。</a:t>
            </a:r>
            <a:endParaRPr lang="en-US" altLang="zh-CN" sz="2000" dirty="0"/>
          </a:p>
          <a:p>
            <a:endParaRPr lang="en-US" altLang="zh-CN" sz="2000" dirty="0"/>
          </a:p>
          <a:p>
            <a:r>
              <a:rPr lang="en-US" altLang="zh-CN" sz="2000" dirty="0"/>
              <a:t>• </a:t>
            </a:r>
            <a:r>
              <a:rPr lang="zh-CN" altLang="en-US" sz="2000" dirty="0"/>
              <a:t>时序差分法也保留了动态规划法中的自举思想，基于后续状态的估计值来更新当前状态的估计值。</a:t>
            </a:r>
            <a:endParaRPr lang="en-US" altLang="zh-CN" sz="2000" dirty="0"/>
          </a:p>
          <a:p>
            <a:endParaRPr lang="en-US" altLang="zh-CN" sz="2000" dirty="0"/>
          </a:p>
          <a:p>
            <a:r>
              <a:rPr lang="en-US" altLang="zh-CN" sz="2000" dirty="0"/>
              <a:t>• </a:t>
            </a:r>
            <a:r>
              <a:rPr lang="zh-CN" altLang="en-US" sz="2000" dirty="0"/>
              <a:t>最重要的是，时序差分法无需等待一个完整交互序列的结束即可进行学习。可以解决需要参与者持续与环境互动并做出决策的控制问题。</a:t>
            </a:r>
            <a:br>
              <a:rPr lang="zh-CN" altLang="en-US" sz="2000" dirty="0"/>
            </a:br>
            <a:r>
              <a:rPr lang="zh-CN" altLang="en-US" sz="2000" dirty="0"/>
              <a:t> </a:t>
            </a:r>
            <a:br>
              <a:rPr lang="zh-CN" altLang="en-US" sz="2000" dirty="0"/>
            </a:br>
            <a:endParaRPr kumimoji="1"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预测</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首先我们回顾状态值函数的定义式，状态                             在策略 𝜋 下的状态值函数为：</a:t>
            </a:r>
            <a:endParaRPr lang="en-US" altLang="zh-CN" sz="2000" dirty="0"/>
          </a:p>
          <a:p>
            <a:endParaRPr lang="en-US" altLang="zh-CN" sz="2000" dirty="0"/>
          </a:p>
          <a:p>
            <a:r>
              <a:rPr lang="zh-CN" altLang="en-US" sz="2000" dirty="0"/>
              <a:t>动态规划法通过下式计算状态值函数：</a:t>
            </a:r>
            <a:endParaRPr lang="en-US" altLang="zh-CN" sz="2000" dirty="0"/>
          </a:p>
          <a:p>
            <a:endParaRPr lang="en-US" altLang="zh-CN" sz="2000" dirty="0"/>
          </a:p>
          <a:p>
            <a:endParaRPr lang="en-US" altLang="zh-CN" sz="2000" dirty="0"/>
          </a:p>
          <a:p>
            <a:r>
              <a:rPr lang="zh-CN" altLang="en-US" sz="2000" dirty="0"/>
              <a:t>蒙特卡洛法通过下式计算状态值函数：</a:t>
            </a:r>
            <a:endParaRPr lang="en-US" altLang="zh-CN" sz="2000" dirty="0"/>
          </a:p>
          <a:p>
            <a:endParaRPr lang="en-US" altLang="zh-CN" sz="2000" dirty="0"/>
          </a:p>
          <a:p>
            <a:endParaRPr lang="en-US" altLang="zh-CN" sz="2000" dirty="0"/>
          </a:p>
          <a:p>
            <a:r>
              <a:rPr lang="zh-CN" altLang="en-US" sz="2000" dirty="0"/>
              <a:t>动态规划法和蒙特卡洛法的图解如图所示，可以看出，</a:t>
            </a:r>
            <a:endParaRPr lang="en-US" altLang="zh-CN" sz="2000" dirty="0"/>
          </a:p>
          <a:p>
            <a:r>
              <a:rPr lang="zh-CN" altLang="en-US" sz="2000" dirty="0"/>
              <a:t>动态规划法求解状态 </a:t>
            </a:r>
            <a:r>
              <a:rPr lang="en-US" altLang="zh-CN" sz="2000" dirty="0"/>
              <a:t>S</a:t>
            </a:r>
            <a:r>
              <a:rPr lang="en-US" altLang="zh-CN" sz="2000" baseline="-25000" dirty="0"/>
              <a:t>t </a:t>
            </a:r>
            <a:r>
              <a:rPr lang="zh-CN" altLang="en-US" sz="2000" dirty="0"/>
              <a:t>的状态值函数时，需要利用</a:t>
            </a:r>
            <a:endParaRPr lang="en-US" altLang="zh-CN" sz="2000" dirty="0"/>
          </a:p>
          <a:p>
            <a:r>
              <a:rPr lang="zh-CN" altLang="en-US" sz="2000" dirty="0"/>
              <a:t>所有后续状态 </a:t>
            </a:r>
            <a:r>
              <a:rPr lang="en-US" altLang="zh-CN" sz="2000" dirty="0"/>
              <a:t>S</a:t>
            </a:r>
            <a:r>
              <a:rPr lang="en-US" altLang="zh-CN" sz="2000" baseline="-25000" dirty="0"/>
              <a:t>t+1 </a:t>
            </a:r>
            <a:r>
              <a:rPr lang="zh-CN" altLang="en-US" sz="2000" dirty="0"/>
              <a:t>。蒙特卡洛法求解状态 </a:t>
            </a:r>
            <a:r>
              <a:rPr lang="en-US" altLang="zh-CN" sz="2000" dirty="0"/>
              <a:t>S</a:t>
            </a:r>
            <a:r>
              <a:rPr lang="en-US" altLang="zh-CN" sz="2000" baseline="-25000" dirty="0"/>
              <a:t>t</a:t>
            </a:r>
            <a:r>
              <a:rPr lang="en-US" altLang="zh-CN" sz="2000" i="1" dirty="0"/>
              <a:t> </a:t>
            </a:r>
            <a:r>
              <a:rPr lang="zh-CN" altLang="en-US" sz="2000" dirty="0"/>
              <a:t>的状态</a:t>
            </a:r>
            <a:endParaRPr lang="en-US" altLang="zh-CN" sz="2000" dirty="0"/>
          </a:p>
          <a:p>
            <a:r>
              <a:rPr lang="zh-CN" altLang="en-US" sz="2000" dirty="0"/>
              <a:t>值函数时，需要等到一个完整序列的结束。</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dirty="0"/>
            </a:br>
            <a:r>
              <a:rPr lang="zh-CN" altLang="en-US" dirty="0"/>
              <a:t> </a:t>
            </a:r>
            <a:br>
              <a:rPr lang="zh-CN" altLang="en-US" dirty="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133259" y="1173989"/>
            <a:ext cx="2106785" cy="3232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40120" y="1534959"/>
            <a:ext cx="2286984" cy="406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841778" y="1542724"/>
            <a:ext cx="2719778" cy="40846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17090" y="2527713"/>
            <a:ext cx="4819650" cy="6000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575480" y="3864279"/>
            <a:ext cx="2924175" cy="4572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7415669" y="1687947"/>
            <a:ext cx="3924300" cy="2505075"/>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7491347" y="4163338"/>
            <a:ext cx="3848100" cy="2514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预测</a:t>
            </a:r>
          </a:p>
        </p:txBody>
      </p:sp>
      <p:sp>
        <p:nvSpPr>
          <p:cNvPr id="3" name="文本占位符 2"/>
          <p:cNvSpPr>
            <a:spLocks noGrp="1"/>
          </p:cNvSpPr>
          <p:nvPr>
            <p:ph type="body" sz="quarter" idx="22"/>
          </p:nvPr>
        </p:nvSpPr>
        <p:spPr/>
        <p:txBody>
          <a:bodyPr/>
          <a:lstStyle/>
          <a:p>
            <a:r>
              <a:rPr lang="zh-CN" altLang="en-US" sz="2000" dirty="0"/>
              <a:t>时序差分法借鉴了动态规划法的自举思想且在每个时刻都会进行一次值估计，无需等到一个完整交互序列的结束，因此它不再如蒙特卡洛法那样对采样回报求平均，而是对当前即时奖励与下一个状态的折现值之和的采样值求平均。</a:t>
            </a:r>
            <a:endParaRPr lang="en-US" altLang="zh-CN" sz="2000" dirty="0"/>
          </a:p>
          <a:p>
            <a:r>
              <a:rPr lang="zh-CN" altLang="en-US" sz="2000" dirty="0"/>
              <a:t>根据                                  有：</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综上所述，基于更新规则 </a:t>
            </a:r>
            <a:r>
              <a:rPr lang="en-US" altLang="zh-CN" sz="2000" dirty="0"/>
              <a:t>                                                                </a:t>
            </a:r>
            <a:r>
              <a:rPr lang="zh-CN" altLang="en-US" sz="2000" dirty="0"/>
              <a:t>的时序差分法被称为 </a:t>
            </a:r>
            <a:r>
              <a:rPr lang="en-US" sz="2000" dirty="0"/>
              <a:t>TD(0) </a:t>
            </a:r>
            <a:r>
              <a:rPr lang="zh-CN" altLang="en-US" sz="2000" dirty="0"/>
              <a:t>法，或者一步时序差分法。</a:t>
            </a:r>
            <a:endParaRPr lang="en-US" altLang="zh-CN" sz="2000" dirty="0"/>
          </a:p>
          <a:p>
            <a:r>
              <a:rPr lang="zh-CN" altLang="en-US" sz="2000" dirty="0"/>
              <a:t>其中，</a:t>
            </a:r>
            <a:r>
              <a:rPr lang="en-US" sz="2000" dirty="0"/>
              <a:t>                          </a:t>
            </a:r>
            <a:r>
              <a:rPr lang="zh-CN" altLang="en-US" sz="2000" dirty="0"/>
              <a:t>被称为 </a:t>
            </a:r>
            <a:r>
              <a:rPr lang="en-US" sz="2000" dirty="0"/>
              <a:t>TD </a:t>
            </a:r>
            <a:r>
              <a:rPr lang="zh-CN" altLang="en-US" sz="2000" dirty="0"/>
              <a:t>目标，                                        被称为 </a:t>
            </a:r>
            <a:r>
              <a:rPr lang="en-US" sz="2000" dirty="0"/>
              <a:t>TD </a:t>
            </a:r>
            <a:r>
              <a:rPr lang="zh-CN" altLang="en-US" sz="2000" dirty="0"/>
              <a:t>误差。</a:t>
            </a:r>
            <a:br>
              <a:rPr lang="zh-CN" altLang="en-US" sz="2000" dirty="0"/>
            </a:br>
            <a:r>
              <a:rPr lang="zh-CN" altLang="en-US" sz="2000" dirty="0"/>
              <a:t> </a:t>
            </a:r>
            <a:br>
              <a:rPr lang="zh-CN" altLang="en-US" sz="2000" dirty="0"/>
            </a:br>
            <a:r>
              <a:rPr lang="zh-CN" altLang="en-US" sz="2000" dirty="0"/>
              <a:t> </a:t>
            </a:r>
            <a:br>
              <a:rPr lang="zh-CN" altLang="en-US" sz="2000" dirty="0"/>
            </a:br>
            <a:br>
              <a:rPr lang="zh-CN" altLang="en-US" dirty="0"/>
            </a:br>
            <a:br>
              <a:rPr lang="zh-CN" altLang="en-US" dirty="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78218" y="2229177"/>
            <a:ext cx="2545405" cy="33865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08042" y="2653365"/>
            <a:ext cx="4694206" cy="1066865"/>
          </a:xfrm>
          <a:prstGeom prst="rect">
            <a:avLst/>
          </a:prstGeom>
          <a:noFill/>
          <a:ln w="9525">
            <a:noFill/>
            <a:miter lim="800000"/>
            <a:headEnd/>
            <a:tailEnd/>
          </a:ln>
          <a:effectLst/>
        </p:spPr>
      </p:pic>
      <p:sp>
        <p:nvSpPr>
          <p:cNvPr id="8" name="TextBox 7"/>
          <p:cNvSpPr txBox="1"/>
          <p:nvPr/>
        </p:nvSpPr>
        <p:spPr>
          <a:xfrm>
            <a:off x="6621884" y="4136558"/>
            <a:ext cx="1111058" cy="369332"/>
          </a:xfrm>
          <a:prstGeom prst="rect">
            <a:avLst/>
          </a:prstGeom>
          <a:noFill/>
        </p:spPr>
        <p:txBody>
          <a:bodyPr wrap="square" rtlCol="0">
            <a:spAutoFit/>
          </a:bodyPr>
          <a:lstStyle/>
          <a:p>
            <a:r>
              <a:rPr lang="zh-CN" altLang="en-US" dirty="0"/>
              <a:t>自举思想</a:t>
            </a:r>
          </a:p>
        </p:txBody>
      </p:sp>
      <p:sp>
        <p:nvSpPr>
          <p:cNvPr id="9" name="上箭头 8"/>
          <p:cNvSpPr/>
          <p:nvPr/>
        </p:nvSpPr>
        <p:spPr>
          <a:xfrm>
            <a:off x="7014575" y="3620022"/>
            <a:ext cx="325677" cy="513567"/>
          </a:xfrm>
          <a:prstGeom prst="up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028" name="Picture 4"/>
          <p:cNvPicPr>
            <a:picLocks noChangeAspect="1" noChangeArrowheads="1"/>
          </p:cNvPicPr>
          <p:nvPr/>
        </p:nvPicPr>
        <p:blipFill>
          <a:blip r:embed="rId4"/>
          <a:srcRect/>
          <a:stretch>
            <a:fillRect/>
          </a:stretch>
        </p:blipFill>
        <p:spPr bwMode="auto">
          <a:xfrm>
            <a:off x="3384964" y="4760673"/>
            <a:ext cx="4768698" cy="38752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241708" y="5475897"/>
            <a:ext cx="1916101" cy="44891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5193864" y="5505189"/>
            <a:ext cx="3031959" cy="39457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预测</a:t>
            </a:r>
          </a:p>
        </p:txBody>
      </p:sp>
      <p:sp>
        <p:nvSpPr>
          <p:cNvPr id="3" name="文本占位符 2"/>
          <p:cNvSpPr>
            <a:spLocks noGrp="1"/>
          </p:cNvSpPr>
          <p:nvPr>
            <p:ph type="body" sz="quarter" idx="22"/>
          </p:nvPr>
        </p:nvSpPr>
        <p:spPr/>
        <p:txBody>
          <a:bodyPr/>
          <a:lstStyle/>
          <a:p>
            <a:br>
              <a:rPr lang="zh-CN" altLang="en-US" sz="2000" dirty="0"/>
            </a:br>
            <a:br>
              <a:rPr lang="zh-CN" altLang="en-US" dirty="0"/>
            </a:br>
            <a:br>
              <a:rPr lang="zh-CN" altLang="en-US" dirty="0"/>
            </a:b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307932" y="1234271"/>
            <a:ext cx="5638800" cy="3362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516403" y="815236"/>
            <a:ext cx="5145579" cy="4671164"/>
          </a:xfrm>
          <a:prstGeom prst="rect">
            <a:avLst/>
          </a:prstGeom>
          <a:noFill/>
          <a:ln w="9525">
            <a:noFill/>
            <a:miter lim="800000"/>
            <a:headEnd/>
            <a:tailEnd/>
          </a:ln>
          <a:effectLst/>
        </p:spPr>
      </p:pic>
      <p:sp>
        <p:nvSpPr>
          <p:cNvPr id="11" name="TextBox 10"/>
          <p:cNvSpPr txBox="1"/>
          <p:nvPr/>
        </p:nvSpPr>
        <p:spPr>
          <a:xfrm>
            <a:off x="2718146" y="5699341"/>
            <a:ext cx="2655518" cy="369332"/>
          </a:xfrm>
          <a:prstGeom prst="rect">
            <a:avLst/>
          </a:prstGeom>
          <a:noFill/>
        </p:spPr>
        <p:txBody>
          <a:bodyPr wrap="square" rtlCol="0">
            <a:spAutoFit/>
          </a:bodyPr>
          <a:lstStyle/>
          <a:p>
            <a:r>
              <a:rPr lang="zh-CN" altLang="en-US" dirty="0"/>
              <a:t>算法图解</a:t>
            </a:r>
          </a:p>
        </p:txBody>
      </p:sp>
      <p:sp>
        <p:nvSpPr>
          <p:cNvPr id="12" name="TextBox 11"/>
          <p:cNvSpPr txBox="1"/>
          <p:nvPr/>
        </p:nvSpPr>
        <p:spPr>
          <a:xfrm>
            <a:off x="8369460" y="5713955"/>
            <a:ext cx="2655518" cy="369332"/>
          </a:xfrm>
          <a:prstGeom prst="rect">
            <a:avLst/>
          </a:prstGeom>
          <a:noFill/>
        </p:spPr>
        <p:txBody>
          <a:bodyPr wrap="square" rtlCol="0">
            <a:spAutoFit/>
          </a:bodyPr>
          <a:lstStyle/>
          <a:p>
            <a:r>
              <a:rPr lang="zh-CN" altLang="en-US" dirty="0"/>
              <a:t>算法伪代码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预测示例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例题  某个马尔科夫奖励过程 </a:t>
            </a:r>
            <a:r>
              <a:rPr lang="en-US" altLang="zh-CN" sz="2000" dirty="0"/>
              <a:t>MRP </a:t>
            </a:r>
            <a:r>
              <a:rPr lang="zh-CN" altLang="en-US" sz="2000" dirty="0"/>
              <a:t>的状态空间为 </a:t>
            </a:r>
            <a:r>
              <a:rPr lang="en-US" altLang="zh-CN" sz="2000" dirty="0"/>
              <a:t>S = {A, B}</a:t>
            </a:r>
            <a:r>
              <a:rPr lang="zh-CN" altLang="en-US" sz="2000" dirty="0"/>
              <a:t>，折现因子 </a:t>
            </a:r>
            <a:r>
              <a:rPr lang="el-GR" altLang="zh-CN" sz="2000" dirty="0"/>
              <a:t>γ</a:t>
            </a:r>
            <a:r>
              <a:rPr lang="en-US" altLang="zh-CN" sz="2000" dirty="0"/>
              <a:t> = 1</a:t>
            </a:r>
            <a:r>
              <a:rPr lang="zh-CN" altLang="en-US" sz="2000" dirty="0"/>
              <a:t>，经过 </a:t>
            </a:r>
            <a:r>
              <a:rPr lang="en-US" altLang="zh-CN" sz="2000" dirty="0"/>
              <a:t>8 </a:t>
            </a:r>
            <a:r>
              <a:rPr lang="zh-CN" altLang="en-US" sz="2000" dirty="0"/>
              <a:t>次试验，得到 </a:t>
            </a:r>
            <a:r>
              <a:rPr lang="en-US" altLang="zh-CN" sz="2000" dirty="0"/>
              <a:t>8 </a:t>
            </a:r>
            <a:r>
              <a:rPr lang="zh-CN" altLang="en-US" sz="2000" dirty="0"/>
              <a:t>个序列，</a:t>
            </a:r>
            <a:r>
              <a:rPr lang="en-US" altLang="zh-CN" sz="2000" dirty="0"/>
              <a:t>[A,0, B,0], [B,1], [B,1], [B,1], [B,1], [B,1], [B,1], [B,0]</a:t>
            </a:r>
            <a:r>
              <a:rPr lang="zh-CN" altLang="en-US" sz="2000" dirty="0"/>
              <a:t>，其中，</a:t>
            </a:r>
            <a:r>
              <a:rPr lang="en-US" altLang="zh-CN" sz="2000" dirty="0"/>
              <a:t>[A,0, B,0] </a:t>
            </a:r>
            <a:r>
              <a:rPr lang="zh-CN" altLang="en-US" sz="2000" dirty="0"/>
              <a:t>表示初始状态为 </a:t>
            </a:r>
            <a:r>
              <a:rPr lang="en-US" altLang="zh-CN" sz="2000" dirty="0"/>
              <a:t>A</a:t>
            </a:r>
            <a:r>
              <a:rPr lang="zh-CN" altLang="en-US" sz="2000" dirty="0"/>
              <a:t>，转移到状态 </a:t>
            </a:r>
            <a:r>
              <a:rPr lang="en-US" altLang="zh-CN" sz="2000" dirty="0"/>
              <a:t>B </a:t>
            </a:r>
            <a:r>
              <a:rPr lang="zh-CN" altLang="en-US" sz="2000" dirty="0"/>
              <a:t>获得的奖励为 </a:t>
            </a:r>
            <a:r>
              <a:rPr lang="en-US" altLang="zh-CN" sz="2000" dirty="0"/>
              <a:t>0</a:t>
            </a:r>
            <a:r>
              <a:rPr lang="zh-CN" altLang="en-US" sz="2000" dirty="0"/>
              <a:t>，由状态 </a:t>
            </a:r>
            <a:r>
              <a:rPr lang="en-US" altLang="zh-CN" sz="2000" dirty="0"/>
              <a:t>B </a:t>
            </a:r>
            <a:r>
              <a:rPr lang="zh-CN" altLang="en-US" sz="2000" dirty="0"/>
              <a:t>转移至终止状态获得的奖励为 </a:t>
            </a:r>
            <a:r>
              <a:rPr lang="en-US" altLang="zh-CN" sz="2000" dirty="0"/>
              <a:t>0</a:t>
            </a:r>
            <a:r>
              <a:rPr lang="zh-CN" altLang="en-US" sz="2000" dirty="0"/>
              <a:t>。试分析 </a:t>
            </a:r>
            <a:r>
              <a:rPr lang="en-US" altLang="zh-CN" sz="2000" dirty="0"/>
              <a:t>v(A) </a:t>
            </a:r>
            <a:r>
              <a:rPr lang="zh-CN" altLang="en-US" sz="2000" dirty="0"/>
              <a:t>与 </a:t>
            </a:r>
            <a:r>
              <a:rPr lang="en-US" altLang="zh-CN" sz="2000" dirty="0"/>
              <a:t>v(B) </a:t>
            </a:r>
            <a:r>
              <a:rPr lang="zh-CN" altLang="en-US" sz="2000" dirty="0"/>
              <a:t>的值。</a:t>
            </a:r>
            <a:endParaRPr lang="en-US" altLang="zh-CN" sz="2000" dirty="0"/>
          </a:p>
          <a:p>
            <a:endParaRPr lang="en-US" altLang="zh-CN" sz="2000" dirty="0"/>
          </a:p>
          <a:p>
            <a:r>
              <a:rPr lang="zh-CN" altLang="en-US" sz="2000" dirty="0"/>
              <a:t>答案：</a:t>
            </a:r>
            <a:endParaRPr lang="en-US" altLang="zh-CN" sz="2000" dirty="0"/>
          </a:p>
          <a:p>
            <a:r>
              <a:rPr lang="zh-CN" altLang="en-US" sz="2000" dirty="0"/>
              <a:t>本例通过 </a:t>
            </a:r>
            <a:r>
              <a:rPr lang="en-US" altLang="zh-CN" sz="2000" dirty="0"/>
              <a:t>8 </a:t>
            </a:r>
            <a:r>
              <a:rPr lang="zh-CN" altLang="en-US" sz="2000" dirty="0"/>
              <a:t>次试验得到 </a:t>
            </a:r>
            <a:r>
              <a:rPr lang="en-US" altLang="zh-CN" sz="2000" dirty="0"/>
              <a:t>8 </a:t>
            </a:r>
            <a:r>
              <a:rPr lang="zh-CN" altLang="en-US" sz="2000" dirty="0"/>
              <a:t>个样本序列        ，状态 </a:t>
            </a:r>
            <a:r>
              <a:rPr lang="en-US" altLang="zh-CN" sz="2000" dirty="0"/>
              <a:t>B </a:t>
            </a:r>
            <a:r>
              <a:rPr lang="zh-CN" altLang="en-US" sz="2000" dirty="0"/>
              <a:t>在 </a:t>
            </a:r>
            <a:r>
              <a:rPr lang="en-US" altLang="zh-CN" sz="2000" dirty="0"/>
              <a:t>8 </a:t>
            </a:r>
            <a:r>
              <a:rPr lang="zh-CN" altLang="en-US" sz="2000" dirty="0"/>
              <a:t>次试验均有出现，</a:t>
            </a:r>
            <a:r>
              <a:rPr lang="en-US" altLang="zh-CN" sz="2000" dirty="0"/>
              <a:t>        =0, </a:t>
            </a:r>
            <a:r>
              <a:rPr lang="zh-CN" altLang="en-US" sz="2000" dirty="0"/>
              <a:t>         </a:t>
            </a:r>
            <a:r>
              <a:rPr lang="en-US" altLang="zh-CN" sz="2000" dirty="0"/>
              <a:t>= 1,               </a:t>
            </a:r>
          </a:p>
          <a:p>
            <a:r>
              <a:rPr lang="en-US" altLang="zh-CN" sz="2000" dirty="0"/>
              <a:t>          = 1,          = 1,          = 1,          = 1,           = 1,          = 0</a:t>
            </a:r>
            <a:r>
              <a:rPr lang="zh-CN" altLang="en-US" sz="2000" dirty="0"/>
              <a:t>，</a:t>
            </a:r>
            <a:endParaRPr lang="en-US" altLang="zh-CN" sz="2000" dirty="0"/>
          </a:p>
          <a:p>
            <a:r>
              <a:rPr lang="zh-CN" altLang="en-US" sz="2000" dirty="0"/>
              <a:t>基于蒙特卡洛法有：</a:t>
            </a:r>
            <a:endParaRPr lang="en-US" altLang="zh-CN" sz="2000" dirty="0"/>
          </a:p>
          <a:p>
            <a:endParaRPr lang="en-US" altLang="zh-CN" sz="2000" dirty="0"/>
          </a:p>
          <a:p>
            <a:endParaRPr lang="en-US" altLang="zh-CN" sz="2000" dirty="0"/>
          </a:p>
          <a:p>
            <a:r>
              <a:rPr lang="en-US" altLang="zh-CN" sz="2000" dirty="0"/>
              <a:t>8 </a:t>
            </a:r>
            <a:r>
              <a:rPr lang="zh-CN" altLang="en-US" sz="2000" dirty="0"/>
              <a:t>次试验中，状态 </a:t>
            </a:r>
            <a:r>
              <a:rPr lang="en-US" altLang="zh-CN" sz="2000" dirty="0"/>
              <a:t>A </a:t>
            </a:r>
            <a:r>
              <a:rPr lang="zh-CN" altLang="en-US" sz="2000" dirty="0"/>
              <a:t>只在第一次试验出现，       </a:t>
            </a:r>
            <a:r>
              <a:rPr lang="en-US" altLang="zh-CN" sz="2000" dirty="0"/>
              <a:t> = 0</a:t>
            </a:r>
            <a:r>
              <a:rPr lang="zh-CN" altLang="en-US" sz="2000" dirty="0"/>
              <a:t>，因此：</a:t>
            </a:r>
            <a:endParaRPr lang="en-US" altLang="zh-CN" sz="2000" dirty="0"/>
          </a:p>
          <a:p>
            <a:r>
              <a:rPr lang="zh-CN" altLang="en-US" sz="2000" dirty="0"/>
              <a:t>由于状态 </a:t>
            </a:r>
            <a:r>
              <a:rPr lang="en-US" sz="2000" dirty="0"/>
              <a:t>A </a:t>
            </a:r>
            <a:r>
              <a:rPr lang="zh-CN" altLang="en-US" sz="2000" dirty="0"/>
              <a:t>在八次试验中只出现了一次，采用蒙特卡洛法估算 </a:t>
            </a:r>
            <a:r>
              <a:rPr lang="en-US" sz="2000" dirty="0"/>
              <a:t>v(A) </a:t>
            </a:r>
            <a:r>
              <a:rPr lang="zh-CN" altLang="en-US" sz="2000" dirty="0"/>
              <a:t>并不准确。</a:t>
            </a:r>
            <a:br>
              <a:rPr lang="zh-CN" altLang="en-US" sz="2000" dirty="0"/>
            </a:br>
            <a:br>
              <a:rPr lang="zh-CN" altLang="en-US" sz="2000" dirty="0"/>
            </a:br>
            <a:br>
              <a:rPr lang="zh-CN" altLang="en-US" sz="2000" dirty="0"/>
            </a:br>
            <a:br>
              <a:rPr lang="zh-CN" altLang="en-US" sz="2000" dirty="0"/>
            </a:br>
            <a:br>
              <a:rPr lang="zh-CN" altLang="en-US" sz="2000" dirty="0"/>
            </a:br>
            <a:br>
              <a:rPr lang="zh-CN" altLang="en-US" sz="2000" dirty="0"/>
            </a:b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4710960" y="3354758"/>
            <a:ext cx="666449" cy="36547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8856554" y="3389334"/>
            <a:ext cx="696434" cy="31837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988659" y="3395858"/>
            <a:ext cx="708569" cy="28753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595899" y="3807457"/>
            <a:ext cx="656703" cy="308451"/>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1809163" y="3824745"/>
            <a:ext cx="721095" cy="313520"/>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3038475" y="3810457"/>
            <a:ext cx="696368" cy="348184"/>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4258263" y="3819981"/>
            <a:ext cx="683829" cy="326134"/>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a:srcRect/>
          <a:stretch>
            <a:fillRect/>
          </a:stretch>
        </p:blipFill>
        <p:spPr bwMode="auto">
          <a:xfrm>
            <a:off x="5563971" y="3783643"/>
            <a:ext cx="674599" cy="362471"/>
          </a:xfrm>
          <a:prstGeom prst="rect">
            <a:avLst/>
          </a:prstGeom>
          <a:noFill/>
          <a:ln w="9525">
            <a:noFill/>
            <a:miter lim="800000"/>
            <a:headEnd/>
            <a:tailEnd/>
          </a:ln>
          <a:effectLst/>
        </p:spPr>
      </p:pic>
      <p:pic>
        <p:nvPicPr>
          <p:cNvPr id="3082" name="Picture 10"/>
          <p:cNvPicPr>
            <a:picLocks noChangeAspect="1" noChangeArrowheads="1"/>
          </p:cNvPicPr>
          <p:nvPr/>
        </p:nvPicPr>
        <p:blipFill>
          <a:blip r:embed="rId10"/>
          <a:srcRect/>
          <a:stretch>
            <a:fillRect/>
          </a:stretch>
        </p:blipFill>
        <p:spPr bwMode="auto">
          <a:xfrm>
            <a:off x="6808809" y="3785405"/>
            <a:ext cx="669229" cy="334615"/>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1"/>
          <a:srcRect/>
          <a:stretch>
            <a:fillRect/>
          </a:stretch>
        </p:blipFill>
        <p:spPr bwMode="auto">
          <a:xfrm>
            <a:off x="3381832" y="4212073"/>
            <a:ext cx="4927286" cy="1174119"/>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2"/>
          <a:srcRect/>
          <a:stretch>
            <a:fillRect/>
          </a:stretch>
        </p:blipFill>
        <p:spPr bwMode="auto">
          <a:xfrm>
            <a:off x="5308686" y="5472896"/>
            <a:ext cx="678755" cy="389286"/>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3"/>
          <a:srcRect/>
          <a:stretch>
            <a:fillRect/>
          </a:stretch>
        </p:blipFill>
        <p:spPr bwMode="auto">
          <a:xfrm>
            <a:off x="7414561" y="5375883"/>
            <a:ext cx="3521385" cy="61155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预测示例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根据 </a:t>
            </a:r>
            <a:r>
              <a:rPr lang="en-US" altLang="zh-CN" sz="2000" dirty="0"/>
              <a:t>8 </a:t>
            </a:r>
            <a:r>
              <a:rPr lang="zh-CN" altLang="en-US" sz="2000" dirty="0"/>
              <a:t>次试验结果，画出 </a:t>
            </a:r>
            <a:r>
              <a:rPr lang="en-US" altLang="zh-CN" sz="2000" dirty="0"/>
              <a:t>MRP </a:t>
            </a:r>
            <a:r>
              <a:rPr lang="zh-CN" altLang="en-US" sz="2000" dirty="0"/>
              <a:t>的状态转移概率图：</a:t>
            </a:r>
            <a:endParaRPr lang="en-US" altLang="zh-CN" sz="2000" dirty="0"/>
          </a:p>
          <a:p>
            <a:r>
              <a:rPr lang="zh-CN" altLang="en-US" sz="2000" dirty="0"/>
              <a:t>基于动态规划法，状态 </a:t>
            </a:r>
            <a:r>
              <a:rPr lang="en-US" altLang="zh-CN" sz="2000" dirty="0"/>
              <a:t>A</a:t>
            </a:r>
            <a:r>
              <a:rPr lang="en-US" altLang="zh-CN" sz="2000" i="1" dirty="0"/>
              <a:t> </a:t>
            </a:r>
            <a:r>
              <a:rPr lang="zh-CN" altLang="en-US" sz="2000" dirty="0"/>
              <a:t>的状态值函数为：</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基于 </a:t>
            </a:r>
            <a:r>
              <a:rPr lang="en-US" altLang="zh-CN" sz="2000" dirty="0"/>
              <a:t>TD(0) </a:t>
            </a:r>
            <a:r>
              <a:rPr lang="zh-CN" altLang="en-US" sz="2000" dirty="0"/>
              <a:t>法，状态 </a:t>
            </a:r>
            <a:r>
              <a:rPr lang="en-US" altLang="zh-CN" sz="2000" dirty="0"/>
              <a:t>A </a:t>
            </a:r>
            <a:r>
              <a:rPr lang="zh-CN" altLang="en-US" sz="2000" dirty="0"/>
              <a:t>的状态值函数为：</a:t>
            </a:r>
            <a:br>
              <a:rPr lang="zh-CN" altLang="en-US" dirty="0"/>
            </a:br>
            <a:br>
              <a:rPr lang="zh-CN" altLang="en-US" dirty="0"/>
            </a:br>
            <a:br>
              <a:rPr lang="zh-CN" altLang="en-US" dirty="0"/>
            </a:b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6681397" y="396135"/>
            <a:ext cx="3914775" cy="2057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99015" y="2030783"/>
            <a:ext cx="2622048" cy="1196372"/>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652782" y="4322914"/>
            <a:ext cx="3683305" cy="165651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TD(0) </a:t>
            </a:r>
            <a:r>
              <a:rPr lang="zh-CN" altLang="en-US" dirty="0"/>
              <a:t>控制：</a:t>
            </a:r>
            <a:r>
              <a:rPr lang="en-US" dirty="0" err="1"/>
              <a:t>Sarsa</a:t>
            </a:r>
            <a:r>
              <a:rPr lang="en-US" dirty="0"/>
              <a:t>(0)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299" y="1125968"/>
            <a:ext cx="11312693" cy="4766832"/>
          </a:xfrm>
        </p:spPr>
        <p:txBody>
          <a:bodyPr/>
          <a:lstStyle/>
          <a:p>
            <a:r>
              <a:rPr lang="zh-CN" altLang="en-US" sz="2000" dirty="0"/>
              <a:t>在无模型的强化学习问题中，行动值函数比状态值函数更容易被评估。与蒙特卡洛控制一样，</a:t>
            </a:r>
            <a:r>
              <a:rPr lang="en-US" altLang="zh-CN" sz="2000" dirty="0"/>
              <a:t>TD(0) </a:t>
            </a:r>
            <a:r>
              <a:rPr lang="zh-CN" altLang="en-US" sz="2000" dirty="0"/>
              <a:t>控制的目标是寻找最优状态</a:t>
            </a:r>
            <a:r>
              <a:rPr lang="en-US" altLang="zh-CN" sz="2000" dirty="0"/>
              <a:t>-</a:t>
            </a:r>
            <a:r>
              <a:rPr lang="zh-CN" altLang="en-US" sz="2000" dirty="0"/>
              <a:t>行动值函数并提取出最佳策略。</a:t>
            </a:r>
            <a:endParaRPr lang="en-US" altLang="zh-CN" sz="2000" dirty="0"/>
          </a:p>
          <a:p>
            <a:endParaRPr lang="en-US" altLang="zh-CN" sz="2000" dirty="0"/>
          </a:p>
          <a:p>
            <a:r>
              <a:rPr lang="en-US" altLang="zh-CN" sz="2000" dirty="0"/>
              <a:t>TD(0) </a:t>
            </a:r>
            <a:r>
              <a:rPr lang="zh-CN" altLang="en-US" sz="2000" dirty="0"/>
              <a:t>控制算法有时也被称作</a:t>
            </a:r>
            <a:r>
              <a:rPr lang="en-US" altLang="zh-CN" sz="2000" dirty="0" err="1"/>
              <a:t>Sarsa</a:t>
            </a:r>
            <a:r>
              <a:rPr lang="en-US" altLang="zh-CN" sz="2000" dirty="0"/>
              <a:t>(0) </a:t>
            </a:r>
            <a:r>
              <a:rPr lang="zh-CN" altLang="en-US" sz="2000" dirty="0"/>
              <a:t>算法。“</a:t>
            </a:r>
            <a:r>
              <a:rPr lang="en-US" altLang="zh-CN" sz="2000" dirty="0" err="1"/>
              <a:t>Sarsa</a:t>
            </a:r>
            <a:r>
              <a:rPr lang="zh-CN" altLang="en-US" sz="2000" dirty="0"/>
              <a:t>”是由当前状态 </a:t>
            </a:r>
            <a:r>
              <a:rPr lang="en-US" altLang="zh-CN" sz="2000" i="1" dirty="0"/>
              <a:t>S</a:t>
            </a:r>
            <a:r>
              <a:rPr lang="zh-CN" altLang="en-US" sz="2000" dirty="0"/>
              <a:t>，行动 </a:t>
            </a:r>
            <a:r>
              <a:rPr lang="en-US" altLang="zh-CN" sz="2000" i="1" dirty="0"/>
              <a:t>A</a:t>
            </a:r>
            <a:r>
              <a:rPr lang="zh-CN" altLang="en-US" sz="2000" dirty="0"/>
              <a:t>，奖励 </a:t>
            </a:r>
            <a:r>
              <a:rPr lang="en-US" altLang="zh-CN" sz="2000" dirty="0"/>
              <a:t>R </a:t>
            </a:r>
            <a:r>
              <a:rPr lang="zh-CN" altLang="en-US" sz="2000" dirty="0"/>
              <a:t>和后继状态 </a:t>
            </a:r>
            <a:r>
              <a:rPr lang="en-US" altLang="zh-CN" sz="2000" dirty="0"/>
              <a:t>  </a:t>
            </a:r>
            <a:r>
              <a:rPr lang="zh-CN" altLang="en-US" sz="2000" dirty="0"/>
              <a:t>，行动 </a:t>
            </a:r>
            <a:r>
              <a:rPr lang="en-US" altLang="zh-CN" sz="2000" dirty="0"/>
              <a:t>    </a:t>
            </a:r>
            <a:r>
              <a:rPr lang="zh-CN" altLang="en-US" sz="2000" dirty="0"/>
              <a:t>这五个元素组合而来。</a:t>
            </a:r>
            <a:endParaRPr lang="en-US" altLang="zh-CN" sz="2000" dirty="0"/>
          </a:p>
          <a:p>
            <a:r>
              <a:rPr lang="zh-CN" altLang="en-US" sz="2000" dirty="0"/>
              <a:t>这指出了</a:t>
            </a:r>
            <a:r>
              <a:rPr lang="en-US" altLang="zh-CN" sz="2000" dirty="0"/>
              <a:t>TD(0) </a:t>
            </a:r>
            <a:r>
              <a:rPr lang="zh-CN" altLang="en-US" sz="2000" dirty="0"/>
              <a:t>控制引入后继状态</a:t>
            </a:r>
            <a:r>
              <a:rPr lang="en-US" altLang="zh-CN" sz="2000" dirty="0"/>
              <a:t>-</a:t>
            </a:r>
            <a:r>
              <a:rPr lang="zh-CN" altLang="en-US" sz="2000" dirty="0"/>
              <a:t>行动价值估计来学习当前状态</a:t>
            </a:r>
            <a:r>
              <a:rPr lang="en-US" altLang="zh-CN" sz="2000" dirty="0"/>
              <a:t>-</a:t>
            </a:r>
            <a:r>
              <a:rPr lang="zh-CN" altLang="en-US" sz="2000" dirty="0"/>
              <a:t>行动价值估的自举思想。</a:t>
            </a:r>
            <a:endParaRPr lang="en-US" altLang="zh-CN" sz="2000" dirty="0"/>
          </a:p>
          <a:p>
            <a:endParaRPr lang="en-US" altLang="zh-CN" sz="2000" dirty="0"/>
          </a:p>
          <a:p>
            <a:r>
              <a:rPr lang="zh-CN" altLang="en-US" sz="2000" dirty="0"/>
              <a:t>如蒙特卡洛法一样，我们这里也可采用增量均值法来估计状态</a:t>
            </a:r>
            <a:r>
              <a:rPr lang="en-US" altLang="zh-CN" sz="2000" dirty="0"/>
              <a:t>-</a:t>
            </a:r>
            <a:r>
              <a:rPr lang="zh-CN" altLang="en-US" sz="2000" dirty="0"/>
              <a:t>行动值函数的均值：</a:t>
            </a:r>
            <a:endParaRPr lang="en-US" altLang="zh-CN" sz="2000" dirty="0"/>
          </a:p>
          <a:p>
            <a:endParaRPr lang="en-US" altLang="zh-CN" sz="2000" dirty="0"/>
          </a:p>
          <a:p>
            <a:r>
              <a:rPr lang="zh-CN" altLang="en-US" sz="2000" dirty="0"/>
              <a:t>接下来，我们引入自举思想，即引入                              ，得到：   </a:t>
            </a:r>
            <a:endParaRPr lang="en-US" altLang="zh-CN" sz="2000" dirty="0"/>
          </a:p>
          <a:p>
            <a:endParaRPr lang="en-US" altLang="zh-CN" sz="2000" dirty="0"/>
          </a:p>
          <a:p>
            <a:r>
              <a:rPr lang="zh-CN" altLang="en-US" sz="2000" dirty="0"/>
              <a:t>若                                                    </a:t>
            </a:r>
            <a:r>
              <a:rPr lang="en-US" sz="2000" dirty="0"/>
              <a:t>，</a:t>
            </a:r>
            <a:r>
              <a:rPr lang="zh-CN" altLang="en-US" sz="2000" dirty="0"/>
              <a:t>则 </a:t>
            </a:r>
            <a:r>
              <a:rPr lang="en-US" sz="2000" dirty="0"/>
              <a:t>TD(0) </a:t>
            </a:r>
            <a:r>
              <a:rPr lang="zh-CN" altLang="en-US" sz="2000" dirty="0"/>
              <a:t>法计算状态</a:t>
            </a:r>
            <a:r>
              <a:rPr lang="en-US" altLang="zh-CN" sz="2000" dirty="0"/>
              <a:t>-</a:t>
            </a:r>
            <a:r>
              <a:rPr lang="zh-CN" altLang="en-US" sz="2000" dirty="0"/>
              <a:t>行动值函数的更新规则可简写为：</a:t>
            </a:r>
            <a:br>
              <a:rPr lang="zh-CN" altLang="en-US" sz="2000" dirty="0"/>
            </a:br>
            <a:br>
              <a:rPr lang="zh-CN" altLang="en-US" sz="2000" dirty="0"/>
            </a:br>
            <a:br>
              <a:rPr lang="zh-CN" altLang="en-US" sz="2000" dirty="0"/>
            </a:br>
            <a:br>
              <a:rPr lang="zh-CN" altLang="en-US" sz="2000" dirty="0"/>
            </a:br>
            <a:br>
              <a:rPr lang="zh-CN" altLang="en-US" sz="2000" dirty="0"/>
            </a:br>
            <a:endParaRPr lang="zh-CN" altLang="en-US" sz="2000" dirty="0"/>
          </a:p>
        </p:txBody>
      </p:sp>
      <p:pic>
        <p:nvPicPr>
          <p:cNvPr id="5122" name="Picture 2"/>
          <p:cNvPicPr>
            <a:picLocks noChangeAspect="1" noChangeArrowheads="1"/>
          </p:cNvPicPr>
          <p:nvPr/>
        </p:nvPicPr>
        <p:blipFill>
          <a:blip r:embed="rId2"/>
          <a:srcRect/>
          <a:stretch>
            <a:fillRect/>
          </a:stretch>
        </p:blipFill>
        <p:spPr bwMode="auto">
          <a:xfrm>
            <a:off x="761347" y="2627008"/>
            <a:ext cx="306316" cy="34166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843349" y="2601956"/>
            <a:ext cx="305333" cy="354186"/>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12589" y="4360362"/>
            <a:ext cx="4168756" cy="286794"/>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528116" y="5189558"/>
            <a:ext cx="6081550" cy="384524"/>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a:srcRect/>
          <a:stretch>
            <a:fillRect/>
          </a:stretch>
        </p:blipFill>
        <p:spPr bwMode="auto">
          <a:xfrm>
            <a:off x="862925" y="5609964"/>
            <a:ext cx="3847327" cy="390003"/>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a:srcRect/>
          <a:stretch>
            <a:fillRect/>
          </a:stretch>
        </p:blipFill>
        <p:spPr bwMode="auto">
          <a:xfrm>
            <a:off x="5987377" y="4838113"/>
            <a:ext cx="592754" cy="259980"/>
          </a:xfrm>
          <a:prstGeom prst="rect">
            <a:avLst/>
          </a:prstGeom>
          <a:noFill/>
          <a:ln w="9525">
            <a:noFill/>
            <a:miter lim="800000"/>
            <a:headEnd/>
            <a:tailEnd/>
          </a:ln>
          <a:effectLst/>
        </p:spPr>
      </p:pic>
      <p:pic>
        <p:nvPicPr>
          <p:cNvPr id="5128" name="Picture 8"/>
          <p:cNvPicPr>
            <a:picLocks noChangeAspect="1" noChangeArrowheads="1"/>
          </p:cNvPicPr>
          <p:nvPr/>
        </p:nvPicPr>
        <p:blipFill>
          <a:blip r:embed="rId8"/>
          <a:srcRect/>
          <a:stretch>
            <a:fillRect/>
          </a:stretch>
        </p:blipFill>
        <p:spPr bwMode="auto">
          <a:xfrm>
            <a:off x="4710252" y="4817882"/>
            <a:ext cx="2218085" cy="268234"/>
          </a:xfrm>
          <a:prstGeom prst="rect">
            <a:avLst/>
          </a:prstGeom>
          <a:noFill/>
          <a:ln w="9525">
            <a:noFill/>
            <a:miter lim="800000"/>
            <a:headEnd/>
            <a:tailEnd/>
          </a:ln>
          <a:effectLst/>
        </p:spPr>
      </p:pic>
      <p:pic>
        <p:nvPicPr>
          <p:cNvPr id="5129" name="Picture 9"/>
          <p:cNvPicPr>
            <a:picLocks noChangeAspect="1" noChangeArrowheads="1"/>
          </p:cNvPicPr>
          <p:nvPr/>
        </p:nvPicPr>
        <p:blipFill>
          <a:blip r:embed="rId9"/>
          <a:srcRect/>
          <a:stretch>
            <a:fillRect/>
          </a:stretch>
        </p:blipFill>
        <p:spPr bwMode="auto">
          <a:xfrm>
            <a:off x="3537037" y="6197643"/>
            <a:ext cx="4429516" cy="42281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2089</Words>
  <Application>Microsoft Macintosh PowerPoint</Application>
  <PresentationFormat>宽屏</PresentationFormat>
  <Paragraphs>154</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368</cp:revision>
  <dcterms:created xsi:type="dcterms:W3CDTF">2020-08-07T10:06:14Z</dcterms:created>
  <dcterms:modified xsi:type="dcterms:W3CDTF">2021-11-29T15:25:13Z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