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256" r:id="rId2"/>
    <p:sldId id="259" r:id="rId3"/>
    <p:sldId id="258" r:id="rId4"/>
    <p:sldId id="260" r:id="rId5"/>
    <p:sldId id="269" r:id="rId6"/>
    <p:sldId id="270" r:id="rId7"/>
    <p:sldId id="271" r:id="rId8"/>
    <p:sldId id="272" r:id="rId9"/>
    <p:sldId id="273" r:id="rId10"/>
    <p:sldId id="274" r:id="rId11"/>
    <p:sldId id="275" r:id="rId12"/>
    <p:sldId id="276" r:id="rId13"/>
    <p:sldId id="262" r:id="rId14"/>
    <p:sldId id="277" r:id="rId15"/>
    <p:sldId id="263" r:id="rId16"/>
    <p:sldId id="278" r:id="rId17"/>
    <p:sldId id="280" r:id="rId18"/>
    <p:sldId id="281" r:id="rId19"/>
    <p:sldId id="265" r:id="rId20"/>
    <p:sldId id="283" r:id="rId21"/>
    <p:sldId id="282" r:id="rId22"/>
    <p:sldId id="284" r:id="rId23"/>
    <p:sldId id="285" r:id="rId24"/>
    <p:sldId id="266" r:id="rId25"/>
    <p:sldId id="287" r:id="rId26"/>
    <p:sldId id="267" r:id="rId27"/>
    <p:sldId id="292" r:id="rId28"/>
    <p:sldId id="293" r:id="rId29"/>
    <p:sldId id="294" r:id="rId30"/>
    <p:sldId id="297" r:id="rId31"/>
    <p:sldId id="268" r:id="rId32"/>
    <p:sldId id="29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5FC3"/>
    <a:srgbClr val="BBEFE9"/>
    <a:srgbClr val="4890D0"/>
    <a:srgbClr val="82AAEA"/>
    <a:srgbClr val="33B2E2"/>
    <a:srgbClr val="79E5FF"/>
    <a:srgbClr val="0F6EC7"/>
    <a:srgbClr val="3A78DE"/>
    <a:srgbClr val="EFFCFA"/>
    <a:srgbClr val="8BE3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71" autoAdjust="0"/>
    <p:restoredTop sz="94660"/>
  </p:normalViewPr>
  <p:slideViewPr>
    <p:cSldViewPr snapToGrid="0">
      <p:cViewPr varScale="1">
        <p:scale>
          <a:sx n="112" d="100"/>
          <a:sy n="112" d="100"/>
        </p:scale>
        <p:origin x="720" y="19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dirty="0">
              <a:latin typeface="FZFangSong-Z02S" panose="02000000000000000000" pitchFamily="2" charset="-122"/>
              <a:ea typeface="FZFangSong-Z02S" panose="02000000000000000000" pitchFamily="2"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77B41C-55C6-AA4D-9D10-2CC5C4F729B8}" type="datetime1">
              <a:rPr kumimoji="1" lang="zh-CN" altLang="en-US" smtClean="0">
                <a:latin typeface="FZFangSong-Z02S" panose="02000000000000000000" pitchFamily="2" charset="-122"/>
                <a:ea typeface="FZFangSong-Z02S" panose="02000000000000000000" pitchFamily="2" charset="-122"/>
              </a:rPr>
              <a:pPr/>
              <a:t>2021/11/29</a:t>
            </a:fld>
            <a:endParaRPr kumimoji="1" lang="zh-CN" altLang="en-US" dirty="0">
              <a:latin typeface="FZFangSong-Z02S" panose="02000000000000000000" pitchFamily="2" charset="-122"/>
              <a:ea typeface="FZFangSong-Z02S" panose="02000000000000000000"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dirty="0">
              <a:latin typeface="FZFangSong-Z02S" panose="02000000000000000000" pitchFamily="2" charset="-122"/>
              <a:ea typeface="FZFangSong-Z02S" panose="02000000000000000000" pitchFamily="2"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264C2F-3442-F444-92ED-0A9076812EA2}" type="slidenum">
              <a:rPr kumimoji="1" lang="zh-CN" altLang="en-US" smtClean="0">
                <a:latin typeface="FZFangSong-Z02S" panose="02000000000000000000" pitchFamily="2" charset="-122"/>
                <a:ea typeface="FZFangSong-Z02S" panose="02000000000000000000" pitchFamily="2" charset="-122"/>
              </a:rPr>
              <a:pPr/>
              <a:t>‹#›</a:t>
            </a:fld>
            <a:endParaRPr kumimoji="1" lang="zh-CN" altLang="en-US" dirty="0">
              <a:latin typeface="FZFangSong-Z02S" panose="02000000000000000000" pitchFamily="2" charset="-122"/>
              <a:ea typeface="FZFangSong-Z02S" panose="02000000000000000000" pitchFamily="2"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ZFangSong-Z02S" panose="02000000000000000000" pitchFamily="2" charset="-122"/>
                <a:ea typeface="FZFangSong-Z02S" panose="02000000000000000000" pitchFamily="2" charset="-122"/>
              </a:defRPr>
            </a:lvl1pPr>
          </a:lstStyle>
          <a:p>
            <a:endParaRPr kumimoji="1"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ZFangSong-Z02S" panose="02000000000000000000" pitchFamily="2" charset="-122"/>
                <a:ea typeface="FZFangSong-Z02S" panose="02000000000000000000" pitchFamily="2" charset="-122"/>
              </a:defRPr>
            </a:lvl1pPr>
          </a:lstStyle>
          <a:p>
            <a:fld id="{63A05F16-8E2F-274A-861C-435AE2937111}" type="datetime1">
              <a:rPr kumimoji="1" lang="zh-CN" altLang="en-US" smtClean="0"/>
              <a:pPr/>
              <a:t>2021/11/29</a:t>
            </a:fld>
            <a:endParaRPr kumimoji="1"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ZFangSong-Z02S" panose="02000000000000000000" pitchFamily="2" charset="-122"/>
                <a:ea typeface="FZFangSong-Z02S" panose="02000000000000000000" pitchFamily="2" charset="-122"/>
              </a:defRPr>
            </a:lvl1pPr>
          </a:lstStyle>
          <a:p>
            <a:endParaRPr kumimoji="1"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ZFangSong-Z02S" panose="02000000000000000000" pitchFamily="2" charset="-122"/>
                <a:ea typeface="FZFangSong-Z02S" panose="02000000000000000000" pitchFamily="2" charset="-122"/>
              </a:defRPr>
            </a:lvl1pPr>
          </a:lstStyle>
          <a:p>
            <a:fld id="{3DAF0EED-9229-9448-9314-2D1876BE30B4}" type="slidenum">
              <a:rPr kumimoji="1" lang="zh-CN" altLang="en-US" smtClean="0"/>
              <a:pPr/>
              <a:t>‹#›</a:t>
            </a:fld>
            <a:endParaRPr kumimoji="1" lang="zh-CN" altLang="en-US" dirty="0"/>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1pPr>
    <a:lvl2pPr marL="4572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2pPr>
    <a:lvl3pPr marL="9144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3pPr>
    <a:lvl4pPr marL="13716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4pPr>
    <a:lvl5pPr marL="18288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0070C0"/>
        </a:solidFill>
        <a:effectLst/>
      </p:bgPr>
    </p:bg>
    <p:spTree>
      <p:nvGrpSpPr>
        <p:cNvPr id="1" name=""/>
        <p:cNvGrpSpPr/>
        <p:nvPr/>
      </p:nvGrpSpPr>
      <p:grpSpPr>
        <a:xfrm>
          <a:off x="0" y="0"/>
          <a:ext cx="0" cy="0"/>
          <a:chOff x="0" y="0"/>
          <a:chExt cx="0" cy="0"/>
        </a:xfrm>
      </p:grpSpPr>
      <p:sp>
        <p:nvSpPr>
          <p:cNvPr id="10" name="Parallelogram 47"/>
          <p:cNvSpPr/>
          <p:nvPr userDrawn="1"/>
        </p:nvSpPr>
        <p:spPr>
          <a:xfrm>
            <a:off x="5326602" y="0"/>
            <a:ext cx="5974672" cy="6858000"/>
          </a:xfrm>
          <a:prstGeom prst="parallelogram">
            <a:avLst>
              <a:gd name="adj" fmla="val 33767"/>
            </a:avLst>
          </a:prstGeom>
          <a:gradFill>
            <a:gsLst>
              <a:gs pos="0">
                <a:srgbClr val="33B2E2">
                  <a:alpha val="60000"/>
                </a:srgbClr>
              </a:gs>
              <a:gs pos="82000">
                <a:srgbClr val="79E5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D" b="0" i="0" dirty="0">
              <a:latin typeface="FZFangSong-Z02S" panose="02000000000000000000" pitchFamily="2" charset="-122"/>
            </a:endParaRPr>
          </a:p>
        </p:txBody>
      </p:sp>
      <p:sp>
        <p:nvSpPr>
          <p:cNvPr id="11" name="Parallelogram 48"/>
          <p:cNvSpPr/>
          <p:nvPr userDrawn="1"/>
        </p:nvSpPr>
        <p:spPr>
          <a:xfrm rot="10800000">
            <a:off x="7655934" y="1069677"/>
            <a:ext cx="4763925" cy="5788319"/>
          </a:xfrm>
          <a:prstGeom prst="parallelogram">
            <a:avLst>
              <a:gd name="adj" fmla="val 36976"/>
            </a:avLst>
          </a:prstGeom>
          <a:gradFill>
            <a:gsLst>
              <a:gs pos="0">
                <a:srgbClr val="33B2E2">
                  <a:alpha val="60000"/>
                </a:srgbClr>
              </a:gs>
              <a:gs pos="82000">
                <a:srgbClr val="79E5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D" b="0" i="0" dirty="0">
              <a:latin typeface="FZFangSong-Z02S" panose="02000000000000000000" pitchFamily="2" charset="-122"/>
            </a:endParaRPr>
          </a:p>
        </p:txBody>
      </p:sp>
      <p:sp>
        <p:nvSpPr>
          <p:cNvPr id="3" name="文本占位符 2"/>
          <p:cNvSpPr>
            <a:spLocks noGrp="1"/>
          </p:cNvSpPr>
          <p:nvPr>
            <p:ph type="body" sz="quarter" idx="10" hasCustomPrompt="1"/>
          </p:nvPr>
        </p:nvSpPr>
        <p:spPr>
          <a:xfrm>
            <a:off x="1133430" y="3230557"/>
            <a:ext cx="7165976" cy="539905"/>
          </a:xfrm>
          <a:prstGeom prst="rect">
            <a:avLst/>
          </a:prstGeom>
        </p:spPr>
        <p:txBody>
          <a:bodyPr lIns="0" tIns="0" rIns="0" bIns="0"/>
          <a:lstStyle>
            <a:lvl1pPr marL="0" indent="0">
              <a:buFontTx/>
              <a:buNone/>
              <a:defRPr sz="4400">
                <a:solidFill>
                  <a:schemeClr val="bg1"/>
                </a:solidFill>
                <a:latin typeface="FZXiaoBiaoSong-B05" panose="02000000000000000000" pitchFamily="2" charset="-122"/>
                <a:ea typeface="FZXiaoBiaoSong-B05" panose="02000000000000000000" pitchFamily="2" charset="-122"/>
              </a:defRPr>
            </a:lvl1pPr>
            <a:lvl2pPr marL="457200" indent="0">
              <a:buFontTx/>
              <a:buNone/>
              <a:defRPr sz="4400">
                <a:solidFill>
                  <a:schemeClr val="bg1"/>
                </a:solidFill>
                <a:latin typeface="FZXiaoBiaoSong-B05" panose="02000000000000000000" pitchFamily="2" charset="-122"/>
                <a:ea typeface="FZXiaoBiaoSong-B05" panose="02000000000000000000" pitchFamily="2" charset="-122"/>
              </a:defRPr>
            </a:lvl2pPr>
            <a:lvl3pPr marL="914400" indent="0">
              <a:buFontTx/>
              <a:buNone/>
              <a:defRPr sz="4400">
                <a:solidFill>
                  <a:schemeClr val="bg1"/>
                </a:solidFill>
                <a:latin typeface="FZXiaoBiaoSong-B05" panose="02000000000000000000" pitchFamily="2" charset="-122"/>
                <a:ea typeface="FZXiaoBiaoSong-B05" panose="02000000000000000000" pitchFamily="2" charset="-122"/>
              </a:defRPr>
            </a:lvl3pPr>
            <a:lvl4pPr marL="1371600" indent="0">
              <a:buFontTx/>
              <a:buNone/>
              <a:defRPr sz="4400">
                <a:solidFill>
                  <a:schemeClr val="bg1"/>
                </a:solidFill>
                <a:latin typeface="FZXiaoBiaoSong-B05" panose="02000000000000000000" pitchFamily="2" charset="-122"/>
                <a:ea typeface="FZXiaoBiaoSong-B05" panose="02000000000000000000" pitchFamily="2" charset="-122"/>
              </a:defRPr>
            </a:lvl4pPr>
            <a:lvl5pPr marL="1828800" indent="0">
              <a:buFontTx/>
              <a:buNone/>
              <a:defRPr sz="4400">
                <a:solidFill>
                  <a:schemeClr val="bg1"/>
                </a:solidFill>
                <a:latin typeface="FZXiaoBiaoSong-B05" panose="02000000000000000000" pitchFamily="2" charset="-122"/>
                <a:ea typeface="FZXiaoBiaoSong-B05" panose="02000000000000000000" pitchFamily="2" charset="-122"/>
              </a:defRPr>
            </a:lvl5pPr>
          </a:lstStyle>
          <a:p>
            <a:pPr lvl="0"/>
            <a:r>
              <a:rPr kumimoji="1" lang="zh-CN" altLang="en-US" dirty="0"/>
              <a:t>单击此处编辑母版文本</a:t>
            </a:r>
          </a:p>
        </p:txBody>
      </p:sp>
      <p:sp>
        <p:nvSpPr>
          <p:cNvPr id="12" name="文本占位符 2"/>
          <p:cNvSpPr>
            <a:spLocks noGrp="1"/>
          </p:cNvSpPr>
          <p:nvPr>
            <p:ph type="body" sz="quarter" idx="11" hasCustomPrompt="1"/>
          </p:nvPr>
        </p:nvSpPr>
        <p:spPr>
          <a:xfrm>
            <a:off x="1122920" y="4179609"/>
            <a:ext cx="7165976" cy="539905"/>
          </a:xfrm>
          <a:prstGeom prst="rect">
            <a:avLst/>
          </a:prstGeom>
        </p:spPr>
        <p:txBody>
          <a:bodyPr lIns="0" tIns="0" rIns="0" bIns="0"/>
          <a:lstStyle>
            <a:lvl1pPr marL="0" indent="0">
              <a:buFontTx/>
              <a:buNone/>
              <a:defRPr sz="3000">
                <a:solidFill>
                  <a:schemeClr val="bg1"/>
                </a:solidFill>
                <a:latin typeface="FZXiaoBiaoSong-B05" panose="02000000000000000000" pitchFamily="2" charset="-122"/>
                <a:ea typeface="FZXiaoBiaoSong-B05" panose="02000000000000000000" pitchFamily="2" charset="-122"/>
              </a:defRPr>
            </a:lvl1pPr>
            <a:lvl2pPr marL="457200" indent="0">
              <a:buFontTx/>
              <a:buNone/>
              <a:defRPr sz="4400">
                <a:solidFill>
                  <a:schemeClr val="bg1"/>
                </a:solidFill>
                <a:latin typeface="FZXiaoBiaoSong-B05" panose="02000000000000000000" pitchFamily="2" charset="-122"/>
                <a:ea typeface="FZXiaoBiaoSong-B05" panose="02000000000000000000" pitchFamily="2" charset="-122"/>
              </a:defRPr>
            </a:lvl2pPr>
            <a:lvl3pPr marL="914400" indent="0">
              <a:buFontTx/>
              <a:buNone/>
              <a:defRPr sz="4400">
                <a:solidFill>
                  <a:schemeClr val="bg1"/>
                </a:solidFill>
                <a:latin typeface="FZXiaoBiaoSong-B05" panose="02000000000000000000" pitchFamily="2" charset="-122"/>
                <a:ea typeface="FZXiaoBiaoSong-B05" panose="02000000000000000000" pitchFamily="2" charset="-122"/>
              </a:defRPr>
            </a:lvl3pPr>
            <a:lvl4pPr marL="1371600" indent="0">
              <a:buFontTx/>
              <a:buNone/>
              <a:defRPr sz="4400">
                <a:solidFill>
                  <a:schemeClr val="bg1"/>
                </a:solidFill>
                <a:latin typeface="FZXiaoBiaoSong-B05" panose="02000000000000000000" pitchFamily="2" charset="-122"/>
                <a:ea typeface="FZXiaoBiaoSong-B05" panose="02000000000000000000" pitchFamily="2" charset="-122"/>
              </a:defRPr>
            </a:lvl4pPr>
            <a:lvl5pPr marL="1828800" indent="0">
              <a:buFontTx/>
              <a:buNone/>
              <a:defRPr sz="4400">
                <a:solidFill>
                  <a:schemeClr val="bg1"/>
                </a:solidFill>
                <a:latin typeface="FZXiaoBiaoSong-B05" panose="02000000000000000000" pitchFamily="2" charset="-122"/>
                <a:ea typeface="FZXiaoBiaoSong-B05" panose="02000000000000000000" pitchFamily="2" charset="-122"/>
              </a:defRPr>
            </a:lvl5pPr>
          </a:lstStyle>
          <a:p>
            <a:pPr lvl="0"/>
            <a:r>
              <a:rPr kumimoji="1" lang="zh-CN" altLang="en-US" dirty="0"/>
              <a:t>单击此处编辑母版文本</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组织架构">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474300" y="300276"/>
            <a:ext cx="9203100" cy="348222"/>
          </a:xfrm>
          <a:prstGeom prst="rect">
            <a:avLst/>
          </a:prstGeom>
          <a:noFill/>
          <a:ln>
            <a:noFill/>
          </a:ln>
        </p:spPr>
        <p:txBody>
          <a:bodyPr lIns="0" tIns="0" rIns="0" bIns="0" anchor="t"/>
          <a:lstStyle>
            <a:lvl1pPr marL="0" indent="0">
              <a:buNone/>
              <a:defRPr sz="3000" b="1" i="0">
                <a:ln>
                  <a:noFill/>
                </a:ln>
                <a:solidFill>
                  <a:srgbClr val="0070C0"/>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大标题</a:t>
            </a:r>
          </a:p>
        </p:txBody>
      </p:sp>
      <p:sp>
        <p:nvSpPr>
          <p:cNvPr id="6" name="文本占位符 5"/>
          <p:cNvSpPr>
            <a:spLocks noGrp="1"/>
          </p:cNvSpPr>
          <p:nvPr>
            <p:ph type="body" sz="quarter" idx="22"/>
          </p:nvPr>
        </p:nvSpPr>
        <p:spPr>
          <a:xfrm>
            <a:off x="474300" y="1125968"/>
            <a:ext cx="11081266" cy="4766832"/>
          </a:xfrm>
          <a:prstGeom prst="rect">
            <a:avLst/>
          </a:prstGeom>
        </p:spPr>
        <p:txBody>
          <a:bodyPr/>
          <a:lstStyle>
            <a:lvl1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1pPr>
            <a:lvl2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2pPr>
            <a:lvl3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3pPr>
            <a:lvl4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4pPr>
            <a:lvl5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8" name="矩形 7"/>
          <p:cNvSpPr/>
          <p:nvPr userDrawn="1"/>
        </p:nvSpPr>
        <p:spPr>
          <a:xfrm>
            <a:off x="-12700" y="260010"/>
            <a:ext cx="360000" cy="43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474300" y="300276"/>
            <a:ext cx="9203100" cy="348222"/>
          </a:xfrm>
          <a:prstGeom prst="rect">
            <a:avLst/>
          </a:prstGeom>
          <a:noFill/>
          <a:ln>
            <a:noFill/>
          </a:ln>
        </p:spPr>
        <p:txBody>
          <a:bodyPr lIns="0" tIns="0" rIns="0" bIns="0" anchor="t"/>
          <a:lstStyle>
            <a:lvl1pPr marL="0" indent="0">
              <a:buNone/>
              <a:defRPr sz="3000" b="1" i="0">
                <a:ln>
                  <a:noFill/>
                </a:ln>
                <a:solidFill>
                  <a:srgbClr val="0070C0"/>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大标题</a:t>
            </a:r>
          </a:p>
        </p:txBody>
      </p:sp>
      <p:sp>
        <p:nvSpPr>
          <p:cNvPr id="12" name="文本占位符 5"/>
          <p:cNvSpPr>
            <a:spLocks noGrp="1"/>
          </p:cNvSpPr>
          <p:nvPr>
            <p:ph type="body" sz="quarter" idx="22"/>
          </p:nvPr>
        </p:nvSpPr>
        <p:spPr>
          <a:xfrm>
            <a:off x="474300" y="1125968"/>
            <a:ext cx="11081266" cy="4766832"/>
          </a:xfrm>
          <a:prstGeom prst="rect">
            <a:avLst/>
          </a:prstGeom>
        </p:spPr>
        <p:txBody>
          <a:bodyPr/>
          <a:lstStyle>
            <a:lvl1pPr marL="0" indent="0">
              <a:lnSpc>
                <a:spcPct val="100000"/>
              </a:lnSpc>
              <a:buFontTx/>
              <a:buNone/>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1pPr>
            <a:lvl2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2pPr>
            <a:lvl3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3pPr>
            <a:lvl4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4pPr>
            <a:lvl5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kumimoji="1" lang="zh-CN" altLang="en-US" dirty="0"/>
              <a:t>单击此处编辑母版文本样式</a:t>
            </a:r>
          </a:p>
        </p:txBody>
      </p:sp>
      <p:sp>
        <p:nvSpPr>
          <p:cNvPr id="15" name="矩形 14"/>
          <p:cNvSpPr/>
          <p:nvPr userDrawn="1"/>
        </p:nvSpPr>
        <p:spPr>
          <a:xfrm>
            <a:off x="-12700" y="260010"/>
            <a:ext cx="360000" cy="43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联系我们">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0"/>
            <a:ext cx="12192000" cy="355123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7" name="文本占位符 6"/>
          <p:cNvSpPr>
            <a:spLocks noGrp="1"/>
          </p:cNvSpPr>
          <p:nvPr>
            <p:ph type="body" sz="quarter" idx="29" hasCustomPrompt="1"/>
          </p:nvPr>
        </p:nvSpPr>
        <p:spPr>
          <a:xfrm>
            <a:off x="720000" y="5094200"/>
            <a:ext cx="6298641" cy="187553"/>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邮件：</a:t>
            </a:r>
            <a:r>
              <a:rPr kumimoji="1" lang="en-GB" altLang="zh-CN" dirty="0" err="1"/>
              <a:t>press@baai.ac.cn</a:t>
            </a:r>
            <a:endParaRPr kumimoji="1" lang="zh-CN" altLang="en-US" dirty="0"/>
          </a:p>
        </p:txBody>
      </p:sp>
      <p:sp>
        <p:nvSpPr>
          <p:cNvPr id="8" name="文本占位符 6"/>
          <p:cNvSpPr>
            <a:spLocks noGrp="1"/>
          </p:cNvSpPr>
          <p:nvPr>
            <p:ph type="body" sz="quarter" idx="30" hasCustomPrompt="1"/>
          </p:nvPr>
        </p:nvSpPr>
        <p:spPr>
          <a:xfrm>
            <a:off x="720001" y="5449712"/>
            <a:ext cx="6298640" cy="187553"/>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电话：</a:t>
            </a:r>
            <a:r>
              <a:rPr kumimoji="1" lang="en-US" altLang="zh-CN" dirty="0"/>
              <a:t>010 - 6893 3383</a:t>
            </a:r>
            <a:endParaRPr kumimoji="1" lang="zh-CN" altLang="en-US" dirty="0"/>
          </a:p>
        </p:txBody>
      </p:sp>
      <p:sp>
        <p:nvSpPr>
          <p:cNvPr id="9" name="文本占位符 6"/>
          <p:cNvSpPr>
            <a:spLocks noGrp="1"/>
          </p:cNvSpPr>
          <p:nvPr>
            <p:ph type="body" sz="quarter" idx="31" hasCustomPrompt="1"/>
          </p:nvPr>
        </p:nvSpPr>
        <p:spPr>
          <a:xfrm>
            <a:off x="720000" y="5805224"/>
            <a:ext cx="6298641" cy="222834"/>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地址：北京市海淀区知春路</a:t>
            </a:r>
            <a:r>
              <a:rPr kumimoji="1" lang="en-US" altLang="zh-CN" dirty="0"/>
              <a:t>27</a:t>
            </a:r>
            <a:r>
              <a:rPr kumimoji="1" lang="zh-CN" altLang="en-US" dirty="0"/>
              <a:t>号（量子芯座）七层</a:t>
            </a:r>
          </a:p>
        </p:txBody>
      </p:sp>
      <p:sp>
        <p:nvSpPr>
          <p:cNvPr id="11" name="文本占位符 6"/>
          <p:cNvSpPr>
            <a:spLocks noGrp="1"/>
          </p:cNvSpPr>
          <p:nvPr>
            <p:ph type="body" sz="quarter" idx="33" hasCustomPrompt="1"/>
          </p:nvPr>
        </p:nvSpPr>
        <p:spPr>
          <a:xfrm>
            <a:off x="720000" y="4410343"/>
            <a:ext cx="2099400" cy="348222"/>
          </a:xfrm>
          <a:prstGeom prst="rect">
            <a:avLst/>
          </a:prstGeom>
          <a:noFill/>
          <a:ln>
            <a:noFill/>
          </a:ln>
        </p:spPr>
        <p:txBody>
          <a:bodyPr lIns="0" tIns="0" rIns="0" bIns="0" anchor="t"/>
          <a:lstStyle>
            <a:lvl1pPr marL="0" indent="0">
              <a:buNone/>
              <a:defRPr sz="3000" b="1"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联系我们</a:t>
            </a:r>
          </a:p>
        </p:txBody>
      </p:sp>
      <p:pic>
        <p:nvPicPr>
          <p:cNvPr id="10" name="图片 9" descr="图片包含 游戏机&#10;&#10;描述已自动生成"/>
          <p:cNvPicPr>
            <a:picLocks noChangeAspect="1"/>
          </p:cNvPicPr>
          <p:nvPr userDrawn="1"/>
        </p:nvPicPr>
        <p:blipFill>
          <a:blip r:embed="rId2" cstate="screen"/>
          <a:stretch>
            <a:fillRect/>
          </a:stretch>
        </p:blipFill>
        <p:spPr>
          <a:xfrm>
            <a:off x="11461845" y="6544233"/>
            <a:ext cx="501855" cy="127615"/>
          </a:xfrm>
          <a:prstGeom prst="rect">
            <a:avLst/>
          </a:prstGeom>
        </p:spPr>
      </p:pic>
      <p:sp>
        <p:nvSpPr>
          <p:cNvPr id="13" name="灯片编号占位符 16"/>
          <p:cNvSpPr>
            <a:spLocks noGrp="1"/>
          </p:cNvSpPr>
          <p:nvPr>
            <p:ph type="sldNum" sz="quarter" idx="4"/>
          </p:nvPr>
        </p:nvSpPr>
        <p:spPr>
          <a:xfrm>
            <a:off x="11194231" y="6555701"/>
            <a:ext cx="361335" cy="127615"/>
          </a:xfrm>
          <a:prstGeom prst="rect">
            <a:avLst/>
          </a:prstGeom>
        </p:spPr>
        <p:txBody>
          <a:bodyPr vert="horz" lIns="91440" tIns="45720" rIns="91440" bIns="45720" rtlCol="0" anchor="ctr"/>
          <a:lstStyle>
            <a:lvl1pPr algn="r">
              <a:defRPr sz="1000" b="1">
                <a:solidFill>
                  <a:schemeClr val="tx1">
                    <a:lumMod val="50000"/>
                    <a:lumOff val="50000"/>
                  </a:schemeClr>
                </a:solidFill>
                <a:latin typeface="FZFangSong-Z02S" panose="02000000000000000000" pitchFamily="2" charset="-122"/>
                <a:ea typeface="FZFangSong-Z02S" panose="02000000000000000000" pitchFamily="2" charset="-122"/>
              </a:defRPr>
            </a:lvl1pPr>
          </a:lstStyle>
          <a:p>
            <a:fld id="{CFA165D2-0530-E94C-A987-BD40D545B1E6}" type="slidenum">
              <a:rPr kumimoji="1" lang="zh-CN" altLang="en-US" smtClean="0"/>
              <a:pPr/>
              <a:t>‹#›</a:t>
            </a:fld>
            <a:endParaRPr kumimoji="1" lang="zh-CN" altLang="en-US" dirty="0"/>
          </a:p>
        </p:txBody>
      </p:sp>
      <p:pic>
        <p:nvPicPr>
          <p:cNvPr id="4" name="图片 3"/>
          <p:cNvPicPr>
            <a:picLocks noChangeAspect="1"/>
          </p:cNvPicPr>
          <p:nvPr userDrawn="1"/>
        </p:nvPicPr>
        <p:blipFill>
          <a:blip r:embed="rId3" cstate="screen"/>
          <a:stretch>
            <a:fillRect/>
          </a:stretch>
        </p:blipFill>
        <p:spPr>
          <a:xfrm>
            <a:off x="9149968" y="4938045"/>
            <a:ext cx="1210885" cy="1210885"/>
          </a:xfrm>
          <a:prstGeom prst="rect">
            <a:avLst/>
          </a:prstGeom>
        </p:spPr>
      </p:pic>
      <p:sp>
        <p:nvSpPr>
          <p:cNvPr id="15" name="文本占位符 6"/>
          <p:cNvSpPr>
            <a:spLocks noGrp="1"/>
          </p:cNvSpPr>
          <p:nvPr>
            <p:ph type="body" sz="quarter" idx="34" hasCustomPrompt="1"/>
          </p:nvPr>
        </p:nvSpPr>
        <p:spPr>
          <a:xfrm>
            <a:off x="10395578" y="4990064"/>
            <a:ext cx="196769" cy="1094700"/>
          </a:xfrm>
          <a:prstGeom prst="rect">
            <a:avLst/>
          </a:prstGeom>
          <a:noFill/>
          <a:ln>
            <a:noFill/>
          </a:ln>
        </p:spPr>
        <p:txBody>
          <a:bodyPr vert="eaVert" lIns="0" tIns="0" rIns="0" bIns="0" anchor="t"/>
          <a:lstStyle>
            <a:lvl1pPr marL="0" indent="0" algn="ctr">
              <a:buNone/>
              <a:defRPr sz="1600" b="0" i="0">
                <a:ln>
                  <a:noFill/>
                </a:ln>
                <a:solidFill>
                  <a:schemeClr val="bg1">
                    <a:lumMod val="50000"/>
                  </a:schemeClr>
                </a:solidFill>
                <a:latin typeface="Microsoft YaHei Light" panose="020B0502040204020203" pitchFamily="34" charset="-122"/>
                <a:ea typeface="Microsoft YaHei Light" panose="020B0502040204020203"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智源公众号</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页">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时间轴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人物介绍页">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4.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3.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1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 Id="rId5" Type="http://schemas.openxmlformats.org/officeDocument/2006/relationships/image" Target="../media/image55.png"/><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2.png"/><Relationship Id="rId1" Type="http://schemas.openxmlformats.org/officeDocument/2006/relationships/slideLayout" Target="../slideLayouts/slideLayout3.xml"/><Relationship Id="rId5" Type="http://schemas.openxmlformats.org/officeDocument/2006/relationships/image" Target="../media/image58.png"/><Relationship Id="rId4" Type="http://schemas.openxmlformats.org/officeDocument/2006/relationships/image" Target="../media/image57.png"/></Relationships>
</file>

<file path=ppt/slides/_rels/slide1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 Id="rId5" Type="http://schemas.openxmlformats.org/officeDocument/2006/relationships/image" Target="../media/image70.png"/><Relationship Id="rId4" Type="http://schemas.openxmlformats.org/officeDocument/2006/relationships/image" Target="../media/image69.png"/></Relationships>
</file>

<file path=ppt/slides/_rels/slide2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2.jpg"/><Relationship Id="rId2" Type="http://schemas.openxmlformats.org/officeDocument/2006/relationships/image" Target="../media/image81.jpeg"/><Relationship Id="rId1" Type="http://schemas.openxmlformats.org/officeDocument/2006/relationships/slideLayout" Target="../slideLayouts/slideLayout3.xml"/><Relationship Id="rId4" Type="http://schemas.openxmlformats.org/officeDocument/2006/relationships/image" Target="../media/image8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b="1" dirty="0"/>
              <a:t>异策略学习</a:t>
            </a:r>
            <a:endParaRPr kumimoji="1" lang="zh-CN" altLang="en-US" dirty="0"/>
          </a:p>
          <a:p>
            <a:endParaRPr kumimoji="1" lang="zh-CN" altLang="en-US" dirty="0"/>
          </a:p>
        </p:txBody>
      </p:sp>
      <p:sp>
        <p:nvSpPr>
          <p:cNvPr id="4" name="文本占位符 5">
            <a:extLst>
              <a:ext uri="{FF2B5EF4-FFF2-40B4-BE49-F238E27FC236}">
                <a16:creationId xmlns:a16="http://schemas.microsoft.com/office/drawing/2014/main" id="{2B2921FF-FAE8-314C-AB6C-4B46F3FF893D}"/>
              </a:ext>
            </a:extLst>
          </p:cNvPr>
          <p:cNvSpPr txBox="1">
            <a:spLocks/>
          </p:cNvSpPr>
          <p:nvPr/>
        </p:nvSpPr>
        <p:spPr>
          <a:xfrm>
            <a:off x="5715000" y="6318095"/>
            <a:ext cx="6477000" cy="539905"/>
          </a:xfrm>
          <a:prstGeom prst="rect">
            <a:avLst/>
          </a:prstGeom>
        </p:spPr>
        <p:txBody>
          <a:bodyPr lIns="0" tIns="0" rIns="0" bIns="0"/>
          <a:lstStyle>
            <a:lvl1pPr marL="0" indent="0" algn="l" defTabSz="914400" rtl="0" eaLnBrk="1" latinLnBrk="0" hangingPunct="1">
              <a:lnSpc>
                <a:spcPct val="90000"/>
              </a:lnSpc>
              <a:spcBef>
                <a:spcPts val="1000"/>
              </a:spcBef>
              <a:buFontTx/>
              <a:buNone/>
              <a:defRPr sz="3000" kern="1200">
                <a:solidFill>
                  <a:schemeClr val="bg1"/>
                </a:solidFill>
                <a:latin typeface="FZXiaoBiaoSong-B05" panose="02000000000000000000" pitchFamily="2" charset="-122"/>
                <a:ea typeface="FZXiaoBiaoSong-B05" panose="02000000000000000000" pitchFamily="2" charset="-122"/>
                <a:cs typeface="+mn-cs"/>
              </a:defRPr>
            </a:lvl1pPr>
            <a:lvl2pPr marL="457200" indent="0" algn="l" defTabSz="914400" rtl="0" eaLnBrk="1" latinLnBrk="0" hangingPunct="1">
              <a:lnSpc>
                <a:spcPct val="90000"/>
              </a:lnSpc>
              <a:spcBef>
                <a:spcPts val="500"/>
              </a:spcBef>
              <a:buFontTx/>
              <a:buNone/>
              <a:defRPr sz="4400" kern="1200">
                <a:solidFill>
                  <a:schemeClr val="bg1"/>
                </a:solidFill>
                <a:latin typeface="FZXiaoBiaoSong-B05" panose="02000000000000000000" pitchFamily="2" charset="-122"/>
                <a:ea typeface="FZXiaoBiaoSong-B05" panose="02000000000000000000" pitchFamily="2" charset="-122"/>
                <a:cs typeface="+mn-cs"/>
              </a:defRPr>
            </a:lvl2pPr>
            <a:lvl3pPr marL="914400" indent="0" algn="l" defTabSz="914400" rtl="0" eaLnBrk="1" latinLnBrk="0" hangingPunct="1">
              <a:lnSpc>
                <a:spcPct val="90000"/>
              </a:lnSpc>
              <a:spcBef>
                <a:spcPts val="500"/>
              </a:spcBef>
              <a:buFontTx/>
              <a:buNone/>
              <a:defRPr sz="4400" kern="1200">
                <a:solidFill>
                  <a:schemeClr val="bg1"/>
                </a:solidFill>
                <a:latin typeface="FZXiaoBiaoSong-B05" panose="02000000000000000000" pitchFamily="2" charset="-122"/>
                <a:ea typeface="FZXiaoBiaoSong-B05" panose="02000000000000000000" pitchFamily="2" charset="-122"/>
                <a:cs typeface="+mn-cs"/>
              </a:defRPr>
            </a:lvl3pPr>
            <a:lvl4pPr marL="1371600" indent="0" algn="l" defTabSz="914400" rtl="0" eaLnBrk="1" latinLnBrk="0" hangingPunct="1">
              <a:lnSpc>
                <a:spcPct val="90000"/>
              </a:lnSpc>
              <a:spcBef>
                <a:spcPts val="500"/>
              </a:spcBef>
              <a:buFontTx/>
              <a:buNone/>
              <a:defRPr sz="4400" kern="1200">
                <a:solidFill>
                  <a:schemeClr val="bg1"/>
                </a:solidFill>
                <a:latin typeface="FZXiaoBiaoSong-B05" panose="02000000000000000000" pitchFamily="2" charset="-122"/>
                <a:ea typeface="FZXiaoBiaoSong-B05" panose="02000000000000000000" pitchFamily="2" charset="-122"/>
                <a:cs typeface="+mn-cs"/>
              </a:defRPr>
            </a:lvl4pPr>
            <a:lvl5pPr marL="1828800" indent="0" algn="l" defTabSz="914400" rtl="0" eaLnBrk="1" latinLnBrk="0" hangingPunct="1">
              <a:lnSpc>
                <a:spcPct val="90000"/>
              </a:lnSpc>
              <a:spcBef>
                <a:spcPts val="500"/>
              </a:spcBef>
              <a:buFontTx/>
              <a:buNone/>
              <a:defRPr sz="4400" kern="1200">
                <a:solidFill>
                  <a:schemeClr val="bg1"/>
                </a:solidFill>
                <a:latin typeface="FZXiaoBiaoSong-B05" panose="02000000000000000000" pitchFamily="2" charset="-122"/>
                <a:ea typeface="FZXiaoBiaoSong-B05" panose="02000000000000000000"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袁莎</a:t>
            </a:r>
            <a:r>
              <a:rPr lang="en-US" altLang="zh-CN" sz="2000" dirty="0"/>
              <a:t>, </a:t>
            </a:r>
            <a:r>
              <a:rPr lang="zh-CN" altLang="en-US" sz="2000" dirty="0"/>
              <a:t>白朔天</a:t>
            </a:r>
            <a:r>
              <a:rPr lang="en-US" altLang="zh-CN" sz="2000" dirty="0"/>
              <a:t>, </a:t>
            </a:r>
            <a:r>
              <a:rPr lang="zh-CN" altLang="en-US" sz="2000" dirty="0"/>
              <a:t>唐杰</a:t>
            </a:r>
            <a:r>
              <a:rPr lang="en-US" altLang="zh-CN" sz="2000" dirty="0"/>
              <a:t>. </a:t>
            </a:r>
            <a:r>
              <a:rPr lang="zh-CN" altLang="en-US" sz="2000" dirty="0"/>
              <a:t>强化学习（微课版）</a:t>
            </a:r>
            <a:r>
              <a:rPr lang="en-US" altLang="zh-CN" sz="2000" dirty="0"/>
              <a:t>. </a:t>
            </a:r>
            <a:r>
              <a:rPr lang="zh-CN" altLang="en-US" sz="2000" dirty="0"/>
              <a:t>清华大学出版社</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重要性采样示例</a:t>
            </a:r>
          </a:p>
          <a:p>
            <a:endParaRPr lang="zh-CN" altLang="en-US" dirty="0"/>
          </a:p>
        </p:txBody>
      </p:sp>
      <p:sp>
        <p:nvSpPr>
          <p:cNvPr id="3" name="文本占位符 2"/>
          <p:cNvSpPr>
            <a:spLocks noGrp="1"/>
          </p:cNvSpPr>
          <p:nvPr>
            <p:ph type="body" sz="quarter" idx="22"/>
          </p:nvPr>
        </p:nvSpPr>
        <p:spPr>
          <a:xfrm>
            <a:off x="474300" y="787766"/>
            <a:ext cx="11081266" cy="4766832"/>
          </a:xfrm>
        </p:spPr>
        <p:txBody>
          <a:bodyPr/>
          <a:lstStyle/>
          <a:p>
            <a:pPr marL="457200" indent="-457200">
              <a:buAutoNum type="arabicParenR"/>
            </a:pPr>
            <a:r>
              <a:rPr lang="zh-CN" altLang="en-US" sz="2000" dirty="0"/>
              <a:t>采用蒙特卡洛法对函数 </a:t>
            </a:r>
            <a:r>
              <a:rPr lang="en-US" altLang="zh-CN" sz="2000" dirty="0"/>
              <a:t>h(x) </a:t>
            </a:r>
            <a:r>
              <a:rPr lang="zh-CN" altLang="en-US" sz="2000" dirty="0"/>
              <a:t>进行采样</a:t>
            </a:r>
            <a:r>
              <a:rPr lang="en-US" altLang="zh-CN" sz="2000" dirty="0"/>
              <a:t>:</a:t>
            </a:r>
          </a:p>
          <a:p>
            <a:pPr marL="457200" indent="-457200">
              <a:buAutoNum type="arabicParenR"/>
            </a:pPr>
            <a:endParaRPr lang="en-US" altLang="zh-CN" sz="2000" dirty="0"/>
          </a:p>
          <a:p>
            <a:pPr marL="457200" indent="-457200">
              <a:buAutoNum type="arabicParenR"/>
            </a:pPr>
            <a:endParaRPr lang="en-US" altLang="zh-CN" sz="2000" dirty="0"/>
          </a:p>
          <a:p>
            <a:pPr marL="457200" indent="-457200">
              <a:buAutoNum type="arabicParenR"/>
            </a:pPr>
            <a:endParaRPr lang="en-US" altLang="zh-CN" sz="2000" dirty="0"/>
          </a:p>
          <a:p>
            <a:pPr marL="457200" indent="-457200">
              <a:buAutoNum type="arabicParenR"/>
            </a:pPr>
            <a:endParaRPr lang="en-US" altLang="zh-CN" sz="2000" dirty="0"/>
          </a:p>
          <a:p>
            <a:pPr marL="457200" indent="-457200"/>
            <a:r>
              <a:rPr lang="en-US" altLang="zh-CN" sz="2000" dirty="0"/>
              <a:t>2) </a:t>
            </a:r>
            <a:r>
              <a:rPr lang="zh-CN" altLang="en-US" sz="2000" dirty="0"/>
              <a:t>采用重要性采样法对函数 </a:t>
            </a:r>
            <a:r>
              <a:rPr lang="en-US" altLang="zh-CN" sz="2000" dirty="0"/>
              <a:t>h(x) </a:t>
            </a:r>
            <a:r>
              <a:rPr lang="zh-CN" altLang="en-US" sz="2000" dirty="0"/>
              <a:t>进行采样，为了使采样的方差小，基于 </a:t>
            </a:r>
            <a:r>
              <a:rPr lang="en-US" altLang="zh-CN" sz="2000" dirty="0"/>
              <a:t>p(x) </a:t>
            </a:r>
            <a:r>
              <a:rPr lang="zh-CN" altLang="en-US" sz="2000" dirty="0"/>
              <a:t>设计采样策略时，</a:t>
            </a:r>
            <a:endParaRPr lang="en-US" altLang="zh-CN" sz="2000" dirty="0"/>
          </a:p>
          <a:p>
            <a:pPr marL="457200" indent="-457200"/>
            <a:r>
              <a:rPr lang="zh-CN" altLang="en-US" sz="2000" dirty="0"/>
              <a:t>应当使得采样点向 </a:t>
            </a:r>
            <a:r>
              <a:rPr lang="en-US" altLang="zh-CN" sz="2000" dirty="0"/>
              <a:t>h(x) </a:t>
            </a:r>
            <a:r>
              <a:rPr lang="zh-CN" altLang="en-US" sz="2000" dirty="0"/>
              <a:t>值大的地方倾斜。</a:t>
            </a:r>
            <a:endParaRPr lang="en-US" altLang="zh-CN" sz="2000" dirty="0"/>
          </a:p>
          <a:p>
            <a:pPr marL="457200" indent="-457200"/>
            <a:r>
              <a:rPr lang="zh-CN" altLang="en-US" sz="2000" dirty="0"/>
              <a:t>我们这里让采样点服从均值 </a:t>
            </a:r>
            <a:r>
              <a:rPr lang="en-US" altLang="zh-CN" sz="2000" dirty="0"/>
              <a:t>µ = 3</a:t>
            </a:r>
            <a:r>
              <a:rPr lang="zh-CN" altLang="en-US" sz="2000" dirty="0"/>
              <a:t>，标准差 </a:t>
            </a:r>
            <a:r>
              <a:rPr lang="el-GR" altLang="zh-CN" sz="2000" dirty="0"/>
              <a:t>σ</a:t>
            </a:r>
            <a:r>
              <a:rPr lang="en-US" altLang="zh-CN" sz="2000" dirty="0"/>
              <a:t> = 1 </a:t>
            </a:r>
            <a:r>
              <a:rPr lang="zh-CN" altLang="en-US" sz="2000" dirty="0"/>
              <a:t>的正态分布，其概率密度函数为：</a:t>
            </a:r>
            <a:endParaRPr lang="en-US" altLang="zh-CN" sz="2000" dirty="0"/>
          </a:p>
          <a:p>
            <a:pPr marL="457200" indent="-457200"/>
            <a:endParaRPr lang="en-US" altLang="zh-CN" sz="2000" dirty="0"/>
          </a:p>
          <a:p>
            <a:pPr marL="457200" indent="-457200"/>
            <a:r>
              <a:rPr lang="zh-CN" altLang="en-US" sz="2000" dirty="0"/>
              <a:t>如图所示，若采样点遵从 </a:t>
            </a:r>
            <a:r>
              <a:rPr lang="en-US" altLang="zh-CN" sz="2000" dirty="0"/>
              <a:t>q(x) </a:t>
            </a:r>
            <a:r>
              <a:rPr lang="zh-CN" altLang="en-US" sz="2000" dirty="0"/>
              <a:t>分布，</a:t>
            </a:r>
            <a:endParaRPr lang="en-US" altLang="zh-CN" sz="2000" dirty="0"/>
          </a:p>
          <a:p>
            <a:pPr marL="457200" indent="-457200"/>
            <a:r>
              <a:rPr lang="zh-CN" altLang="en-US" sz="2000" dirty="0"/>
              <a:t>则采样点落入区间 </a:t>
            </a:r>
            <a:r>
              <a:rPr lang="en-US" altLang="zh-CN" sz="2000" dirty="0"/>
              <a:t>[2</a:t>
            </a:r>
            <a:r>
              <a:rPr lang="en-US" altLang="zh-CN" sz="2000" i="1" dirty="0"/>
              <a:t>,</a:t>
            </a:r>
            <a:r>
              <a:rPr lang="en-US" altLang="zh-CN" sz="2000" dirty="0"/>
              <a:t>4] </a:t>
            </a:r>
            <a:r>
              <a:rPr lang="zh-CN" altLang="en-US" sz="2000" dirty="0"/>
              <a:t>内的概率会增大。</a:t>
            </a:r>
            <a:br>
              <a:rPr lang="zh-CN" altLang="en-US" sz="2000" dirty="0"/>
            </a:br>
            <a:endParaRPr lang="en-US" altLang="zh-CN" sz="2000" dirty="0"/>
          </a:p>
          <a:p>
            <a:pPr marL="457200" indent="-457200"/>
            <a:r>
              <a:rPr lang="en-US" altLang="zh-CN" sz="2000" dirty="0"/>
              <a:t>                       </a:t>
            </a:r>
            <a:br>
              <a:rPr lang="zh-CN" altLang="en-US" sz="2000" dirty="0"/>
            </a:br>
            <a:r>
              <a:rPr lang="zh-CN" altLang="en-US" sz="2000" dirty="0"/>
              <a:t> </a:t>
            </a:r>
            <a:br>
              <a:rPr lang="en-US" altLang="zh-CN" sz="2000" dirty="0"/>
            </a:br>
            <a:r>
              <a:rPr lang="en-US" altLang="zh-CN" sz="2000" dirty="0"/>
              <a:t> </a:t>
            </a:r>
            <a:br>
              <a:rPr lang="zh-CN" altLang="en-US" sz="2000" dirty="0"/>
            </a:br>
            <a:endParaRPr lang="zh-CN" altLang="en-US" sz="2000" dirty="0"/>
          </a:p>
        </p:txBody>
      </p:sp>
      <p:pic>
        <p:nvPicPr>
          <p:cNvPr id="3074" name="Picture 2"/>
          <p:cNvPicPr>
            <a:picLocks noChangeAspect="1" noChangeArrowheads="1"/>
          </p:cNvPicPr>
          <p:nvPr/>
        </p:nvPicPr>
        <p:blipFill>
          <a:blip r:embed="rId2"/>
          <a:srcRect/>
          <a:stretch>
            <a:fillRect/>
          </a:stretch>
        </p:blipFill>
        <p:spPr bwMode="auto">
          <a:xfrm>
            <a:off x="1861224" y="1309428"/>
            <a:ext cx="7746239" cy="1458649"/>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47036" y="4269679"/>
            <a:ext cx="791366" cy="289796"/>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1412832" y="4207768"/>
            <a:ext cx="1831410" cy="425149"/>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6713951" y="4240458"/>
            <a:ext cx="4083485" cy="252897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重要性采样示例</a:t>
            </a:r>
          </a:p>
          <a:p>
            <a:endParaRPr lang="zh-CN" altLang="en-US" dirty="0"/>
          </a:p>
        </p:txBody>
      </p:sp>
      <p:sp>
        <p:nvSpPr>
          <p:cNvPr id="3" name="文本占位符 2"/>
          <p:cNvSpPr>
            <a:spLocks noGrp="1"/>
          </p:cNvSpPr>
          <p:nvPr>
            <p:ph type="body" sz="quarter" idx="22"/>
          </p:nvPr>
        </p:nvSpPr>
        <p:spPr/>
        <p:txBody>
          <a:bodyPr/>
          <a:lstStyle/>
          <a:p>
            <a:endParaRPr lang="zh-CN" altLang="en-US"/>
          </a:p>
        </p:txBody>
      </p:sp>
      <p:pic>
        <p:nvPicPr>
          <p:cNvPr id="4098" name="Picture 2"/>
          <p:cNvPicPr>
            <a:picLocks noChangeAspect="1" noChangeArrowheads="1"/>
          </p:cNvPicPr>
          <p:nvPr/>
        </p:nvPicPr>
        <p:blipFill>
          <a:blip r:embed="rId2"/>
          <a:srcRect/>
          <a:stretch>
            <a:fillRect/>
          </a:stretch>
        </p:blipFill>
        <p:spPr bwMode="auto">
          <a:xfrm>
            <a:off x="2119313" y="924518"/>
            <a:ext cx="7953375" cy="12382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963194" y="1041488"/>
            <a:ext cx="8115300" cy="53530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重要性采样示例</a:t>
            </a:r>
          </a:p>
          <a:p>
            <a:endParaRPr lang="zh-CN" altLang="en-US" dirty="0"/>
          </a:p>
        </p:txBody>
      </p:sp>
      <p:sp>
        <p:nvSpPr>
          <p:cNvPr id="3" name="文本占位符 2"/>
          <p:cNvSpPr>
            <a:spLocks noGrp="1"/>
          </p:cNvSpPr>
          <p:nvPr>
            <p:ph type="body" sz="quarter" idx="22"/>
          </p:nvPr>
        </p:nvSpPr>
        <p:spPr/>
        <p:txBody>
          <a:bodyPr/>
          <a:lstStyle/>
          <a:p>
            <a:r>
              <a:rPr lang="zh-CN" altLang="en-US" sz="2000" dirty="0"/>
              <a:t>最终结果为：</a:t>
            </a:r>
            <a:br>
              <a:rPr lang="zh-CN" altLang="en-US" sz="2000" dirty="0"/>
            </a:br>
            <a:r>
              <a:rPr lang="en-US" sz="2000" dirty="0"/>
              <a:t>MC mean = 0</a:t>
            </a:r>
            <a:r>
              <a:rPr lang="en-US" sz="2000" i="1" dirty="0"/>
              <a:t>.</a:t>
            </a:r>
            <a:r>
              <a:rPr lang="en-US" sz="2000" dirty="0"/>
              <a:t>0388</a:t>
            </a:r>
            <a:r>
              <a:rPr lang="zh-CN" altLang="en-US" sz="2000" i="1" dirty="0"/>
              <a:t>，   </a:t>
            </a:r>
            <a:r>
              <a:rPr lang="en-US" sz="2000" dirty="0"/>
              <a:t>MC std = 0</a:t>
            </a:r>
            <a:r>
              <a:rPr lang="en-US" sz="2000" i="1" dirty="0"/>
              <a:t>.</a:t>
            </a:r>
            <a:r>
              <a:rPr lang="en-US" sz="2000" dirty="0"/>
              <a:t>4210</a:t>
            </a:r>
            <a:br>
              <a:rPr lang="en-US" sz="2000" dirty="0"/>
            </a:br>
            <a:r>
              <a:rPr lang="en-US" sz="2000" dirty="0"/>
              <a:t>IS mean = 0</a:t>
            </a:r>
            <a:r>
              <a:rPr lang="en-US" sz="2000" i="1" dirty="0"/>
              <a:t>.</a:t>
            </a:r>
            <a:r>
              <a:rPr lang="en-US" sz="2000" dirty="0"/>
              <a:t>0393</a:t>
            </a:r>
            <a:r>
              <a:rPr lang="en-US" sz="2000" i="1" dirty="0"/>
              <a:t>,         </a:t>
            </a:r>
            <a:r>
              <a:rPr lang="en-US" sz="2000" dirty="0"/>
              <a:t>IS std = 0</a:t>
            </a:r>
            <a:r>
              <a:rPr lang="en-US" sz="2000" i="1" dirty="0"/>
              <a:t>.</a:t>
            </a:r>
            <a:r>
              <a:rPr lang="en-US" sz="2000" dirty="0"/>
              <a:t>0548</a:t>
            </a:r>
          </a:p>
          <a:p>
            <a:endParaRPr lang="en-US" sz="2000" dirty="0"/>
          </a:p>
          <a:p>
            <a:r>
              <a:rPr lang="zh-CN" altLang="en-US" sz="2000" dirty="0"/>
              <a:t>从结果可见，虽然蒙特卡罗法和重要性采样得到采样点的均值差不多，但是，蒙特卡罗法的标准差远大于重要性采样。</a:t>
            </a:r>
            <a:endParaRPr lang="en-US" altLang="zh-CN" sz="2000" dirty="0"/>
          </a:p>
          <a:p>
            <a:r>
              <a:rPr lang="zh-CN" altLang="en-US" sz="2000" dirty="0"/>
              <a:t>这是因为：</a:t>
            </a:r>
            <a:endParaRPr lang="en-US" altLang="zh-CN" sz="2000" dirty="0"/>
          </a:p>
          <a:p>
            <a:r>
              <a:rPr lang="zh-CN" altLang="en-US" sz="2000" dirty="0"/>
              <a:t>蒙特卡洛法基于随机变量 </a:t>
            </a:r>
            <a:r>
              <a:rPr lang="en-US" altLang="zh-CN" sz="2000" dirty="0"/>
              <a:t>X </a:t>
            </a:r>
            <a:r>
              <a:rPr lang="zh-CN" altLang="en-US" sz="2000" dirty="0"/>
              <a:t>对函数 </a:t>
            </a:r>
            <a:r>
              <a:rPr lang="en-US" altLang="zh-CN" sz="2000" dirty="0"/>
              <a:t>h(x) </a:t>
            </a:r>
            <a:r>
              <a:rPr lang="zh-CN" altLang="en-US" sz="2000" dirty="0"/>
              <a:t>进行采样时，绝大部分采样点分布在 </a:t>
            </a:r>
            <a:r>
              <a:rPr lang="en-US" altLang="zh-CN" sz="2000" dirty="0"/>
              <a:t>[-2,2] </a:t>
            </a:r>
            <a:r>
              <a:rPr lang="zh-CN" altLang="en-US" sz="2000" dirty="0"/>
              <a:t>区间，此区间内，函数 </a:t>
            </a:r>
            <a:r>
              <a:rPr lang="en-US" altLang="zh-CN" sz="2000" dirty="0"/>
              <a:t>h(x) </a:t>
            </a:r>
            <a:r>
              <a:rPr lang="zh-CN" altLang="en-US" sz="2000" dirty="0"/>
              <a:t>的值几乎为零。</a:t>
            </a:r>
            <a:br>
              <a:rPr lang="zh-CN" altLang="en-US" sz="2000" dirty="0"/>
            </a:br>
            <a:r>
              <a:rPr lang="zh-CN" altLang="en-US" sz="2000" dirty="0"/>
              <a:t>重要性采样法基于 </a:t>
            </a:r>
            <a:r>
              <a:rPr lang="en-US" altLang="zh-CN" sz="2000" dirty="0"/>
              <a:t>q(x) </a:t>
            </a:r>
            <a:r>
              <a:rPr lang="zh-CN" altLang="en-US" sz="2000" dirty="0"/>
              <a:t>对函数 </a:t>
            </a:r>
            <a:r>
              <a:rPr lang="en-US" altLang="zh-CN" sz="2000" dirty="0"/>
              <a:t>h(x) </a:t>
            </a:r>
            <a:r>
              <a:rPr lang="zh-CN" altLang="en-US" sz="2000" dirty="0"/>
              <a:t>进行采样，使得采样点向 </a:t>
            </a:r>
            <a:r>
              <a:rPr lang="en-US" altLang="zh-CN" sz="2000" dirty="0"/>
              <a:t>h(x) </a:t>
            </a:r>
            <a:r>
              <a:rPr lang="zh-CN" altLang="en-US" sz="2000" dirty="0"/>
              <a:t>值大的地方倾斜，减少了采样的方差。</a:t>
            </a:r>
            <a:br>
              <a:rPr lang="zh-CN" altLang="en-US" sz="2000" dirty="0"/>
            </a:br>
            <a:endParaRPr lang="en-US" altLang="zh-CN" sz="2000" dirty="0"/>
          </a:p>
          <a:p>
            <a:r>
              <a:rPr lang="zh-CN" altLang="en-US" sz="2000" dirty="0"/>
              <a:t>在异策略学习中，行动遵循的行动策略和评估采用的目标策略是不同的策略，但是基于重要性采样原理，我们能保证无偏估计的同时，方差也足够小。</a:t>
            </a:r>
            <a:br>
              <a:rPr lang="zh-CN" altLang="en-US" dirty="0"/>
            </a:br>
            <a:br>
              <a:rPr lang="en-US" dirty="0"/>
            </a:b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自归一化重要性采样</a:t>
            </a:r>
            <a:br>
              <a:rPr lang="zh-CN" altLang="en-US" dirty="0"/>
            </a:br>
            <a:endParaRPr lang="zh-CN" altLang="en-US" dirty="0"/>
          </a:p>
        </p:txBody>
      </p:sp>
      <p:sp>
        <p:nvSpPr>
          <p:cNvPr id="3" name="文本占位符 2"/>
          <p:cNvSpPr>
            <a:spLocks noGrp="1"/>
          </p:cNvSpPr>
          <p:nvPr>
            <p:ph type="body" sz="quarter" idx="22"/>
          </p:nvPr>
        </p:nvSpPr>
        <p:spPr/>
        <p:txBody>
          <a:bodyPr/>
          <a:lstStyle/>
          <a:p>
            <a:r>
              <a:rPr lang="zh-CN" altLang="en-US" sz="2000" dirty="0"/>
              <a:t>重要性采样是基于下面的原理实现的：</a:t>
            </a:r>
            <a:endParaRPr lang="en-US" altLang="zh-CN" sz="2000" dirty="0"/>
          </a:p>
          <a:p>
            <a:endParaRPr lang="en-US" altLang="zh-CN" sz="2000" dirty="0"/>
          </a:p>
          <a:p>
            <a:endParaRPr lang="en-US" altLang="zh-CN" sz="2000" dirty="0"/>
          </a:p>
          <a:p>
            <a:r>
              <a:rPr lang="zh-CN" altLang="en-US" sz="2000" dirty="0"/>
              <a:t>上式假设我们可以计算出 </a:t>
            </a:r>
            <a:r>
              <a:rPr lang="en-US" altLang="zh-CN" sz="2000" dirty="0"/>
              <a:t>p(x) </a:t>
            </a:r>
            <a:r>
              <a:rPr lang="zh-CN" altLang="en-US" sz="2000" dirty="0"/>
              <a:t>和 </a:t>
            </a:r>
            <a:r>
              <a:rPr lang="en-US" altLang="zh-CN" sz="2000" dirty="0"/>
              <a:t>q(x) </a:t>
            </a:r>
            <a:r>
              <a:rPr lang="zh-CN" altLang="en-US" sz="2000" dirty="0"/>
              <a:t>的值，但是该假设在实际情况中很难被满足。</a:t>
            </a:r>
            <a:endParaRPr lang="en-US" altLang="zh-CN" sz="2000" dirty="0"/>
          </a:p>
          <a:p>
            <a:r>
              <a:rPr lang="zh-CN" altLang="en-US" sz="2000" dirty="0"/>
              <a:t>下面我们将介绍</a:t>
            </a:r>
            <a:r>
              <a:rPr lang="zh-CN" altLang="en-US" sz="2000" b="1" dirty="0"/>
              <a:t>自归一化重要性采样</a:t>
            </a:r>
            <a:r>
              <a:rPr lang="zh-CN" altLang="en-US" sz="2000" dirty="0"/>
              <a:t>（</a:t>
            </a:r>
            <a:r>
              <a:rPr lang="en-US" sz="2000" dirty="0"/>
              <a:t>Self-normalized Importance Sampling）。</a:t>
            </a:r>
            <a:br>
              <a:rPr lang="en-US" dirty="0"/>
            </a:br>
            <a:br>
              <a:rPr lang="zh-CN" altLang="en-US" dirty="0"/>
            </a:br>
            <a:r>
              <a:rPr lang="zh-CN" altLang="en-US" sz="2000" dirty="0"/>
              <a:t>令 </a:t>
            </a:r>
            <a:r>
              <a:rPr lang="en-US" altLang="zh-CN" sz="2000" i="1" dirty="0"/>
              <a:t>C</a:t>
            </a:r>
            <a:r>
              <a:rPr lang="en-US" altLang="zh-CN" sz="2000" i="1" baseline="-25000" dirty="0"/>
              <a:t>p</a:t>
            </a:r>
            <a:r>
              <a:rPr lang="en-US" altLang="zh-CN" sz="2000" dirty="0"/>
              <a:t> </a:t>
            </a:r>
            <a:r>
              <a:rPr lang="zh-CN" altLang="en-US" sz="2000" dirty="0"/>
              <a:t>和 </a:t>
            </a:r>
            <a:r>
              <a:rPr lang="en-US" altLang="zh-CN" sz="2000" i="1" dirty="0" err="1"/>
              <a:t>C</a:t>
            </a:r>
            <a:r>
              <a:rPr lang="en-US" altLang="zh-CN" sz="2000" i="1" baseline="-25000" dirty="0" err="1"/>
              <a:t>q</a:t>
            </a:r>
            <a:r>
              <a:rPr lang="en-US" altLang="zh-CN" sz="2000" dirty="0"/>
              <a:t> </a:t>
            </a:r>
            <a:r>
              <a:rPr lang="zh-CN" altLang="en-US" sz="2000" dirty="0"/>
              <a:t>为常数，假设有：                       ，</a:t>
            </a:r>
            <a:br>
              <a:rPr lang="zh-CN" altLang="en-US" dirty="0"/>
            </a:br>
            <a:endParaRPr lang="en-US" altLang="zh-CN" dirty="0"/>
          </a:p>
          <a:p>
            <a:r>
              <a:rPr lang="zh-CN" altLang="en-US" sz="2000" dirty="0"/>
              <a:t>因为       </a:t>
            </a:r>
            <a:r>
              <a:rPr lang="en-US" altLang="zh-CN" sz="2000" dirty="0"/>
              <a:t>          </a:t>
            </a:r>
            <a:r>
              <a:rPr lang="zh-CN" altLang="en-US" sz="2000" dirty="0"/>
              <a:t>，</a:t>
            </a:r>
            <a:r>
              <a:rPr lang="en-US" altLang="zh-CN" sz="2000" dirty="0"/>
              <a:t>                </a:t>
            </a:r>
            <a:r>
              <a:rPr lang="en-US" sz="2000" dirty="0"/>
              <a:t>，</a:t>
            </a:r>
            <a:r>
              <a:rPr lang="zh-CN" altLang="en-US" sz="2000" dirty="0"/>
              <a:t>则有：</a:t>
            </a:r>
            <a:endParaRPr lang="en-US" altLang="zh-CN" sz="2000" dirty="0"/>
          </a:p>
          <a:p>
            <a:br>
              <a:rPr lang="zh-CN" altLang="en-US" dirty="0"/>
            </a:br>
            <a:r>
              <a:rPr lang="zh-CN" altLang="en-US" dirty="0"/>
              <a:t> </a:t>
            </a:r>
            <a:br>
              <a:rPr lang="zh-CN" altLang="en-US" dirty="0"/>
            </a:b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459615" y="1663418"/>
            <a:ext cx="3381375" cy="6000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842033" y="1774716"/>
            <a:ext cx="1952625" cy="352425"/>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3828072" y="3505068"/>
            <a:ext cx="1924108" cy="365473"/>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a:srcRect/>
          <a:stretch>
            <a:fillRect/>
          </a:stretch>
        </p:blipFill>
        <p:spPr bwMode="auto">
          <a:xfrm>
            <a:off x="5829758" y="3517594"/>
            <a:ext cx="1710910" cy="344207"/>
          </a:xfrm>
          <a:prstGeom prst="rect">
            <a:avLst/>
          </a:prstGeom>
          <a:noFill/>
          <a:ln w="9525">
            <a:noFill/>
            <a:miter lim="800000"/>
            <a:headEnd/>
            <a:tailEnd/>
          </a:ln>
          <a:effectLst/>
        </p:spPr>
      </p:pic>
      <p:pic>
        <p:nvPicPr>
          <p:cNvPr id="5126" name="Picture 6"/>
          <p:cNvPicPr>
            <a:picLocks noChangeAspect="1" noChangeArrowheads="1"/>
          </p:cNvPicPr>
          <p:nvPr/>
        </p:nvPicPr>
        <p:blipFill>
          <a:blip r:embed="rId6"/>
          <a:srcRect/>
          <a:stretch>
            <a:fillRect/>
          </a:stretch>
        </p:blipFill>
        <p:spPr bwMode="auto">
          <a:xfrm>
            <a:off x="1087807" y="4308496"/>
            <a:ext cx="1201693" cy="338659"/>
          </a:xfrm>
          <a:prstGeom prst="rect">
            <a:avLst/>
          </a:prstGeom>
          <a:noFill/>
          <a:ln w="9525">
            <a:noFill/>
            <a:miter lim="800000"/>
            <a:headEnd/>
            <a:tailEnd/>
          </a:ln>
          <a:effectLst/>
        </p:spPr>
      </p:pic>
      <p:pic>
        <p:nvPicPr>
          <p:cNvPr id="5127" name="Picture 7"/>
          <p:cNvPicPr>
            <a:picLocks noChangeAspect="1" noChangeArrowheads="1"/>
          </p:cNvPicPr>
          <p:nvPr/>
        </p:nvPicPr>
        <p:blipFill>
          <a:blip r:embed="rId7"/>
          <a:srcRect/>
          <a:stretch>
            <a:fillRect/>
          </a:stretch>
        </p:blipFill>
        <p:spPr bwMode="auto">
          <a:xfrm>
            <a:off x="2595693" y="4242344"/>
            <a:ext cx="1192554" cy="404812"/>
          </a:xfrm>
          <a:prstGeom prst="rect">
            <a:avLst/>
          </a:prstGeom>
          <a:noFill/>
          <a:ln w="9525">
            <a:noFill/>
            <a:miter lim="800000"/>
            <a:headEnd/>
            <a:tailEnd/>
          </a:ln>
          <a:effectLst/>
        </p:spPr>
      </p:pic>
      <p:pic>
        <p:nvPicPr>
          <p:cNvPr id="5128" name="Picture 8"/>
          <p:cNvPicPr>
            <a:picLocks noChangeAspect="1" noChangeArrowheads="1"/>
          </p:cNvPicPr>
          <p:nvPr/>
        </p:nvPicPr>
        <p:blipFill>
          <a:blip r:embed="rId8"/>
          <a:srcRect/>
          <a:stretch>
            <a:fillRect/>
          </a:stretch>
        </p:blipFill>
        <p:spPr bwMode="auto">
          <a:xfrm>
            <a:off x="869970" y="4766871"/>
            <a:ext cx="1533525" cy="581025"/>
          </a:xfrm>
          <a:prstGeom prst="rect">
            <a:avLst/>
          </a:prstGeom>
          <a:noFill/>
          <a:ln w="9525">
            <a:noFill/>
            <a:miter lim="800000"/>
            <a:headEnd/>
            <a:tailEnd/>
          </a:ln>
          <a:effectLst/>
        </p:spPr>
      </p:pic>
      <p:pic>
        <p:nvPicPr>
          <p:cNvPr id="5129" name="Picture 9"/>
          <p:cNvPicPr>
            <a:picLocks noChangeAspect="1" noChangeArrowheads="1"/>
          </p:cNvPicPr>
          <p:nvPr/>
        </p:nvPicPr>
        <p:blipFill>
          <a:blip r:embed="rId9"/>
          <a:srcRect/>
          <a:stretch>
            <a:fillRect/>
          </a:stretch>
        </p:blipFill>
        <p:spPr bwMode="auto">
          <a:xfrm>
            <a:off x="881976" y="5479615"/>
            <a:ext cx="1609725" cy="533400"/>
          </a:xfrm>
          <a:prstGeom prst="rect">
            <a:avLst/>
          </a:prstGeom>
          <a:noFill/>
          <a:ln w="9525">
            <a:noFill/>
            <a:miter lim="800000"/>
            <a:headEnd/>
            <a:tailEnd/>
          </a:ln>
          <a:effectLst/>
        </p:spPr>
      </p:pic>
      <p:pic>
        <p:nvPicPr>
          <p:cNvPr id="5130" name="Picture 10"/>
          <p:cNvPicPr>
            <a:picLocks noChangeAspect="1" noChangeArrowheads="1"/>
          </p:cNvPicPr>
          <p:nvPr/>
        </p:nvPicPr>
        <p:blipFill>
          <a:blip r:embed="rId10"/>
          <a:srcRect/>
          <a:stretch>
            <a:fillRect/>
          </a:stretch>
        </p:blipFill>
        <p:spPr bwMode="auto">
          <a:xfrm>
            <a:off x="3095757" y="5142653"/>
            <a:ext cx="3695700" cy="581025"/>
          </a:xfrm>
          <a:prstGeom prst="rect">
            <a:avLst/>
          </a:prstGeom>
          <a:noFill/>
          <a:ln w="9525">
            <a:noFill/>
            <a:miter lim="800000"/>
            <a:headEnd/>
            <a:tailEnd/>
          </a:ln>
          <a:effectLst/>
        </p:spPr>
      </p:pic>
      <p:sp>
        <p:nvSpPr>
          <p:cNvPr id="13" name="左大括号 12"/>
          <p:cNvSpPr/>
          <p:nvPr/>
        </p:nvSpPr>
        <p:spPr>
          <a:xfrm>
            <a:off x="651354" y="5022936"/>
            <a:ext cx="237994" cy="764087"/>
          </a:xfrm>
          <a:prstGeom prst="leftBrace">
            <a:avLst>
              <a:gd name="adj1" fmla="val 8333"/>
              <a:gd name="adj2" fmla="val 48361"/>
            </a:avLst>
          </a:prstGeom>
          <a:ln w="28575"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4" name="右箭头 13"/>
          <p:cNvSpPr/>
          <p:nvPr/>
        </p:nvSpPr>
        <p:spPr>
          <a:xfrm>
            <a:off x="2567836" y="5336088"/>
            <a:ext cx="513567" cy="250520"/>
          </a:xfrm>
          <a:prstGeom prst="right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5135" name="Picture 15"/>
          <p:cNvPicPr>
            <a:picLocks noChangeAspect="1" noChangeArrowheads="1"/>
          </p:cNvPicPr>
          <p:nvPr/>
        </p:nvPicPr>
        <p:blipFill>
          <a:blip r:embed="rId11"/>
          <a:srcRect/>
          <a:stretch>
            <a:fillRect/>
          </a:stretch>
        </p:blipFill>
        <p:spPr bwMode="auto">
          <a:xfrm>
            <a:off x="7003420" y="4833871"/>
            <a:ext cx="4871254" cy="1552297"/>
          </a:xfrm>
          <a:prstGeom prst="rect">
            <a:avLst/>
          </a:prstGeom>
          <a:noFill/>
          <a:ln w="9525">
            <a:noFill/>
            <a:miter lim="800000"/>
            <a:headEnd/>
            <a:tailEnd/>
          </a:ln>
          <a:effectLst/>
        </p:spPr>
      </p:pic>
      <p:pic>
        <p:nvPicPr>
          <p:cNvPr id="5138" name="Picture 18"/>
          <p:cNvPicPr>
            <a:picLocks noChangeAspect="1" noChangeArrowheads="1"/>
          </p:cNvPicPr>
          <p:nvPr/>
        </p:nvPicPr>
        <p:blipFill>
          <a:blip r:embed="rId12"/>
          <a:srcRect/>
          <a:stretch>
            <a:fillRect/>
          </a:stretch>
        </p:blipFill>
        <p:spPr bwMode="auto">
          <a:xfrm>
            <a:off x="6999767" y="4351751"/>
            <a:ext cx="4874907" cy="479254"/>
          </a:xfrm>
          <a:prstGeom prst="rect">
            <a:avLst/>
          </a:prstGeom>
          <a:noFill/>
          <a:ln w="9525">
            <a:noFill/>
            <a:miter lim="800000"/>
            <a:headEnd/>
            <a:tailEnd/>
          </a:ln>
          <a:effectLst/>
        </p:spPr>
      </p:pic>
      <p:cxnSp>
        <p:nvCxnSpPr>
          <p:cNvPr id="26" name="直接箭头连接符 25"/>
          <p:cNvCxnSpPr/>
          <p:nvPr/>
        </p:nvCxnSpPr>
        <p:spPr>
          <a:xfrm rot="10800000" flipV="1">
            <a:off x="2993721" y="4709785"/>
            <a:ext cx="3883068" cy="438411"/>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981163" y="6313113"/>
            <a:ext cx="1107996" cy="369332"/>
          </a:xfrm>
          <a:prstGeom prst="rect">
            <a:avLst/>
          </a:prstGeom>
          <a:noFill/>
        </p:spPr>
        <p:txBody>
          <a:bodyPr wrap="none" rtlCol="0">
            <a:spAutoFit/>
          </a:bodyPr>
          <a:lstStyle/>
          <a:p>
            <a:r>
              <a:rPr lang="zh-CN" altLang="en-US" dirty="0"/>
              <a:t>推理过程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自归一化重要性采样</a:t>
            </a:r>
          </a:p>
        </p:txBody>
      </p:sp>
      <p:sp>
        <p:nvSpPr>
          <p:cNvPr id="3" name="文本占位符 2"/>
          <p:cNvSpPr>
            <a:spLocks noGrp="1"/>
          </p:cNvSpPr>
          <p:nvPr>
            <p:ph type="body" sz="quarter" idx="22"/>
          </p:nvPr>
        </p:nvSpPr>
        <p:spPr/>
        <p:txBody>
          <a:bodyPr/>
          <a:lstStyle/>
          <a:p>
            <a:endParaRPr lang="en-US" altLang="zh-CN" dirty="0"/>
          </a:p>
          <a:p>
            <a:endParaRPr lang="en-US" altLang="zh-CN" dirty="0"/>
          </a:p>
          <a:p>
            <a:endParaRPr lang="en-US" altLang="zh-CN" sz="2000" dirty="0"/>
          </a:p>
          <a:p>
            <a:r>
              <a:rPr lang="zh-CN" altLang="en-US" sz="2000" dirty="0"/>
              <a:t>将                                代入上式可得：</a:t>
            </a:r>
            <a:endParaRPr lang="en-US" altLang="zh-CN" sz="2000" dirty="0"/>
          </a:p>
          <a:p>
            <a:endParaRPr lang="en-US" altLang="zh-CN" sz="2000" dirty="0"/>
          </a:p>
          <a:p>
            <a:endParaRPr lang="en-US" altLang="zh-CN" sz="2000" dirty="0"/>
          </a:p>
          <a:p>
            <a:r>
              <a:rPr lang="zh-CN" altLang="en-US" sz="2000" dirty="0"/>
              <a:t>用服从 </a:t>
            </a:r>
            <a:r>
              <a:rPr lang="en-US" altLang="zh-CN" sz="2000" dirty="0"/>
              <a:t>q(x) </a:t>
            </a:r>
            <a:r>
              <a:rPr lang="zh-CN" altLang="en-US" sz="2000" dirty="0"/>
              <a:t>分布的随机变量进行采样，由大数定律可知：</a:t>
            </a:r>
            <a:endParaRPr lang="en-US" altLang="zh-CN" sz="2000" dirty="0"/>
          </a:p>
          <a:p>
            <a:endParaRPr lang="en-US" altLang="zh-CN" sz="2000" dirty="0"/>
          </a:p>
          <a:p>
            <a:endParaRPr lang="en-US" altLang="zh-CN" sz="2000" dirty="0"/>
          </a:p>
          <a:p>
            <a:r>
              <a:rPr lang="zh-CN" altLang="en-US" sz="2000" dirty="0"/>
              <a:t>自归一化重要性采样是有偏估计，当 </a:t>
            </a:r>
            <a:r>
              <a:rPr lang="en-US" altLang="zh-CN" sz="2000" dirty="0"/>
              <a:t>N → ∞ </a:t>
            </a:r>
            <a:r>
              <a:rPr lang="zh-CN" altLang="en-US" sz="2000" dirty="0"/>
              <a:t>时，几乎是无偏的估计。</a:t>
            </a:r>
            <a:endParaRPr lang="en-US" altLang="zh-CN" sz="2000" dirty="0"/>
          </a:p>
          <a:p>
            <a:endParaRPr lang="en-US" altLang="zh-CN" sz="2000" dirty="0"/>
          </a:p>
          <a:p>
            <a:r>
              <a:rPr lang="zh-CN" altLang="en-US" sz="2000" dirty="0"/>
              <a:t> 根据上式，                 可以写为                            的形式，其中                是重要性权重。  </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endParaRPr lang="zh-CN" altLang="en-US" sz="2000" dirty="0"/>
          </a:p>
        </p:txBody>
      </p:sp>
      <p:pic>
        <p:nvPicPr>
          <p:cNvPr id="6147" name="Picture 3"/>
          <p:cNvPicPr>
            <a:picLocks noChangeAspect="1" noChangeArrowheads="1"/>
          </p:cNvPicPr>
          <p:nvPr/>
        </p:nvPicPr>
        <p:blipFill>
          <a:blip r:embed="rId2"/>
          <a:srcRect/>
          <a:stretch>
            <a:fillRect/>
          </a:stretch>
        </p:blipFill>
        <p:spPr bwMode="auto">
          <a:xfrm>
            <a:off x="853074" y="2450604"/>
            <a:ext cx="2291776" cy="505539"/>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489559" y="952435"/>
            <a:ext cx="2895600" cy="619125"/>
          </a:xfrm>
          <a:prstGeom prst="rect">
            <a:avLst/>
          </a:prstGeom>
          <a:noFill/>
          <a:ln w="9525">
            <a:noFill/>
            <a:miter lim="800000"/>
            <a:headEnd/>
            <a:tailEnd/>
          </a:ln>
          <a:effectLst/>
        </p:spPr>
      </p:pic>
      <p:pic>
        <p:nvPicPr>
          <p:cNvPr id="6149" name="Picture 5"/>
          <p:cNvPicPr>
            <a:picLocks noChangeAspect="1" noChangeArrowheads="1"/>
          </p:cNvPicPr>
          <p:nvPr/>
        </p:nvPicPr>
        <p:blipFill>
          <a:blip r:embed="rId4"/>
          <a:srcRect/>
          <a:stretch>
            <a:fillRect/>
          </a:stretch>
        </p:blipFill>
        <p:spPr bwMode="auto">
          <a:xfrm>
            <a:off x="3406102" y="998299"/>
            <a:ext cx="2047875" cy="552450"/>
          </a:xfrm>
          <a:prstGeom prst="rect">
            <a:avLst/>
          </a:prstGeom>
          <a:noFill/>
          <a:ln w="9525">
            <a:noFill/>
            <a:miter lim="800000"/>
            <a:headEnd/>
            <a:tailEnd/>
          </a:ln>
          <a:effectLst/>
        </p:spPr>
      </p:pic>
      <p:pic>
        <p:nvPicPr>
          <p:cNvPr id="6150" name="Picture 6"/>
          <p:cNvPicPr>
            <a:picLocks noChangeAspect="1" noChangeArrowheads="1"/>
          </p:cNvPicPr>
          <p:nvPr/>
        </p:nvPicPr>
        <p:blipFill>
          <a:blip r:embed="rId5"/>
          <a:srcRect/>
          <a:stretch>
            <a:fillRect/>
          </a:stretch>
        </p:blipFill>
        <p:spPr bwMode="auto">
          <a:xfrm>
            <a:off x="5428664" y="981010"/>
            <a:ext cx="2562225" cy="561975"/>
          </a:xfrm>
          <a:prstGeom prst="rect">
            <a:avLst/>
          </a:prstGeom>
          <a:noFill/>
          <a:ln w="9525">
            <a:noFill/>
            <a:miter lim="800000"/>
            <a:headEnd/>
            <a:tailEnd/>
          </a:ln>
          <a:effectLst/>
        </p:spPr>
      </p:pic>
      <p:pic>
        <p:nvPicPr>
          <p:cNvPr id="6151" name="Picture 7"/>
          <p:cNvPicPr>
            <a:picLocks noChangeAspect="1" noChangeArrowheads="1"/>
          </p:cNvPicPr>
          <p:nvPr/>
        </p:nvPicPr>
        <p:blipFill>
          <a:blip r:embed="rId6"/>
          <a:srcRect/>
          <a:stretch>
            <a:fillRect/>
          </a:stretch>
        </p:blipFill>
        <p:spPr bwMode="auto">
          <a:xfrm>
            <a:off x="1830496" y="1646128"/>
            <a:ext cx="2343150" cy="609600"/>
          </a:xfrm>
          <a:prstGeom prst="rect">
            <a:avLst/>
          </a:prstGeom>
          <a:noFill/>
          <a:ln w="9525">
            <a:noFill/>
            <a:miter lim="800000"/>
            <a:headEnd/>
            <a:tailEnd/>
          </a:ln>
          <a:effectLst/>
        </p:spPr>
      </p:pic>
      <p:pic>
        <p:nvPicPr>
          <p:cNvPr id="6152" name="Picture 8"/>
          <p:cNvPicPr>
            <a:picLocks noChangeAspect="1" noChangeArrowheads="1"/>
          </p:cNvPicPr>
          <p:nvPr/>
        </p:nvPicPr>
        <p:blipFill>
          <a:blip r:embed="rId7"/>
          <a:srcRect/>
          <a:stretch>
            <a:fillRect/>
          </a:stretch>
        </p:blipFill>
        <p:spPr bwMode="auto">
          <a:xfrm>
            <a:off x="4199155" y="1647891"/>
            <a:ext cx="2390775" cy="581025"/>
          </a:xfrm>
          <a:prstGeom prst="rect">
            <a:avLst/>
          </a:prstGeom>
          <a:noFill/>
          <a:ln w="9525">
            <a:noFill/>
            <a:miter lim="800000"/>
            <a:headEnd/>
            <a:tailEnd/>
          </a:ln>
          <a:effectLst/>
        </p:spPr>
      </p:pic>
      <p:pic>
        <p:nvPicPr>
          <p:cNvPr id="6153" name="Picture 9"/>
          <p:cNvPicPr>
            <a:picLocks noChangeAspect="1" noChangeArrowheads="1"/>
          </p:cNvPicPr>
          <p:nvPr/>
        </p:nvPicPr>
        <p:blipFill>
          <a:blip r:embed="rId8"/>
          <a:srcRect/>
          <a:stretch>
            <a:fillRect/>
          </a:stretch>
        </p:blipFill>
        <p:spPr bwMode="auto">
          <a:xfrm>
            <a:off x="536728" y="3044282"/>
            <a:ext cx="5413135" cy="622750"/>
          </a:xfrm>
          <a:prstGeom prst="rect">
            <a:avLst/>
          </a:prstGeom>
          <a:noFill/>
          <a:ln w="9525">
            <a:noFill/>
            <a:miter lim="800000"/>
            <a:headEnd/>
            <a:tailEnd/>
          </a:ln>
          <a:effectLst/>
        </p:spPr>
      </p:pic>
      <p:pic>
        <p:nvPicPr>
          <p:cNvPr id="6154" name="Picture 10"/>
          <p:cNvPicPr>
            <a:picLocks noChangeAspect="1" noChangeArrowheads="1"/>
          </p:cNvPicPr>
          <p:nvPr/>
        </p:nvPicPr>
        <p:blipFill>
          <a:blip r:embed="rId9"/>
          <a:srcRect/>
          <a:stretch>
            <a:fillRect/>
          </a:stretch>
        </p:blipFill>
        <p:spPr bwMode="auto">
          <a:xfrm>
            <a:off x="533008" y="4346467"/>
            <a:ext cx="3409950" cy="695325"/>
          </a:xfrm>
          <a:prstGeom prst="rect">
            <a:avLst/>
          </a:prstGeom>
          <a:noFill/>
          <a:ln w="9525">
            <a:noFill/>
            <a:miter lim="800000"/>
            <a:headEnd/>
            <a:tailEnd/>
          </a:ln>
          <a:effectLst/>
        </p:spPr>
      </p:pic>
      <p:pic>
        <p:nvPicPr>
          <p:cNvPr id="6155" name="Picture 11"/>
          <p:cNvPicPr>
            <a:picLocks noChangeAspect="1" noChangeArrowheads="1"/>
          </p:cNvPicPr>
          <p:nvPr/>
        </p:nvPicPr>
        <p:blipFill>
          <a:blip r:embed="rId10"/>
          <a:srcRect/>
          <a:stretch>
            <a:fillRect/>
          </a:stretch>
        </p:blipFill>
        <p:spPr bwMode="auto">
          <a:xfrm>
            <a:off x="3976100" y="4343466"/>
            <a:ext cx="1809750" cy="676275"/>
          </a:xfrm>
          <a:prstGeom prst="rect">
            <a:avLst/>
          </a:prstGeom>
          <a:noFill/>
          <a:ln w="9525">
            <a:noFill/>
            <a:miter lim="800000"/>
            <a:headEnd/>
            <a:tailEnd/>
          </a:ln>
          <a:effectLst/>
        </p:spPr>
      </p:pic>
      <p:sp>
        <p:nvSpPr>
          <p:cNvPr id="14" name="椭圆形标注 13"/>
          <p:cNvSpPr/>
          <p:nvPr/>
        </p:nvSpPr>
        <p:spPr>
          <a:xfrm>
            <a:off x="8893478" y="2931090"/>
            <a:ext cx="3144034" cy="2254685"/>
          </a:xfrm>
          <a:prstGeom prst="wedgeEllipseCallout">
            <a:avLst>
              <a:gd name="adj1" fmla="val -142095"/>
              <a:gd name="adj2" fmla="val 28187"/>
            </a:avLst>
          </a:prstGeom>
          <a:solidFill>
            <a:schemeClr val="bg1"/>
          </a:solidFill>
          <a:ln w="19050">
            <a:solidFill>
              <a:srgbClr val="215FC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en-US" altLang="zh-CN" sz="2000" dirty="0">
              <a:solidFill>
                <a:schemeClr val="tx1"/>
              </a:solidFill>
              <a:latin typeface="微软雅黑" pitchFamily="34" charset="-122"/>
              <a:ea typeface="微软雅黑" pitchFamily="34" charset="-122"/>
            </a:endParaRPr>
          </a:p>
          <a:p>
            <a:r>
              <a:rPr lang="zh-CN" altLang="en-US" sz="2000" dirty="0">
                <a:solidFill>
                  <a:schemeClr val="tx1"/>
                </a:solidFill>
                <a:latin typeface="微软雅黑" pitchFamily="34" charset="-122"/>
                <a:ea typeface="微软雅黑" pitchFamily="34" charset="-122"/>
              </a:rPr>
              <a:t>这是自归一重要性采样的原理，</a:t>
            </a:r>
            <a:r>
              <a:rPr lang="zh-CN" altLang="en-US" sz="2000" dirty="0">
                <a:solidFill>
                  <a:schemeClr val="tx1"/>
                </a:solidFill>
              </a:rPr>
              <a:t>基于这种形式的重要性采样被称为自归一化重要性采样。</a:t>
            </a:r>
            <a:br>
              <a:rPr lang="zh-CN" altLang="en-US" sz="2000" dirty="0">
                <a:solidFill>
                  <a:schemeClr val="tx1"/>
                </a:solidFill>
              </a:rPr>
            </a:br>
            <a:endParaRPr lang="zh-CN" altLang="en-US" sz="2000" dirty="0">
              <a:solidFill>
                <a:schemeClr val="tx1"/>
              </a:solidFill>
              <a:latin typeface="微软雅黑" pitchFamily="34" charset="-122"/>
              <a:ea typeface="微软雅黑" pitchFamily="34" charset="-122"/>
            </a:endParaRPr>
          </a:p>
        </p:txBody>
      </p:sp>
      <p:pic>
        <p:nvPicPr>
          <p:cNvPr id="6157" name="Picture 13"/>
          <p:cNvPicPr>
            <a:picLocks noChangeAspect="1" noChangeArrowheads="1"/>
          </p:cNvPicPr>
          <p:nvPr/>
        </p:nvPicPr>
        <p:blipFill>
          <a:blip r:embed="rId11"/>
          <a:srcRect/>
          <a:stretch>
            <a:fillRect/>
          </a:stretch>
        </p:blipFill>
        <p:spPr bwMode="auto">
          <a:xfrm>
            <a:off x="1810988" y="5926833"/>
            <a:ext cx="1304925" cy="390525"/>
          </a:xfrm>
          <a:prstGeom prst="rect">
            <a:avLst/>
          </a:prstGeom>
          <a:noFill/>
          <a:ln w="9525">
            <a:noFill/>
            <a:miter lim="800000"/>
            <a:headEnd/>
            <a:tailEnd/>
          </a:ln>
          <a:effectLst/>
        </p:spPr>
      </p:pic>
      <p:pic>
        <p:nvPicPr>
          <p:cNvPr id="6158" name="Picture 14"/>
          <p:cNvPicPr>
            <a:picLocks noChangeAspect="1" noChangeArrowheads="1"/>
          </p:cNvPicPr>
          <p:nvPr/>
        </p:nvPicPr>
        <p:blipFill>
          <a:blip r:embed="rId12"/>
          <a:srcRect/>
          <a:stretch>
            <a:fillRect/>
          </a:stretch>
        </p:blipFill>
        <p:spPr bwMode="auto">
          <a:xfrm>
            <a:off x="4196999" y="5879209"/>
            <a:ext cx="2019300" cy="485775"/>
          </a:xfrm>
          <a:prstGeom prst="rect">
            <a:avLst/>
          </a:prstGeom>
          <a:noFill/>
          <a:ln w="9525">
            <a:noFill/>
            <a:miter lim="800000"/>
            <a:headEnd/>
            <a:tailEnd/>
          </a:ln>
          <a:effectLst/>
        </p:spPr>
      </p:pic>
      <p:pic>
        <p:nvPicPr>
          <p:cNvPr id="6159" name="Picture 15"/>
          <p:cNvPicPr>
            <a:picLocks noChangeAspect="1" noChangeArrowheads="1"/>
          </p:cNvPicPr>
          <p:nvPr/>
        </p:nvPicPr>
        <p:blipFill>
          <a:blip r:embed="rId13"/>
          <a:srcRect/>
          <a:stretch>
            <a:fillRect/>
          </a:stretch>
        </p:blipFill>
        <p:spPr bwMode="auto">
          <a:xfrm>
            <a:off x="7794709" y="5810771"/>
            <a:ext cx="1162050" cy="6477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每次访问与异策略学习</a:t>
            </a:r>
            <a:br>
              <a:rPr lang="zh-CN" altLang="en-US" dirty="0"/>
            </a:br>
            <a:endParaRPr lang="zh-CN" altLang="en-US" dirty="0"/>
          </a:p>
        </p:txBody>
      </p:sp>
      <p:sp>
        <p:nvSpPr>
          <p:cNvPr id="3" name="文本占位符 2"/>
          <p:cNvSpPr>
            <a:spLocks noGrp="1"/>
          </p:cNvSpPr>
          <p:nvPr>
            <p:ph type="body" sz="quarter" idx="22"/>
          </p:nvPr>
        </p:nvSpPr>
        <p:spPr/>
        <p:txBody>
          <a:bodyPr/>
          <a:lstStyle/>
          <a:p>
            <a:r>
              <a:rPr lang="zh-CN" altLang="en-US" b="1" dirty="0"/>
              <a:t>每次访问</a:t>
            </a:r>
            <a:endParaRPr lang="en-US" altLang="zh-CN" b="1" dirty="0"/>
          </a:p>
          <a:p>
            <a:r>
              <a:rPr lang="zh-CN" altLang="en-US" sz="2000" dirty="0"/>
              <a:t>之前我们只介绍了首次访问，在介绍异策略学习之前，我们需要掌握每次访问。</a:t>
            </a:r>
            <a:endParaRPr lang="en-US" altLang="zh-CN" sz="2000" dirty="0"/>
          </a:p>
          <a:p>
            <a:r>
              <a:rPr lang="zh-CN" altLang="en-US" sz="2000" dirty="0"/>
              <a:t>为了方便介绍每次访问，我们需要将一个强化学习问题中所有的交互序列用统一的时刻来表示，下面我们举例说明。</a:t>
            </a:r>
            <a:endParaRPr lang="en-US" altLang="zh-CN" sz="2000" dirty="0"/>
          </a:p>
          <a:p>
            <a:r>
              <a:rPr lang="zh-CN" altLang="en-US" sz="2000" dirty="0"/>
              <a:t>如图所示，有三个完整的交互序列：</a:t>
            </a:r>
            <a:r>
              <a:rPr lang="en-US" sz="2000" dirty="0"/>
              <a:t>Episode 1、Episode 2 </a:t>
            </a:r>
            <a:r>
              <a:rPr lang="zh-CN" altLang="en-US" sz="2000" dirty="0"/>
              <a:t>和 </a:t>
            </a:r>
            <a:r>
              <a:rPr lang="en-US" sz="2000" dirty="0"/>
              <a:t>Episode 3。</a:t>
            </a:r>
            <a:r>
              <a:rPr lang="zh-CN" altLang="en-US" sz="2000" dirty="0"/>
              <a:t>我们将它们串联起来，用统一的时刻表示，例如 </a:t>
            </a:r>
            <a:r>
              <a:rPr lang="en-US" sz="2000" dirty="0"/>
              <a:t>Episode 2 </a:t>
            </a:r>
            <a:r>
              <a:rPr lang="zh-CN" altLang="en-US" sz="2000" dirty="0"/>
              <a:t>开始的时刻记为 </a:t>
            </a:r>
            <a:r>
              <a:rPr lang="en-US" sz="2000" dirty="0"/>
              <a:t>t = 5，Episode 3 </a:t>
            </a:r>
            <a:r>
              <a:rPr lang="zh-CN" altLang="en-US" sz="2000" dirty="0"/>
              <a:t>开始的时刻记为 </a:t>
            </a:r>
            <a:r>
              <a:rPr lang="en-US" sz="2000" dirty="0"/>
              <a:t>t = 9。</a:t>
            </a:r>
            <a:br>
              <a:rPr lang="en-US" sz="2000" dirty="0"/>
            </a:br>
            <a:r>
              <a:rPr lang="en-US" sz="2000" dirty="0"/>
              <a:t> </a:t>
            </a:r>
            <a:br>
              <a:rPr lang="zh-CN" altLang="en-US" sz="2000" dirty="0"/>
            </a:br>
            <a:r>
              <a:rPr lang="zh-CN" altLang="en-US" sz="2000" dirty="0"/>
              <a:t> </a:t>
            </a:r>
            <a:br>
              <a:rPr lang="zh-CN" altLang="en-US" dirty="0"/>
            </a:br>
            <a:r>
              <a:rPr lang="zh-CN" altLang="en-US" dirty="0"/>
              <a:t> </a:t>
            </a:r>
            <a:br>
              <a:rPr lang="zh-CN" altLang="en-US" dirty="0"/>
            </a:br>
            <a:endParaRPr lang="zh-CN" altLang="en-US" b="1" dirty="0"/>
          </a:p>
        </p:txBody>
      </p:sp>
      <p:pic>
        <p:nvPicPr>
          <p:cNvPr id="7170" name="Picture 2"/>
          <p:cNvPicPr>
            <a:picLocks noChangeAspect="1" noChangeArrowheads="1"/>
          </p:cNvPicPr>
          <p:nvPr/>
        </p:nvPicPr>
        <p:blipFill>
          <a:blip r:embed="rId2"/>
          <a:srcRect/>
          <a:stretch>
            <a:fillRect/>
          </a:stretch>
        </p:blipFill>
        <p:spPr bwMode="auto">
          <a:xfrm>
            <a:off x="3036454" y="3539680"/>
            <a:ext cx="5769344" cy="310537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每次访问与异策略学习</a:t>
            </a:r>
            <a:br>
              <a:rPr lang="zh-CN" altLang="en-US" dirty="0"/>
            </a:br>
            <a:endParaRPr lang="zh-CN" altLang="en-US" dirty="0"/>
          </a:p>
        </p:txBody>
      </p:sp>
      <p:sp>
        <p:nvSpPr>
          <p:cNvPr id="3" name="文本占位符 2"/>
          <p:cNvSpPr>
            <a:spLocks noGrp="1"/>
          </p:cNvSpPr>
          <p:nvPr>
            <p:ph type="body" sz="quarter" idx="22"/>
          </p:nvPr>
        </p:nvSpPr>
        <p:spPr/>
        <p:txBody>
          <a:bodyPr/>
          <a:lstStyle/>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r>
              <a:rPr lang="zh-CN" altLang="en-US" sz="2000" dirty="0"/>
              <a:t>我们引入 </a:t>
            </a:r>
            <a:r>
              <a:rPr lang="el-GR" altLang="zh-CN" sz="2000" dirty="0"/>
              <a:t>τ</a:t>
            </a:r>
            <a:r>
              <a:rPr lang="en-US" altLang="zh-CN" sz="2000" dirty="0"/>
              <a:t>(s)</a:t>
            </a:r>
            <a:r>
              <a:rPr lang="zh-CN" altLang="en-US" sz="2000" dirty="0"/>
              <a:t>，在首次访问中，</a:t>
            </a:r>
            <a:r>
              <a:rPr lang="el-GR" altLang="zh-CN" sz="2000" dirty="0"/>
              <a:t>τ</a:t>
            </a:r>
            <a:r>
              <a:rPr lang="en-US" altLang="zh-CN" sz="2000" dirty="0"/>
              <a:t>(s) </a:t>
            </a:r>
            <a:r>
              <a:rPr lang="zh-CN" altLang="en-US" sz="2000" dirty="0"/>
              <a:t>表示所有交互序列中，首次访问状态 </a:t>
            </a:r>
            <a:r>
              <a:rPr lang="en-US" altLang="zh-CN" sz="2000" dirty="0"/>
              <a:t>s </a:t>
            </a:r>
            <a:r>
              <a:rPr lang="zh-CN" altLang="en-US" sz="2000" dirty="0"/>
              <a:t>的时刻；在每次访问中，</a:t>
            </a:r>
            <a:r>
              <a:rPr lang="el-GR" altLang="zh-CN" sz="2000" dirty="0"/>
              <a:t> τ</a:t>
            </a:r>
            <a:r>
              <a:rPr lang="en-US" altLang="zh-CN" sz="2000" dirty="0"/>
              <a:t>(s) </a:t>
            </a:r>
            <a:r>
              <a:rPr lang="zh-CN" altLang="en-US" sz="2000" dirty="0"/>
              <a:t>表示所有交互序列中，每次访问状态 </a:t>
            </a:r>
            <a:r>
              <a:rPr lang="en-US" altLang="zh-CN" sz="2000" dirty="0"/>
              <a:t>s </a:t>
            </a:r>
            <a:r>
              <a:rPr lang="zh-CN" altLang="en-US" sz="2000" dirty="0"/>
              <a:t>的时刻。</a:t>
            </a:r>
            <a:endParaRPr lang="en-US" altLang="zh-CN" sz="2000" dirty="0"/>
          </a:p>
          <a:p>
            <a:r>
              <a:rPr lang="zh-CN" altLang="en-US" sz="2000" dirty="0"/>
              <a:t>在</a:t>
            </a:r>
            <a:r>
              <a:rPr lang="zh-CN" altLang="en-US" sz="2000" b="1" dirty="0"/>
              <a:t>首次</a:t>
            </a:r>
            <a:r>
              <a:rPr lang="zh-CN" altLang="en-US" sz="2000" dirty="0"/>
              <a:t>访问中，状态 </a:t>
            </a:r>
            <a:r>
              <a:rPr lang="en-US" altLang="zh-CN" sz="2000" dirty="0"/>
              <a:t>s </a:t>
            </a:r>
            <a:r>
              <a:rPr lang="zh-CN" altLang="en-US" sz="2000" dirty="0"/>
              <a:t>的状态值函数 </a:t>
            </a:r>
            <a:r>
              <a:rPr lang="en-US" altLang="zh-CN" sz="2000" dirty="0"/>
              <a:t>v(s) </a:t>
            </a:r>
            <a:r>
              <a:rPr lang="zh-CN" altLang="en-US" sz="2000" dirty="0"/>
              <a:t>等于首次访问状态 </a:t>
            </a:r>
            <a:r>
              <a:rPr lang="en-US" altLang="zh-CN" sz="2000" dirty="0"/>
              <a:t>s </a:t>
            </a:r>
            <a:r>
              <a:rPr lang="zh-CN" altLang="en-US" sz="2000" dirty="0"/>
              <a:t>获得的回报。</a:t>
            </a:r>
            <a:r>
              <a:rPr lang="en-US" sz="2000" dirty="0"/>
              <a:t>Episode 1 </a:t>
            </a:r>
            <a:r>
              <a:rPr lang="zh-CN" altLang="en-US" sz="2000" dirty="0"/>
              <a:t>中，</a:t>
            </a:r>
            <a:r>
              <a:rPr lang="en-US" sz="2000" dirty="0"/>
              <a:t>t = 1 </a:t>
            </a:r>
            <a:r>
              <a:rPr lang="zh-CN" altLang="en-US" sz="2000" dirty="0"/>
              <a:t>时首次访问 </a:t>
            </a:r>
            <a:r>
              <a:rPr lang="en-US" sz="2000" dirty="0"/>
              <a:t>s</a:t>
            </a:r>
            <a:r>
              <a:rPr lang="en-US" altLang="zh-CN" sz="2000" baseline="-25000" dirty="0"/>
              <a:t>1</a:t>
            </a:r>
            <a:r>
              <a:rPr lang="en-US" sz="2000" dirty="0"/>
              <a:t>，</a:t>
            </a:r>
            <a:r>
              <a:rPr lang="zh-CN" altLang="en-US" sz="2000" dirty="0"/>
              <a:t>回报为 </a:t>
            </a:r>
            <a:r>
              <a:rPr lang="en-US" sz="2000" dirty="0"/>
              <a:t>G</a:t>
            </a:r>
            <a:r>
              <a:rPr lang="en-US" altLang="zh-CN" sz="2000" baseline="-25000" dirty="0"/>
              <a:t>1</a:t>
            </a:r>
            <a:r>
              <a:rPr lang="en-US" sz="2000" dirty="0"/>
              <a:t>；Episode 2 </a:t>
            </a:r>
            <a:r>
              <a:rPr lang="zh-CN" altLang="en-US" sz="2000" dirty="0"/>
              <a:t>中，</a:t>
            </a:r>
            <a:r>
              <a:rPr lang="en-US" sz="2000" dirty="0"/>
              <a:t>t =</a:t>
            </a:r>
            <a:r>
              <a:rPr lang="zh-CN" altLang="en-US" sz="2000" dirty="0"/>
              <a:t> </a:t>
            </a:r>
            <a:r>
              <a:rPr lang="en-US" altLang="zh-CN" sz="2000" dirty="0"/>
              <a:t>8 </a:t>
            </a:r>
            <a:r>
              <a:rPr lang="zh-CN" altLang="en-US" sz="2000" dirty="0"/>
              <a:t>时首次访问 </a:t>
            </a:r>
            <a:r>
              <a:rPr lang="en-US" sz="2000" dirty="0"/>
              <a:t>s</a:t>
            </a:r>
            <a:r>
              <a:rPr lang="en-US" altLang="zh-CN" sz="2000" baseline="-25000" dirty="0"/>
              <a:t>1</a:t>
            </a:r>
            <a:r>
              <a:rPr lang="zh-CN" altLang="en-US" sz="2000" dirty="0"/>
              <a:t>，回报为 </a:t>
            </a:r>
            <a:r>
              <a:rPr lang="en-US" sz="2000" dirty="0"/>
              <a:t>G</a:t>
            </a:r>
            <a:r>
              <a:rPr lang="en-US" altLang="zh-CN" sz="2000" baseline="-25000" dirty="0"/>
              <a:t>8</a:t>
            </a:r>
            <a:r>
              <a:rPr lang="zh-CN" altLang="en-US" sz="2000" baseline="-25000" dirty="0"/>
              <a:t>；</a:t>
            </a:r>
            <a:r>
              <a:rPr lang="en-US" altLang="zh-CN" sz="2000" dirty="0"/>
              <a:t>Episode 3 </a:t>
            </a:r>
            <a:r>
              <a:rPr lang="zh-CN" altLang="en-US" sz="2000" dirty="0"/>
              <a:t>中，</a:t>
            </a:r>
            <a:r>
              <a:rPr lang="en-US" altLang="zh-CN" sz="2000" dirty="0"/>
              <a:t>t = 10 </a:t>
            </a:r>
            <a:r>
              <a:rPr lang="zh-CN" altLang="en-US" sz="2000" dirty="0"/>
              <a:t>时首次访问 </a:t>
            </a:r>
            <a:r>
              <a:rPr lang="en-US" sz="2000" dirty="0"/>
              <a:t>s</a:t>
            </a:r>
            <a:r>
              <a:rPr lang="en-US" altLang="zh-CN" sz="2000" baseline="-25000" dirty="0"/>
              <a:t>1</a:t>
            </a:r>
            <a:r>
              <a:rPr lang="zh-CN" altLang="en-US" sz="2000" dirty="0"/>
              <a:t>，回报为 </a:t>
            </a:r>
            <a:r>
              <a:rPr lang="en-US" sz="2000" dirty="0"/>
              <a:t>G</a:t>
            </a:r>
            <a:r>
              <a:rPr lang="en-US" altLang="zh-CN" sz="2000" baseline="-25000" dirty="0"/>
              <a:t>10</a:t>
            </a:r>
            <a:r>
              <a:rPr lang="zh-CN" altLang="en-US" sz="2000" dirty="0"/>
              <a:t>。图中，首次访问状态 </a:t>
            </a:r>
            <a:r>
              <a:rPr lang="en-US" sz="2000" dirty="0"/>
              <a:t>s</a:t>
            </a:r>
            <a:r>
              <a:rPr lang="en-US" altLang="zh-CN" sz="2000" baseline="-25000" dirty="0"/>
              <a:t>1</a:t>
            </a:r>
            <a:r>
              <a:rPr lang="en-US" altLang="zh-CN" sz="2000" dirty="0"/>
              <a:t> </a:t>
            </a:r>
            <a:r>
              <a:rPr lang="zh-CN" altLang="en-US" sz="2000" dirty="0"/>
              <a:t>的时刻集合，和首次访问状态 </a:t>
            </a:r>
            <a:r>
              <a:rPr lang="en-US" sz="2000" dirty="0"/>
              <a:t>s</a:t>
            </a:r>
            <a:r>
              <a:rPr lang="en-US" altLang="zh-CN" sz="2000" baseline="-25000" dirty="0"/>
              <a:t>1 </a:t>
            </a:r>
            <a:r>
              <a:rPr lang="zh-CN" altLang="en-US" sz="2000" dirty="0"/>
              <a:t>的次数分别为：                       ，</a:t>
            </a:r>
            <a:br>
              <a:rPr lang="zh-CN" altLang="en-US" sz="2000" dirty="0"/>
            </a:br>
            <a:r>
              <a:rPr lang="zh-CN" altLang="en-US" sz="2000" dirty="0"/>
              <a:t>采用蒙特卡洛法计算首次访问状态 </a:t>
            </a:r>
            <a:r>
              <a:rPr lang="en-US" sz="2000" dirty="0"/>
              <a:t>s</a:t>
            </a:r>
            <a:r>
              <a:rPr lang="en-US" altLang="zh-CN" sz="2000" baseline="-25000" dirty="0"/>
              <a:t>1</a:t>
            </a:r>
            <a:r>
              <a:rPr lang="en-US" altLang="zh-CN" sz="2000" dirty="0"/>
              <a:t> </a:t>
            </a:r>
            <a:r>
              <a:rPr lang="zh-CN" altLang="en-US" sz="2000" dirty="0"/>
              <a:t>的状态值函数为：</a:t>
            </a:r>
            <a:br>
              <a:rPr lang="zh-CN" altLang="en-US" sz="2000" dirty="0"/>
            </a:br>
            <a:r>
              <a:rPr lang="zh-CN" altLang="en-US" sz="2000" dirty="0"/>
              <a:t> </a:t>
            </a:r>
            <a:br>
              <a:rPr lang="en-US" sz="2000" dirty="0"/>
            </a:br>
            <a:r>
              <a:rPr lang="en-US" sz="2000" dirty="0"/>
              <a:t> </a:t>
            </a:r>
            <a:br>
              <a:rPr lang="zh-CN" altLang="en-US" sz="2000" dirty="0"/>
            </a:br>
            <a:r>
              <a:rPr lang="zh-CN" altLang="en-US" sz="2000" dirty="0"/>
              <a:t> </a:t>
            </a:r>
            <a:br>
              <a:rPr lang="zh-CN" altLang="en-US" sz="2000" dirty="0"/>
            </a:br>
            <a:endParaRPr lang="zh-CN" altLang="en-US" sz="2000" b="1" dirty="0"/>
          </a:p>
        </p:txBody>
      </p:sp>
      <p:pic>
        <p:nvPicPr>
          <p:cNvPr id="7170" name="Picture 2"/>
          <p:cNvPicPr>
            <a:picLocks noChangeAspect="1" noChangeArrowheads="1"/>
          </p:cNvPicPr>
          <p:nvPr/>
        </p:nvPicPr>
        <p:blipFill>
          <a:blip r:embed="rId2"/>
          <a:srcRect/>
          <a:stretch>
            <a:fillRect/>
          </a:stretch>
        </p:blipFill>
        <p:spPr bwMode="auto">
          <a:xfrm>
            <a:off x="3136662" y="683745"/>
            <a:ext cx="5769344" cy="3105378"/>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1615727" y="5582629"/>
            <a:ext cx="1695450" cy="352425"/>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a:srcRect/>
          <a:stretch>
            <a:fillRect/>
          </a:stretch>
        </p:blipFill>
        <p:spPr bwMode="auto">
          <a:xfrm>
            <a:off x="3471994" y="5586153"/>
            <a:ext cx="1114425" cy="295275"/>
          </a:xfrm>
          <a:prstGeom prst="rect">
            <a:avLst/>
          </a:prstGeom>
          <a:noFill/>
          <a:ln w="9525">
            <a:noFill/>
            <a:miter lim="800000"/>
            <a:headEnd/>
            <a:tailEnd/>
          </a:ln>
          <a:effectLst/>
        </p:spPr>
      </p:pic>
      <p:pic>
        <p:nvPicPr>
          <p:cNvPr id="8197" name="Picture 5"/>
          <p:cNvPicPr>
            <a:picLocks noChangeAspect="1" noChangeArrowheads="1"/>
          </p:cNvPicPr>
          <p:nvPr/>
        </p:nvPicPr>
        <p:blipFill>
          <a:blip r:embed="rId5"/>
          <a:srcRect/>
          <a:stretch>
            <a:fillRect/>
          </a:stretch>
        </p:blipFill>
        <p:spPr bwMode="auto">
          <a:xfrm>
            <a:off x="6725693" y="5811293"/>
            <a:ext cx="2247900" cy="5715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每次访问与异策略学习</a:t>
            </a:r>
            <a:br>
              <a:rPr lang="zh-CN" altLang="en-US" dirty="0"/>
            </a:br>
            <a:endParaRPr lang="zh-CN" altLang="en-US" dirty="0"/>
          </a:p>
        </p:txBody>
      </p:sp>
      <p:sp>
        <p:nvSpPr>
          <p:cNvPr id="3" name="文本占位符 2"/>
          <p:cNvSpPr>
            <a:spLocks noGrp="1"/>
          </p:cNvSpPr>
          <p:nvPr>
            <p:ph type="body" sz="quarter" idx="22"/>
          </p:nvPr>
        </p:nvSpPr>
        <p:spPr/>
        <p:txBody>
          <a:bodyPr/>
          <a:lstStyle/>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000" dirty="0"/>
              <a:t>在</a:t>
            </a:r>
            <a:r>
              <a:rPr lang="zh-CN" altLang="en-US" sz="2000" b="1" dirty="0"/>
              <a:t>每次</a:t>
            </a:r>
            <a:r>
              <a:rPr lang="zh-CN" altLang="en-US" sz="2000" dirty="0"/>
              <a:t>访问中，状态 </a:t>
            </a:r>
            <a:r>
              <a:rPr lang="en-US" altLang="zh-CN" sz="2000" dirty="0"/>
              <a:t>s </a:t>
            </a:r>
            <a:r>
              <a:rPr lang="zh-CN" altLang="en-US" sz="2000" dirty="0"/>
              <a:t>的状态值函数 </a:t>
            </a:r>
            <a:r>
              <a:rPr lang="en-US" altLang="zh-CN" sz="2000" dirty="0"/>
              <a:t>v(s) </a:t>
            </a:r>
            <a:r>
              <a:rPr lang="zh-CN" altLang="en-US" sz="2000" dirty="0"/>
              <a:t>等于每次访问状态 </a:t>
            </a:r>
            <a:r>
              <a:rPr lang="en-US" altLang="zh-CN" sz="2000" dirty="0"/>
              <a:t>s </a:t>
            </a:r>
            <a:r>
              <a:rPr lang="zh-CN" altLang="en-US" sz="2000" dirty="0"/>
              <a:t>获得的回报。</a:t>
            </a:r>
            <a:r>
              <a:rPr lang="en-US" altLang="zh-CN" sz="2000" dirty="0"/>
              <a:t>Episode 1 </a:t>
            </a:r>
            <a:r>
              <a:rPr lang="zh-CN" altLang="en-US" sz="2000" dirty="0"/>
              <a:t>中，每次访问 </a:t>
            </a:r>
            <a:r>
              <a:rPr lang="en-US" altLang="zh-CN" sz="2000" dirty="0"/>
              <a:t>s</a:t>
            </a:r>
            <a:r>
              <a:rPr lang="en-US" altLang="zh-CN" sz="2000" baseline="-25000" dirty="0"/>
              <a:t>1</a:t>
            </a:r>
            <a:r>
              <a:rPr lang="en-US" altLang="zh-CN" sz="2000" dirty="0"/>
              <a:t> </a:t>
            </a:r>
            <a:r>
              <a:rPr lang="zh-CN" altLang="en-US" sz="2000" dirty="0"/>
              <a:t>的时刻为 </a:t>
            </a:r>
            <a:r>
              <a:rPr lang="en-US" altLang="zh-CN" sz="2000" dirty="0"/>
              <a:t>t = 1 </a:t>
            </a:r>
            <a:r>
              <a:rPr lang="zh-CN" altLang="en-US" sz="2000" dirty="0"/>
              <a:t>和 </a:t>
            </a:r>
            <a:r>
              <a:rPr lang="en-US" altLang="zh-CN" sz="2000" dirty="0"/>
              <a:t>t = 2</a:t>
            </a:r>
            <a:r>
              <a:rPr lang="zh-CN" altLang="en-US" sz="2000" dirty="0"/>
              <a:t>，回报分别为 </a:t>
            </a:r>
            <a:r>
              <a:rPr lang="en-US" sz="2000" dirty="0"/>
              <a:t>G</a:t>
            </a:r>
            <a:r>
              <a:rPr lang="en-US" altLang="zh-CN" sz="2000" baseline="-25000" dirty="0"/>
              <a:t>1</a:t>
            </a:r>
            <a:r>
              <a:rPr lang="en-US" altLang="zh-CN" sz="2000" dirty="0"/>
              <a:t> </a:t>
            </a:r>
            <a:r>
              <a:rPr lang="zh-CN" altLang="en-US" sz="2000" dirty="0"/>
              <a:t>和 </a:t>
            </a:r>
            <a:r>
              <a:rPr lang="en-US" sz="2000" dirty="0"/>
              <a:t>G</a:t>
            </a:r>
            <a:r>
              <a:rPr lang="en-US" altLang="zh-CN" sz="2000" baseline="-25000" dirty="0"/>
              <a:t>2</a:t>
            </a:r>
            <a:r>
              <a:rPr lang="zh-CN" altLang="en-US" sz="2000" dirty="0"/>
              <a:t>；</a:t>
            </a:r>
            <a:r>
              <a:rPr lang="en-US" altLang="zh-CN" sz="2000" dirty="0"/>
              <a:t>Episode 2 </a:t>
            </a:r>
            <a:r>
              <a:rPr lang="zh-CN" altLang="en-US" sz="2000" dirty="0"/>
              <a:t>中，每次访问 </a:t>
            </a:r>
            <a:r>
              <a:rPr lang="en-US" altLang="zh-CN" sz="2000" dirty="0"/>
              <a:t>s</a:t>
            </a:r>
            <a:r>
              <a:rPr lang="en-US" altLang="zh-CN" sz="2000" baseline="-25000" dirty="0"/>
              <a:t>1</a:t>
            </a:r>
            <a:r>
              <a:rPr lang="en-US" altLang="zh-CN" sz="2000" dirty="0"/>
              <a:t> </a:t>
            </a:r>
            <a:r>
              <a:rPr lang="zh-CN" altLang="en-US" sz="2000" dirty="0"/>
              <a:t>的时刻为 </a:t>
            </a:r>
            <a:r>
              <a:rPr lang="en-US" altLang="zh-CN" sz="2000" dirty="0"/>
              <a:t>t = 8</a:t>
            </a:r>
            <a:r>
              <a:rPr lang="zh-CN" altLang="en-US" sz="2000" dirty="0"/>
              <a:t>，回报为 </a:t>
            </a:r>
            <a:r>
              <a:rPr lang="en-US" altLang="zh-CN" sz="2000" dirty="0"/>
              <a:t>G</a:t>
            </a:r>
            <a:r>
              <a:rPr lang="en-US" altLang="zh-CN" sz="2000" baseline="-25000" dirty="0"/>
              <a:t>8</a:t>
            </a:r>
            <a:r>
              <a:rPr lang="zh-CN" altLang="en-US" sz="2000" dirty="0"/>
              <a:t>；</a:t>
            </a:r>
            <a:r>
              <a:rPr lang="en-US" altLang="zh-CN" sz="2000" dirty="0"/>
              <a:t>Episode3 </a:t>
            </a:r>
            <a:r>
              <a:rPr lang="zh-CN" altLang="en-US" sz="2000" dirty="0"/>
              <a:t>中，每次访问 </a:t>
            </a:r>
            <a:r>
              <a:rPr lang="en-US" altLang="zh-CN" sz="2000" dirty="0"/>
              <a:t>s</a:t>
            </a:r>
            <a:r>
              <a:rPr lang="en-US" altLang="zh-CN" sz="2000" baseline="-25000" dirty="0"/>
              <a:t>1 </a:t>
            </a:r>
            <a:r>
              <a:rPr lang="zh-CN" altLang="en-US" sz="2000" dirty="0"/>
              <a:t>的时刻为 </a:t>
            </a:r>
            <a:r>
              <a:rPr lang="en-US" altLang="zh-CN" sz="2000" dirty="0"/>
              <a:t>t = 10 </a:t>
            </a:r>
            <a:r>
              <a:rPr lang="zh-CN" altLang="en-US" sz="2000" dirty="0"/>
              <a:t>，回报为 </a:t>
            </a:r>
            <a:r>
              <a:rPr lang="en-US" sz="2000" dirty="0"/>
              <a:t>G</a:t>
            </a:r>
            <a:r>
              <a:rPr lang="en-US" altLang="zh-CN" sz="2000" baseline="-25000" dirty="0"/>
              <a:t>10</a:t>
            </a:r>
            <a:r>
              <a:rPr lang="zh-CN" altLang="en-US" sz="2000" dirty="0"/>
              <a:t>。每次访问状态 </a:t>
            </a:r>
            <a:r>
              <a:rPr lang="en-US" altLang="zh-CN" sz="2000" dirty="0"/>
              <a:t>s</a:t>
            </a:r>
            <a:r>
              <a:rPr lang="en-US" altLang="zh-CN" sz="2000" baseline="-25000" dirty="0"/>
              <a:t>1 </a:t>
            </a:r>
            <a:r>
              <a:rPr lang="zh-CN" altLang="en-US" sz="2000" dirty="0"/>
              <a:t>的时刻集合，和每次访问状态 </a:t>
            </a:r>
            <a:r>
              <a:rPr lang="en-US" altLang="zh-CN" sz="2000" dirty="0"/>
              <a:t>s</a:t>
            </a:r>
            <a:r>
              <a:rPr lang="en-US" altLang="zh-CN" sz="2000" baseline="-25000" dirty="0"/>
              <a:t>1</a:t>
            </a:r>
            <a:r>
              <a:rPr lang="en-US" altLang="zh-CN" sz="2000" dirty="0"/>
              <a:t> </a:t>
            </a:r>
            <a:r>
              <a:rPr lang="zh-CN" altLang="en-US" sz="2000" dirty="0"/>
              <a:t>的次数分别为：                            ，</a:t>
            </a:r>
            <a:endParaRPr lang="en-US" altLang="zh-CN" sz="2000" dirty="0"/>
          </a:p>
          <a:p>
            <a:r>
              <a:rPr lang="zh-CN" altLang="en-US" sz="2000" dirty="0"/>
              <a:t>采用蒙特卡洛法计算每次访问状态 </a:t>
            </a:r>
            <a:r>
              <a:rPr lang="en-US" altLang="zh-CN" sz="2000" dirty="0"/>
              <a:t>s</a:t>
            </a:r>
            <a:r>
              <a:rPr lang="en-US" altLang="zh-CN" sz="2000" baseline="-25000" dirty="0"/>
              <a:t>1 </a:t>
            </a:r>
            <a:r>
              <a:rPr lang="zh-CN" altLang="en-US" sz="2000" dirty="0"/>
              <a:t>的状态值函数为：</a:t>
            </a:r>
            <a:br>
              <a:rPr lang="zh-CN" altLang="en-US" sz="2000" dirty="0"/>
            </a:br>
            <a:r>
              <a:rPr lang="zh-CN" altLang="en-US" sz="2000" dirty="0"/>
              <a:t> </a:t>
            </a:r>
            <a:br>
              <a:rPr lang="zh-CN" altLang="en-US" sz="2000" dirty="0"/>
            </a:br>
            <a:endParaRPr lang="zh-CN" altLang="en-US" sz="2000" dirty="0"/>
          </a:p>
        </p:txBody>
      </p:sp>
      <p:pic>
        <p:nvPicPr>
          <p:cNvPr id="7170" name="Picture 2"/>
          <p:cNvPicPr>
            <a:picLocks noChangeAspect="1" noChangeArrowheads="1"/>
          </p:cNvPicPr>
          <p:nvPr/>
        </p:nvPicPr>
        <p:blipFill>
          <a:blip r:embed="rId2"/>
          <a:srcRect/>
          <a:stretch>
            <a:fillRect/>
          </a:stretch>
        </p:blipFill>
        <p:spPr bwMode="auto">
          <a:xfrm>
            <a:off x="3136662" y="683745"/>
            <a:ext cx="5769344" cy="3105378"/>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5663068" y="5015957"/>
            <a:ext cx="2230949" cy="382761"/>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8034990" y="5036767"/>
            <a:ext cx="1209218" cy="305028"/>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4661770" y="5953843"/>
            <a:ext cx="2976626" cy="60979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每次访问与异策略学习</a:t>
            </a:r>
            <a:br>
              <a:rPr lang="zh-CN" altLang="en-US" dirty="0"/>
            </a:br>
            <a:endParaRPr lang="zh-CN" altLang="en-US" dirty="0"/>
          </a:p>
        </p:txBody>
      </p:sp>
      <p:sp>
        <p:nvSpPr>
          <p:cNvPr id="3" name="文本占位符 2"/>
          <p:cNvSpPr>
            <a:spLocks noGrp="1"/>
          </p:cNvSpPr>
          <p:nvPr>
            <p:ph type="body" sz="quarter" idx="22"/>
          </p:nvPr>
        </p:nvSpPr>
        <p:spPr/>
        <p:txBody>
          <a:bodyPr/>
          <a:lstStyle/>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000" dirty="0"/>
              <a:t>为了区分每个序列的结束时刻，我们引入符号 </a:t>
            </a:r>
            <a:r>
              <a:rPr lang="en-US" sz="2000" dirty="0"/>
              <a:t>T (t)。T (t) </a:t>
            </a:r>
            <a:r>
              <a:rPr lang="zh-CN" altLang="en-US" sz="2000" dirty="0"/>
              <a:t>表示 </a:t>
            </a:r>
            <a:r>
              <a:rPr lang="en-US" sz="2000" dirty="0"/>
              <a:t>t </a:t>
            </a:r>
            <a:r>
              <a:rPr lang="zh-CN" altLang="en-US" sz="2000" dirty="0"/>
              <a:t>时刻之后第一个结束时刻，也就是时刻 </a:t>
            </a:r>
            <a:r>
              <a:rPr lang="en-US" sz="2000" dirty="0"/>
              <a:t>t </a:t>
            </a:r>
            <a:r>
              <a:rPr lang="zh-CN" altLang="en-US" sz="2000" dirty="0"/>
              <a:t>所在序列的结束时刻。</a:t>
            </a:r>
            <a:endParaRPr lang="en-US" altLang="zh-CN" sz="2000" dirty="0"/>
          </a:p>
          <a:p>
            <a:r>
              <a:rPr lang="zh-CN" altLang="en-US" sz="2000" dirty="0"/>
              <a:t>以图为例，</a:t>
            </a:r>
            <a:br>
              <a:rPr lang="zh-CN" altLang="en-US" sz="2000" dirty="0"/>
            </a:br>
            <a:endParaRPr lang="zh-CN" altLang="en-US" sz="2000" dirty="0"/>
          </a:p>
        </p:txBody>
      </p:sp>
      <p:pic>
        <p:nvPicPr>
          <p:cNvPr id="7170" name="Picture 2"/>
          <p:cNvPicPr>
            <a:picLocks noChangeAspect="1" noChangeArrowheads="1"/>
          </p:cNvPicPr>
          <p:nvPr/>
        </p:nvPicPr>
        <p:blipFill>
          <a:blip r:embed="rId2"/>
          <a:srcRect/>
          <a:stretch>
            <a:fillRect/>
          </a:stretch>
        </p:blipFill>
        <p:spPr bwMode="auto">
          <a:xfrm>
            <a:off x="3136662" y="683745"/>
            <a:ext cx="5769344" cy="3105378"/>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3918494" y="5093331"/>
            <a:ext cx="4505325" cy="13811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异策略学习</a:t>
            </a:r>
            <a:br>
              <a:rPr lang="zh-CN" altLang="en-US" dirty="0"/>
            </a:br>
            <a:endParaRPr lang="zh-CN" altLang="en-US" dirty="0"/>
          </a:p>
        </p:txBody>
      </p:sp>
      <p:sp>
        <p:nvSpPr>
          <p:cNvPr id="3" name="文本占位符 2"/>
          <p:cNvSpPr>
            <a:spLocks noGrp="1"/>
          </p:cNvSpPr>
          <p:nvPr>
            <p:ph type="body" sz="quarter" idx="22"/>
          </p:nvPr>
        </p:nvSpPr>
        <p:spPr/>
        <p:txBody>
          <a:bodyPr/>
          <a:lstStyle/>
          <a:p>
            <a:r>
              <a:rPr lang="zh-CN" altLang="en-US" sz="2000" dirty="0"/>
              <a:t>将评估采用的目标策略记为 𝜋，将行动遵循的行动策略记为 </a:t>
            </a:r>
            <a:r>
              <a:rPr lang="en-US" altLang="zh-CN" sz="2000" dirty="0"/>
              <a:t>b</a:t>
            </a:r>
            <a:r>
              <a:rPr lang="zh-CN" altLang="en-US" sz="2000" dirty="0"/>
              <a:t>。</a:t>
            </a:r>
            <a:endParaRPr lang="en-US" altLang="zh-CN" sz="2000" dirty="0"/>
          </a:p>
          <a:p>
            <a:r>
              <a:rPr lang="zh-CN" altLang="en-US" sz="2000" dirty="0"/>
              <a:t>若 𝜋</a:t>
            </a:r>
            <a:r>
              <a:rPr lang="en-US" altLang="zh-CN" sz="2000" dirty="0"/>
              <a:t>= b</a:t>
            </a:r>
            <a:r>
              <a:rPr lang="zh-CN" altLang="en-US" sz="2000" dirty="0"/>
              <a:t>，则为同策略学习；若 𝜋 ≠</a:t>
            </a:r>
            <a:r>
              <a:rPr lang="en-US" altLang="zh-CN" sz="2000" dirty="0"/>
              <a:t> b</a:t>
            </a:r>
            <a:r>
              <a:rPr lang="zh-CN" altLang="en-US" sz="2000" dirty="0"/>
              <a:t>，则为异策略学习。</a:t>
            </a:r>
            <a:endParaRPr lang="en-US" altLang="zh-CN" sz="2000" dirty="0"/>
          </a:p>
          <a:p>
            <a:r>
              <a:rPr lang="zh-CN" altLang="en-US" sz="2000" dirty="0"/>
              <a:t>异策略学习方法一般基于重要性采样原理实现，需在计算状态值函数时，考虑重要性权重。</a:t>
            </a:r>
            <a:endParaRPr lang="en-US" altLang="zh-CN" sz="2000" dirty="0"/>
          </a:p>
          <a:p>
            <a:endParaRPr lang="en-US" altLang="zh-CN" sz="2000" dirty="0"/>
          </a:p>
          <a:p>
            <a:r>
              <a:rPr lang="zh-CN" altLang="en-US" sz="2000" dirty="0"/>
              <a:t>给定目标策略 𝜋 和初始状态 </a:t>
            </a:r>
            <a:r>
              <a:rPr lang="en-US" altLang="zh-CN" sz="2000" dirty="0"/>
              <a:t>S</a:t>
            </a:r>
            <a:r>
              <a:rPr lang="en-US" altLang="zh-CN" sz="2000" baseline="-25000" dirty="0"/>
              <a:t>t</a:t>
            </a:r>
            <a:r>
              <a:rPr lang="en-US" sz="2000" dirty="0"/>
              <a:t>，</a:t>
            </a:r>
            <a:r>
              <a:rPr lang="zh-CN" altLang="en-US" sz="2000" dirty="0"/>
              <a:t>出现状态</a:t>
            </a:r>
            <a:r>
              <a:rPr lang="en-US" altLang="zh-CN" sz="2000" dirty="0"/>
              <a:t>-</a:t>
            </a:r>
            <a:r>
              <a:rPr lang="zh-CN" altLang="en-US" sz="2000" dirty="0"/>
              <a:t>行动轨迹（</a:t>
            </a:r>
            <a:r>
              <a:rPr lang="en-US" sz="2000" dirty="0"/>
              <a:t>State-Action Trajectory）</a:t>
            </a:r>
            <a:br>
              <a:rPr lang="en-US" sz="2000" dirty="0"/>
            </a:br>
            <a:r>
              <a:rPr lang="en-US" sz="2000" dirty="0"/>
              <a:t>                                                       </a:t>
            </a:r>
            <a:r>
              <a:rPr lang="zh-CN" altLang="en-US" sz="2000" dirty="0"/>
              <a:t>的概率为：</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其中，𝜋</a:t>
            </a:r>
            <a:r>
              <a:rPr lang="en-US" altLang="zh-CN" sz="2000" dirty="0"/>
              <a:t>(A</a:t>
            </a:r>
            <a:r>
              <a:rPr lang="en-US" altLang="zh-CN" sz="2000" baseline="-25000" dirty="0"/>
              <a:t>t </a:t>
            </a:r>
            <a:r>
              <a:rPr lang="en-US" sz="2000" dirty="0"/>
              <a:t>|</a:t>
            </a:r>
            <a:r>
              <a:rPr lang="en-US" altLang="zh-CN" sz="2000" dirty="0"/>
              <a:t> S</a:t>
            </a:r>
            <a:r>
              <a:rPr lang="en-US" altLang="zh-CN" sz="2000" baseline="-25000" dirty="0"/>
              <a:t>t</a:t>
            </a:r>
            <a:r>
              <a:rPr lang="en-US" sz="2000" dirty="0"/>
              <a:t>) </a:t>
            </a:r>
            <a:r>
              <a:rPr lang="zh-CN" altLang="en-US" sz="2000" dirty="0"/>
              <a:t>表示采用策略 𝜋，在状态 </a:t>
            </a:r>
            <a:r>
              <a:rPr lang="en-US" altLang="zh-CN" sz="2000" dirty="0"/>
              <a:t>S</a:t>
            </a:r>
            <a:r>
              <a:rPr lang="en-US" altLang="zh-CN" sz="2000" baseline="-25000" dirty="0"/>
              <a:t>t</a:t>
            </a:r>
            <a:r>
              <a:rPr lang="en-US" sz="2000" dirty="0"/>
              <a:t> </a:t>
            </a:r>
            <a:r>
              <a:rPr lang="zh-CN" altLang="en-US" sz="2000" dirty="0"/>
              <a:t>下采取行动 </a:t>
            </a:r>
            <a:r>
              <a:rPr lang="en-US" sz="2000" dirty="0"/>
              <a:t>A</a:t>
            </a:r>
            <a:r>
              <a:rPr lang="en-US" altLang="zh-CN" sz="2000" baseline="-25000" dirty="0"/>
              <a:t>t</a:t>
            </a:r>
            <a:r>
              <a:rPr lang="en-US" sz="2000" dirty="0"/>
              <a:t> </a:t>
            </a:r>
            <a:r>
              <a:rPr lang="zh-CN" altLang="en-US" sz="2000" dirty="0"/>
              <a:t>的概率；</a:t>
            </a:r>
            <a:r>
              <a:rPr lang="en-US" sz="2000" dirty="0"/>
              <a:t>p(</a:t>
            </a:r>
            <a:r>
              <a:rPr lang="en-US" altLang="zh-CN" sz="2000" dirty="0"/>
              <a:t>S</a:t>
            </a:r>
            <a:r>
              <a:rPr lang="en-US" altLang="zh-CN" sz="2000" baseline="-25000" dirty="0"/>
              <a:t>t+1 </a:t>
            </a:r>
            <a:r>
              <a:rPr lang="en-US" sz="2000" dirty="0"/>
              <a:t>|</a:t>
            </a:r>
            <a:r>
              <a:rPr lang="en-US" altLang="zh-CN" sz="2000" dirty="0"/>
              <a:t>S</a:t>
            </a:r>
            <a:r>
              <a:rPr lang="en-US" altLang="zh-CN" sz="2000" baseline="-25000" dirty="0"/>
              <a:t>t</a:t>
            </a:r>
            <a:r>
              <a:rPr lang="en-US" sz="2000" dirty="0"/>
              <a:t>, A</a:t>
            </a:r>
            <a:r>
              <a:rPr lang="en-US" altLang="zh-CN" sz="2000" baseline="-25000" dirty="0"/>
              <a:t>t</a:t>
            </a:r>
            <a:r>
              <a:rPr lang="en-US" sz="2000" dirty="0"/>
              <a:t>) </a:t>
            </a:r>
            <a:r>
              <a:rPr lang="zh-CN" altLang="en-US" sz="2000" dirty="0"/>
              <a:t>表示在状态 </a:t>
            </a:r>
            <a:r>
              <a:rPr lang="en-US" altLang="zh-CN" sz="2000" dirty="0"/>
              <a:t>S</a:t>
            </a:r>
            <a:r>
              <a:rPr lang="en-US" altLang="zh-CN" sz="2000" baseline="-25000" dirty="0"/>
              <a:t>t</a:t>
            </a:r>
            <a:r>
              <a:rPr lang="zh-CN" altLang="en-US" sz="2000" dirty="0"/>
              <a:t>下采取行动 </a:t>
            </a:r>
            <a:r>
              <a:rPr lang="en-US" sz="2000" dirty="0"/>
              <a:t>A</a:t>
            </a:r>
            <a:r>
              <a:rPr lang="en-US" altLang="zh-CN" sz="2000" baseline="-25000" dirty="0"/>
              <a:t>t</a:t>
            </a:r>
            <a:r>
              <a:rPr lang="en-US" sz="2000" dirty="0"/>
              <a:t> </a:t>
            </a:r>
            <a:r>
              <a:rPr lang="zh-CN" altLang="en-US" sz="2000" dirty="0"/>
              <a:t>后，转移到状态 </a:t>
            </a:r>
            <a:r>
              <a:rPr lang="en-US" altLang="zh-CN" sz="2000" dirty="0"/>
              <a:t>S</a:t>
            </a:r>
            <a:r>
              <a:rPr lang="en-US" altLang="zh-CN" sz="2000" baseline="-25000" dirty="0"/>
              <a:t>t+1</a:t>
            </a:r>
            <a:r>
              <a:rPr lang="en-US" sz="2000" dirty="0"/>
              <a:t> </a:t>
            </a:r>
            <a:r>
              <a:rPr lang="zh-CN" altLang="en-US" sz="2000" dirty="0"/>
              <a:t>的概率。</a:t>
            </a:r>
            <a:br>
              <a:rPr lang="zh-CN" altLang="en-US" sz="2000" dirty="0"/>
            </a:br>
            <a:r>
              <a:rPr lang="zh-CN" altLang="en-US" sz="2000" dirty="0"/>
              <a:t> </a:t>
            </a:r>
            <a:br>
              <a:rPr lang="zh-CN" altLang="en-US" dirty="0"/>
            </a:br>
            <a:r>
              <a:rPr lang="zh-CN" altLang="en-US" dirty="0"/>
              <a:t> </a:t>
            </a:r>
            <a:br>
              <a:rPr lang="zh-CN" altLang="en-US" dirty="0"/>
            </a:b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480295" y="3191918"/>
            <a:ext cx="4131556" cy="352947"/>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710647" y="3717619"/>
            <a:ext cx="6207102" cy="1894041"/>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r>
              <a:rPr kumimoji="1" lang="zh-CN" altLang="en-US"/>
              <a:t>教学提纲</a:t>
            </a:r>
          </a:p>
        </p:txBody>
      </p:sp>
      <p:grpSp>
        <p:nvGrpSpPr>
          <p:cNvPr id="3" name="组合 12"/>
          <p:cNvGrpSpPr/>
          <p:nvPr/>
        </p:nvGrpSpPr>
        <p:grpSpPr>
          <a:xfrm>
            <a:off x="1247140" y="1810385"/>
            <a:ext cx="5085715" cy="725170"/>
            <a:chOff x="1964" y="2851"/>
            <a:chExt cx="8009" cy="1142"/>
          </a:xfrm>
        </p:grpSpPr>
        <p:sp>
          <p:nvSpPr>
            <p:cNvPr id="5" name="圆角矩形 4"/>
            <p:cNvSpPr/>
            <p:nvPr/>
          </p:nvSpPr>
          <p:spPr>
            <a:xfrm>
              <a:off x="1964" y="2851"/>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1</a:t>
              </a:r>
            </a:p>
          </p:txBody>
        </p:sp>
        <p:sp>
          <p:nvSpPr>
            <p:cNvPr id="9" name="文本框 8"/>
            <p:cNvSpPr txBox="1"/>
            <p:nvPr/>
          </p:nvSpPr>
          <p:spPr>
            <a:xfrm>
              <a:off x="2852" y="2878"/>
              <a:ext cx="7121" cy="1115"/>
            </a:xfrm>
            <a:prstGeom prst="rect">
              <a:avLst/>
            </a:prstGeom>
            <a:noFill/>
          </p:spPr>
          <p:txBody>
            <a:bodyPr wrap="square" rtlCol="0">
              <a:spAutoFit/>
            </a:bodyPr>
            <a:lstStyle/>
            <a:p>
              <a:r>
                <a:rPr lang="zh-CN" altLang="en-US" sz="2000" dirty="0"/>
                <a:t>掌握重要性采样的原理</a:t>
              </a:r>
              <a:br>
                <a:rPr lang="zh-CN" altLang="en-US" sz="2000" dirty="0"/>
              </a:br>
              <a:endParaRPr lang="zh-CN" altLang="en-US" sz="2000" dirty="0"/>
            </a:p>
          </p:txBody>
        </p:sp>
      </p:grpSp>
      <p:grpSp>
        <p:nvGrpSpPr>
          <p:cNvPr id="4" name="组合 13"/>
          <p:cNvGrpSpPr/>
          <p:nvPr/>
        </p:nvGrpSpPr>
        <p:grpSpPr>
          <a:xfrm>
            <a:off x="1247140" y="2509520"/>
            <a:ext cx="5278120" cy="439420"/>
            <a:chOff x="1964" y="3952"/>
            <a:chExt cx="8312" cy="692"/>
          </a:xfrm>
        </p:grpSpPr>
        <p:sp>
          <p:nvSpPr>
            <p:cNvPr id="6" name="圆角矩形 5"/>
            <p:cNvSpPr/>
            <p:nvPr/>
          </p:nvSpPr>
          <p:spPr>
            <a:xfrm>
              <a:off x="1964" y="3952"/>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2</a:t>
              </a:r>
            </a:p>
          </p:txBody>
        </p:sp>
        <p:sp>
          <p:nvSpPr>
            <p:cNvPr id="10" name="文本框 9"/>
            <p:cNvSpPr txBox="1"/>
            <p:nvPr/>
          </p:nvSpPr>
          <p:spPr>
            <a:xfrm>
              <a:off x="2852" y="3952"/>
              <a:ext cx="7425" cy="628"/>
            </a:xfrm>
            <a:prstGeom prst="rect">
              <a:avLst/>
            </a:prstGeom>
            <a:noFill/>
          </p:spPr>
          <p:txBody>
            <a:bodyPr wrap="square" rtlCol="0">
              <a:spAutoFit/>
            </a:bodyPr>
            <a:lstStyle/>
            <a:p>
              <a:pPr algn="l"/>
              <a:endParaRPr lang="zh-CN" altLang="en-US" sz="2000" dirty="0"/>
            </a:p>
          </p:txBody>
        </p:sp>
      </p:grpSp>
      <p:grpSp>
        <p:nvGrpSpPr>
          <p:cNvPr id="13" name="组合 14"/>
          <p:cNvGrpSpPr/>
          <p:nvPr/>
        </p:nvGrpSpPr>
        <p:grpSpPr>
          <a:xfrm>
            <a:off x="1247140" y="3209290"/>
            <a:ext cx="4505325" cy="708025"/>
            <a:chOff x="1964" y="5054"/>
            <a:chExt cx="7095" cy="1115"/>
          </a:xfrm>
        </p:grpSpPr>
        <p:sp>
          <p:nvSpPr>
            <p:cNvPr id="7" name="圆角矩形 6"/>
            <p:cNvSpPr/>
            <p:nvPr/>
          </p:nvSpPr>
          <p:spPr>
            <a:xfrm>
              <a:off x="1964" y="5054"/>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3</a:t>
              </a:r>
            </a:p>
          </p:txBody>
        </p:sp>
        <p:sp>
          <p:nvSpPr>
            <p:cNvPr id="11" name="文本框 10"/>
            <p:cNvSpPr txBox="1"/>
            <p:nvPr/>
          </p:nvSpPr>
          <p:spPr>
            <a:xfrm>
              <a:off x="2852" y="5054"/>
              <a:ext cx="6207" cy="1115"/>
            </a:xfrm>
            <a:prstGeom prst="rect">
              <a:avLst/>
            </a:prstGeom>
            <a:noFill/>
          </p:spPr>
          <p:txBody>
            <a:bodyPr wrap="square" rtlCol="0">
              <a:spAutoFit/>
            </a:bodyPr>
            <a:lstStyle/>
            <a:p>
              <a:r>
                <a:rPr lang="zh-CN" altLang="en-US" sz="2000" dirty="0"/>
                <a:t>掌握异策略蒙特卡洛控制算法</a:t>
              </a:r>
              <a:br>
                <a:rPr lang="zh-CN" altLang="en-US" sz="2000" dirty="0"/>
              </a:br>
              <a:endParaRPr lang="zh-CN" altLang="en-US" sz="2000" dirty="0"/>
            </a:p>
          </p:txBody>
        </p:sp>
      </p:grpSp>
      <p:grpSp>
        <p:nvGrpSpPr>
          <p:cNvPr id="14" name="组合 15"/>
          <p:cNvGrpSpPr/>
          <p:nvPr/>
        </p:nvGrpSpPr>
        <p:grpSpPr>
          <a:xfrm>
            <a:off x="1247140" y="3891915"/>
            <a:ext cx="4940935" cy="708025"/>
            <a:chOff x="1964" y="6129"/>
            <a:chExt cx="7781" cy="1115"/>
          </a:xfrm>
        </p:grpSpPr>
        <p:sp>
          <p:nvSpPr>
            <p:cNvPr id="8" name="圆角矩形 7"/>
            <p:cNvSpPr/>
            <p:nvPr/>
          </p:nvSpPr>
          <p:spPr>
            <a:xfrm>
              <a:off x="1964" y="6129"/>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4</a:t>
              </a:r>
            </a:p>
          </p:txBody>
        </p:sp>
        <p:sp>
          <p:nvSpPr>
            <p:cNvPr id="12" name="文本框 11"/>
            <p:cNvSpPr txBox="1"/>
            <p:nvPr/>
          </p:nvSpPr>
          <p:spPr>
            <a:xfrm>
              <a:off x="2852" y="6129"/>
              <a:ext cx="6893" cy="1115"/>
            </a:xfrm>
            <a:prstGeom prst="rect">
              <a:avLst/>
            </a:prstGeom>
            <a:noFill/>
          </p:spPr>
          <p:txBody>
            <a:bodyPr wrap="square" rtlCol="0">
              <a:spAutoFit/>
            </a:bodyPr>
            <a:lstStyle/>
            <a:p>
              <a:r>
                <a:rPr lang="zh-CN" altLang="en-US" sz="2000" dirty="0"/>
                <a:t>掌握异策略时序差分控制算法</a:t>
              </a:r>
              <a:br>
                <a:rPr lang="zh-CN" altLang="en-US" sz="2000" dirty="0"/>
              </a:br>
              <a:endParaRPr lang="zh-CN" altLang="en-US" sz="2000" dirty="0"/>
            </a:p>
          </p:txBody>
        </p:sp>
      </p:grpSp>
      <p:sp>
        <p:nvSpPr>
          <p:cNvPr id="15" name="矩形 14"/>
          <p:cNvSpPr/>
          <p:nvPr/>
        </p:nvSpPr>
        <p:spPr>
          <a:xfrm>
            <a:off x="1811020" y="2459504"/>
            <a:ext cx="6096000" cy="954107"/>
          </a:xfrm>
          <a:prstGeom prst="rect">
            <a:avLst/>
          </a:prstGeom>
        </p:spPr>
        <p:txBody>
          <a:bodyPr>
            <a:spAutoFit/>
          </a:bodyPr>
          <a:lstStyle/>
          <a:p>
            <a:r>
              <a:rPr lang="zh-CN" altLang="en-US" sz="2000" dirty="0"/>
              <a:t>掌握异策略学习的原理</a:t>
            </a:r>
            <a:br>
              <a:rPr lang="zh-CN" altLang="en-US" dirty="0"/>
            </a:br>
            <a:r>
              <a:rPr lang="zh-CN" altLang="en-US" dirty="0"/>
              <a:t> </a:t>
            </a:r>
            <a:br>
              <a:rPr lang="zh-CN" altLang="en-US" dirty="0"/>
            </a:b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异策略学习</a:t>
            </a:r>
            <a:br>
              <a:rPr lang="zh-CN" altLang="en-US" dirty="0"/>
            </a:br>
            <a:endParaRPr lang="zh-CN" altLang="en-US" dirty="0"/>
          </a:p>
        </p:txBody>
      </p:sp>
      <p:sp>
        <p:nvSpPr>
          <p:cNvPr id="3" name="文本占位符 2"/>
          <p:cNvSpPr>
            <a:spLocks noGrp="1"/>
          </p:cNvSpPr>
          <p:nvPr>
            <p:ph type="body" sz="quarter" idx="22"/>
          </p:nvPr>
        </p:nvSpPr>
        <p:spPr>
          <a:xfrm>
            <a:off x="424196" y="349356"/>
            <a:ext cx="11081266" cy="4766832"/>
          </a:xfrm>
        </p:spPr>
        <p:txBody>
          <a:bodyPr/>
          <a:lstStyle/>
          <a:p>
            <a:endParaRPr lang="en-US" altLang="zh-CN" sz="2000" dirty="0"/>
          </a:p>
          <a:p>
            <a:r>
              <a:rPr lang="zh-CN" altLang="en-US" sz="2000" dirty="0"/>
              <a:t>同样，给定目标策略 </a:t>
            </a:r>
            <a:r>
              <a:rPr lang="en-US" altLang="zh-CN" sz="2000" dirty="0"/>
              <a:t>b</a:t>
            </a:r>
            <a:r>
              <a:rPr lang="zh-CN" altLang="en-US" sz="2000" dirty="0"/>
              <a:t> 和初始状态 </a:t>
            </a:r>
            <a:r>
              <a:rPr lang="en-US" altLang="zh-CN" sz="2000" dirty="0"/>
              <a:t>S</a:t>
            </a:r>
            <a:r>
              <a:rPr lang="en-US" altLang="zh-CN" sz="2000" baseline="-25000" dirty="0"/>
              <a:t>t</a:t>
            </a:r>
            <a:r>
              <a:rPr lang="en-US" sz="2000" dirty="0"/>
              <a:t>，</a:t>
            </a:r>
            <a:r>
              <a:rPr lang="zh-CN" altLang="en-US" sz="2000" dirty="0"/>
              <a:t>出现状态</a:t>
            </a:r>
            <a:r>
              <a:rPr lang="en-US" altLang="zh-CN" sz="2000" dirty="0"/>
              <a:t>-</a:t>
            </a:r>
            <a:r>
              <a:rPr lang="zh-CN" altLang="en-US" sz="2000" dirty="0"/>
              <a:t>行动轨迹（</a:t>
            </a:r>
            <a:r>
              <a:rPr lang="en-US" sz="2000" dirty="0"/>
              <a:t>State-Action Trajectory）</a:t>
            </a:r>
            <a:br>
              <a:rPr lang="en-US" sz="2000" dirty="0"/>
            </a:br>
            <a:r>
              <a:rPr lang="en-US" sz="2000" dirty="0"/>
              <a:t>                                                       </a:t>
            </a:r>
            <a:r>
              <a:rPr lang="zh-CN" altLang="en-US" sz="2000" dirty="0"/>
              <a:t>的概率为：</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其中，状态转移概率 </a:t>
            </a:r>
            <a:r>
              <a:rPr lang="en-US" sz="2000" dirty="0"/>
              <a:t>p(</a:t>
            </a:r>
            <a:r>
              <a:rPr lang="en-US" altLang="zh-CN" sz="2000" dirty="0"/>
              <a:t>S</a:t>
            </a:r>
            <a:r>
              <a:rPr lang="en-US" altLang="zh-CN" sz="2000" baseline="-25000" dirty="0"/>
              <a:t>t+1 </a:t>
            </a:r>
            <a:r>
              <a:rPr lang="en-US" sz="2000" dirty="0"/>
              <a:t>|</a:t>
            </a:r>
            <a:r>
              <a:rPr lang="en-US" altLang="zh-CN" sz="2000" dirty="0"/>
              <a:t>S</a:t>
            </a:r>
            <a:r>
              <a:rPr lang="en-US" altLang="zh-CN" sz="2000" baseline="-25000" dirty="0"/>
              <a:t>t</a:t>
            </a:r>
            <a:r>
              <a:rPr lang="en-US" sz="2000" dirty="0"/>
              <a:t>, A</a:t>
            </a:r>
            <a:r>
              <a:rPr lang="en-US" altLang="zh-CN" sz="2000" baseline="-25000" dirty="0"/>
              <a:t>t</a:t>
            </a:r>
            <a:r>
              <a:rPr lang="en-US" sz="2000" dirty="0"/>
              <a:t>) </a:t>
            </a:r>
            <a:r>
              <a:rPr lang="en-US" sz="2000" dirty="0" err="1"/>
              <a:t>取决于系统环境</a:t>
            </a:r>
            <a:r>
              <a:rPr lang="zh-CN" altLang="en-US" sz="2000" dirty="0"/>
              <a:t>，不会因为参与者采用策略的不同而改变，因此，基于重要性采样原理，得到重要性权重：</a:t>
            </a:r>
            <a:br>
              <a:rPr lang="zh-CN" altLang="en-US" sz="2000" dirty="0"/>
            </a:br>
            <a:br>
              <a:rPr lang="zh-CN" altLang="en-US" dirty="0"/>
            </a:br>
            <a:r>
              <a:rPr lang="zh-CN" altLang="en-US" dirty="0"/>
              <a:t> </a:t>
            </a:r>
            <a:br>
              <a:rPr lang="zh-CN" altLang="en-US" dirty="0"/>
            </a:b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529160" y="1117362"/>
            <a:ext cx="4030314" cy="338423"/>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035402" y="1632298"/>
            <a:ext cx="6135730" cy="1837656"/>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a:srcRect/>
          <a:stretch>
            <a:fillRect/>
          </a:stretch>
        </p:blipFill>
        <p:spPr bwMode="auto">
          <a:xfrm>
            <a:off x="4087792" y="4342788"/>
            <a:ext cx="4266170" cy="251897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异策略学习</a:t>
            </a:r>
            <a:br>
              <a:rPr lang="zh-CN" altLang="en-US" dirty="0"/>
            </a:br>
            <a:endParaRPr lang="zh-CN" altLang="en-US" dirty="0"/>
          </a:p>
        </p:txBody>
      </p:sp>
      <p:sp>
        <p:nvSpPr>
          <p:cNvPr id="3" name="文本占位符 2"/>
          <p:cNvSpPr>
            <a:spLocks noGrp="1"/>
          </p:cNvSpPr>
          <p:nvPr>
            <p:ph type="body" sz="quarter" idx="22"/>
          </p:nvPr>
        </p:nvSpPr>
        <p:spPr/>
        <p:txBody>
          <a:bodyPr/>
          <a:lstStyle/>
          <a:p>
            <a:r>
              <a:rPr lang="zh-CN" altLang="en-US" sz="2000" dirty="0"/>
              <a:t>因此，基于基本重要性采样计算状态值函数：</a:t>
            </a:r>
            <a:endParaRPr lang="en-US" altLang="zh-CN" sz="2000" dirty="0"/>
          </a:p>
          <a:p>
            <a:endParaRPr lang="en-US" altLang="zh-CN" sz="2000" dirty="0"/>
          </a:p>
          <a:p>
            <a:endParaRPr lang="en-US" altLang="zh-CN" sz="2000" dirty="0"/>
          </a:p>
          <a:p>
            <a:br>
              <a:rPr lang="zh-CN" altLang="en-US" sz="2000" dirty="0"/>
            </a:br>
            <a:r>
              <a:rPr lang="zh-CN" altLang="en-US" sz="2000" dirty="0"/>
              <a:t>基于自归一化重要性采样计算状态值函数：</a:t>
            </a:r>
            <a:br>
              <a:rPr lang="zh-CN" altLang="en-US" dirty="0"/>
            </a:br>
            <a:endParaRPr lang="en-US" altLang="zh-CN" dirty="0"/>
          </a:p>
          <a:p>
            <a:endParaRPr lang="en-US" altLang="zh-CN" dirty="0"/>
          </a:p>
          <a:p>
            <a:endParaRPr lang="en-US" altLang="zh-CN" dirty="0"/>
          </a:p>
          <a:p>
            <a:r>
              <a:rPr lang="zh-CN" altLang="en-US" sz="2000" dirty="0"/>
              <a:t>基本重要性采样是无偏估计，自归一化重要性采样是有偏估计。</a:t>
            </a:r>
            <a:endParaRPr lang="en-US" altLang="zh-CN" sz="2000" dirty="0"/>
          </a:p>
          <a:p>
            <a:r>
              <a:rPr lang="zh-CN" altLang="en-US" sz="2000" dirty="0"/>
              <a:t>自归一化重要性采样较易实现，并且方差一般比基本重要性采样小。因此，在实际应用中，我们一般采用自归一化重要性采样。</a:t>
            </a:r>
            <a:br>
              <a:rPr lang="zh-CN" altLang="en-US" sz="2000" dirty="0"/>
            </a:br>
            <a:r>
              <a:rPr lang="zh-CN" altLang="en-US" sz="2000" dirty="0"/>
              <a:t> </a:t>
            </a:r>
            <a:br>
              <a:rPr lang="zh-CN" altLang="en-US" dirty="0"/>
            </a:br>
            <a:r>
              <a:rPr lang="zh-CN" altLang="en-US" dirty="0"/>
              <a:t> </a:t>
            </a:r>
            <a:br>
              <a:rPr lang="zh-CN" altLang="en-US" dirty="0"/>
            </a:br>
            <a:endParaRPr lang="zh-CN" altLang="en-US" dirty="0"/>
          </a:p>
        </p:txBody>
      </p:sp>
      <p:pic>
        <p:nvPicPr>
          <p:cNvPr id="4100" name="Picture 4"/>
          <p:cNvPicPr>
            <a:picLocks noChangeAspect="1" noChangeArrowheads="1"/>
          </p:cNvPicPr>
          <p:nvPr/>
        </p:nvPicPr>
        <p:blipFill>
          <a:blip r:embed="rId2"/>
          <a:srcRect/>
          <a:stretch>
            <a:fillRect/>
          </a:stretch>
        </p:blipFill>
        <p:spPr bwMode="auto">
          <a:xfrm>
            <a:off x="4490255" y="1694472"/>
            <a:ext cx="2777627" cy="735577"/>
          </a:xfrm>
          <a:prstGeom prst="rect">
            <a:avLst/>
          </a:prstGeom>
          <a:noFill/>
          <a:ln w="9525">
            <a:noFill/>
            <a:miter lim="800000"/>
            <a:headEnd/>
            <a:tailEnd/>
          </a:ln>
          <a:effectLst/>
        </p:spPr>
      </p:pic>
      <p:pic>
        <p:nvPicPr>
          <p:cNvPr id="4101" name="Picture 5"/>
          <p:cNvPicPr>
            <a:picLocks noChangeAspect="1" noChangeArrowheads="1"/>
          </p:cNvPicPr>
          <p:nvPr/>
        </p:nvPicPr>
        <p:blipFill>
          <a:blip r:embed="rId3"/>
          <a:srcRect/>
          <a:stretch>
            <a:fillRect/>
          </a:stretch>
        </p:blipFill>
        <p:spPr bwMode="auto">
          <a:xfrm>
            <a:off x="4617798" y="3375961"/>
            <a:ext cx="2772559" cy="790523"/>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异策略学习</a:t>
            </a:r>
            <a:br>
              <a:rPr lang="zh-CN" altLang="en-US" dirty="0"/>
            </a:br>
            <a:endParaRPr lang="zh-CN" altLang="en-US" dirty="0"/>
          </a:p>
        </p:txBody>
      </p:sp>
      <p:sp>
        <p:nvSpPr>
          <p:cNvPr id="3" name="文本占位符 2"/>
          <p:cNvSpPr>
            <a:spLocks noGrp="1"/>
          </p:cNvSpPr>
          <p:nvPr>
            <p:ph type="body" sz="quarter" idx="22"/>
          </p:nvPr>
        </p:nvSpPr>
        <p:spPr/>
        <p:txBody>
          <a:bodyPr/>
          <a:lstStyle/>
          <a:p>
            <a:r>
              <a:rPr lang="zh-CN" altLang="en-US" sz="2000" dirty="0"/>
              <a:t>下面我们分析如何使用增量均值法计算状态值函数：</a:t>
            </a:r>
            <a:br>
              <a:rPr lang="zh-CN" altLang="en-US" sz="2000" dirty="0"/>
            </a:br>
            <a:endParaRPr lang="en-US" altLang="zh-CN" sz="2000" dirty="0"/>
          </a:p>
          <a:p>
            <a:r>
              <a:rPr lang="zh-CN" altLang="en-US" sz="2000" dirty="0"/>
              <a:t>首先回顾长期回报 </a:t>
            </a:r>
            <a:r>
              <a:rPr lang="en-US" altLang="zh-CN" sz="2000" dirty="0" err="1"/>
              <a:t>G</a:t>
            </a:r>
            <a:r>
              <a:rPr lang="en-US" altLang="zh-CN" sz="2000" baseline="-25000" dirty="0" err="1"/>
              <a:t>t</a:t>
            </a:r>
            <a:r>
              <a:rPr lang="en-US" altLang="zh-CN" sz="2000" dirty="0"/>
              <a:t> </a:t>
            </a:r>
            <a:r>
              <a:rPr lang="zh-CN" altLang="en-US" sz="2000" dirty="0"/>
              <a:t>的定义式：</a:t>
            </a:r>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假设有一个如上所示的交互序列，基于长期回报的定义式有：</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dirty="0"/>
            </a:br>
            <a:r>
              <a:rPr lang="zh-CN" altLang="en-US" dirty="0"/>
              <a:t> </a:t>
            </a:r>
            <a:br>
              <a:rPr lang="zh-CN" altLang="en-US" dirty="0"/>
            </a:br>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4194850" y="1895082"/>
            <a:ext cx="3881443" cy="9358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2987065" y="3099345"/>
            <a:ext cx="5391150" cy="809625"/>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4408053" y="4573892"/>
            <a:ext cx="2693780" cy="925034"/>
          </a:xfrm>
          <a:prstGeom prst="rect">
            <a:avLst/>
          </a:prstGeom>
          <a:noFill/>
          <a:ln w="9525">
            <a:noFill/>
            <a:miter lim="800000"/>
            <a:headEnd/>
            <a:tailEnd/>
          </a:ln>
          <a:effectLst/>
        </p:spPr>
      </p:pic>
      <p:pic>
        <p:nvPicPr>
          <p:cNvPr id="6149" name="Picture 5"/>
          <p:cNvPicPr>
            <a:picLocks noChangeAspect="1" noChangeArrowheads="1"/>
          </p:cNvPicPr>
          <p:nvPr/>
        </p:nvPicPr>
        <p:blipFill>
          <a:blip r:embed="rId5"/>
          <a:srcRect/>
          <a:stretch>
            <a:fillRect/>
          </a:stretch>
        </p:blipFill>
        <p:spPr bwMode="auto">
          <a:xfrm>
            <a:off x="5156223" y="5548052"/>
            <a:ext cx="276225" cy="37147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异策略学习</a:t>
            </a:r>
            <a:br>
              <a:rPr lang="zh-CN" altLang="en-US" dirty="0"/>
            </a:br>
            <a:endParaRPr lang="zh-CN" altLang="en-US" dirty="0"/>
          </a:p>
        </p:txBody>
      </p:sp>
      <p:sp>
        <p:nvSpPr>
          <p:cNvPr id="3" name="文本占位符 2"/>
          <p:cNvSpPr>
            <a:spLocks noGrp="1"/>
          </p:cNvSpPr>
          <p:nvPr>
            <p:ph type="body" sz="quarter" idx="22"/>
          </p:nvPr>
        </p:nvSpPr>
        <p:spPr/>
        <p:txBody>
          <a:bodyPr/>
          <a:lstStyle/>
          <a:p>
            <a:r>
              <a:rPr lang="zh-CN" altLang="en-US" sz="2000" dirty="0"/>
              <a:t>基于自归一化重要性采样计算状态值函数：</a:t>
            </a:r>
            <a:endParaRPr lang="en-US" altLang="zh-CN" sz="2000" dirty="0"/>
          </a:p>
          <a:p>
            <a:endParaRPr lang="en-US" altLang="zh-CN" sz="2000" dirty="0"/>
          </a:p>
          <a:p>
            <a:endParaRPr lang="en-US" altLang="zh-CN" sz="2000" dirty="0"/>
          </a:p>
          <a:p>
            <a:r>
              <a:rPr lang="zh-CN" altLang="en-US" sz="2000" dirty="0"/>
              <a:t>使用增量均值法计算状态值函数：</a:t>
            </a:r>
            <a:endParaRPr lang="en-US" altLang="zh-CN" sz="2000" dirty="0"/>
          </a:p>
          <a:p>
            <a:endParaRPr lang="en-US" altLang="zh-CN" sz="2000" dirty="0"/>
          </a:p>
          <a:p>
            <a:endParaRPr lang="en-US" altLang="zh-CN" sz="2000" dirty="0"/>
          </a:p>
          <a:p>
            <a:endParaRPr lang="en-US" altLang="zh-CN" sz="2000" dirty="0"/>
          </a:p>
          <a:p>
            <a:r>
              <a:rPr lang="zh-CN" altLang="en-US" sz="2000" dirty="0"/>
              <a:t>由于长期回报的迭代性质，我们需要从 </a:t>
            </a:r>
            <a:r>
              <a:rPr lang="en-US" sz="2000" dirty="0"/>
              <a:t>t = T </a:t>
            </a:r>
            <a:r>
              <a:rPr lang="en-US" altLang="zh-CN" sz="2000" dirty="0"/>
              <a:t>-</a:t>
            </a:r>
            <a:r>
              <a:rPr lang="en-US" sz="2000" dirty="0"/>
              <a:t> 1, T </a:t>
            </a:r>
            <a:r>
              <a:rPr lang="en-US" altLang="zh-CN" sz="2000" dirty="0"/>
              <a:t>-</a:t>
            </a:r>
            <a:r>
              <a:rPr lang="en-US" sz="2000" dirty="0"/>
              <a:t> 2, · · · , 1, 0 </a:t>
            </a:r>
            <a:r>
              <a:rPr lang="zh-CN" altLang="en-US" sz="2000" dirty="0"/>
              <a:t>迭代求解 </a:t>
            </a:r>
            <a:r>
              <a:rPr lang="en-US" altLang="zh-CN" sz="2000" dirty="0" err="1"/>
              <a:t>G</a:t>
            </a:r>
            <a:r>
              <a:rPr lang="en-US" altLang="zh-CN" sz="2000" baseline="-25000" dirty="0" err="1"/>
              <a:t>t</a:t>
            </a:r>
            <a:r>
              <a:rPr lang="zh-CN" altLang="en-US" sz="2000" dirty="0"/>
              <a:t> </a:t>
            </a:r>
            <a:r>
              <a:rPr lang="en-US" sz="2000" dirty="0"/>
              <a:t>。</a:t>
            </a:r>
            <a:br>
              <a:rPr lang="en-US" sz="2000" dirty="0"/>
            </a:br>
            <a:r>
              <a:rPr 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endParaRPr lang="zh-CN" altLang="en-US" dirty="0"/>
          </a:p>
        </p:txBody>
      </p:sp>
      <p:pic>
        <p:nvPicPr>
          <p:cNvPr id="7170" name="Picture 2"/>
          <p:cNvPicPr>
            <a:picLocks noChangeAspect="1" noChangeArrowheads="1"/>
          </p:cNvPicPr>
          <p:nvPr/>
        </p:nvPicPr>
        <p:blipFill>
          <a:blip r:embed="rId2"/>
          <a:srcRect/>
          <a:stretch>
            <a:fillRect/>
          </a:stretch>
        </p:blipFill>
        <p:spPr bwMode="auto">
          <a:xfrm>
            <a:off x="5002518" y="1628317"/>
            <a:ext cx="1723959" cy="711011"/>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4652963" y="2947075"/>
            <a:ext cx="3213269" cy="7105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异策略蒙特卡洛控制</a:t>
            </a:r>
            <a:br>
              <a:rPr lang="zh-CN" altLang="en-US" dirty="0"/>
            </a:br>
            <a:endParaRPr lang="zh-CN" altLang="en-US" dirty="0"/>
          </a:p>
        </p:txBody>
      </p:sp>
      <p:sp>
        <p:nvSpPr>
          <p:cNvPr id="3" name="文本占位符 2"/>
          <p:cNvSpPr>
            <a:spLocks noGrp="1"/>
          </p:cNvSpPr>
          <p:nvPr>
            <p:ph type="body" sz="quarter" idx="22"/>
          </p:nvPr>
        </p:nvSpPr>
        <p:spPr/>
        <p:txBody>
          <a:bodyPr/>
          <a:lstStyle/>
          <a:p>
            <a:endParaRPr lang="en-US" altLang="zh-CN" sz="2000" dirty="0"/>
          </a:p>
          <a:p>
            <a:r>
              <a:rPr lang="zh-CN" altLang="en-US" sz="2000" dirty="0"/>
              <a:t>本节介绍如何将异策略机制与蒙特卡洛法结合，即设置两个策略：负责采集完整交互序列样本的行动策略 </a:t>
            </a:r>
            <a:r>
              <a:rPr lang="en-US" altLang="zh-CN" sz="2000" dirty="0"/>
              <a:t>b </a:t>
            </a:r>
            <a:r>
              <a:rPr lang="zh-CN" altLang="en-US" sz="2000" dirty="0"/>
              <a:t>和被学习的目标策略 𝜋 。</a:t>
            </a:r>
            <a:endParaRPr lang="en-US" altLang="zh-CN" sz="2000" dirty="0"/>
          </a:p>
          <a:p>
            <a:endParaRPr lang="en-US" altLang="zh-CN" sz="2000" dirty="0"/>
          </a:p>
          <a:p>
            <a:r>
              <a:rPr lang="zh-CN" altLang="en-US" sz="2000" dirty="0"/>
              <a:t>一般行动策略 </a:t>
            </a:r>
            <a:r>
              <a:rPr lang="en-US" altLang="zh-CN" sz="2000" dirty="0"/>
              <a:t>b </a:t>
            </a:r>
            <a:r>
              <a:rPr lang="zh-CN" altLang="en-US" sz="2000" dirty="0"/>
              <a:t>为随机性策略以确保探索，而目标策略 𝜋 则为确定性策略（如贪婪策略），加快收敛。</a:t>
            </a:r>
            <a:endParaRPr lang="en-US" altLang="zh-CN" sz="2000" dirty="0"/>
          </a:p>
          <a:p>
            <a:endParaRPr lang="en-US" altLang="zh-CN" sz="2000" dirty="0"/>
          </a:p>
          <a:p>
            <a:r>
              <a:rPr lang="zh-CN" altLang="en-US" sz="2000" dirty="0"/>
              <a:t>我们称其为异策略蒙特卡洛控制（</a:t>
            </a:r>
            <a:r>
              <a:rPr lang="en-US" altLang="zh-CN" sz="2000" dirty="0"/>
              <a:t>Off-policy MC Control</a:t>
            </a:r>
            <a:r>
              <a:rPr lang="zh-CN" altLang="en-US" sz="2000" dirty="0"/>
              <a:t>）。基于自归一化重要性采样，我们给出每次访问的异策略蒙特卡洛算法：</a:t>
            </a:r>
            <a:br>
              <a:rPr lang="zh-CN" altLang="en-US" sz="2000" dirty="0"/>
            </a:br>
            <a:endParaRPr lang="zh-CN" alt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异策略蒙特卡洛控制</a:t>
            </a:r>
            <a:br>
              <a:rPr lang="zh-CN" altLang="en-US" dirty="0"/>
            </a:br>
            <a:endParaRPr lang="zh-CN" altLang="en-US" dirty="0"/>
          </a:p>
        </p:txBody>
      </p:sp>
      <p:sp>
        <p:nvSpPr>
          <p:cNvPr id="3" name="文本占位符 2"/>
          <p:cNvSpPr>
            <a:spLocks noGrp="1"/>
          </p:cNvSpPr>
          <p:nvPr>
            <p:ph type="body" sz="quarter" idx="22"/>
          </p:nvPr>
        </p:nvSpPr>
        <p:spPr/>
        <p:txBody>
          <a:bodyPr/>
          <a:lstStyle/>
          <a:p>
            <a:endParaRPr lang="en-US" altLang="zh-CN" sz="2000" dirty="0"/>
          </a:p>
        </p:txBody>
      </p:sp>
      <p:pic>
        <p:nvPicPr>
          <p:cNvPr id="9218" name="Picture 2"/>
          <p:cNvPicPr>
            <a:picLocks noChangeAspect="1" noChangeArrowheads="1"/>
          </p:cNvPicPr>
          <p:nvPr/>
        </p:nvPicPr>
        <p:blipFill>
          <a:blip r:embed="rId2"/>
          <a:srcRect/>
          <a:stretch>
            <a:fillRect/>
          </a:stretch>
        </p:blipFill>
        <p:spPr bwMode="auto">
          <a:xfrm>
            <a:off x="3605277" y="935995"/>
            <a:ext cx="5657850" cy="5762625"/>
          </a:xfrm>
          <a:prstGeom prst="rect">
            <a:avLst/>
          </a:prstGeom>
          <a:noFill/>
          <a:ln w="9525">
            <a:noFill/>
            <a:miter lim="800000"/>
            <a:headEnd/>
            <a:tailEnd/>
          </a:ln>
          <a:effectLst/>
        </p:spPr>
      </p:pic>
      <p:sp>
        <p:nvSpPr>
          <p:cNvPr id="5" name="TextBox 4"/>
          <p:cNvSpPr txBox="1"/>
          <p:nvPr/>
        </p:nvSpPr>
        <p:spPr>
          <a:xfrm>
            <a:off x="751562" y="3319398"/>
            <a:ext cx="1991638" cy="646331"/>
          </a:xfrm>
          <a:prstGeom prst="rect">
            <a:avLst/>
          </a:prstGeom>
          <a:noFill/>
        </p:spPr>
        <p:txBody>
          <a:bodyPr wrap="square" rtlCol="0">
            <a:spAutoFit/>
          </a:bodyPr>
          <a:lstStyle/>
          <a:p>
            <a:r>
              <a:rPr lang="zh-CN" altLang="en-US" dirty="0"/>
              <a:t>异策略蒙特卡洛控制伪代码</a:t>
            </a:r>
          </a:p>
        </p:txBody>
      </p:sp>
      <p:sp>
        <p:nvSpPr>
          <p:cNvPr id="6" name="右箭头 5"/>
          <p:cNvSpPr/>
          <p:nvPr/>
        </p:nvSpPr>
        <p:spPr>
          <a:xfrm>
            <a:off x="2567837" y="3569918"/>
            <a:ext cx="676406" cy="325677"/>
          </a:xfrm>
          <a:prstGeom prst="right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异策略时序差分控制：</a:t>
            </a:r>
            <a:r>
              <a:rPr lang="en-US" dirty="0"/>
              <a:t>Q-Learning </a:t>
            </a:r>
            <a:br>
              <a:rPr lang="en-US" dirty="0"/>
            </a:br>
            <a:endParaRPr lang="zh-CN" altLang="en-US" dirty="0"/>
          </a:p>
        </p:txBody>
      </p:sp>
      <p:sp>
        <p:nvSpPr>
          <p:cNvPr id="3" name="文本占位符 2"/>
          <p:cNvSpPr>
            <a:spLocks noGrp="1"/>
          </p:cNvSpPr>
          <p:nvPr>
            <p:ph type="body" sz="quarter" idx="22"/>
          </p:nvPr>
        </p:nvSpPr>
        <p:spPr/>
        <p:txBody>
          <a:bodyPr/>
          <a:lstStyle/>
          <a:p>
            <a:r>
              <a:rPr lang="en-US" sz="2000" dirty="0"/>
              <a:t>Q-Learning </a:t>
            </a:r>
            <a:r>
              <a:rPr lang="zh-CN" altLang="en-US" sz="2000" dirty="0"/>
              <a:t>算法是异策略时序差分控制（</a:t>
            </a:r>
            <a:r>
              <a:rPr lang="en-US" sz="2000" dirty="0"/>
              <a:t>Off-policy TD Control），</a:t>
            </a:r>
            <a:r>
              <a:rPr lang="zh-CN" altLang="en-US" sz="2000" dirty="0"/>
              <a:t>与其他异策略算法一样，行动遵循的行动策略和被评估的目标策略是不同的策略。</a:t>
            </a:r>
            <a:endParaRPr lang="en-US" altLang="zh-CN" sz="2000" dirty="0"/>
          </a:p>
          <a:p>
            <a:endParaRPr lang="en-US" altLang="zh-CN" sz="2000" dirty="0"/>
          </a:p>
          <a:p>
            <a:r>
              <a:rPr lang="zh-CN" altLang="en-US" sz="2000" dirty="0"/>
              <a:t>回顾同属时序差分控制的 </a:t>
            </a:r>
            <a:r>
              <a:rPr lang="en-US" altLang="zh-CN" sz="2000" dirty="0" err="1"/>
              <a:t>Sarsa</a:t>
            </a:r>
            <a:r>
              <a:rPr lang="en-US" altLang="zh-CN" sz="2000" dirty="0"/>
              <a:t> </a:t>
            </a:r>
            <a:r>
              <a:rPr lang="zh-CN" altLang="en-US" sz="2000" dirty="0"/>
              <a:t>算法，其状态</a:t>
            </a:r>
            <a:r>
              <a:rPr lang="en-US" altLang="zh-CN" sz="2000" dirty="0"/>
              <a:t>-</a:t>
            </a:r>
            <a:r>
              <a:rPr lang="zh-CN" altLang="en-US" sz="2000" dirty="0"/>
              <a:t>行动值更新规则如下：</a:t>
            </a:r>
            <a:endParaRPr lang="en-US" altLang="zh-CN" sz="2000" dirty="0"/>
          </a:p>
          <a:p>
            <a:endParaRPr lang="en-US" altLang="zh-CN" sz="2000" dirty="0"/>
          </a:p>
          <a:p>
            <a:endParaRPr lang="en-US" altLang="zh-CN" sz="2000" dirty="0"/>
          </a:p>
          <a:p>
            <a:r>
              <a:rPr lang="zh-CN" altLang="en-US" sz="2000" dirty="0"/>
              <a:t>对于引入异策略机制的 </a:t>
            </a:r>
            <a:r>
              <a:rPr lang="en-US" sz="2000" dirty="0"/>
              <a:t>Q-Learning </a:t>
            </a:r>
            <a:r>
              <a:rPr lang="zh-CN" altLang="en-US" sz="2000" dirty="0"/>
              <a:t>算法，其状态</a:t>
            </a:r>
            <a:r>
              <a:rPr lang="en-US" altLang="zh-CN" sz="2000" dirty="0"/>
              <a:t>-</a:t>
            </a:r>
            <a:r>
              <a:rPr lang="zh-CN" altLang="en-US" sz="2000" dirty="0"/>
              <a:t>行动值更新规则如下：</a:t>
            </a:r>
            <a:endParaRPr lang="en-US" altLang="zh-CN" sz="2000" dirty="0"/>
          </a:p>
          <a:p>
            <a:endParaRPr lang="en-US" altLang="zh-CN" sz="2000" dirty="0"/>
          </a:p>
          <a:p>
            <a:endParaRPr lang="en-US" altLang="zh-CN" dirty="0"/>
          </a:p>
          <a:p>
            <a:r>
              <a:rPr lang="zh-CN" altLang="en-US" sz="2000" dirty="0"/>
              <a:t>其中，</a:t>
            </a:r>
            <a:r>
              <a:rPr lang="en-US" altLang="zh-CN" sz="2000" dirty="0"/>
              <a:t>Q-Learning </a:t>
            </a:r>
            <a:r>
              <a:rPr lang="zh-CN" altLang="en-US" sz="2000" dirty="0"/>
              <a:t>采用状态</a:t>
            </a:r>
            <a:r>
              <a:rPr lang="en-US" altLang="zh-CN" sz="2000" dirty="0"/>
              <a:t>-</a:t>
            </a:r>
            <a:r>
              <a:rPr lang="zh-CN" altLang="en-US" sz="2000" dirty="0"/>
              <a:t>行动值的贝尔曼最优方程来表示 </a:t>
            </a:r>
            <a:r>
              <a:rPr lang="en-US" altLang="zh-CN" sz="2000" dirty="0"/>
              <a:t>TD </a:t>
            </a:r>
            <a:r>
              <a:rPr lang="zh-CN" altLang="en-US" sz="2000" dirty="0"/>
              <a:t>目标中的行动值。</a:t>
            </a:r>
            <a:br>
              <a:rPr lang="zh-CN" altLang="en-US" dirty="0"/>
            </a:br>
            <a:r>
              <a:rPr lang="zh-CN" altLang="en-US" dirty="0"/>
              <a:t> </a:t>
            </a:r>
            <a:br>
              <a:rPr lang="zh-CN" altLang="en-US" dirty="0"/>
            </a:br>
            <a:r>
              <a:rPr lang="zh-CN" altLang="en-US" dirty="0"/>
              <a:t> </a:t>
            </a:r>
            <a:br>
              <a:rPr lang="zh-CN" altLang="en-US" dirty="0"/>
            </a:br>
            <a:r>
              <a:rPr lang="zh-CN" altLang="en-US" dirty="0"/>
              <a:t> </a:t>
            </a:r>
            <a:br>
              <a:rPr lang="zh-CN" altLang="en-US" dirty="0"/>
            </a:br>
            <a:endParaRPr lang="zh-CN" altLang="en-US" dirty="0"/>
          </a:p>
        </p:txBody>
      </p:sp>
      <p:pic>
        <p:nvPicPr>
          <p:cNvPr id="14338" name="Picture 2"/>
          <p:cNvPicPr>
            <a:picLocks noChangeAspect="1" noChangeArrowheads="1"/>
          </p:cNvPicPr>
          <p:nvPr/>
        </p:nvPicPr>
        <p:blipFill>
          <a:blip r:embed="rId2"/>
          <a:srcRect/>
          <a:stretch>
            <a:fillRect/>
          </a:stretch>
        </p:blipFill>
        <p:spPr bwMode="auto">
          <a:xfrm>
            <a:off x="2752986" y="2914585"/>
            <a:ext cx="5974996" cy="367234"/>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2878245" y="4231057"/>
            <a:ext cx="5964071" cy="416098"/>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异策略时序差分控制：</a:t>
            </a:r>
            <a:r>
              <a:rPr lang="en-US" dirty="0"/>
              <a:t>Q-Learning </a:t>
            </a:r>
            <a:br>
              <a:rPr lang="en-US" dirty="0"/>
            </a:br>
            <a:endParaRPr lang="zh-CN" altLang="en-US" dirty="0"/>
          </a:p>
        </p:txBody>
      </p:sp>
      <p:sp>
        <p:nvSpPr>
          <p:cNvPr id="3" name="文本占位符 2"/>
          <p:cNvSpPr>
            <a:spLocks noGrp="1"/>
          </p:cNvSpPr>
          <p:nvPr>
            <p:ph type="body" sz="quarter" idx="22"/>
          </p:nvPr>
        </p:nvSpPr>
        <p:spPr/>
        <p:txBody>
          <a:bodyPr/>
          <a:lstStyle/>
          <a:p>
            <a:r>
              <a:rPr lang="en-US" sz="2000" dirty="0"/>
              <a:t>SARSA </a:t>
            </a:r>
            <a:r>
              <a:rPr lang="zh-CN" altLang="en-US" sz="2000" dirty="0"/>
              <a:t>算法和 </a:t>
            </a:r>
            <a:r>
              <a:rPr lang="en-US" sz="2000" dirty="0"/>
              <a:t>Q-Learning </a:t>
            </a:r>
            <a:r>
              <a:rPr lang="zh-CN" altLang="en-US" sz="2000" dirty="0"/>
              <a:t>算法对比：</a:t>
            </a:r>
            <a:endParaRPr lang="en-US" altLang="zh-CN" sz="2000" dirty="0"/>
          </a:p>
          <a:p>
            <a:endParaRPr lang="en-US" altLang="zh-CN" sz="2000" dirty="0"/>
          </a:p>
          <a:p>
            <a:r>
              <a:rPr lang="en-US" sz="2000" dirty="0"/>
              <a:t>SARSA </a:t>
            </a:r>
            <a:r>
              <a:rPr lang="zh-CN" altLang="en-US" sz="2000" dirty="0"/>
              <a:t>：新动作 </a:t>
            </a:r>
            <a:r>
              <a:rPr lang="en-US" altLang="zh-CN" sz="2000" dirty="0"/>
              <a:t>   </a:t>
            </a:r>
            <a:r>
              <a:rPr lang="zh-CN" altLang="en-US" sz="2000" dirty="0"/>
              <a:t>用于更新状态</a:t>
            </a:r>
            <a:r>
              <a:rPr lang="en-US" altLang="zh-CN" sz="2000" dirty="0"/>
              <a:t>-</a:t>
            </a:r>
            <a:r>
              <a:rPr lang="zh-CN" altLang="en-US" sz="2000" dirty="0"/>
              <a:t>行动值函数，并且被用于下一时刻的执行动作，这意味着行动策略与目标策略属于同一个。</a:t>
            </a:r>
            <a:endParaRPr lang="en-US" altLang="zh-CN" sz="2000" dirty="0"/>
          </a:p>
          <a:p>
            <a:endParaRPr lang="en-US" altLang="zh-CN" sz="2000" dirty="0"/>
          </a:p>
          <a:p>
            <a:r>
              <a:rPr lang="en-US" sz="2000" dirty="0"/>
              <a:t>Q-Learning </a:t>
            </a:r>
            <a:r>
              <a:rPr lang="zh-CN" altLang="en-US" sz="2000" dirty="0"/>
              <a:t>：使用确定性策略选出的新动作 </a:t>
            </a:r>
            <a:r>
              <a:rPr lang="en-US" altLang="zh-CN" sz="2000" dirty="0"/>
              <a:t>   </a:t>
            </a:r>
            <a:r>
              <a:rPr lang="zh-CN" altLang="en-US" sz="2000" dirty="0"/>
              <a:t>只会用于更新状态</a:t>
            </a:r>
            <a:r>
              <a:rPr lang="en-US" altLang="zh-CN" sz="2000" dirty="0"/>
              <a:t>-</a:t>
            </a:r>
            <a:r>
              <a:rPr lang="zh-CN" altLang="en-US" sz="2000" dirty="0"/>
              <a:t>行动值函数，而不会被真正的执行。当状态</a:t>
            </a:r>
            <a:r>
              <a:rPr lang="en-US" altLang="zh-CN" sz="2000" dirty="0"/>
              <a:t>-</a:t>
            </a:r>
            <a:r>
              <a:rPr lang="zh-CN" altLang="en-US" sz="2000" dirty="0"/>
              <a:t>行动值函数更新后，得到新状态   ，并基于状态 </a:t>
            </a:r>
            <a:r>
              <a:rPr lang="en-US" altLang="zh-CN" sz="2000" dirty="0"/>
              <a:t>   </a:t>
            </a:r>
            <a:r>
              <a:rPr lang="zh-CN" altLang="en-US" sz="2000" dirty="0"/>
              <a:t>由 </a:t>
            </a:r>
            <a:r>
              <a:rPr lang="el-GR" altLang="zh-CN" sz="2000" dirty="0"/>
              <a:t>ε </a:t>
            </a:r>
            <a:r>
              <a:rPr lang="en-US" altLang="zh-CN" sz="2000" dirty="0"/>
              <a:t>-greedy </a:t>
            </a:r>
            <a:r>
              <a:rPr lang="zh-CN" altLang="en-US" sz="2000" dirty="0"/>
              <a:t>策略选择得到执行行动    ，这意味着行动策略与目标策略不属于同一个。</a:t>
            </a:r>
            <a:endParaRPr lang="en-US" altLang="zh-CN" sz="2000" dirty="0"/>
          </a:p>
          <a:p>
            <a:endParaRPr lang="en-US" altLang="zh-CN" sz="2000" dirty="0"/>
          </a:p>
          <a:p>
            <a:r>
              <a:rPr lang="zh-CN" altLang="en-US" sz="2000" dirty="0"/>
              <a:t>下面给出 </a:t>
            </a:r>
            <a:r>
              <a:rPr lang="en-US" sz="2000" dirty="0"/>
              <a:t>Q-Learning </a:t>
            </a:r>
            <a:r>
              <a:rPr lang="zh-CN" altLang="en-US" sz="2000" dirty="0"/>
              <a:t>算法的具体过程：</a:t>
            </a:r>
            <a:br>
              <a:rPr lang="zh-CN" altLang="en-US" dirty="0"/>
            </a:br>
            <a:r>
              <a:rPr lang="zh-CN" altLang="en-US" dirty="0"/>
              <a:t> </a:t>
            </a:r>
            <a:br>
              <a:rPr lang="zh-CN" altLang="en-US" dirty="0"/>
            </a:br>
            <a:r>
              <a:rPr lang="zh-CN" altLang="en-US" dirty="0"/>
              <a:t> </a:t>
            </a:r>
            <a:br>
              <a:rPr lang="zh-CN" altLang="en-US" dirty="0"/>
            </a:br>
            <a:r>
              <a:rPr lang="zh-CN" altLang="en-US" dirty="0"/>
              <a:t> </a:t>
            </a:r>
            <a:br>
              <a:rPr lang="zh-CN" altLang="en-US" dirty="0"/>
            </a:br>
            <a:endParaRPr lang="zh-CN" altLang="en-US" dirty="0"/>
          </a:p>
        </p:txBody>
      </p:sp>
      <p:pic>
        <p:nvPicPr>
          <p:cNvPr id="15362" name="Picture 2"/>
          <p:cNvPicPr>
            <a:picLocks noChangeAspect="1" noChangeArrowheads="1"/>
          </p:cNvPicPr>
          <p:nvPr/>
        </p:nvPicPr>
        <p:blipFill>
          <a:blip r:embed="rId2"/>
          <a:srcRect/>
          <a:stretch>
            <a:fillRect/>
          </a:stretch>
        </p:blipFill>
        <p:spPr bwMode="auto">
          <a:xfrm>
            <a:off x="2420786" y="2047810"/>
            <a:ext cx="309888" cy="278899"/>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a:stretch>
            <a:fillRect/>
          </a:stretch>
        </p:blipFill>
        <p:spPr bwMode="auto">
          <a:xfrm>
            <a:off x="5537470" y="3227344"/>
            <a:ext cx="309888" cy="278899"/>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5735943" y="3540168"/>
            <a:ext cx="251499" cy="262434"/>
          </a:xfrm>
          <a:prstGeom prst="rect">
            <a:avLst/>
          </a:prstGeom>
          <a:noFill/>
          <a:ln w="9525">
            <a:noFill/>
            <a:miter lim="800000"/>
            <a:headEnd/>
            <a:tailEnd/>
          </a:ln>
          <a:effectLst/>
        </p:spPr>
      </p:pic>
      <p:pic>
        <p:nvPicPr>
          <p:cNvPr id="10" name="Picture 3"/>
          <p:cNvPicPr>
            <a:picLocks noChangeAspect="1" noChangeArrowheads="1"/>
          </p:cNvPicPr>
          <p:nvPr/>
        </p:nvPicPr>
        <p:blipFill>
          <a:blip r:embed="rId3"/>
          <a:srcRect/>
          <a:stretch>
            <a:fillRect/>
          </a:stretch>
        </p:blipFill>
        <p:spPr bwMode="auto">
          <a:xfrm>
            <a:off x="7504197" y="3529730"/>
            <a:ext cx="251499" cy="262434"/>
          </a:xfrm>
          <a:prstGeom prst="rect">
            <a:avLst/>
          </a:prstGeom>
          <a:noFill/>
          <a:ln w="9525">
            <a:noFill/>
            <a:miter lim="800000"/>
            <a:headEnd/>
            <a:tailEnd/>
          </a:ln>
          <a:effectLst/>
        </p:spPr>
      </p:pic>
      <p:pic>
        <p:nvPicPr>
          <p:cNvPr id="11" name="Picture 2"/>
          <p:cNvPicPr>
            <a:picLocks noChangeAspect="1" noChangeArrowheads="1"/>
          </p:cNvPicPr>
          <p:nvPr/>
        </p:nvPicPr>
        <p:blipFill>
          <a:blip r:embed="rId2"/>
          <a:srcRect/>
          <a:stretch>
            <a:fillRect/>
          </a:stretch>
        </p:blipFill>
        <p:spPr bwMode="auto">
          <a:xfrm>
            <a:off x="1072150" y="3843207"/>
            <a:ext cx="309888" cy="27889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异策略时序差分控制：</a:t>
            </a:r>
            <a:r>
              <a:rPr lang="en-US" dirty="0"/>
              <a:t>Q-Learning</a:t>
            </a:r>
            <a:endParaRPr lang="zh-CN" altLang="en-US" dirty="0"/>
          </a:p>
        </p:txBody>
      </p:sp>
      <p:sp>
        <p:nvSpPr>
          <p:cNvPr id="3" name="文本占位符 2"/>
          <p:cNvSpPr>
            <a:spLocks noGrp="1"/>
          </p:cNvSpPr>
          <p:nvPr>
            <p:ph type="body" sz="quarter" idx="22"/>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sz="2000" dirty="0"/>
              <a:t>综上所述，相对于同策略的 </a:t>
            </a:r>
            <a:r>
              <a:rPr lang="en-US" altLang="zh-CN" sz="2000" dirty="0" err="1"/>
              <a:t>Sarsa</a:t>
            </a:r>
            <a:r>
              <a:rPr lang="en-US" altLang="zh-CN" sz="2000" dirty="0"/>
              <a:t> </a:t>
            </a:r>
            <a:r>
              <a:rPr lang="zh-CN" altLang="en-US" sz="2000" dirty="0"/>
              <a:t>控制算法，</a:t>
            </a:r>
            <a:r>
              <a:rPr lang="en-US" altLang="zh-CN" sz="2000" dirty="0"/>
              <a:t>Q-Learning </a:t>
            </a:r>
            <a:r>
              <a:rPr lang="zh-CN" altLang="en-US" sz="2000" dirty="0"/>
              <a:t>算法采用异策略机制求解最优控制问题，在保证了足够的探索的情况下学习一个确定性目标策略。</a:t>
            </a:r>
            <a:br>
              <a:rPr lang="zh-CN" altLang="en-US" dirty="0"/>
            </a:br>
            <a:endParaRPr lang="zh-CN" altLang="en-US" dirty="0"/>
          </a:p>
        </p:txBody>
      </p:sp>
      <p:pic>
        <p:nvPicPr>
          <p:cNvPr id="16386" name="Picture 2"/>
          <p:cNvPicPr>
            <a:picLocks noChangeAspect="1" noChangeArrowheads="1"/>
          </p:cNvPicPr>
          <p:nvPr/>
        </p:nvPicPr>
        <p:blipFill>
          <a:blip r:embed="rId2"/>
          <a:srcRect/>
          <a:stretch>
            <a:fillRect/>
          </a:stretch>
        </p:blipFill>
        <p:spPr bwMode="auto">
          <a:xfrm>
            <a:off x="3439569" y="1039988"/>
            <a:ext cx="4990447" cy="4594526"/>
          </a:xfrm>
          <a:prstGeom prst="rect">
            <a:avLst/>
          </a:prstGeom>
          <a:noFill/>
          <a:ln w="9525">
            <a:noFill/>
            <a:miter lim="800000"/>
            <a:headEnd/>
            <a:tailEnd/>
          </a:ln>
          <a:effectLst/>
        </p:spPr>
      </p:pic>
      <p:sp>
        <p:nvSpPr>
          <p:cNvPr id="5" name="矩形 4"/>
          <p:cNvSpPr/>
          <p:nvPr/>
        </p:nvSpPr>
        <p:spPr>
          <a:xfrm>
            <a:off x="9443854" y="3260382"/>
            <a:ext cx="2559256" cy="923330"/>
          </a:xfrm>
          <a:prstGeom prst="rect">
            <a:avLst/>
          </a:prstGeom>
        </p:spPr>
        <p:txBody>
          <a:bodyPr wrap="square">
            <a:spAutoFit/>
          </a:bodyPr>
          <a:lstStyle/>
          <a:p>
            <a:r>
              <a:rPr lang="zh-CN" altLang="en-US" dirty="0"/>
              <a:t>异策略时序差分控制  </a:t>
            </a:r>
            <a:r>
              <a:rPr lang="en-US" dirty="0"/>
              <a:t>Q-Learning</a:t>
            </a:r>
            <a:r>
              <a:rPr lang="zh-CN" altLang="en-US" dirty="0"/>
              <a:t>算法伪代码</a:t>
            </a:r>
            <a:br>
              <a:rPr lang="en-US" dirty="0"/>
            </a:br>
            <a:endParaRPr lang="zh-CN" altLang="en-US" dirty="0"/>
          </a:p>
        </p:txBody>
      </p:sp>
      <p:sp>
        <p:nvSpPr>
          <p:cNvPr id="7" name="左箭头 6"/>
          <p:cNvSpPr/>
          <p:nvPr/>
        </p:nvSpPr>
        <p:spPr>
          <a:xfrm>
            <a:off x="8590209" y="3425779"/>
            <a:ext cx="721217" cy="334851"/>
          </a:xfrm>
          <a:prstGeom prst="left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异策略时序差分控制：</a:t>
            </a:r>
            <a:r>
              <a:rPr lang="en-US" dirty="0"/>
              <a:t>Q-Learning</a:t>
            </a:r>
            <a:r>
              <a:rPr lang="zh-CN" altLang="en-US" dirty="0"/>
              <a:t>示例</a:t>
            </a:r>
          </a:p>
        </p:txBody>
      </p:sp>
      <p:sp>
        <p:nvSpPr>
          <p:cNvPr id="3" name="文本占位符 2"/>
          <p:cNvSpPr>
            <a:spLocks noGrp="1"/>
          </p:cNvSpPr>
          <p:nvPr>
            <p:ph type="body" sz="quarter" idx="22"/>
          </p:nvPr>
        </p:nvSpPr>
        <p:spPr/>
        <p:txBody>
          <a:bodyPr/>
          <a:lstStyle/>
          <a:p>
            <a:r>
              <a:rPr lang="zh-CN" altLang="en-US" sz="2000" dirty="0"/>
              <a:t>例题  采用异策略时序差分控制：</a:t>
            </a:r>
            <a:r>
              <a:rPr lang="en-US" sz="2000" dirty="0"/>
              <a:t>Q-Learning </a:t>
            </a:r>
            <a:r>
              <a:rPr lang="zh-CN" altLang="en-US" sz="2000" dirty="0"/>
              <a:t>算法求解悬崖漫步（</a:t>
            </a:r>
            <a:r>
              <a:rPr lang="en-US" sz="2000" dirty="0"/>
              <a:t>Cliff Walk）</a:t>
            </a:r>
            <a:r>
              <a:rPr lang="zh-CN" altLang="en-US" sz="2000" dirty="0"/>
              <a:t>问题。</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答案：我们这里给出了参考代码，运行后得到基于 </a:t>
            </a:r>
            <a:r>
              <a:rPr lang="en-US" altLang="zh-CN" sz="2000" dirty="0"/>
              <a:t>Q-Learning </a:t>
            </a:r>
            <a:r>
              <a:rPr lang="zh-CN" altLang="en-US" sz="2000" dirty="0"/>
              <a:t>算法学习到的最优路径图。</a:t>
            </a:r>
            <a:br>
              <a:rPr lang="zh-CN" altLang="en-US" sz="2000" dirty="0"/>
            </a:br>
            <a:r>
              <a:rPr lang="zh-CN" altLang="en-US" sz="2000" dirty="0"/>
              <a:t> </a:t>
            </a:r>
            <a:br>
              <a:rPr lang="zh-CN" altLang="en-US" sz="2000"/>
            </a:br>
            <a:br>
              <a:rPr lang="zh-CN" altLang="en-US" dirty="0"/>
            </a:br>
            <a:endParaRPr lang="zh-CN" altLang="en-US" dirty="0"/>
          </a:p>
        </p:txBody>
      </p:sp>
      <p:pic>
        <p:nvPicPr>
          <p:cNvPr id="17411" name="Picture 3"/>
          <p:cNvPicPr>
            <a:picLocks noChangeAspect="1" noChangeArrowheads="1"/>
          </p:cNvPicPr>
          <p:nvPr/>
        </p:nvPicPr>
        <p:blipFill>
          <a:blip r:embed="rId2"/>
          <a:srcRect/>
          <a:stretch>
            <a:fillRect/>
          </a:stretch>
        </p:blipFill>
        <p:spPr bwMode="auto">
          <a:xfrm>
            <a:off x="2267080" y="2053682"/>
            <a:ext cx="7181850" cy="26003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异策略学习</a:t>
            </a:r>
          </a:p>
        </p:txBody>
      </p:sp>
      <p:sp>
        <p:nvSpPr>
          <p:cNvPr id="3" name="文本占位符 2"/>
          <p:cNvSpPr>
            <a:spLocks noGrp="1"/>
          </p:cNvSpPr>
          <p:nvPr>
            <p:ph type="body" sz="quarter" idx="22"/>
          </p:nvPr>
        </p:nvSpPr>
        <p:spPr>
          <a:xfrm>
            <a:off x="474300" y="1125968"/>
            <a:ext cx="11717700" cy="4766832"/>
          </a:xfrm>
        </p:spPr>
        <p:txBody>
          <a:bodyPr/>
          <a:lstStyle/>
          <a:p>
            <a:r>
              <a:rPr lang="en-US" altLang="zh-CN" sz="2000" dirty="0"/>
              <a:t>• </a:t>
            </a:r>
            <a:r>
              <a:rPr lang="zh-CN" altLang="en-US" sz="2000" dirty="0"/>
              <a:t>强化学习在与环境互动的过程中学习，然而现实世界中直接与真实环境互动成本高，安全风险大。</a:t>
            </a:r>
            <a:endParaRPr lang="en-US" altLang="zh-CN" sz="2000" dirty="0"/>
          </a:p>
          <a:p>
            <a:r>
              <a:rPr lang="en-US" altLang="zh-CN" sz="2000" dirty="0"/>
              <a:t>• </a:t>
            </a:r>
            <a:r>
              <a:rPr lang="zh-CN" altLang="en-US" sz="2000" dirty="0"/>
              <a:t>通常使用</a:t>
            </a:r>
            <a:r>
              <a:rPr lang="zh-CN" altLang="en-US" sz="2000" b="1" dirty="0"/>
              <a:t>异策略学习</a:t>
            </a:r>
            <a:r>
              <a:rPr lang="zh-CN" altLang="en-US" sz="2000" dirty="0"/>
              <a:t>解决这个问题。</a:t>
            </a:r>
            <a:br>
              <a:rPr lang="zh-CN" altLang="en-US" sz="2000" dirty="0"/>
            </a:br>
            <a:endParaRPr lang="en-US" altLang="zh-CN" sz="2000" dirty="0"/>
          </a:p>
          <a:p>
            <a:r>
              <a:rPr lang="en-US" altLang="zh-CN" sz="2000" dirty="0"/>
              <a:t>• </a:t>
            </a:r>
            <a:r>
              <a:rPr lang="zh-CN" altLang="en-US" sz="2000" dirty="0"/>
              <a:t>在强化学习控制的过程中：</a:t>
            </a:r>
            <a:endParaRPr lang="en-US" altLang="zh-CN" sz="2000" dirty="0"/>
          </a:p>
          <a:p>
            <a:r>
              <a:rPr lang="zh-CN" altLang="en-US" sz="2000" dirty="0"/>
              <a:t>若行动遵循的行动策略（</a:t>
            </a:r>
            <a:r>
              <a:rPr lang="en-US" sz="2000" dirty="0"/>
              <a:t>Behavior Policy）</a:t>
            </a:r>
            <a:r>
              <a:rPr lang="zh-CN" altLang="en-US" sz="2000" dirty="0"/>
              <a:t>和被评估的目标策略（</a:t>
            </a:r>
            <a:r>
              <a:rPr lang="en-US" sz="2000" dirty="0"/>
              <a:t>Target Policy）</a:t>
            </a:r>
            <a:r>
              <a:rPr lang="zh-CN" altLang="en-US" sz="2000" dirty="0"/>
              <a:t>是同一个策略，则称为同策略学习（</a:t>
            </a:r>
            <a:r>
              <a:rPr lang="en-US" sz="2000" dirty="0"/>
              <a:t>On-policy Learning）</a:t>
            </a:r>
            <a:r>
              <a:rPr lang="zh-CN" altLang="en-US" sz="2000" dirty="0"/>
              <a:t>。</a:t>
            </a:r>
            <a:endParaRPr lang="en-US" altLang="zh-CN" sz="2000" dirty="0"/>
          </a:p>
          <a:p>
            <a:r>
              <a:rPr lang="zh-CN" altLang="en-US" sz="2000" dirty="0"/>
              <a:t>若行动遵循的行动策略和被评估的目标策略是不同的策略，则称为异策略学习（</a:t>
            </a:r>
            <a:r>
              <a:rPr lang="en-US" sz="2000" dirty="0"/>
              <a:t>Off-policy Learning）</a:t>
            </a:r>
            <a:r>
              <a:rPr lang="zh-CN" altLang="en-US" sz="2000" dirty="0"/>
              <a:t>。</a:t>
            </a:r>
            <a:endParaRPr lang="en-US" altLang="zh-CN" sz="2000" dirty="0"/>
          </a:p>
          <a:p>
            <a:endParaRPr lang="en-US" sz="2000" dirty="0"/>
          </a:p>
          <a:p>
            <a:r>
              <a:rPr lang="en-US" altLang="zh-CN" sz="2000" dirty="0"/>
              <a:t>• </a:t>
            </a:r>
            <a:r>
              <a:rPr lang="zh-CN" altLang="en-US" sz="2000" dirty="0"/>
              <a:t>在异策略学习中，我们对一个目标策略的评估是基于行动策略所产生的交互数据进行的。</a:t>
            </a:r>
            <a:br>
              <a:rPr lang="zh-CN" altLang="en-US" sz="2000" dirty="0"/>
            </a:br>
            <a:br>
              <a:rPr lang="en-US" sz="2000" dirty="0"/>
            </a:br>
            <a:br>
              <a:rPr lang="zh-CN" altLang="en-US" sz="2000" dirty="0"/>
            </a:br>
            <a:br>
              <a:rPr lang="zh-CN" altLang="en-US" dirty="0"/>
            </a:br>
            <a:br>
              <a:rPr lang="zh-CN" altLang="en-US" dirty="0"/>
            </a:br>
            <a:endParaRPr kumimoji="1"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异策略时序差分控制：</a:t>
            </a:r>
            <a:r>
              <a:rPr lang="en-US" dirty="0"/>
              <a:t>Q-Learning</a:t>
            </a:r>
            <a:r>
              <a:rPr lang="zh-CN" altLang="en-US" dirty="0"/>
              <a:t>示例</a:t>
            </a:r>
          </a:p>
        </p:txBody>
      </p:sp>
      <p:sp>
        <p:nvSpPr>
          <p:cNvPr id="3" name="文本占位符 2"/>
          <p:cNvSpPr>
            <a:spLocks noGrp="1"/>
          </p:cNvSpPr>
          <p:nvPr>
            <p:ph type="body" sz="quarter" idx="22"/>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sz="2000" dirty="0"/>
              <a:t>。</a:t>
            </a:r>
            <a:br>
              <a:rPr lang="zh-CN" altLang="en-US" dirty="0"/>
            </a:br>
            <a:endParaRPr lang="zh-CN" altLang="en-US" dirty="0"/>
          </a:p>
        </p:txBody>
      </p:sp>
      <p:pic>
        <p:nvPicPr>
          <p:cNvPr id="20482" name="Picture 2"/>
          <p:cNvPicPr>
            <a:picLocks noChangeAspect="1" noChangeArrowheads="1"/>
          </p:cNvPicPr>
          <p:nvPr/>
        </p:nvPicPr>
        <p:blipFill>
          <a:blip r:embed="rId2"/>
          <a:srcRect/>
          <a:stretch>
            <a:fillRect/>
          </a:stretch>
        </p:blipFill>
        <p:spPr bwMode="auto">
          <a:xfrm>
            <a:off x="3037561" y="2107570"/>
            <a:ext cx="5791200" cy="1590675"/>
          </a:xfrm>
          <a:prstGeom prst="rect">
            <a:avLst/>
          </a:prstGeom>
          <a:noFill/>
          <a:ln w="9525">
            <a:noFill/>
            <a:miter lim="800000"/>
            <a:headEnd/>
            <a:tailEnd/>
          </a:ln>
          <a:effectLst/>
        </p:spPr>
      </p:pic>
      <p:sp>
        <p:nvSpPr>
          <p:cNvPr id="8" name="TextBox 7"/>
          <p:cNvSpPr txBox="1"/>
          <p:nvPr/>
        </p:nvSpPr>
        <p:spPr>
          <a:xfrm>
            <a:off x="4659682" y="4146115"/>
            <a:ext cx="3657600" cy="369332"/>
          </a:xfrm>
          <a:prstGeom prst="rect">
            <a:avLst/>
          </a:prstGeom>
          <a:noFill/>
        </p:spPr>
        <p:txBody>
          <a:bodyPr wrap="square" rtlCol="0">
            <a:spAutoFit/>
          </a:bodyPr>
          <a:lstStyle/>
          <a:p>
            <a:r>
              <a:rPr lang="en-US" dirty="0"/>
              <a:t>Cliff Walk</a:t>
            </a:r>
            <a:r>
              <a:rPr lang="zh-CN" altLang="en-US" dirty="0"/>
              <a:t>最优路径图</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本章小结</a:t>
            </a:r>
            <a:br>
              <a:rPr lang="zh-CN" altLang="en-US" dirty="0"/>
            </a:br>
            <a:endParaRPr lang="zh-CN" altLang="en-US" dirty="0"/>
          </a:p>
        </p:txBody>
      </p:sp>
      <p:sp>
        <p:nvSpPr>
          <p:cNvPr id="3" name="文本占位符 2"/>
          <p:cNvSpPr>
            <a:spLocks noGrp="1"/>
          </p:cNvSpPr>
          <p:nvPr>
            <p:ph type="body" sz="quarter" idx="22"/>
          </p:nvPr>
        </p:nvSpPr>
        <p:spPr/>
        <p:txBody>
          <a:bodyPr/>
          <a:lstStyle/>
          <a:p>
            <a:r>
              <a:rPr lang="en-US" altLang="zh-CN" sz="2000" dirty="0"/>
              <a:t>• </a:t>
            </a:r>
            <a:r>
              <a:rPr lang="zh-CN" altLang="en-US" sz="2000" dirty="0"/>
              <a:t>介绍了如何基于重要性采样机制实现强化学习异策略学习。</a:t>
            </a:r>
            <a:endParaRPr lang="en-US" altLang="zh-CN" sz="2000" dirty="0"/>
          </a:p>
          <a:p>
            <a:endParaRPr lang="en-US" altLang="zh-CN" sz="2000" dirty="0"/>
          </a:p>
          <a:p>
            <a:r>
              <a:rPr lang="en-US" altLang="zh-CN" sz="2000" dirty="0"/>
              <a:t>• </a:t>
            </a:r>
            <a:r>
              <a:rPr lang="zh-CN" altLang="en-US" sz="2000" dirty="0"/>
              <a:t>异策略学习相对于同策略学习主要有如下优势：</a:t>
            </a:r>
            <a:endParaRPr lang="en-US" altLang="zh-CN" sz="2000" dirty="0"/>
          </a:p>
          <a:p>
            <a:endParaRPr lang="en-US" altLang="zh-CN" sz="2000" dirty="0"/>
          </a:p>
          <a:p>
            <a:r>
              <a:rPr lang="zh-CN" altLang="en-US" sz="2000" dirty="0"/>
              <a:t>（</a:t>
            </a:r>
            <a:r>
              <a:rPr lang="en-US" altLang="zh-CN" sz="2000" dirty="0"/>
              <a:t>1</a:t>
            </a:r>
            <a:r>
              <a:rPr lang="zh-CN" altLang="en-US" sz="2000" dirty="0"/>
              <a:t>）可以基于随机性策略学习一个确定性策略，其中随机性策略确保了对行动空间的足够探索；</a:t>
            </a:r>
            <a:br>
              <a:rPr lang="zh-CN" altLang="en-US" sz="2000" dirty="0"/>
            </a:br>
            <a:endParaRPr lang="en-US" altLang="zh-CN" sz="2000" dirty="0"/>
          </a:p>
          <a:p>
            <a:r>
              <a:rPr lang="zh-CN" altLang="en-US" sz="2000" dirty="0"/>
              <a:t>（</a:t>
            </a:r>
            <a:r>
              <a:rPr lang="en-US" altLang="zh-CN" sz="2000" dirty="0"/>
              <a:t>2</a:t>
            </a:r>
            <a:r>
              <a:rPr lang="zh-CN" altLang="en-US" sz="2000" dirty="0"/>
              <a:t>）可以基于之前已有的旧策略学习一个新策略而无需从头开始；</a:t>
            </a:r>
            <a:br>
              <a:rPr lang="zh-CN" altLang="en-US" sz="2000" dirty="0"/>
            </a:br>
            <a:endParaRPr lang="en-US" altLang="zh-CN" sz="2000" dirty="0"/>
          </a:p>
          <a:p>
            <a:r>
              <a:rPr lang="zh-CN" altLang="en-US" sz="2000" dirty="0"/>
              <a:t>（</a:t>
            </a:r>
            <a:r>
              <a:rPr lang="en-US" altLang="zh-CN" sz="2000" dirty="0"/>
              <a:t>3</a:t>
            </a:r>
            <a:r>
              <a:rPr lang="zh-CN" altLang="en-US" sz="2000" dirty="0"/>
              <a:t>）可以用一个策略进行采样，并为多个策略学习提供样本。</a:t>
            </a:r>
            <a:br>
              <a:rPr lang="zh-CN" altLang="en-US" dirty="0"/>
            </a:br>
            <a:br>
              <a:rPr lang="zh-CN" altLang="en-US" dirty="0"/>
            </a:br>
            <a:br>
              <a:rPr lang="zh-CN" altLang="en-US" dirty="0"/>
            </a:b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5">
            <a:extLst>
              <a:ext uri="{FF2B5EF4-FFF2-40B4-BE49-F238E27FC236}">
                <a16:creationId xmlns:a16="http://schemas.microsoft.com/office/drawing/2014/main" id="{34F8B600-EDC9-094C-9D97-0831F851488D}"/>
              </a:ext>
            </a:extLst>
          </p:cNvPr>
          <p:cNvSpPr>
            <a:spLocks noGrp="1"/>
          </p:cNvSpPr>
          <p:nvPr>
            <p:ph type="body" sz="quarter" idx="10"/>
          </p:nvPr>
        </p:nvSpPr>
        <p:spPr>
          <a:xfrm>
            <a:off x="474300" y="345996"/>
            <a:ext cx="9203100" cy="461724"/>
          </a:xfrm>
        </p:spPr>
        <p:txBody>
          <a:bodyPr/>
          <a:lstStyle/>
          <a:p>
            <a:r>
              <a:rPr lang="zh-CN" altLang="en-US" sz="2000" dirty="0"/>
              <a:t>袁莎</a:t>
            </a:r>
            <a:r>
              <a:rPr lang="en-US" altLang="zh-CN" sz="2000" dirty="0"/>
              <a:t>, </a:t>
            </a:r>
            <a:r>
              <a:rPr lang="zh-CN" altLang="en-US" sz="2000" dirty="0"/>
              <a:t>白朔天</a:t>
            </a:r>
            <a:r>
              <a:rPr lang="en-US" altLang="zh-CN" sz="2000" dirty="0"/>
              <a:t>, </a:t>
            </a:r>
            <a:r>
              <a:rPr lang="zh-CN" altLang="en-US" sz="2000" dirty="0"/>
              <a:t>唐杰</a:t>
            </a:r>
            <a:r>
              <a:rPr lang="en-US" altLang="zh-CN" sz="2000" dirty="0"/>
              <a:t>. </a:t>
            </a:r>
            <a:r>
              <a:rPr lang="zh-CN" altLang="en-US" sz="2000" dirty="0"/>
              <a:t>强化学习（微课版）</a:t>
            </a:r>
            <a:r>
              <a:rPr lang="en-US" altLang="zh-CN" sz="2000" dirty="0"/>
              <a:t>. </a:t>
            </a:r>
            <a:r>
              <a:rPr lang="zh-CN" altLang="en-US" sz="2000" dirty="0"/>
              <a:t>清华大学出版社</a:t>
            </a:r>
          </a:p>
        </p:txBody>
      </p:sp>
      <p:pic>
        <p:nvPicPr>
          <p:cNvPr id="5" name="图片 4">
            <a:extLst>
              <a:ext uri="{FF2B5EF4-FFF2-40B4-BE49-F238E27FC236}">
                <a16:creationId xmlns:a16="http://schemas.microsoft.com/office/drawing/2014/main" id="{60386985-C5F1-E143-90F9-3D7A3B0418ED}"/>
              </a:ext>
            </a:extLst>
          </p:cNvPr>
          <p:cNvPicPr>
            <a:picLocks noChangeAspect="1"/>
          </p:cNvPicPr>
          <p:nvPr/>
        </p:nvPicPr>
        <p:blipFill>
          <a:blip r:embed="rId2"/>
          <a:stretch>
            <a:fillRect/>
          </a:stretch>
        </p:blipFill>
        <p:spPr>
          <a:xfrm>
            <a:off x="1079500" y="2499360"/>
            <a:ext cx="2501900" cy="2501900"/>
          </a:xfrm>
          <a:prstGeom prst="rect">
            <a:avLst/>
          </a:prstGeom>
        </p:spPr>
      </p:pic>
      <p:sp>
        <p:nvSpPr>
          <p:cNvPr id="6" name="文本占位符 5">
            <a:extLst>
              <a:ext uri="{FF2B5EF4-FFF2-40B4-BE49-F238E27FC236}">
                <a16:creationId xmlns:a16="http://schemas.microsoft.com/office/drawing/2014/main" id="{98A8D970-D4E2-E943-81C0-3FFBE4537F83}"/>
              </a:ext>
            </a:extLst>
          </p:cNvPr>
          <p:cNvSpPr txBox="1">
            <a:spLocks/>
          </p:cNvSpPr>
          <p:nvPr/>
        </p:nvSpPr>
        <p:spPr>
          <a:xfrm>
            <a:off x="1371260" y="2037636"/>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京东购买二维码</a:t>
            </a:r>
          </a:p>
        </p:txBody>
      </p:sp>
      <p:pic>
        <p:nvPicPr>
          <p:cNvPr id="8" name="图片 7">
            <a:extLst>
              <a:ext uri="{FF2B5EF4-FFF2-40B4-BE49-F238E27FC236}">
                <a16:creationId xmlns:a16="http://schemas.microsoft.com/office/drawing/2014/main" id="{DB0E6482-A3DE-724E-BF27-1F8FFC52F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392680"/>
            <a:ext cx="2788920" cy="2788920"/>
          </a:xfrm>
          <a:prstGeom prst="rect">
            <a:avLst/>
          </a:prstGeom>
        </p:spPr>
      </p:pic>
      <p:sp>
        <p:nvSpPr>
          <p:cNvPr id="9" name="文本占位符 5">
            <a:extLst>
              <a:ext uri="{FF2B5EF4-FFF2-40B4-BE49-F238E27FC236}">
                <a16:creationId xmlns:a16="http://schemas.microsoft.com/office/drawing/2014/main" id="{37439898-56FF-C944-B2D2-6BC8E2770D8C}"/>
              </a:ext>
            </a:extLst>
          </p:cNvPr>
          <p:cNvSpPr txBox="1">
            <a:spLocks/>
          </p:cNvSpPr>
          <p:nvPr/>
        </p:nvSpPr>
        <p:spPr>
          <a:xfrm>
            <a:off x="8308465" y="2095064"/>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交流公众号</a:t>
            </a:r>
          </a:p>
        </p:txBody>
      </p:sp>
      <p:pic>
        <p:nvPicPr>
          <p:cNvPr id="12" name="图片 11">
            <a:extLst>
              <a:ext uri="{FF2B5EF4-FFF2-40B4-BE49-F238E27FC236}">
                <a16:creationId xmlns:a16="http://schemas.microsoft.com/office/drawing/2014/main" id="{3AC24343-BFC4-4D42-AEE6-68C35C00EF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1350" y="2528570"/>
            <a:ext cx="2501900" cy="2501900"/>
          </a:xfrm>
          <a:prstGeom prst="rect">
            <a:avLst/>
          </a:prstGeom>
        </p:spPr>
      </p:pic>
      <p:sp>
        <p:nvSpPr>
          <p:cNvPr id="13" name="文本占位符 5">
            <a:extLst>
              <a:ext uri="{FF2B5EF4-FFF2-40B4-BE49-F238E27FC236}">
                <a16:creationId xmlns:a16="http://schemas.microsoft.com/office/drawing/2014/main" id="{10B00AAA-7CF8-5B46-9155-EDB0E8125E96}"/>
              </a:ext>
            </a:extLst>
          </p:cNvPr>
          <p:cNvSpPr txBox="1">
            <a:spLocks/>
          </p:cNvSpPr>
          <p:nvPr/>
        </p:nvSpPr>
        <p:spPr>
          <a:xfrm>
            <a:off x="4846615" y="2066846"/>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淘宝购买二维码</a:t>
            </a:r>
          </a:p>
        </p:txBody>
      </p:sp>
    </p:spTree>
    <p:extLst>
      <p:ext uri="{BB962C8B-B14F-4D97-AF65-F5344CB8AC3E}">
        <p14:creationId xmlns:p14="http://schemas.microsoft.com/office/powerpoint/2010/main" val="3467212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基本重要性采样</a:t>
            </a:r>
            <a:br>
              <a:rPr lang="zh-CN" altLang="en-US" dirty="0"/>
            </a:br>
            <a:endParaRPr lang="zh-CN" altLang="en-US" dirty="0"/>
          </a:p>
        </p:txBody>
      </p:sp>
      <p:sp>
        <p:nvSpPr>
          <p:cNvPr id="3" name="文本占位符 2"/>
          <p:cNvSpPr>
            <a:spLocks noGrp="1"/>
          </p:cNvSpPr>
          <p:nvPr>
            <p:ph type="body" sz="quarter" idx="22"/>
          </p:nvPr>
        </p:nvSpPr>
        <p:spPr>
          <a:xfrm>
            <a:off x="474299" y="1125968"/>
            <a:ext cx="11387849" cy="4766832"/>
          </a:xfrm>
        </p:spPr>
        <p:txBody>
          <a:bodyPr/>
          <a:lstStyle/>
          <a:p>
            <a:r>
              <a:rPr lang="zh-CN" altLang="en-US" sz="2000" dirty="0"/>
              <a:t>异策略学习就是基于</a:t>
            </a:r>
            <a:r>
              <a:rPr lang="zh-CN" altLang="en-US" sz="2000" b="1" dirty="0"/>
              <a:t>重要性采样</a:t>
            </a:r>
            <a:r>
              <a:rPr lang="zh-CN" altLang="en-US" sz="2000" dirty="0"/>
              <a:t>的原理实现的，下面我们详细介绍。</a:t>
            </a:r>
            <a:endParaRPr lang="en-US" altLang="zh-CN" sz="2000" dirty="0"/>
          </a:p>
          <a:p>
            <a:r>
              <a:rPr lang="zh-CN" altLang="en-US" sz="2000" dirty="0"/>
              <a:t>重要性采样（</a:t>
            </a:r>
            <a:r>
              <a:rPr lang="en-US" altLang="zh-CN" sz="2000" dirty="0"/>
              <a:t>Importance Sampling</a:t>
            </a:r>
            <a:r>
              <a:rPr lang="zh-CN" altLang="en-US" sz="2000" dirty="0"/>
              <a:t>）是统计学中用于估计未知分布性质的常用方法。该方法通过对与原分布不同的另一个分布进行采样，用于估计原分布的性质。</a:t>
            </a:r>
            <a:endParaRPr lang="en-US" altLang="zh-CN" sz="2000" dirty="0"/>
          </a:p>
          <a:p>
            <a:endParaRPr lang="en-US" altLang="zh-CN" sz="2000" dirty="0"/>
          </a:p>
          <a:p>
            <a:r>
              <a:rPr lang="zh-CN" altLang="en-US" sz="2000" dirty="0"/>
              <a:t>假设原分布的概率密度函数为 </a:t>
            </a:r>
            <a:r>
              <a:rPr lang="en-US" altLang="zh-CN" sz="2000" dirty="0"/>
              <a:t>p(x)</a:t>
            </a:r>
            <a:r>
              <a:rPr lang="zh-CN" altLang="en-US" sz="2000" dirty="0"/>
              <a:t>，如果直接对原分布进行采样，采样点的方差小，我们可采用蒙特卡洛法估计原分布的性质；</a:t>
            </a:r>
            <a:endParaRPr lang="en-US" altLang="zh-CN" sz="2000" dirty="0"/>
          </a:p>
          <a:p>
            <a:r>
              <a:rPr lang="zh-CN" altLang="en-US" sz="2000" dirty="0"/>
              <a:t>如果直接对原分布进行采样，采样点的方差大，此时，我们可以引入另一个不同的分布，其概率密度函数为 </a:t>
            </a:r>
            <a:r>
              <a:rPr lang="en-US" altLang="zh-CN" sz="2000" dirty="0"/>
              <a:t>q(x)</a:t>
            </a:r>
            <a:r>
              <a:rPr lang="zh-CN" altLang="en-US" sz="2000" dirty="0"/>
              <a:t>，基于无意识统计学家定律有：</a:t>
            </a:r>
            <a:endParaRPr lang="en-US" altLang="zh-CN" sz="2000" dirty="0"/>
          </a:p>
          <a:p>
            <a:endParaRPr lang="en-US" altLang="zh-CN" sz="2000" dirty="0"/>
          </a:p>
          <a:p>
            <a:endParaRPr lang="en-US" altLang="zh-CN" sz="2000" dirty="0"/>
          </a:p>
          <a:p>
            <a:r>
              <a:rPr lang="zh-CN" altLang="en-US" sz="2000" dirty="0"/>
              <a:t>在该式中，当 </a:t>
            </a:r>
            <a:r>
              <a:rPr lang="en-US" sz="2000" dirty="0"/>
              <a:t>q(x) = 0 </a:t>
            </a:r>
            <a:r>
              <a:rPr lang="zh-CN" altLang="en-US" sz="2000" dirty="0"/>
              <a:t>时，</a:t>
            </a:r>
            <a:r>
              <a:rPr lang="en-US" sz="2000" dirty="0"/>
              <a:t>h(x)p(x) = 0。</a:t>
            </a:r>
            <a:r>
              <a:rPr lang="zh-CN" altLang="en-US" sz="2000" dirty="0"/>
              <a:t>此时，原问题（求解 </a:t>
            </a:r>
            <a:r>
              <a:rPr lang="en-US" sz="2000" dirty="0"/>
              <a:t>h(x) </a:t>
            </a:r>
            <a:r>
              <a:rPr lang="zh-CN" altLang="en-US" sz="2000" dirty="0"/>
              <a:t>在 </a:t>
            </a:r>
            <a:r>
              <a:rPr lang="en-US" sz="2000" dirty="0"/>
              <a:t>p(x) </a:t>
            </a:r>
            <a:r>
              <a:rPr lang="zh-CN" altLang="en-US" sz="2000" dirty="0"/>
              <a:t>分布下的期望）被转换成了求解 </a:t>
            </a:r>
            <a:r>
              <a:rPr lang="en-US" sz="2000" dirty="0"/>
              <a:t>h(x)w(x) </a:t>
            </a:r>
            <a:r>
              <a:rPr lang="zh-CN" altLang="en-US" sz="2000" dirty="0"/>
              <a:t>在 </a:t>
            </a:r>
            <a:r>
              <a:rPr lang="en-US" sz="2000" dirty="0"/>
              <a:t>q(x) </a:t>
            </a:r>
            <a:r>
              <a:rPr lang="zh-CN" altLang="en-US" sz="2000" dirty="0"/>
              <a:t>分布下的期望。其中，</a:t>
            </a:r>
            <a:r>
              <a:rPr lang="en-US" sz="2000" dirty="0"/>
              <a:t>w(x) </a:t>
            </a:r>
            <a:r>
              <a:rPr lang="zh-CN" altLang="en-US" sz="2000" dirty="0"/>
              <a:t>被称为重要性权重（</a:t>
            </a:r>
            <a:r>
              <a:rPr lang="en-US" sz="2000" dirty="0"/>
              <a:t>Importance Weight）</a:t>
            </a:r>
            <a:r>
              <a:rPr lang="zh-CN" altLang="en-US" sz="2000" dirty="0"/>
              <a:t>：</a:t>
            </a:r>
            <a:br>
              <a:rPr lang="en-US" sz="2000" dirty="0"/>
            </a:br>
            <a:br>
              <a:rPr lang="zh-CN" altLang="en-US" sz="2000" dirty="0"/>
            </a:br>
            <a:br>
              <a:rPr lang="zh-CN" altLang="en-US" sz="2000" dirty="0"/>
            </a:br>
            <a:br>
              <a:rPr lang="zh-CN" altLang="en-US" sz="2000" dirty="0"/>
            </a:br>
            <a:endParaRPr lang="zh-CN" altLang="en-US" sz="2000" dirty="0"/>
          </a:p>
        </p:txBody>
      </p:sp>
      <p:pic>
        <p:nvPicPr>
          <p:cNvPr id="1026" name="Picture 2"/>
          <p:cNvPicPr>
            <a:picLocks noChangeAspect="1" noChangeArrowheads="1"/>
          </p:cNvPicPr>
          <p:nvPr/>
        </p:nvPicPr>
        <p:blipFill>
          <a:blip r:embed="rId2"/>
          <a:srcRect/>
          <a:stretch>
            <a:fillRect/>
          </a:stretch>
        </p:blipFill>
        <p:spPr bwMode="auto">
          <a:xfrm>
            <a:off x="830240" y="4195438"/>
            <a:ext cx="2990850" cy="5715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21221" y="4192437"/>
            <a:ext cx="2019300" cy="5524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845154" y="4121522"/>
            <a:ext cx="2105025" cy="6191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7940524" y="4223296"/>
            <a:ext cx="2047875" cy="390525"/>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4808430" y="5956845"/>
            <a:ext cx="1492162" cy="598828"/>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基本重要性采样</a:t>
            </a:r>
          </a:p>
        </p:txBody>
      </p:sp>
      <p:sp>
        <p:nvSpPr>
          <p:cNvPr id="3" name="文本占位符 2"/>
          <p:cNvSpPr>
            <a:spLocks noGrp="1"/>
          </p:cNvSpPr>
          <p:nvPr>
            <p:ph type="body" sz="quarter" idx="22"/>
          </p:nvPr>
        </p:nvSpPr>
        <p:spPr>
          <a:xfrm>
            <a:off x="474300" y="1125968"/>
            <a:ext cx="11901416" cy="4766832"/>
          </a:xfrm>
        </p:spPr>
        <p:txBody>
          <a:bodyPr/>
          <a:lstStyle/>
          <a:p>
            <a:r>
              <a:rPr lang="zh-CN" altLang="en-US" sz="2000" dirty="0"/>
              <a:t>结合大数定律和上式有：</a:t>
            </a:r>
            <a:endParaRPr lang="en-US" altLang="zh-CN" sz="2000" dirty="0"/>
          </a:p>
          <a:p>
            <a:endParaRPr lang="en-US" altLang="zh-CN" sz="2000" dirty="0"/>
          </a:p>
          <a:p>
            <a:endParaRPr lang="en-US" altLang="zh-CN" sz="2000" dirty="0"/>
          </a:p>
          <a:p>
            <a:r>
              <a:rPr lang="zh-CN" altLang="en-US" sz="2000" dirty="0"/>
              <a:t>其中，重要性权重为：</a:t>
            </a:r>
            <a:endParaRPr lang="en-US" altLang="zh-CN" sz="2000" dirty="0"/>
          </a:p>
          <a:p>
            <a:endParaRPr lang="en-US" altLang="zh-CN" sz="2000" dirty="0"/>
          </a:p>
          <a:p>
            <a:r>
              <a:rPr lang="zh-CN" altLang="en-US" sz="2000" dirty="0"/>
              <a:t>因为                                             ，所以，基于重要性采样的估计为无偏估计（</a:t>
            </a:r>
            <a:r>
              <a:rPr lang="en-US" sz="2000" dirty="0"/>
              <a:t>Unbiased Estimate</a:t>
            </a:r>
            <a:r>
              <a:rPr lang="zh-CN" altLang="en-US" sz="2000" dirty="0"/>
              <a:t>）</a:t>
            </a:r>
            <a:r>
              <a:rPr lang="en-US" sz="2000" dirty="0"/>
              <a:t>，</a:t>
            </a:r>
            <a:r>
              <a:rPr lang="zh-CN" altLang="en-US" sz="2000" dirty="0"/>
              <a:t>即估计的数学期望等于真实的数学期望。</a:t>
            </a:r>
            <a:endParaRPr lang="en-US" altLang="zh-CN" sz="2000" dirty="0"/>
          </a:p>
          <a:p>
            <a:endParaRPr lang="en-US" altLang="zh-CN" sz="2000" dirty="0"/>
          </a:p>
          <a:p>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dirty="0"/>
            </a:b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1817905" y="1721090"/>
            <a:ext cx="3495675" cy="4095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5324344" y="1545398"/>
            <a:ext cx="2019300" cy="6858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3183569" y="2300483"/>
            <a:ext cx="1390650" cy="628650"/>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a:srcRect/>
          <a:stretch>
            <a:fillRect/>
          </a:stretch>
        </p:blipFill>
        <p:spPr bwMode="auto">
          <a:xfrm>
            <a:off x="1081153" y="3236738"/>
            <a:ext cx="3390900" cy="4095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基本重要性采样</a:t>
            </a:r>
          </a:p>
          <a:p>
            <a:endParaRPr lang="zh-CN" altLang="en-US" dirty="0"/>
          </a:p>
        </p:txBody>
      </p:sp>
      <p:sp>
        <p:nvSpPr>
          <p:cNvPr id="3" name="文本占位符 2"/>
          <p:cNvSpPr>
            <a:spLocks noGrp="1"/>
          </p:cNvSpPr>
          <p:nvPr>
            <p:ph type="body" sz="quarter" idx="22"/>
          </p:nvPr>
        </p:nvSpPr>
        <p:spPr>
          <a:xfrm>
            <a:off x="436722" y="800292"/>
            <a:ext cx="11081266" cy="4766832"/>
          </a:xfrm>
        </p:spPr>
        <p:txBody>
          <a:bodyPr/>
          <a:lstStyle/>
          <a:p>
            <a:r>
              <a:rPr lang="zh-CN" altLang="en-US" sz="2000" dirty="0"/>
              <a:t>接下来，我们分析重要性采样方法的方差。</a:t>
            </a:r>
            <a:endParaRPr lang="en-US" altLang="zh-CN" sz="2000" dirty="0"/>
          </a:p>
          <a:p>
            <a:r>
              <a:rPr lang="zh-CN" altLang="en-US" sz="2000" dirty="0"/>
              <a:t>首先回顾方差的定义式，随机变量 </a:t>
            </a:r>
            <a:r>
              <a:rPr lang="en-US" altLang="zh-CN" sz="2000" i="1" dirty="0"/>
              <a:t>X </a:t>
            </a:r>
            <a:r>
              <a:rPr lang="en-US" altLang="zh-CN" sz="2000" dirty="0"/>
              <a:t> </a:t>
            </a:r>
            <a:r>
              <a:rPr lang="zh-CN" altLang="en-US" sz="2000" dirty="0"/>
              <a:t>的方差为：</a:t>
            </a:r>
            <a:endParaRPr lang="en-US" altLang="zh-CN" sz="2000" dirty="0"/>
          </a:p>
          <a:p>
            <a:r>
              <a:rPr lang="zh-CN" altLang="en-US" sz="2000" dirty="0"/>
              <a:t>因此有：</a:t>
            </a:r>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若                              成立，则有：</a:t>
            </a:r>
            <a:br>
              <a:rPr lang="zh-CN" altLang="en-US" sz="2000" dirty="0"/>
            </a:br>
            <a:br>
              <a:rPr lang="zh-CN" altLang="en-US" sz="2000" dirty="0"/>
            </a:br>
            <a:br>
              <a:rPr lang="zh-CN" altLang="en-US" sz="2000" dirty="0"/>
            </a:br>
            <a:endParaRPr lang="zh-CN" altLang="en-US" sz="2000" dirty="0"/>
          </a:p>
        </p:txBody>
      </p:sp>
      <p:pic>
        <p:nvPicPr>
          <p:cNvPr id="3074" name="Picture 2"/>
          <p:cNvPicPr>
            <a:picLocks noChangeAspect="1" noChangeArrowheads="1"/>
          </p:cNvPicPr>
          <p:nvPr/>
        </p:nvPicPr>
        <p:blipFill>
          <a:blip r:embed="rId2"/>
          <a:srcRect/>
          <a:stretch>
            <a:fillRect/>
          </a:stretch>
        </p:blipFill>
        <p:spPr bwMode="auto">
          <a:xfrm>
            <a:off x="6006622" y="1254626"/>
            <a:ext cx="2533650" cy="3905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627984" y="1689840"/>
            <a:ext cx="6365702" cy="1926221"/>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825740" y="3664061"/>
            <a:ext cx="2047875" cy="657225"/>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a:srcRect/>
          <a:stretch>
            <a:fillRect/>
          </a:stretch>
        </p:blipFill>
        <p:spPr bwMode="auto">
          <a:xfrm>
            <a:off x="2817640" y="4261852"/>
            <a:ext cx="6388991" cy="2228288"/>
          </a:xfrm>
          <a:prstGeom prst="rect">
            <a:avLst/>
          </a:prstGeom>
          <a:noFill/>
          <a:ln w="9525">
            <a:noFill/>
            <a:miter lim="800000"/>
            <a:headEnd/>
            <a:tailEnd/>
          </a:ln>
          <a:effectLst/>
        </p:spPr>
      </p:pic>
      <p:sp>
        <p:nvSpPr>
          <p:cNvPr id="10" name="椭圆 9"/>
          <p:cNvSpPr/>
          <p:nvPr/>
        </p:nvSpPr>
        <p:spPr>
          <a:xfrm>
            <a:off x="12527" y="4446740"/>
            <a:ext cx="3068876" cy="2379943"/>
          </a:xfrm>
          <a:prstGeom prst="ellipse">
            <a:avLst/>
          </a:prstGeom>
          <a:solidFill>
            <a:schemeClr val="bg1"/>
          </a:solidFill>
          <a:ln w="38100">
            <a:solidFill>
              <a:srgbClr val="4890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solidFill>
                  <a:schemeClr val="tx1"/>
                </a:solidFill>
              </a:rPr>
              <a:t>即当采样点服从概率密度函数为  </a:t>
            </a:r>
            <a:endParaRPr lang="en-US" altLang="zh-CN" dirty="0">
              <a:solidFill>
                <a:schemeClr val="tx1"/>
              </a:solidFill>
            </a:endParaRPr>
          </a:p>
          <a:p>
            <a:pPr algn="ctr"/>
            <a:endParaRPr lang="en-US" altLang="zh-CN" dirty="0">
              <a:solidFill>
                <a:schemeClr val="tx1"/>
              </a:solidFill>
            </a:endParaRPr>
          </a:p>
          <a:p>
            <a:pPr algn="ctr"/>
            <a:endParaRPr lang="en-US" altLang="zh-CN" dirty="0">
              <a:solidFill>
                <a:schemeClr val="tx1"/>
              </a:solidFill>
            </a:endParaRPr>
          </a:p>
          <a:p>
            <a:pPr algn="ctr"/>
            <a:r>
              <a:rPr lang="zh-CN" altLang="en-US" dirty="0">
                <a:solidFill>
                  <a:schemeClr val="tx1"/>
                </a:solidFill>
              </a:rPr>
              <a:t>的分布时，重要性采样方差为零。</a:t>
            </a:r>
            <a:br>
              <a:rPr lang="zh-CN" altLang="en-US" dirty="0">
                <a:solidFill>
                  <a:schemeClr val="tx1"/>
                </a:solidFill>
              </a:rPr>
            </a:br>
            <a:endParaRPr lang="zh-CN" altLang="en-US" dirty="0">
              <a:solidFill>
                <a:schemeClr val="tx1"/>
              </a:solidFill>
            </a:endParaRPr>
          </a:p>
        </p:txBody>
      </p:sp>
      <p:pic>
        <p:nvPicPr>
          <p:cNvPr id="3079" name="Picture 7"/>
          <p:cNvPicPr>
            <a:picLocks noChangeAspect="1" noChangeArrowheads="1"/>
          </p:cNvPicPr>
          <p:nvPr/>
        </p:nvPicPr>
        <p:blipFill>
          <a:blip r:embed="rId6"/>
          <a:srcRect/>
          <a:stretch>
            <a:fillRect/>
          </a:stretch>
        </p:blipFill>
        <p:spPr bwMode="auto">
          <a:xfrm>
            <a:off x="608361" y="5243904"/>
            <a:ext cx="1892599" cy="455438"/>
          </a:xfrm>
          <a:prstGeom prst="rect">
            <a:avLst/>
          </a:prstGeom>
          <a:solidFill>
            <a:schemeClr val="accent5">
              <a:lumMod val="20000"/>
              <a:lumOff val="80000"/>
            </a:schemeClr>
          </a:solidFill>
          <a:ln>
            <a:solidFill>
              <a:schemeClr val="bg1"/>
            </a:solidFill>
          </a:ln>
        </p:spPr>
      </p:pic>
      <p:sp>
        <p:nvSpPr>
          <p:cNvPr id="12" name="椭圆 11"/>
          <p:cNvSpPr/>
          <p:nvPr/>
        </p:nvSpPr>
        <p:spPr>
          <a:xfrm>
            <a:off x="9118948" y="2893513"/>
            <a:ext cx="3073053" cy="3964486"/>
          </a:xfrm>
          <a:prstGeom prst="ellipse">
            <a:avLst/>
          </a:prstGeom>
          <a:solidFill>
            <a:schemeClr val="bg1"/>
          </a:solidFill>
          <a:ln w="38100">
            <a:solidFill>
              <a:srgbClr val="4890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tLang="zh-CN" dirty="0">
              <a:solidFill>
                <a:schemeClr val="tx1"/>
              </a:solidFill>
            </a:endParaRPr>
          </a:p>
          <a:p>
            <a:r>
              <a:rPr lang="zh-CN" altLang="en-US" dirty="0">
                <a:solidFill>
                  <a:schemeClr val="tx1"/>
                </a:solidFill>
              </a:rPr>
              <a:t>虽然我们不知道 </a:t>
            </a:r>
            <a:r>
              <a:rPr lang="en-US" altLang="zh-CN" i="1" dirty="0">
                <a:solidFill>
                  <a:schemeClr val="tx1"/>
                </a:solidFill>
              </a:rPr>
              <a:t>q</a:t>
            </a:r>
            <a:r>
              <a:rPr lang="en-US" altLang="zh-CN" dirty="0">
                <a:solidFill>
                  <a:schemeClr val="tx1"/>
                </a:solidFill>
              </a:rPr>
              <a:t>(</a:t>
            </a:r>
            <a:r>
              <a:rPr lang="en-US" altLang="zh-CN" i="1" dirty="0">
                <a:solidFill>
                  <a:schemeClr val="tx1"/>
                </a:solidFill>
              </a:rPr>
              <a:t>x</a:t>
            </a:r>
            <a:r>
              <a:rPr lang="en-US" altLang="zh-CN" dirty="0">
                <a:solidFill>
                  <a:schemeClr val="tx1"/>
                </a:solidFill>
              </a:rPr>
              <a:t>) </a:t>
            </a:r>
            <a:r>
              <a:rPr lang="zh-CN" altLang="en-US" dirty="0">
                <a:solidFill>
                  <a:schemeClr val="tx1"/>
                </a:solidFill>
              </a:rPr>
              <a:t>的准确取值，但该式给我们提供了选择 </a:t>
            </a:r>
            <a:r>
              <a:rPr lang="en-US" altLang="zh-CN" i="1" dirty="0">
                <a:solidFill>
                  <a:schemeClr val="tx1"/>
                </a:solidFill>
              </a:rPr>
              <a:t>q</a:t>
            </a:r>
            <a:r>
              <a:rPr lang="en-US" altLang="zh-CN" dirty="0">
                <a:solidFill>
                  <a:schemeClr val="tx1"/>
                </a:solidFill>
              </a:rPr>
              <a:t>(</a:t>
            </a:r>
            <a:r>
              <a:rPr lang="en-US" altLang="zh-CN" i="1" dirty="0">
                <a:solidFill>
                  <a:schemeClr val="tx1"/>
                </a:solidFill>
              </a:rPr>
              <a:t>x</a:t>
            </a:r>
            <a:r>
              <a:rPr lang="en-US" altLang="zh-CN" dirty="0">
                <a:solidFill>
                  <a:schemeClr val="tx1"/>
                </a:solidFill>
              </a:rPr>
              <a:t>) </a:t>
            </a:r>
            <a:r>
              <a:rPr lang="zh-CN" altLang="en-US" dirty="0">
                <a:solidFill>
                  <a:schemeClr val="tx1"/>
                </a:solidFill>
              </a:rPr>
              <a:t>的指导。</a:t>
            </a:r>
            <a:endParaRPr lang="en-US" altLang="zh-CN" dirty="0">
              <a:solidFill>
                <a:schemeClr val="tx1"/>
              </a:solidFill>
            </a:endParaRPr>
          </a:p>
          <a:p>
            <a:r>
              <a:rPr lang="zh-CN" altLang="en-US" dirty="0">
                <a:solidFill>
                  <a:schemeClr val="tx1"/>
                </a:solidFill>
              </a:rPr>
              <a:t>期望值  </a:t>
            </a:r>
            <a:endParaRPr lang="en-US" altLang="zh-CN" dirty="0">
              <a:solidFill>
                <a:schemeClr val="tx1"/>
              </a:solidFill>
            </a:endParaRPr>
          </a:p>
          <a:p>
            <a:r>
              <a:rPr lang="zh-CN" altLang="en-US" dirty="0">
                <a:solidFill>
                  <a:schemeClr val="tx1"/>
                </a:solidFill>
              </a:rPr>
              <a:t>为常数，有：</a:t>
            </a:r>
            <a:endParaRPr lang="en-US" altLang="zh-CN" dirty="0">
              <a:solidFill>
                <a:schemeClr val="tx1"/>
              </a:solidFill>
            </a:endParaRPr>
          </a:p>
          <a:p>
            <a:r>
              <a:rPr lang="en-US" altLang="zh-CN" dirty="0">
                <a:solidFill>
                  <a:schemeClr val="tx1"/>
                </a:solidFill>
              </a:rPr>
              <a:t>                       </a:t>
            </a:r>
            <a:r>
              <a:rPr lang="zh-CN" altLang="en-US" dirty="0">
                <a:solidFill>
                  <a:schemeClr val="tx1"/>
                </a:solidFill>
              </a:rPr>
              <a:t> 。</a:t>
            </a:r>
            <a:endParaRPr lang="en-US" altLang="zh-CN" dirty="0">
              <a:solidFill>
                <a:schemeClr val="tx1"/>
              </a:solidFill>
            </a:endParaRPr>
          </a:p>
          <a:p>
            <a:r>
              <a:rPr lang="zh-CN" altLang="en-US" dirty="0">
                <a:solidFill>
                  <a:schemeClr val="tx1"/>
                </a:solidFill>
              </a:rPr>
              <a:t>基于 </a:t>
            </a:r>
            <a:r>
              <a:rPr lang="en-US" altLang="zh-CN" i="1" dirty="0">
                <a:solidFill>
                  <a:schemeClr val="tx1"/>
                </a:solidFill>
              </a:rPr>
              <a:t>p</a:t>
            </a:r>
            <a:r>
              <a:rPr lang="en-US" altLang="zh-CN" dirty="0">
                <a:solidFill>
                  <a:schemeClr val="tx1"/>
                </a:solidFill>
              </a:rPr>
              <a:t>(</a:t>
            </a:r>
            <a:r>
              <a:rPr lang="en-US" altLang="zh-CN" i="1" dirty="0">
                <a:solidFill>
                  <a:schemeClr val="tx1"/>
                </a:solidFill>
              </a:rPr>
              <a:t>x</a:t>
            </a:r>
            <a:r>
              <a:rPr lang="en-US" altLang="zh-CN" dirty="0">
                <a:solidFill>
                  <a:schemeClr val="tx1"/>
                </a:solidFill>
              </a:rPr>
              <a:t>) </a:t>
            </a:r>
            <a:r>
              <a:rPr lang="zh-CN" altLang="en-US" dirty="0">
                <a:solidFill>
                  <a:schemeClr val="tx1"/>
                </a:solidFill>
              </a:rPr>
              <a:t>设计采样策略时，应当使得采样点向 </a:t>
            </a:r>
            <a:r>
              <a:rPr lang="en-US" altLang="zh-CN" i="1" dirty="0">
                <a:solidFill>
                  <a:schemeClr val="tx1"/>
                </a:solidFill>
              </a:rPr>
              <a:t>h</a:t>
            </a:r>
            <a:r>
              <a:rPr lang="en-US" altLang="zh-CN" dirty="0">
                <a:solidFill>
                  <a:schemeClr val="tx1"/>
                </a:solidFill>
              </a:rPr>
              <a:t>(</a:t>
            </a:r>
            <a:r>
              <a:rPr lang="en-US" altLang="zh-CN" i="1" dirty="0">
                <a:solidFill>
                  <a:schemeClr val="tx1"/>
                </a:solidFill>
              </a:rPr>
              <a:t>x</a:t>
            </a:r>
            <a:r>
              <a:rPr lang="en-US" altLang="zh-CN" dirty="0">
                <a:solidFill>
                  <a:schemeClr val="tx1"/>
                </a:solidFill>
              </a:rPr>
              <a:t>) </a:t>
            </a:r>
            <a:r>
              <a:rPr lang="zh-CN" altLang="en-US" dirty="0">
                <a:solidFill>
                  <a:schemeClr val="tx1"/>
                </a:solidFill>
              </a:rPr>
              <a:t>值大的地方倾斜。</a:t>
            </a:r>
            <a:br>
              <a:rPr lang="zh-CN" altLang="en-US" dirty="0">
                <a:solidFill>
                  <a:schemeClr val="tx1"/>
                </a:solidFill>
              </a:rPr>
            </a:br>
            <a:endParaRPr lang="zh-CN" altLang="en-US" dirty="0">
              <a:solidFill>
                <a:schemeClr val="tx1"/>
              </a:solidFill>
            </a:endParaRPr>
          </a:p>
        </p:txBody>
      </p:sp>
      <p:pic>
        <p:nvPicPr>
          <p:cNvPr id="3080" name="Picture 8"/>
          <p:cNvPicPr>
            <a:picLocks noChangeAspect="1" noChangeArrowheads="1"/>
          </p:cNvPicPr>
          <p:nvPr/>
        </p:nvPicPr>
        <p:blipFill>
          <a:blip r:embed="rId7"/>
          <a:srcRect/>
          <a:stretch>
            <a:fillRect/>
          </a:stretch>
        </p:blipFill>
        <p:spPr bwMode="auto">
          <a:xfrm>
            <a:off x="10370964" y="4452285"/>
            <a:ext cx="1152982" cy="312825"/>
          </a:xfrm>
          <a:prstGeom prst="rect">
            <a:avLst/>
          </a:prstGeom>
          <a:noFill/>
          <a:ln w="9525">
            <a:noFill/>
            <a:miter lim="800000"/>
            <a:headEnd/>
            <a:tailEnd/>
          </a:ln>
          <a:effectLst/>
        </p:spPr>
      </p:pic>
      <p:pic>
        <p:nvPicPr>
          <p:cNvPr id="3081" name="Picture 9"/>
          <p:cNvPicPr>
            <a:picLocks noChangeAspect="1" noChangeArrowheads="1"/>
          </p:cNvPicPr>
          <p:nvPr/>
        </p:nvPicPr>
        <p:blipFill>
          <a:blip r:embed="rId8"/>
          <a:srcRect/>
          <a:stretch>
            <a:fillRect/>
          </a:stretch>
        </p:blipFill>
        <p:spPr bwMode="auto">
          <a:xfrm>
            <a:off x="9685296" y="4990905"/>
            <a:ext cx="1412765" cy="31098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重要性采样示例</a:t>
            </a:r>
          </a:p>
          <a:p>
            <a:endParaRPr lang="zh-CN" altLang="en-US" dirty="0"/>
          </a:p>
        </p:txBody>
      </p:sp>
      <p:sp>
        <p:nvSpPr>
          <p:cNvPr id="3" name="文本占位符 2"/>
          <p:cNvSpPr>
            <a:spLocks noGrp="1"/>
          </p:cNvSpPr>
          <p:nvPr>
            <p:ph type="body" sz="quarter" idx="22"/>
          </p:nvPr>
        </p:nvSpPr>
        <p:spPr/>
        <p:txBody>
          <a:bodyPr/>
          <a:lstStyle/>
          <a:p>
            <a:r>
              <a:rPr lang="zh-CN" altLang="en-US" sz="2000" dirty="0"/>
              <a:t>例题 如图所示，随机变量 </a:t>
            </a:r>
            <a:r>
              <a:rPr lang="en-US" altLang="zh-CN" sz="2000" dirty="0"/>
              <a:t>X </a:t>
            </a:r>
            <a:r>
              <a:rPr lang="zh-CN" altLang="en-US" sz="2000" dirty="0"/>
              <a:t>服从均值 </a:t>
            </a:r>
            <a:r>
              <a:rPr lang="en-US" altLang="zh-CN" sz="2000" dirty="0"/>
              <a:t>µ = 0</a:t>
            </a:r>
            <a:r>
              <a:rPr lang="zh-CN" altLang="en-US" sz="2000" dirty="0"/>
              <a:t>，标准差 </a:t>
            </a:r>
            <a:r>
              <a:rPr lang="el-GR" altLang="zh-CN" sz="2000" dirty="0"/>
              <a:t>σ</a:t>
            </a:r>
            <a:r>
              <a:rPr lang="en-US" altLang="zh-CN" sz="2000" dirty="0"/>
              <a:t> = 1 </a:t>
            </a:r>
            <a:r>
              <a:rPr lang="zh-CN" altLang="en-US" sz="2000" dirty="0"/>
              <a:t>的正态分布，其概率密度函数为：</a:t>
            </a:r>
            <a:endParaRPr lang="en-US" altLang="zh-CN" sz="2000" dirty="0"/>
          </a:p>
          <a:p>
            <a:r>
              <a:rPr lang="en-US" altLang="zh-CN" sz="2000" dirty="0"/>
              <a:t>                             </a:t>
            </a:r>
            <a:r>
              <a:rPr lang="zh-CN" altLang="en-US" sz="2000" dirty="0"/>
              <a:t>，现有关于该随机变量的函数，</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t>1) </a:t>
            </a:r>
            <a:r>
              <a:rPr lang="zh-CN" altLang="en-US" sz="2000" dirty="0"/>
              <a:t>试采用蒙特卡洛法对函数 </a:t>
            </a:r>
            <a:r>
              <a:rPr lang="en-US" altLang="zh-CN" sz="2000" dirty="0"/>
              <a:t>h(x) </a:t>
            </a:r>
            <a:r>
              <a:rPr lang="zh-CN" altLang="en-US" sz="2000" dirty="0"/>
              <a:t>进行采样，计算采样点的均值和方差；</a:t>
            </a:r>
            <a:br>
              <a:rPr lang="zh-CN" altLang="en-US" sz="2000" dirty="0"/>
            </a:br>
            <a:r>
              <a:rPr lang="en-US" altLang="zh-CN" sz="2000" dirty="0"/>
              <a:t>2) </a:t>
            </a:r>
            <a:r>
              <a:rPr lang="zh-CN" altLang="en-US" sz="2000" dirty="0"/>
              <a:t>试采用重要性采样法对函数 </a:t>
            </a:r>
            <a:r>
              <a:rPr lang="en-US" altLang="zh-CN" sz="2000" dirty="0"/>
              <a:t>h(x) </a:t>
            </a:r>
            <a:r>
              <a:rPr lang="zh-CN" altLang="en-US" sz="2000" dirty="0"/>
              <a:t>进行采样，计算采样点的均值和标准差。</a:t>
            </a:r>
            <a:br>
              <a:rPr lang="zh-CN" altLang="en-US" sz="2000" dirty="0"/>
            </a:br>
            <a:br>
              <a:rPr lang="zh-CN" altLang="en-US" sz="2000" dirty="0"/>
            </a:br>
            <a:br>
              <a:rPr lang="zh-CN" altLang="en-US" sz="2000" dirty="0"/>
            </a:br>
            <a:endParaRPr lang="zh-CN" altLang="en-US" sz="2000" dirty="0"/>
          </a:p>
        </p:txBody>
      </p:sp>
      <p:pic>
        <p:nvPicPr>
          <p:cNvPr id="1026" name="Picture 2"/>
          <p:cNvPicPr>
            <a:picLocks noChangeAspect="1" noChangeArrowheads="1"/>
          </p:cNvPicPr>
          <p:nvPr/>
        </p:nvPicPr>
        <p:blipFill>
          <a:blip r:embed="rId2"/>
          <a:srcRect/>
          <a:stretch>
            <a:fillRect/>
          </a:stretch>
        </p:blipFill>
        <p:spPr bwMode="auto">
          <a:xfrm>
            <a:off x="582264" y="1502145"/>
            <a:ext cx="2221877" cy="42686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191380" y="1566536"/>
            <a:ext cx="3052298" cy="34994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539059" y="2102610"/>
            <a:ext cx="4889379" cy="313326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重要性采样示例</a:t>
            </a:r>
          </a:p>
          <a:p>
            <a:endParaRPr lang="zh-CN" altLang="en-US" dirty="0"/>
          </a:p>
        </p:txBody>
      </p:sp>
      <p:sp>
        <p:nvSpPr>
          <p:cNvPr id="3" name="文本占位符 2"/>
          <p:cNvSpPr>
            <a:spLocks noGrp="1"/>
          </p:cNvSpPr>
          <p:nvPr>
            <p:ph type="body" sz="quarter" idx="22"/>
          </p:nvPr>
        </p:nvSpPr>
        <p:spPr/>
        <p:txBody>
          <a:bodyPr/>
          <a:lstStyle/>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答案：随机变量 </a:t>
            </a:r>
            <a:r>
              <a:rPr lang="en-US" altLang="zh-CN" sz="2000" dirty="0"/>
              <a:t>X </a:t>
            </a:r>
            <a:r>
              <a:rPr lang="zh-CN" altLang="en-US" sz="2000" dirty="0"/>
              <a:t>的概率密度函数 </a:t>
            </a:r>
            <a:r>
              <a:rPr lang="en-US" altLang="zh-CN" sz="2000" dirty="0"/>
              <a:t>p(x) </a:t>
            </a:r>
            <a:r>
              <a:rPr lang="zh-CN" altLang="en-US" sz="2000" dirty="0"/>
              <a:t>在横坐标区间 </a:t>
            </a:r>
            <a:r>
              <a:rPr lang="en-US" altLang="zh-CN" sz="2000" dirty="0"/>
              <a:t>[-2,2] </a:t>
            </a:r>
            <a:r>
              <a:rPr lang="zh-CN" altLang="en-US" sz="2000" dirty="0"/>
              <a:t>之外的取值几乎为 </a:t>
            </a:r>
            <a:r>
              <a:rPr lang="en-US" altLang="zh-CN" sz="2000" dirty="0"/>
              <a:t>0</a:t>
            </a:r>
            <a:r>
              <a:rPr lang="zh-CN" altLang="en-US" sz="2000" dirty="0"/>
              <a:t>，函数 </a:t>
            </a:r>
            <a:r>
              <a:rPr lang="en-US" altLang="zh-CN" sz="2000" dirty="0"/>
              <a:t>h(x) </a:t>
            </a:r>
            <a:r>
              <a:rPr lang="zh-CN" altLang="en-US" sz="2000" dirty="0"/>
              <a:t>在横坐标区间 </a:t>
            </a:r>
            <a:r>
              <a:rPr lang="en-US" altLang="zh-CN" sz="2000" dirty="0"/>
              <a:t>[2,4] </a:t>
            </a:r>
            <a:r>
              <a:rPr lang="zh-CN" altLang="en-US" sz="2000" dirty="0"/>
              <a:t>之外的取值几乎为 </a:t>
            </a:r>
            <a:r>
              <a:rPr lang="en-US" altLang="zh-CN" sz="2000" dirty="0"/>
              <a:t>0</a:t>
            </a:r>
            <a:r>
              <a:rPr lang="zh-CN" altLang="en-US" sz="2000" dirty="0"/>
              <a:t>。</a:t>
            </a:r>
            <a:endParaRPr lang="en-US" altLang="zh-CN" sz="2000" dirty="0"/>
          </a:p>
          <a:p>
            <a:r>
              <a:rPr lang="zh-CN" altLang="en-US" sz="2000" dirty="0"/>
              <a:t>直接用随机变量 </a:t>
            </a:r>
            <a:r>
              <a:rPr lang="en-US" altLang="zh-CN" sz="2000" dirty="0"/>
              <a:t>X </a:t>
            </a:r>
            <a:r>
              <a:rPr lang="zh-CN" altLang="en-US" sz="2000" dirty="0"/>
              <a:t>对函数 </a:t>
            </a:r>
            <a:r>
              <a:rPr lang="en-US" altLang="zh-CN" sz="2000" dirty="0"/>
              <a:t>h(x) </a:t>
            </a:r>
            <a:r>
              <a:rPr lang="zh-CN" altLang="en-US" sz="2000" dirty="0"/>
              <a:t>进行采样，在区间 </a:t>
            </a:r>
            <a:r>
              <a:rPr lang="en-US" altLang="zh-CN" sz="2000" dirty="0"/>
              <a:t>[-2,2] </a:t>
            </a:r>
            <a:r>
              <a:rPr lang="zh-CN" altLang="en-US" sz="2000" dirty="0"/>
              <a:t>内采样的概率大，在区间 </a:t>
            </a:r>
            <a:r>
              <a:rPr lang="en-US" altLang="zh-CN" sz="2000" dirty="0"/>
              <a:t>[2,4] </a:t>
            </a:r>
            <a:r>
              <a:rPr lang="zh-CN" altLang="en-US" sz="2000" dirty="0"/>
              <a:t>内采样的概率小，可能会造成采样结果失真。</a:t>
            </a:r>
            <a:endParaRPr lang="en-US" altLang="zh-CN" sz="2000" dirty="0"/>
          </a:p>
          <a:p>
            <a:endParaRPr lang="en-US" altLang="zh-CN" sz="2000" dirty="0"/>
          </a:p>
          <a:p>
            <a:r>
              <a:rPr lang="zh-CN" altLang="en-US" sz="2000" dirty="0"/>
              <a:t>下面我们对比蒙特卡洛法采样和重要性采样。</a:t>
            </a:r>
            <a:br>
              <a:rPr lang="zh-CN" altLang="en-US" sz="2000" dirty="0"/>
            </a:br>
            <a:br>
              <a:rPr lang="zh-CN" altLang="en-US" sz="2000" dirty="0"/>
            </a:br>
            <a:endParaRPr lang="zh-CN" altLang="en-US" sz="2000" dirty="0"/>
          </a:p>
        </p:txBody>
      </p:sp>
      <p:pic>
        <p:nvPicPr>
          <p:cNvPr id="7" name="Picture 4"/>
          <p:cNvPicPr>
            <a:picLocks noChangeAspect="1" noChangeArrowheads="1"/>
          </p:cNvPicPr>
          <p:nvPr/>
        </p:nvPicPr>
        <p:blipFill>
          <a:blip r:embed="rId2"/>
          <a:srcRect/>
          <a:stretch>
            <a:fillRect/>
          </a:stretch>
        </p:blipFill>
        <p:spPr bwMode="auto">
          <a:xfrm>
            <a:off x="3676845" y="486753"/>
            <a:ext cx="4146611" cy="265728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重要性采样示例</a:t>
            </a:r>
          </a:p>
          <a:p>
            <a:endParaRPr lang="zh-CN" altLang="en-US" dirty="0"/>
          </a:p>
        </p:txBody>
      </p:sp>
      <p:sp>
        <p:nvSpPr>
          <p:cNvPr id="3" name="文本占位符 2"/>
          <p:cNvSpPr>
            <a:spLocks noGrp="1"/>
          </p:cNvSpPr>
          <p:nvPr>
            <p:ph type="body" sz="quarter" idx="22"/>
          </p:nvPr>
        </p:nvSpPr>
        <p:spPr/>
        <p:txBody>
          <a:bodyPr/>
          <a:lstStyle/>
          <a:p>
            <a:r>
              <a:rPr lang="zh-CN" altLang="en-US" sz="2000" dirty="0"/>
              <a:t>首先给出 </a:t>
            </a:r>
            <a:r>
              <a:rPr lang="en-US" sz="2000" dirty="0"/>
              <a:t>p(x) </a:t>
            </a:r>
            <a:r>
              <a:rPr lang="zh-CN" altLang="en-US" sz="2000" dirty="0"/>
              <a:t>和 </a:t>
            </a:r>
            <a:r>
              <a:rPr lang="en-US" sz="2000" dirty="0"/>
              <a:t>h(x) </a:t>
            </a:r>
            <a:r>
              <a:rPr lang="zh-CN" altLang="en-US" sz="2000" dirty="0"/>
              <a:t>的定义：</a:t>
            </a:r>
            <a:br>
              <a:rPr lang="zh-CN" altLang="en-US" sz="2000" dirty="0"/>
            </a:br>
            <a:endParaRPr lang="zh-CN" altLang="en-US" sz="2000" dirty="0"/>
          </a:p>
        </p:txBody>
      </p:sp>
      <p:pic>
        <p:nvPicPr>
          <p:cNvPr id="2050" name="Picture 2"/>
          <p:cNvPicPr>
            <a:picLocks noChangeAspect="1" noChangeArrowheads="1"/>
          </p:cNvPicPr>
          <p:nvPr/>
        </p:nvPicPr>
        <p:blipFill>
          <a:blip r:embed="rId2"/>
          <a:srcRect/>
          <a:stretch>
            <a:fillRect/>
          </a:stretch>
        </p:blipFill>
        <p:spPr bwMode="auto">
          <a:xfrm>
            <a:off x="2118269" y="1646390"/>
            <a:ext cx="8105775" cy="50863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15FC3"/>
        </a:solid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2596</TotalTime>
  <Words>2846</Words>
  <Application>Microsoft Macintosh PowerPoint</Application>
  <PresentationFormat>宽屏</PresentationFormat>
  <Paragraphs>280</Paragraphs>
  <Slides>32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Microsoft YaHei</vt:lpstr>
      <vt:lpstr>Microsoft YaHei</vt:lpstr>
      <vt:lpstr>FZFangSong-Z02S</vt:lpstr>
      <vt:lpstr>FZXiaoBiaoSong-B05</vt:lpstr>
      <vt:lpstr>Microsoft YaHei Light</vt:lpstr>
      <vt:lpstr>Source Han Sans CN</vt:lpstr>
      <vt:lpstr>Arial</vt:lpstr>
      <vt:lpstr>Open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Ramanda Galang Bryantama</dc:creator>
  <cp:lastModifiedBy>Microsoft Office User</cp:lastModifiedBy>
  <cp:revision>464</cp:revision>
  <dcterms:created xsi:type="dcterms:W3CDTF">2020-08-07T10:06:14Z</dcterms:created>
  <dcterms:modified xsi:type="dcterms:W3CDTF">2021-11-29T15:25:26Z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2052-2.2.0.3563</vt:lpwstr>
  </property>
</Properties>
</file>