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58" r:id="rId4"/>
    <p:sldId id="260" r:id="rId5"/>
    <p:sldId id="265" r:id="rId6"/>
    <p:sldId id="261" r:id="rId7"/>
    <p:sldId id="266" r:id="rId8"/>
    <p:sldId id="268" r:id="rId9"/>
    <p:sldId id="270" r:id="rId10"/>
    <p:sldId id="262" r:id="rId11"/>
    <p:sldId id="271" r:id="rId12"/>
    <p:sldId id="272" r:id="rId13"/>
    <p:sldId id="263" r:id="rId14"/>
    <p:sldId id="273" r:id="rId15"/>
    <p:sldId id="274" r:id="rId16"/>
    <p:sldId id="275" r:id="rId17"/>
    <p:sldId id="26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EC7"/>
    <a:srgbClr val="4890D0"/>
    <a:srgbClr val="82AAEA"/>
    <a:srgbClr val="33B2E2"/>
    <a:srgbClr val="215FC3"/>
    <a:srgbClr val="79E5FF"/>
    <a:srgbClr val="3A78DE"/>
    <a:srgbClr val="BBEFE9"/>
    <a:srgbClr val="EFFCFA"/>
    <a:srgbClr val="8BE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5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 dirty="0">
              <a:latin typeface="FZFangSong-Z02S" panose="02000000000000000000" pitchFamily="2" charset="-122"/>
              <a:ea typeface="FZFangSong-Z02S" panose="020000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7B41C-55C6-AA4D-9D10-2CC5C4F729B8}" type="datetime1">
              <a:rPr kumimoji="1" lang="zh-CN" altLang="en-US" smtClean="0">
                <a:latin typeface="FZFangSong-Z02S" panose="02000000000000000000" pitchFamily="2" charset="-122"/>
                <a:ea typeface="FZFangSong-Z02S" panose="02000000000000000000" pitchFamily="2" charset="-122"/>
              </a:rPr>
              <a:pPr/>
              <a:t>2021/11/29</a:t>
            </a:fld>
            <a:endParaRPr kumimoji="1" lang="zh-CN" altLang="en-US" dirty="0">
              <a:latin typeface="FZFangSong-Z02S" panose="02000000000000000000" pitchFamily="2" charset="-122"/>
              <a:ea typeface="FZFangSong-Z02S" panose="020000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 dirty="0">
              <a:latin typeface="FZFangSong-Z02S" panose="02000000000000000000" pitchFamily="2" charset="-122"/>
              <a:ea typeface="FZFangSong-Z02S" panose="020000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64C2F-3442-F444-92ED-0A9076812EA2}" type="slidenum">
              <a:rPr kumimoji="1" lang="zh-CN" altLang="en-US" smtClean="0">
                <a:latin typeface="FZFangSong-Z02S" panose="02000000000000000000" pitchFamily="2" charset="-122"/>
                <a:ea typeface="FZFangSong-Z02S" panose="02000000000000000000" pitchFamily="2" charset="-122"/>
              </a:rPr>
              <a:pPr/>
              <a:t>‹#›</a:t>
            </a:fld>
            <a:endParaRPr kumimoji="1" lang="zh-CN" altLang="en-US" dirty="0">
              <a:latin typeface="FZFangSong-Z02S" panose="02000000000000000000" pitchFamily="2" charset="-122"/>
              <a:ea typeface="FZFangSong-Z02S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fld id="{63A05F16-8E2F-274A-861C-435AE2937111}" type="datetime1">
              <a:rPr kumimoji="1" lang="zh-CN" altLang="en-US" smtClean="0"/>
              <a:pPr/>
              <a:t>2021/11/29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fld id="{3DAF0EED-9229-9448-9314-2D1876BE30B4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47"/>
          <p:cNvSpPr/>
          <p:nvPr userDrawn="1"/>
        </p:nvSpPr>
        <p:spPr>
          <a:xfrm>
            <a:off x="5326602" y="0"/>
            <a:ext cx="5974672" cy="6858000"/>
          </a:xfrm>
          <a:prstGeom prst="parallelogram">
            <a:avLst>
              <a:gd name="adj" fmla="val 33767"/>
            </a:avLst>
          </a:prstGeom>
          <a:gradFill>
            <a:gsLst>
              <a:gs pos="0">
                <a:srgbClr val="33B2E2">
                  <a:alpha val="60000"/>
                </a:srgbClr>
              </a:gs>
              <a:gs pos="82000">
                <a:srgbClr val="79E5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ID" b="0" i="0" dirty="0">
              <a:latin typeface="FZFangSong-Z02S" panose="02000000000000000000" pitchFamily="2" charset="-122"/>
            </a:endParaRPr>
          </a:p>
        </p:txBody>
      </p:sp>
      <p:sp>
        <p:nvSpPr>
          <p:cNvPr id="11" name="Parallelogram 48"/>
          <p:cNvSpPr/>
          <p:nvPr userDrawn="1"/>
        </p:nvSpPr>
        <p:spPr>
          <a:xfrm rot="10800000">
            <a:off x="7655934" y="1069677"/>
            <a:ext cx="4763925" cy="5788319"/>
          </a:xfrm>
          <a:prstGeom prst="parallelogram">
            <a:avLst>
              <a:gd name="adj" fmla="val 36976"/>
            </a:avLst>
          </a:prstGeom>
          <a:gradFill>
            <a:gsLst>
              <a:gs pos="0">
                <a:srgbClr val="33B2E2">
                  <a:alpha val="60000"/>
                </a:srgbClr>
              </a:gs>
              <a:gs pos="82000">
                <a:srgbClr val="79E5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ID" b="0" i="0" dirty="0">
              <a:latin typeface="FZFangSong-Z02S" panose="02000000000000000000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133430" y="3230557"/>
            <a:ext cx="7165976" cy="5399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1pPr>
            <a:lvl2pPr marL="4572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2pPr>
            <a:lvl3pPr marL="9144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3pPr>
            <a:lvl4pPr marL="13716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4pPr>
            <a:lvl5pPr marL="18288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122920" y="4179609"/>
            <a:ext cx="7165976" cy="5399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0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1pPr>
            <a:lvl2pPr marL="4572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2pPr>
            <a:lvl3pPr marL="9144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3pPr>
            <a:lvl4pPr marL="13716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4pPr>
            <a:lvl5pPr marL="18288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组织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74300" y="300276"/>
            <a:ext cx="9203100" cy="3482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>
              <a:buNone/>
              <a:defRPr sz="3000" b="1" i="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大标题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/>
          </p:nvPr>
        </p:nvSpPr>
        <p:spPr>
          <a:xfrm>
            <a:off x="474300" y="1125968"/>
            <a:ext cx="11081266" cy="47668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-12700" y="260010"/>
            <a:ext cx="360000" cy="43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74300" y="300276"/>
            <a:ext cx="9203100" cy="3482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>
              <a:buNone/>
              <a:defRPr sz="3000" b="1" i="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大标题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22"/>
          </p:nvPr>
        </p:nvSpPr>
        <p:spPr>
          <a:xfrm>
            <a:off x="474300" y="1125968"/>
            <a:ext cx="11081266" cy="47668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2700" y="260010"/>
            <a:ext cx="360000" cy="43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联系我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5512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9" hasCustomPrompt="1"/>
          </p:nvPr>
        </p:nvSpPr>
        <p:spPr>
          <a:xfrm>
            <a:off x="720000" y="5094200"/>
            <a:ext cx="6298641" cy="187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>
              <a:buNone/>
              <a:defRPr sz="16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邮件：</a:t>
            </a:r>
            <a:r>
              <a:rPr kumimoji="1" lang="en-GB" altLang="zh-CN" dirty="0" err="1"/>
              <a:t>press@baai.ac.cn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30" hasCustomPrompt="1"/>
          </p:nvPr>
        </p:nvSpPr>
        <p:spPr>
          <a:xfrm>
            <a:off x="720001" y="5449712"/>
            <a:ext cx="6298640" cy="187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>
              <a:buNone/>
              <a:defRPr sz="16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电话：</a:t>
            </a:r>
            <a:r>
              <a:rPr kumimoji="1" lang="en-US" altLang="zh-CN" dirty="0"/>
              <a:t>010 - 6893 3383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000" y="5805224"/>
            <a:ext cx="6298641" cy="2228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>
              <a:buNone/>
              <a:defRPr sz="16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地址：北京市海淀区知春路</a:t>
            </a:r>
            <a:r>
              <a:rPr kumimoji="1" lang="en-US" altLang="zh-CN" dirty="0"/>
              <a:t>27</a:t>
            </a:r>
            <a:r>
              <a:rPr kumimoji="1" lang="zh-CN" altLang="en-US" dirty="0"/>
              <a:t>号（量子芯座）七层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33" hasCustomPrompt="1"/>
          </p:nvPr>
        </p:nvSpPr>
        <p:spPr>
          <a:xfrm>
            <a:off x="720000" y="4410343"/>
            <a:ext cx="2099400" cy="3482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>
              <a:buNone/>
              <a:defRPr sz="3000" b="1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联系我们</a:t>
            </a:r>
          </a:p>
        </p:txBody>
      </p:sp>
      <p:pic>
        <p:nvPicPr>
          <p:cNvPr id="10" name="图片 9" descr="图片包含 游戏机&#10;&#10;描述已自动生成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461845" y="6544233"/>
            <a:ext cx="501855" cy="127615"/>
          </a:xfrm>
          <a:prstGeom prst="rect">
            <a:avLst/>
          </a:prstGeom>
        </p:spPr>
      </p:pic>
      <p:sp>
        <p:nvSpPr>
          <p:cNvPr id="13" name="灯片编号占位符 16"/>
          <p:cNvSpPr>
            <a:spLocks noGrp="1"/>
          </p:cNvSpPr>
          <p:nvPr>
            <p:ph type="sldNum" sz="quarter" idx="4"/>
          </p:nvPr>
        </p:nvSpPr>
        <p:spPr>
          <a:xfrm>
            <a:off x="11194231" y="6555701"/>
            <a:ext cx="361335" cy="127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fld id="{CFA165D2-0530-E94C-A987-BD40D545B1E6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9149968" y="4938045"/>
            <a:ext cx="1210885" cy="1210885"/>
          </a:xfrm>
          <a:prstGeom prst="rect">
            <a:avLst/>
          </a:prstGeom>
        </p:spPr>
      </p:pic>
      <p:sp>
        <p:nvSpPr>
          <p:cNvPr id="15" name="文本占位符 6"/>
          <p:cNvSpPr>
            <a:spLocks noGrp="1"/>
          </p:cNvSpPr>
          <p:nvPr>
            <p:ph type="body" sz="quarter" idx="34" hasCustomPrompt="1"/>
          </p:nvPr>
        </p:nvSpPr>
        <p:spPr>
          <a:xfrm>
            <a:off x="10395578" y="4990064"/>
            <a:ext cx="196769" cy="1094700"/>
          </a:xfrm>
          <a:prstGeom prst="rect">
            <a:avLst/>
          </a:prstGeom>
          <a:noFill/>
          <a:ln>
            <a:noFill/>
          </a:ln>
        </p:spPr>
        <p:txBody>
          <a:bodyPr vert="eaVert" lIns="0" tIns="0" rIns="0" bIns="0" anchor="t"/>
          <a:lstStyle>
            <a:lvl1pPr marL="0" indent="0" algn="ctr">
              <a:buNone/>
              <a:defRPr sz="16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智源公众号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时间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人物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b="1" dirty="0"/>
              <a:t>值函数近似法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52D13E2C-6496-0446-A682-36AC3E42831E}"/>
              </a:ext>
            </a:extLst>
          </p:cNvPr>
          <p:cNvSpPr txBox="1">
            <a:spLocks/>
          </p:cNvSpPr>
          <p:nvPr/>
        </p:nvSpPr>
        <p:spPr>
          <a:xfrm>
            <a:off x="5715000" y="6318095"/>
            <a:ext cx="6477000" cy="53990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0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44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44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44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44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袁莎</a:t>
            </a:r>
            <a:r>
              <a:rPr lang="en-US" altLang="zh-CN" sz="2000" dirty="0"/>
              <a:t>, </a:t>
            </a:r>
            <a:r>
              <a:rPr lang="zh-CN" altLang="en-US" sz="2000" dirty="0"/>
              <a:t>白朔天</a:t>
            </a:r>
            <a:r>
              <a:rPr lang="en-US" altLang="zh-CN" sz="2000" dirty="0"/>
              <a:t>, </a:t>
            </a:r>
            <a:r>
              <a:rPr lang="zh-CN" altLang="en-US" sz="2000" dirty="0"/>
              <a:t>唐杰</a:t>
            </a:r>
            <a:r>
              <a:rPr lang="en-US" altLang="zh-CN" sz="2000" dirty="0"/>
              <a:t>. </a:t>
            </a:r>
            <a:r>
              <a:rPr lang="zh-CN" altLang="en-US" sz="2000" dirty="0"/>
              <a:t>强化学习（微课版）</a:t>
            </a:r>
            <a:r>
              <a:rPr lang="en-US" altLang="zh-CN" sz="2000" dirty="0"/>
              <a:t>. </a:t>
            </a:r>
            <a:r>
              <a:rPr lang="zh-CN" altLang="en-US" sz="2000" dirty="0"/>
              <a:t>清华大学出版社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值函数近似控制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474300" y="925552"/>
            <a:ext cx="11081266" cy="4766832"/>
          </a:xfrm>
        </p:spPr>
        <p:txBody>
          <a:bodyPr/>
          <a:lstStyle/>
          <a:p>
            <a:r>
              <a:rPr lang="zh-CN" altLang="en-US" sz="2000" dirty="0"/>
              <a:t>值函数近似控制是求策略 𝜋 下状态</a:t>
            </a:r>
            <a:r>
              <a:rPr lang="en-US" altLang="zh-CN" sz="2000" dirty="0"/>
              <a:t>-</a:t>
            </a:r>
            <a:r>
              <a:rPr lang="zh-CN" altLang="en-US" sz="2000" dirty="0"/>
              <a:t>行动值函数             的近似值 </a:t>
            </a:r>
            <a:r>
              <a:rPr lang="en-US" altLang="zh-CN" sz="2000" dirty="0"/>
              <a:t>              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我们同样采用均方误差 </a:t>
            </a:r>
            <a:r>
              <a:rPr lang="en-US" altLang="zh-CN" sz="2000" dirty="0"/>
              <a:t>MSE </a:t>
            </a:r>
            <a:r>
              <a:rPr lang="zh-CN" altLang="en-US" sz="2000" dirty="0"/>
              <a:t>作为值函数近似法的损失函数，计算公式为：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基于随机梯度下降法的思想，随机选择一个状态更新参数，更新公式为：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如果令                                                       ，</a:t>
            </a:r>
            <a:r>
              <a:rPr lang="en-US" altLang="zh-CN" sz="2000" dirty="0"/>
              <a:t>·</a:t>
            </a:r>
          </a:p>
          <a:p>
            <a:endParaRPr lang="en-US" altLang="zh-CN" sz="2000" dirty="0"/>
          </a:p>
          <a:p>
            <a:r>
              <a:rPr lang="zh-CN" altLang="en-US" sz="2000" dirty="0"/>
              <a:t>则有：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求解      时，我们需要给出状态</a:t>
            </a:r>
            <a:r>
              <a:rPr lang="en-US" altLang="zh-CN" sz="2000" dirty="0"/>
              <a:t>-</a:t>
            </a:r>
            <a:r>
              <a:rPr lang="zh-CN" altLang="en-US" sz="2000" dirty="0"/>
              <a:t>行动值函数            的目标值作为标注去训练模型。</a:t>
            </a:r>
            <a:endParaRPr lang="en-US" altLang="zh-CN" sz="2000" dirty="0"/>
          </a:p>
          <a:p>
            <a:r>
              <a:rPr lang="zh-CN" altLang="en-US" sz="2000" dirty="0"/>
              <a:t>（蒙特卡洛法和</a:t>
            </a:r>
            <a:r>
              <a:rPr lang="en-US" altLang="zh-CN" sz="2000" dirty="0"/>
              <a:t>TD</a:t>
            </a:r>
            <a:r>
              <a:rPr lang="zh-CN" altLang="en-US" sz="2000" dirty="0"/>
              <a:t>（</a:t>
            </a:r>
            <a:r>
              <a:rPr lang="en-US" altLang="zh-CN" sz="2000" dirty="0"/>
              <a:t>0</a:t>
            </a:r>
            <a:r>
              <a:rPr lang="zh-CN" altLang="en-US" sz="2000" dirty="0"/>
              <a:t>））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01443" y="901418"/>
            <a:ext cx="879946" cy="36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24852" y="941998"/>
            <a:ext cx="1005613" cy="36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85106" y="1937034"/>
            <a:ext cx="3764954" cy="45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31811" y="3179590"/>
            <a:ext cx="3167323" cy="54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1378" y="3238501"/>
            <a:ext cx="4147355" cy="39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47071" y="3939958"/>
            <a:ext cx="4101751" cy="40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39645" y="4829305"/>
            <a:ext cx="1754492" cy="42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70454" y="5738224"/>
            <a:ext cx="391813" cy="27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408085" y="5672072"/>
            <a:ext cx="895913" cy="39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值函数近似控制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sz="2000" dirty="0"/>
              <a:t>采用蒙特卡洛法时，用于训练监督学习模型的训练数据为：</a:t>
            </a:r>
            <a:endParaRPr lang="en-US" altLang="zh-CN" sz="2000" dirty="0"/>
          </a:p>
          <a:p>
            <a:br>
              <a:rPr lang="en-US" altLang="zh-CN" sz="2000" dirty="0"/>
            </a:br>
            <a:endParaRPr lang="en-US" altLang="zh-CN" sz="2000" dirty="0"/>
          </a:p>
          <a:p>
            <a:r>
              <a:rPr lang="zh-CN" altLang="en-US" sz="2000" dirty="0"/>
              <a:t>采用 </a:t>
            </a:r>
            <a:r>
              <a:rPr lang="en-US" altLang="zh-CN" sz="2000" dirty="0"/>
              <a:t>TD(0) </a:t>
            </a:r>
            <a:r>
              <a:rPr lang="zh-CN" altLang="en-US" sz="2000" dirty="0"/>
              <a:t>时，用于训练监督学习模型的训练数据为：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随机抽取样本，记                                                    </a:t>
            </a:r>
            <a:r>
              <a:rPr lang="en-US" sz="2000" dirty="0"/>
              <a:t>，</a:t>
            </a:r>
            <a:r>
              <a:rPr lang="zh-CN" altLang="en-US" sz="2000" dirty="0"/>
              <a:t>采用蒙特卡洛法和 </a:t>
            </a:r>
            <a:r>
              <a:rPr lang="en-US" sz="2000" dirty="0"/>
              <a:t>TD(0) </a:t>
            </a:r>
            <a:r>
              <a:rPr lang="zh-CN" altLang="en-US" sz="2000" dirty="0"/>
              <a:t>法计算状态</a:t>
            </a:r>
            <a:r>
              <a:rPr lang="en-US" altLang="zh-CN" sz="2000" dirty="0"/>
              <a:t>-</a:t>
            </a:r>
            <a:r>
              <a:rPr lang="zh-CN" altLang="en-US" sz="2000" dirty="0"/>
              <a:t>行动值函数的公式分别为：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采用蒙特卡洛法随机抽取样本更新参数时，参数更新公式变为：</a:t>
            </a:r>
            <a:endParaRPr lang="en-US" altLang="zh-CN" sz="2000" dirty="0"/>
          </a:p>
          <a:p>
            <a:r>
              <a:rPr lang="zh-CN" altLang="en-US" sz="2000" dirty="0"/>
              <a:t>采用 </a:t>
            </a:r>
            <a:r>
              <a:rPr lang="en-US" altLang="zh-CN" sz="2000" dirty="0"/>
              <a:t>TD(0) </a:t>
            </a:r>
            <a:r>
              <a:rPr lang="zh-CN" altLang="en-US" sz="2000" dirty="0"/>
              <a:t>随机抽取样本更新参数时，参数更新公式变为：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5741" y="1723373"/>
            <a:ext cx="4145136" cy="36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0207" y="2851954"/>
            <a:ext cx="7940719" cy="42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4426" y="3621326"/>
            <a:ext cx="3853525" cy="31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24832" y="4142006"/>
            <a:ext cx="2527321" cy="87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02258" y="5643493"/>
            <a:ext cx="5102268" cy="354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74476" y="5225377"/>
            <a:ext cx="20288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781588" y="5228899"/>
            <a:ext cx="1241316" cy="35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>
          <a:xfrm>
            <a:off x="7703507" y="5248405"/>
            <a:ext cx="3382027" cy="388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102258" y="5636712"/>
            <a:ext cx="5089742" cy="375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值函数近似控制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424196" y="875448"/>
            <a:ext cx="11081266" cy="4766832"/>
          </a:xfrm>
        </p:spPr>
        <p:txBody>
          <a:bodyPr/>
          <a:lstStyle/>
          <a:p>
            <a:r>
              <a:rPr lang="zh-CN" altLang="en-US" sz="2000" dirty="0"/>
              <a:t>下面给出在离散序列任务（</a:t>
            </a:r>
            <a:r>
              <a:rPr lang="en-US" sz="2000" dirty="0"/>
              <a:t>Episodic Task）</a:t>
            </a:r>
            <a:r>
              <a:rPr lang="zh-CN" altLang="en-US" sz="2000" dirty="0"/>
              <a:t>中，面向值函数近似控制算法的优化算法，基于半随机梯度下降的 </a:t>
            </a:r>
            <a:r>
              <a:rPr lang="en-US" sz="2000" dirty="0" err="1"/>
              <a:t>Sarsa</a:t>
            </a:r>
            <a:r>
              <a:rPr lang="en-US" sz="2000" dirty="0"/>
              <a:t> </a:t>
            </a:r>
            <a:r>
              <a:rPr lang="zh-CN" altLang="en-US" sz="2000" dirty="0"/>
              <a:t>算法（</a:t>
            </a:r>
            <a:r>
              <a:rPr lang="en-US" sz="2000" dirty="0"/>
              <a:t>Episodic Semi-Gradient </a:t>
            </a:r>
            <a:r>
              <a:rPr lang="en-US" sz="2000" dirty="0" err="1"/>
              <a:t>Sarsa</a:t>
            </a:r>
            <a:r>
              <a:rPr lang="en-US" sz="2000" dirty="0"/>
              <a:t>）。</a:t>
            </a:r>
            <a:br>
              <a:rPr lang="en-US" sz="2000" dirty="0"/>
            </a:br>
            <a:endParaRPr lang="zh-CN" alt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9144" y="1698354"/>
            <a:ext cx="5075715" cy="496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69259" y="3419605"/>
            <a:ext cx="220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半随机梯度下降的 </a:t>
            </a:r>
            <a:r>
              <a:rPr lang="en-US" dirty="0" err="1"/>
              <a:t>Sarsa</a:t>
            </a:r>
            <a:r>
              <a:rPr lang="en-US" dirty="0"/>
              <a:t> </a:t>
            </a:r>
            <a:r>
              <a:rPr lang="zh-CN" altLang="en-US" dirty="0"/>
              <a:t>算法伪代码</a:t>
            </a:r>
          </a:p>
        </p:txBody>
      </p:sp>
      <p:sp>
        <p:nvSpPr>
          <p:cNvPr id="6" name="左箭头 5"/>
          <p:cNvSpPr/>
          <p:nvPr/>
        </p:nvSpPr>
        <p:spPr>
          <a:xfrm>
            <a:off x="8267178" y="3519814"/>
            <a:ext cx="764088" cy="413359"/>
          </a:xfrm>
          <a:prstGeom prst="leftArrow">
            <a:avLst/>
          </a:prstGeom>
          <a:solidFill>
            <a:srgbClr val="215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线性函数逼近器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sz="2000" dirty="0"/>
              <a:t>对于预测问题，值函数近似法求解策略 𝜋 下状态值函数         的近似值           。</a:t>
            </a:r>
            <a:br>
              <a:rPr lang="zh-CN" altLang="en-US" sz="2000" dirty="0"/>
            </a:br>
            <a:endParaRPr lang="en-US" altLang="zh-CN" sz="2000" dirty="0"/>
          </a:p>
          <a:p>
            <a:r>
              <a:rPr lang="zh-CN" altLang="en-US" sz="2000" dirty="0"/>
              <a:t>当我们选择线性函数逼近器作为实现值函数近似法的模型时，          可表示为：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其中，                                                为状态 </a:t>
            </a:r>
            <a:r>
              <a:rPr lang="en-US" sz="2000" dirty="0"/>
              <a:t>s </a:t>
            </a:r>
            <a:r>
              <a:rPr lang="zh-CN" altLang="en-US" sz="2000" dirty="0"/>
              <a:t>的特征向量。这里我们称上式中的值函数逼近器是针对权重 </a:t>
            </a:r>
            <a:r>
              <a:rPr lang="en-US" altLang="zh-CN" sz="2000" b="1" dirty="0"/>
              <a:t>w </a:t>
            </a:r>
            <a:r>
              <a:rPr lang="zh-CN" altLang="en-US" sz="2000" dirty="0"/>
              <a:t>的线性函数逼近器。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在值函数近似预测算法中，需要根据选定的模型求解 </a:t>
            </a:r>
            <a:r>
              <a:rPr lang="en-US" altLang="zh-CN" sz="2000" i="1" dirty="0"/>
              <a:t>                </a:t>
            </a:r>
            <a:r>
              <a:rPr lang="en-US" sz="2000" dirty="0"/>
              <a:t>。</a:t>
            </a:r>
            <a:br>
              <a:rPr lang="en-US" sz="2000" dirty="0"/>
            </a:br>
            <a:br>
              <a:rPr lang="zh-CN" altLang="en-US" sz="2000" dirty="0"/>
            </a:br>
            <a:br>
              <a:rPr lang="zh-CN" altLang="en-US" sz="2000" dirty="0"/>
            </a:b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6801" y="1868922"/>
            <a:ext cx="808865" cy="36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8172" y="1147178"/>
            <a:ext cx="574501" cy="34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35431" y="1167465"/>
            <a:ext cx="708569" cy="33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1867" y="2396516"/>
            <a:ext cx="2463126" cy="141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48558" y="4018636"/>
            <a:ext cx="3523860" cy="35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94602" y="5175794"/>
            <a:ext cx="1164949" cy="373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线性函数逼近器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sz="2000" dirty="0"/>
              <a:t>用                           对 </a:t>
            </a:r>
            <a:r>
              <a:rPr lang="en-US" sz="2000" b="1" dirty="0"/>
              <a:t>w </a:t>
            </a:r>
            <a:r>
              <a:rPr lang="zh-CN" altLang="en-US" sz="2000" dirty="0"/>
              <a:t>求导，可得：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因此，采用 </a:t>
            </a:r>
            <a:r>
              <a:rPr lang="en-US" altLang="zh-CN" sz="2000" dirty="0"/>
              <a:t>SGD </a:t>
            </a:r>
            <a:r>
              <a:rPr lang="zh-CN" altLang="en-US" sz="2000" dirty="0"/>
              <a:t>更新模型参数时，计算公式如下：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同理，对于控制问题，当我们选择线性函数逼近器作为实现值函数近似法的模型时，                 可表示为：</a:t>
            </a:r>
            <a:br>
              <a:rPr lang="zh-CN" altLang="en-US" sz="2000" dirty="0"/>
            </a:br>
            <a:br>
              <a:rPr lang="zh-CN" altLang="en-US" sz="2000" dirty="0"/>
            </a:br>
            <a:br>
              <a:rPr lang="zh-CN" altLang="en-US" sz="2000" dirty="0"/>
            </a:br>
            <a:br>
              <a:rPr lang="zh-CN" altLang="en-US" sz="2000" dirty="0"/>
            </a:b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6718" y="1137650"/>
            <a:ext cx="2012289" cy="37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2390" y="1675747"/>
            <a:ext cx="1791352" cy="422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38624" y="2990849"/>
            <a:ext cx="3903294" cy="92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872597" y="4200524"/>
            <a:ext cx="1068474" cy="33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56395" y="4796751"/>
            <a:ext cx="2717798" cy="132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线性函数逼近器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sz="2000" dirty="0"/>
              <a:t>在值函数近似控制算法中，需要根据选定的模型求解 </a:t>
            </a:r>
            <a:r>
              <a:rPr lang="en-US" altLang="zh-CN" sz="2000" dirty="0"/>
              <a:t>                 </a:t>
            </a:r>
            <a:r>
              <a:rPr lang="en-US" sz="2000" dirty="0"/>
              <a:t>。</a:t>
            </a:r>
          </a:p>
          <a:p>
            <a:endParaRPr lang="en-US" sz="2000" dirty="0"/>
          </a:p>
          <a:p>
            <a:r>
              <a:rPr lang="zh-CN" altLang="en-US" sz="2000" dirty="0"/>
              <a:t>用                              对 </a:t>
            </a:r>
            <a:r>
              <a:rPr lang="en-US" sz="2000" b="1" dirty="0"/>
              <a:t>w </a:t>
            </a:r>
            <a:r>
              <a:rPr lang="zh-CN" altLang="en-US" sz="2000" dirty="0"/>
              <a:t>求导，可得：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因此，采用 </a:t>
            </a:r>
            <a:r>
              <a:rPr lang="en-US" altLang="zh-CN" sz="2000" dirty="0"/>
              <a:t>SGD </a:t>
            </a:r>
            <a:r>
              <a:rPr lang="zh-CN" altLang="en-US" sz="2000" dirty="0"/>
              <a:t>更新模型参数时，计算公式如下：</a:t>
            </a:r>
            <a:endParaRPr lang="en-US" altLang="zh-CN" sz="2000" dirty="0"/>
          </a:p>
          <a:p>
            <a:endParaRPr lang="en-US" altLang="zh-CN" sz="2000" dirty="0"/>
          </a:p>
          <a:p>
            <a:br>
              <a:rPr lang="en-US" sz="2000" dirty="0"/>
            </a:br>
            <a:endParaRPr lang="zh-CN" alt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4613" y="1157941"/>
            <a:ext cx="1278894" cy="36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0454" y="2028760"/>
            <a:ext cx="2175553" cy="301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67614" y="2548330"/>
            <a:ext cx="2200254" cy="37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9444" y="3866433"/>
            <a:ext cx="4751490" cy="9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线性函数逼近器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424196" y="775240"/>
            <a:ext cx="11081266" cy="4766832"/>
          </a:xfrm>
        </p:spPr>
        <p:txBody>
          <a:bodyPr/>
          <a:lstStyle/>
          <a:p>
            <a:r>
              <a:rPr lang="zh-CN" altLang="en-US" sz="2000" dirty="0"/>
              <a:t>以 </a:t>
            </a:r>
            <a:r>
              <a:rPr lang="en-US" sz="2000" dirty="0"/>
              <a:t>n </a:t>
            </a:r>
            <a:r>
              <a:rPr lang="zh-CN" altLang="en-US" sz="2000" dirty="0"/>
              <a:t>步 </a:t>
            </a:r>
            <a:r>
              <a:rPr lang="en-US" sz="2000" dirty="0"/>
              <a:t>TD </a:t>
            </a:r>
            <a:r>
              <a:rPr lang="zh-CN" altLang="en-US" sz="2000" dirty="0"/>
              <a:t>预测算法为例，同样可以将其扩展到值函数近似法上，我们称之为半随机梯度下降 </a:t>
            </a:r>
            <a:r>
              <a:rPr lang="en-US" sz="2000" dirty="0"/>
              <a:t>n </a:t>
            </a:r>
            <a:r>
              <a:rPr lang="zh-CN" altLang="en-US" sz="2000" dirty="0"/>
              <a:t>步 </a:t>
            </a:r>
            <a:r>
              <a:rPr lang="en-US" sz="2000" dirty="0"/>
              <a:t>TD </a:t>
            </a:r>
            <a:r>
              <a:rPr lang="zh-CN" altLang="en-US" sz="2000" dirty="0"/>
              <a:t>预测（</a:t>
            </a:r>
            <a:r>
              <a:rPr lang="en-US" sz="2000" dirty="0"/>
              <a:t>Semi-Gradient N-step TD Prediction）。</a:t>
            </a:r>
            <a:br>
              <a:rPr lang="en-US" sz="2000" dirty="0"/>
            </a:br>
            <a:endParaRPr lang="zh-CN" alt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891" y="1529889"/>
            <a:ext cx="4520655" cy="527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862180" y="2367419"/>
            <a:ext cx="63298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该算法采用 </a:t>
            </a:r>
            <a:r>
              <a:rPr lang="en-US" altLang="zh-CN" dirty="0"/>
              <a:t>SGD </a:t>
            </a:r>
            <a:r>
              <a:rPr lang="zh-CN" altLang="en-US" dirty="0"/>
              <a:t>更新模型参数。</a:t>
            </a:r>
            <a:endParaRPr lang="en-US" altLang="zh-CN" dirty="0"/>
          </a:p>
          <a:p>
            <a:r>
              <a:rPr lang="zh-CN" altLang="en-US" dirty="0"/>
              <a:t>算法基于近似法的值函数参数更新规则为：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 </a:t>
            </a:r>
            <a:r>
              <a:rPr lang="en-US" i="1" dirty="0"/>
              <a:t>n </a:t>
            </a:r>
            <a:r>
              <a:rPr lang="zh-CN" altLang="en-US" dirty="0"/>
              <a:t>步回报          如下：</a:t>
            </a:r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7903" y="4059737"/>
            <a:ext cx="605239" cy="24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31205" y="4412945"/>
            <a:ext cx="60102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73871" y="4972376"/>
            <a:ext cx="1266173" cy="27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12546" y="3061896"/>
            <a:ext cx="5956880" cy="34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87246" y="3515835"/>
            <a:ext cx="914596" cy="3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5561556" y="2192055"/>
            <a:ext cx="6438378" cy="3294345"/>
          </a:xfrm>
          <a:prstGeom prst="rect">
            <a:avLst/>
          </a:prstGeom>
          <a:noFill/>
          <a:ln w="25400">
            <a:solidFill>
              <a:srgbClr val="0F6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zh-CN" sz="2000" dirty="0"/>
          </a:p>
          <a:p>
            <a:r>
              <a:rPr lang="en-US" altLang="zh-CN" sz="2000" dirty="0"/>
              <a:t>• </a:t>
            </a:r>
            <a:r>
              <a:rPr lang="zh-CN" altLang="en-US" sz="2000" dirty="0"/>
              <a:t>近似求解法在表格求解法的基础上，将强化学习问题扩展到了具有任意大的状态空间中。</a:t>
            </a:r>
            <a:br>
              <a:rPr lang="zh-CN" altLang="en-US" dirty="0"/>
            </a:br>
            <a:endParaRPr lang="en-US" altLang="zh-CN" dirty="0"/>
          </a:p>
          <a:p>
            <a:r>
              <a:rPr lang="zh-CN" altLang="zh-CN" sz="2000" dirty="0"/>
              <a:t>•</a:t>
            </a:r>
            <a:r>
              <a:rPr lang="en-US" altLang="zh-CN" sz="2000" dirty="0"/>
              <a:t> </a:t>
            </a:r>
            <a:r>
              <a:rPr lang="zh-CN" altLang="en-US" sz="2000" dirty="0"/>
              <a:t>面对较大的状态空间，我们的目标是基于有限的计算资源找到一个尽可能好的近似解。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zh-CN" sz="2000" dirty="0"/>
              <a:t>•</a:t>
            </a:r>
            <a:r>
              <a:rPr lang="en-US" altLang="zh-CN" sz="2000" dirty="0"/>
              <a:t> </a:t>
            </a:r>
            <a:r>
              <a:rPr lang="zh-CN" altLang="en-US" sz="2000" dirty="0"/>
              <a:t>函数近似法引入了监督学习机制，基于交互序列数据的每次更新都可被视作一次训练。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zh-CN" sz="2000" dirty="0"/>
              <a:t>•</a:t>
            </a:r>
            <a:r>
              <a:rPr lang="en-US" altLang="zh-CN" sz="2000" dirty="0"/>
              <a:t> </a:t>
            </a:r>
            <a:r>
              <a:rPr lang="zh-CN" altLang="en-US" sz="2000" dirty="0"/>
              <a:t>函数近似法为强化学习任务带来一定的泛化能力，使其能应用于人工智能大型工程项目中。</a:t>
            </a:r>
            <a:br>
              <a:rPr lang="zh-CN" altLang="en-US" sz="2000" dirty="0"/>
            </a:br>
            <a:br>
              <a:rPr lang="zh-CN" altLang="en-US" sz="2000" dirty="0"/>
            </a:br>
            <a:br>
              <a:rPr lang="zh-CN" altLang="en-US" sz="2000" dirty="0"/>
            </a:br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5">
            <a:extLst>
              <a:ext uri="{FF2B5EF4-FFF2-40B4-BE49-F238E27FC236}">
                <a16:creationId xmlns:a16="http://schemas.microsoft.com/office/drawing/2014/main" id="{34F8B600-EDC9-094C-9D97-0831F85148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300" y="345996"/>
            <a:ext cx="9203100" cy="461724"/>
          </a:xfrm>
        </p:spPr>
        <p:txBody>
          <a:bodyPr/>
          <a:lstStyle/>
          <a:p>
            <a:r>
              <a:rPr lang="zh-CN" altLang="en-US" sz="2000" dirty="0"/>
              <a:t>袁莎</a:t>
            </a:r>
            <a:r>
              <a:rPr lang="en-US" altLang="zh-CN" sz="2000" dirty="0"/>
              <a:t>, </a:t>
            </a:r>
            <a:r>
              <a:rPr lang="zh-CN" altLang="en-US" sz="2000" dirty="0"/>
              <a:t>白朔天</a:t>
            </a:r>
            <a:r>
              <a:rPr lang="en-US" altLang="zh-CN" sz="2000" dirty="0"/>
              <a:t>, </a:t>
            </a:r>
            <a:r>
              <a:rPr lang="zh-CN" altLang="en-US" sz="2000" dirty="0"/>
              <a:t>唐杰</a:t>
            </a:r>
            <a:r>
              <a:rPr lang="en-US" altLang="zh-CN" sz="2000" dirty="0"/>
              <a:t>. </a:t>
            </a:r>
            <a:r>
              <a:rPr lang="zh-CN" altLang="en-US" sz="2000" dirty="0"/>
              <a:t>强化学习（微课版）</a:t>
            </a:r>
            <a:r>
              <a:rPr lang="en-US" altLang="zh-CN" sz="2000" dirty="0"/>
              <a:t>. </a:t>
            </a:r>
            <a:r>
              <a:rPr lang="zh-CN" altLang="en-US" sz="2000" dirty="0"/>
              <a:t>清华大学出版社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386985-C5F1-E143-90F9-3D7A3B04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499360"/>
            <a:ext cx="2501900" cy="250190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8A8D970-D4E2-E943-81C0-3FFBE4537F83}"/>
              </a:ext>
            </a:extLst>
          </p:cNvPr>
          <p:cNvSpPr txBox="1">
            <a:spLocks/>
          </p:cNvSpPr>
          <p:nvPr/>
        </p:nvSpPr>
        <p:spPr>
          <a:xfrm>
            <a:off x="1371260" y="2037636"/>
            <a:ext cx="1918380" cy="461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000" b="1" i="0" kern="120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京东购买二维码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0E6482-A3DE-724E-BF27-1F8FFC52F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392680"/>
            <a:ext cx="2788920" cy="2788920"/>
          </a:xfrm>
          <a:prstGeom prst="rect">
            <a:avLst/>
          </a:prstGeom>
        </p:spPr>
      </p:pic>
      <p:sp>
        <p:nvSpPr>
          <p:cNvPr id="9" name="文本占位符 5">
            <a:extLst>
              <a:ext uri="{FF2B5EF4-FFF2-40B4-BE49-F238E27FC236}">
                <a16:creationId xmlns:a16="http://schemas.microsoft.com/office/drawing/2014/main" id="{37439898-56FF-C944-B2D2-6BC8E2770D8C}"/>
              </a:ext>
            </a:extLst>
          </p:cNvPr>
          <p:cNvSpPr txBox="1">
            <a:spLocks/>
          </p:cNvSpPr>
          <p:nvPr/>
        </p:nvSpPr>
        <p:spPr>
          <a:xfrm>
            <a:off x="8308465" y="2095064"/>
            <a:ext cx="1918380" cy="461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000" b="1" i="0" kern="120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交流公众号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AC24343-BFC4-4D42-AEE6-68C35C00E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50" y="2528570"/>
            <a:ext cx="2501900" cy="2501900"/>
          </a:xfrm>
          <a:prstGeom prst="rect">
            <a:avLst/>
          </a:prstGeom>
        </p:spPr>
      </p:pic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10B00AAA-7CF8-5B46-9155-EDB0E8125E96}"/>
              </a:ext>
            </a:extLst>
          </p:cNvPr>
          <p:cNvSpPr txBox="1">
            <a:spLocks/>
          </p:cNvSpPr>
          <p:nvPr/>
        </p:nvSpPr>
        <p:spPr>
          <a:xfrm>
            <a:off x="4846615" y="2066846"/>
            <a:ext cx="1918380" cy="461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000" b="1" i="0" kern="120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淘宝购买二维码</a:t>
            </a:r>
          </a:p>
        </p:txBody>
      </p:sp>
    </p:spTree>
    <p:extLst>
      <p:ext uri="{BB962C8B-B14F-4D97-AF65-F5344CB8AC3E}">
        <p14:creationId xmlns:p14="http://schemas.microsoft.com/office/powerpoint/2010/main" val="346721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/>
              <a:t>教学提纲</a:t>
            </a:r>
          </a:p>
        </p:txBody>
      </p:sp>
      <p:grpSp>
        <p:nvGrpSpPr>
          <p:cNvPr id="3" name="组合 12"/>
          <p:cNvGrpSpPr/>
          <p:nvPr/>
        </p:nvGrpSpPr>
        <p:grpSpPr>
          <a:xfrm>
            <a:off x="1247140" y="1810385"/>
            <a:ext cx="5085715" cy="1032510"/>
            <a:chOff x="1964" y="2851"/>
            <a:chExt cx="8009" cy="1626"/>
          </a:xfrm>
        </p:grpSpPr>
        <p:sp>
          <p:nvSpPr>
            <p:cNvPr id="5" name="圆角矩形 4"/>
            <p:cNvSpPr/>
            <p:nvPr/>
          </p:nvSpPr>
          <p:spPr>
            <a:xfrm>
              <a:off x="1964" y="2851"/>
              <a:ext cx="693" cy="693"/>
            </a:xfrm>
            <a:prstGeom prst="roundRect">
              <a:avLst/>
            </a:prstGeom>
            <a:solidFill>
              <a:srgbClr val="215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b="1"/>
                <a:t>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852" y="2878"/>
              <a:ext cx="7121" cy="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了解近似求解法与表格求解法的区别</a:t>
              </a:r>
              <a:br>
                <a:rPr lang="zh-CN" altLang="en-US" sz="2000" dirty="0"/>
              </a:br>
              <a:br>
                <a:rPr lang="zh-CN" altLang="en-US" sz="2000" dirty="0"/>
              </a:br>
              <a:endParaRPr lang="zh-CN" altLang="en-US" sz="2000" dirty="0"/>
            </a:p>
          </p:txBody>
        </p:sp>
      </p:grpSp>
      <p:grpSp>
        <p:nvGrpSpPr>
          <p:cNvPr id="4" name="组合 13"/>
          <p:cNvGrpSpPr/>
          <p:nvPr/>
        </p:nvGrpSpPr>
        <p:grpSpPr>
          <a:xfrm>
            <a:off x="1247140" y="2509520"/>
            <a:ext cx="5278120" cy="439420"/>
            <a:chOff x="1964" y="3952"/>
            <a:chExt cx="8312" cy="692"/>
          </a:xfrm>
        </p:grpSpPr>
        <p:sp>
          <p:nvSpPr>
            <p:cNvPr id="6" name="圆角矩形 5"/>
            <p:cNvSpPr/>
            <p:nvPr/>
          </p:nvSpPr>
          <p:spPr>
            <a:xfrm>
              <a:off x="1964" y="3952"/>
              <a:ext cx="693" cy="693"/>
            </a:xfrm>
            <a:prstGeom prst="roundRect">
              <a:avLst/>
            </a:prstGeom>
            <a:solidFill>
              <a:srgbClr val="215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b="1"/>
                <a:t>2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52" y="3952"/>
              <a:ext cx="742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CN" altLang="en-US" sz="2000" dirty="0"/>
            </a:p>
          </p:txBody>
        </p:sp>
      </p:grpSp>
      <p:grpSp>
        <p:nvGrpSpPr>
          <p:cNvPr id="13" name="组合 14"/>
          <p:cNvGrpSpPr/>
          <p:nvPr/>
        </p:nvGrpSpPr>
        <p:grpSpPr>
          <a:xfrm>
            <a:off x="1247140" y="3209290"/>
            <a:ext cx="5579745" cy="1015365"/>
            <a:chOff x="1964" y="5054"/>
            <a:chExt cx="8787" cy="1599"/>
          </a:xfrm>
        </p:grpSpPr>
        <p:sp>
          <p:nvSpPr>
            <p:cNvPr id="7" name="圆角矩形 6"/>
            <p:cNvSpPr/>
            <p:nvPr/>
          </p:nvSpPr>
          <p:spPr>
            <a:xfrm>
              <a:off x="1964" y="5054"/>
              <a:ext cx="693" cy="693"/>
            </a:xfrm>
            <a:prstGeom prst="roundRect">
              <a:avLst/>
            </a:prstGeom>
            <a:solidFill>
              <a:srgbClr val="215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b="1"/>
                <a:t>3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852" y="5054"/>
              <a:ext cx="7899" cy="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掌握值函数近似预测与控制问题求解过程</a:t>
              </a:r>
              <a:br>
                <a:rPr lang="zh-CN" altLang="en-US" sz="2000" dirty="0"/>
              </a:br>
              <a:br>
                <a:rPr lang="zh-CN" altLang="en-US" sz="2000" dirty="0"/>
              </a:br>
              <a:endParaRPr lang="zh-CN" altLang="en-US" sz="2000" dirty="0"/>
            </a:p>
          </p:txBody>
        </p:sp>
      </p:grpSp>
      <p:grpSp>
        <p:nvGrpSpPr>
          <p:cNvPr id="14" name="组合 15"/>
          <p:cNvGrpSpPr/>
          <p:nvPr/>
        </p:nvGrpSpPr>
        <p:grpSpPr>
          <a:xfrm>
            <a:off x="1247140" y="3891915"/>
            <a:ext cx="4940935" cy="1015365"/>
            <a:chOff x="1964" y="6129"/>
            <a:chExt cx="7781" cy="1599"/>
          </a:xfrm>
        </p:grpSpPr>
        <p:sp>
          <p:nvSpPr>
            <p:cNvPr id="8" name="圆角矩形 7"/>
            <p:cNvSpPr/>
            <p:nvPr/>
          </p:nvSpPr>
          <p:spPr>
            <a:xfrm>
              <a:off x="1964" y="6129"/>
              <a:ext cx="693" cy="693"/>
            </a:xfrm>
            <a:prstGeom prst="roundRect">
              <a:avLst/>
            </a:prstGeom>
            <a:solidFill>
              <a:srgbClr val="215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b="1"/>
                <a:t>4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852" y="6129"/>
              <a:ext cx="6893" cy="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掌握线性函数逼近器的定义和应用</a:t>
              </a:r>
              <a:br>
                <a:rPr lang="zh-CN" altLang="en-US" sz="2000" dirty="0"/>
              </a:br>
              <a:br>
                <a:rPr lang="zh-CN" altLang="en-US" sz="2000" dirty="0"/>
              </a:br>
              <a:endParaRPr lang="zh-CN" altLang="en-US" sz="2000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1823546" y="2497082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掌握强化学习近似求解法的基本原理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值函数近似法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• </a:t>
            </a:r>
            <a:r>
              <a:rPr lang="zh-CN" altLang="en-US" sz="2000" dirty="0"/>
              <a:t>之前介绍了有模型的动态规划法，无模型的蒙特卡洛法和时序差分法。这些方法都是表格方法（</a:t>
            </a:r>
            <a:r>
              <a:rPr lang="en-US" altLang="zh-CN" sz="2000" dirty="0"/>
              <a:t>Tabular Method</a:t>
            </a:r>
            <a:r>
              <a:rPr lang="zh-CN" altLang="en-US" sz="2000" dirty="0"/>
              <a:t>），表格的大小为 </a:t>
            </a:r>
            <a:r>
              <a:rPr lang="en-US" altLang="zh-CN" sz="2000" dirty="0"/>
              <a:t>|S| × |A|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• 表格法只适用于状态空间和行动空间是离散的情况，并且状态空间的大小 </a:t>
            </a:r>
            <a:r>
              <a:rPr lang="en-US" altLang="zh-CN" sz="2000" dirty="0"/>
              <a:t>|S| </a:t>
            </a:r>
            <a:r>
              <a:rPr lang="zh-CN" altLang="en-US" sz="2000" dirty="0"/>
              <a:t>和行动空间的大小 </a:t>
            </a:r>
            <a:r>
              <a:rPr lang="en-US" altLang="zh-CN" sz="2000" dirty="0"/>
              <a:t>|A| </a:t>
            </a:r>
            <a:r>
              <a:rPr lang="zh-CN" altLang="en-US" sz="2000" dirty="0"/>
              <a:t>不能太大。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• </a:t>
            </a:r>
            <a:r>
              <a:rPr lang="zh-CN" altLang="en-US" sz="2000" dirty="0"/>
              <a:t>实际问题中，状态空间和行动空间往往很大并且可能是连续的，表格法不再适用。这时，我们可以考虑求解近似最优解，即使用函数近似法来求解。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值函数近似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sz="2000" dirty="0"/>
              <a:t>• </a:t>
            </a:r>
            <a:r>
              <a:rPr lang="zh-CN" altLang="en-US" sz="2000" dirty="0"/>
              <a:t>值函数近似法用一个带参数的函数            来近似表示观测到的真实值       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• </a:t>
            </a:r>
            <a:r>
              <a:rPr lang="zh-CN" altLang="en-US" sz="2000" dirty="0"/>
              <a:t>值函数近似属于监督学习的范畴，因此值函数近似法也包括三个重要元素：模型、指标和算法。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• </a:t>
            </a:r>
            <a:r>
              <a:rPr lang="zh-CN" altLang="en-US" sz="2000" dirty="0"/>
              <a:t>模型就是函数逼近器（</a:t>
            </a:r>
            <a:r>
              <a:rPr lang="en-US" sz="2000" dirty="0"/>
              <a:t>Function</a:t>
            </a:r>
            <a:r>
              <a:rPr lang="zh-CN" altLang="en-US" sz="2000" dirty="0"/>
              <a:t> </a:t>
            </a:r>
            <a:r>
              <a:rPr lang="en-US" altLang="zh-CN" sz="2000" dirty="0"/>
              <a:t>Approximator</a:t>
            </a:r>
            <a:r>
              <a:rPr lang="zh-CN" altLang="en-US" sz="2000" dirty="0"/>
              <a:t>）；指标用于评价选用的函数逼近器的好坏，采用损失函数 </a:t>
            </a:r>
            <a:r>
              <a:rPr lang="en-US" altLang="zh-CN" sz="2000" dirty="0"/>
              <a:t>L(</a:t>
            </a:r>
            <a:r>
              <a:rPr lang="en-US" altLang="zh-CN" sz="2000" b="1" dirty="0"/>
              <a:t>w</a:t>
            </a:r>
            <a:r>
              <a:rPr lang="en-US" altLang="zh-CN" sz="2000" dirty="0"/>
              <a:t>) </a:t>
            </a:r>
            <a:r>
              <a:rPr lang="zh-CN" altLang="en-US" sz="2000" dirty="0"/>
              <a:t>来度量；算法用于修正模型，寻找最优的函数逼近器。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-</a:t>
            </a:r>
            <a:r>
              <a:rPr lang="zh-CN" altLang="en-US" sz="2000" dirty="0"/>
              <a:t>模型：</a:t>
            </a:r>
            <a:endParaRPr lang="en-US" altLang="zh-CN" sz="2000" dirty="0"/>
          </a:p>
          <a:p>
            <a:r>
              <a:rPr lang="zh-CN" altLang="en-US" sz="2000" dirty="0"/>
              <a:t>函数逼近器可以分为线性的和非线性的两类。我们首先仅关注线性函数逼近器，后续章节会关注以 </a:t>
            </a:r>
            <a:r>
              <a:rPr lang="en-US" altLang="zh-CN" sz="2000" dirty="0"/>
              <a:t>DQN </a:t>
            </a:r>
            <a:r>
              <a:rPr lang="zh-CN" altLang="en-US" sz="2000" dirty="0"/>
              <a:t>为代表的非线性函数逼近器。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br>
              <a:rPr lang="zh-CN" altLang="en-US" sz="2000" dirty="0"/>
            </a:br>
            <a:br>
              <a:rPr lang="en-US" sz="2000" dirty="0"/>
            </a:br>
            <a:br>
              <a:rPr lang="zh-CN" altLang="en-US" sz="2000" dirty="0"/>
            </a:br>
            <a:endParaRPr lang="en-US" altLang="zh-CN" sz="2000" dirty="0"/>
          </a:p>
          <a:p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6315" y="1183515"/>
            <a:ext cx="853006" cy="307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9337" y="1194278"/>
            <a:ext cx="464247" cy="31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值函数近似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474300" y="712610"/>
            <a:ext cx="11081266" cy="4766832"/>
          </a:xfrm>
        </p:spPr>
        <p:txBody>
          <a:bodyPr/>
          <a:lstStyle/>
          <a:p>
            <a:r>
              <a:rPr lang="en-US" altLang="zh-CN" sz="2000" dirty="0"/>
              <a:t>-</a:t>
            </a:r>
            <a:r>
              <a:rPr lang="zh-CN" altLang="en-US" sz="2000" dirty="0"/>
              <a:t>指标：</a:t>
            </a:r>
            <a:endParaRPr lang="en-US" altLang="zh-CN" sz="2000" dirty="0"/>
          </a:p>
          <a:p>
            <a:r>
              <a:rPr lang="zh-CN" altLang="en-US" sz="2000" dirty="0"/>
              <a:t>采用均方误差（</a:t>
            </a:r>
            <a:r>
              <a:rPr lang="en-US" sz="2000" dirty="0"/>
              <a:t>Mean-Squared Error, MSE）</a:t>
            </a:r>
            <a:r>
              <a:rPr lang="zh-CN" altLang="en-US" sz="2000" dirty="0"/>
              <a:t>作为值函数近似法的损失函数，计算公式为：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其中，</a:t>
            </a:r>
            <a:r>
              <a:rPr lang="en-US" altLang="zh-CN" sz="2000" i="1" dirty="0"/>
              <a:t>µ </a:t>
            </a:r>
            <a:r>
              <a:rPr lang="en-US" altLang="zh-CN" sz="2000" dirty="0"/>
              <a:t>(</a:t>
            </a:r>
            <a:r>
              <a:rPr lang="en-US" altLang="zh-CN" sz="2000" i="1" dirty="0"/>
              <a:t>s</a:t>
            </a:r>
            <a:r>
              <a:rPr lang="en-US" altLang="zh-CN" sz="2000" dirty="0"/>
              <a:t>) </a:t>
            </a:r>
            <a:r>
              <a:rPr lang="zh-CN" altLang="en-US" sz="2000" dirty="0"/>
              <a:t>为同策略下状态的概率分布函数，一般表示在策略 𝜋下状态 </a:t>
            </a:r>
            <a:r>
              <a:rPr lang="en-US" altLang="zh-CN" sz="2000" dirty="0"/>
              <a:t>s </a:t>
            </a:r>
            <a:r>
              <a:rPr lang="zh-CN" altLang="en-US" sz="2000" dirty="0"/>
              <a:t>发生的总时间。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-</a:t>
            </a:r>
            <a:r>
              <a:rPr lang="zh-CN" altLang="en-US" sz="2000" dirty="0"/>
              <a:t>算法：</a:t>
            </a:r>
            <a:endParaRPr lang="en-US" altLang="zh-CN" sz="2000" dirty="0"/>
          </a:p>
          <a:p>
            <a:r>
              <a:rPr lang="zh-CN" altLang="en-US" sz="2000" dirty="0"/>
              <a:t>采用随机梯度下降法作为值函数近似法的优化算法。回顾梯度下降法的更新公式为：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基于随机梯度下降法的思想，随机选择一个状态更新参数，更新公式为：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将                                    记为     </a:t>
            </a:r>
            <a:r>
              <a:rPr lang="en-US" sz="2000" dirty="0"/>
              <a:t>，</a:t>
            </a:r>
            <a:r>
              <a:rPr lang="zh-CN" altLang="en-US" sz="2000" dirty="0"/>
              <a:t>则有：</a:t>
            </a:r>
            <a:br>
              <a:rPr lang="zh-CN" altLang="en-US" sz="2000" dirty="0"/>
            </a:b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br>
              <a:rPr lang="zh-CN" altLang="en-US" sz="2000" dirty="0"/>
            </a:br>
            <a:br>
              <a:rPr lang="zh-CN" altLang="en-US" sz="2000" dirty="0"/>
            </a:b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2122" y="1594790"/>
            <a:ext cx="30956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8371" y="1669947"/>
            <a:ext cx="2772166" cy="57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6445" y="4137377"/>
            <a:ext cx="1807401" cy="37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62391" y="5152699"/>
            <a:ext cx="2669319" cy="521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09883" y="5233660"/>
            <a:ext cx="3869714" cy="36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1136" y="5936423"/>
            <a:ext cx="2597126" cy="30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26596" y="5963692"/>
            <a:ext cx="391813" cy="27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456259" y="6278085"/>
            <a:ext cx="1796312" cy="375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值函数近似预测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sz="2000" dirty="0"/>
              <a:t>值函数近似预测是求策略 𝜋 下状态值函数         的近似值 </a:t>
            </a:r>
            <a:r>
              <a:rPr lang="en-US" altLang="zh-CN" sz="2000" dirty="0"/>
              <a:t>          </a:t>
            </a:r>
            <a:r>
              <a:rPr lang="en-US" sz="2000" dirty="0"/>
              <a:t>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在值函数近似法的优化算法更新公式中，最重要的是求解 </a:t>
            </a:r>
            <a:r>
              <a:rPr lang="en-US" altLang="zh-CN" sz="2000" b="1" dirty="0"/>
              <a:t>   </a:t>
            </a:r>
            <a:r>
              <a:rPr lang="en-US" sz="2000" b="1" dirty="0"/>
              <a:t> </a:t>
            </a:r>
            <a:r>
              <a:rPr lang="zh-CN" altLang="en-US" sz="2000" dirty="0"/>
              <a:t>的值。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我们需要给出上式中的值函数 </a:t>
            </a:r>
            <a:r>
              <a:rPr lang="en-US" altLang="zh-CN" sz="2000" dirty="0"/>
              <a:t>        </a:t>
            </a:r>
            <a:r>
              <a:rPr lang="zh-CN" altLang="en-US" sz="2000" dirty="0"/>
              <a:t>的目标值作为标注去训练模型。</a:t>
            </a:r>
            <a:endParaRPr lang="en-US" altLang="zh-CN" sz="2000" dirty="0"/>
          </a:p>
          <a:p>
            <a:r>
              <a:rPr lang="zh-CN" altLang="en-US" sz="2000" dirty="0"/>
              <a:t>（蒙特卡洛法和</a:t>
            </a:r>
            <a:r>
              <a:rPr lang="en-US" altLang="zh-CN" sz="2000" dirty="0"/>
              <a:t>TD</a:t>
            </a:r>
            <a:r>
              <a:rPr lang="zh-CN" altLang="en-US" sz="2000" dirty="0"/>
              <a:t>（</a:t>
            </a:r>
            <a:r>
              <a:rPr lang="en-US" altLang="zh-CN" sz="2000" dirty="0"/>
              <a:t>0</a:t>
            </a:r>
            <a:r>
              <a:rPr lang="zh-CN" altLang="en-US" sz="2000" dirty="0"/>
              <a:t>））</a:t>
            </a:r>
            <a:br>
              <a:rPr lang="zh-CN" altLang="en-US" sz="2000" dirty="0"/>
            </a:b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br>
              <a:rPr lang="zh-CN" altLang="en-US" dirty="0"/>
            </a:br>
            <a:br>
              <a:rPr lang="en-US" dirty="0"/>
            </a:b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7471" y="1159704"/>
            <a:ext cx="574501" cy="34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07256" y="1167466"/>
            <a:ext cx="696043" cy="33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6059" y="2043045"/>
            <a:ext cx="391813" cy="27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327" y="2653298"/>
            <a:ext cx="3643995" cy="36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4324" y="3303743"/>
            <a:ext cx="574501" cy="34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值函数近似预测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sz="2000" dirty="0"/>
              <a:t>采用蒙特卡洛法时，用于训练监督学习模型的训练数据为：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采用 </a:t>
            </a:r>
            <a:r>
              <a:rPr lang="en-US" altLang="zh-CN" sz="2000" dirty="0"/>
              <a:t>TD(0) </a:t>
            </a:r>
            <a:r>
              <a:rPr lang="zh-CN" altLang="en-US" sz="2000" dirty="0"/>
              <a:t>时，用于训练监督学习模型的训练数据为：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随机抽取样本，记                          </a:t>
            </a:r>
            <a:r>
              <a:rPr lang="en-US" sz="2000" dirty="0"/>
              <a:t>，</a:t>
            </a:r>
            <a:r>
              <a:rPr lang="zh-CN" altLang="en-US" sz="2000" dirty="0"/>
              <a:t>采用蒙特卡洛法和 </a:t>
            </a:r>
            <a:r>
              <a:rPr lang="en-US" sz="2000" dirty="0"/>
              <a:t>TD(0) </a:t>
            </a:r>
            <a:r>
              <a:rPr lang="zh-CN" altLang="en-US" sz="2000" dirty="0"/>
              <a:t>法计算值函数的公式分别为：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采用蒙特卡洛法随机抽取样本更新参数时，参数更新公式变为：</a:t>
            </a:r>
            <a:endParaRPr lang="en-US" altLang="zh-CN" sz="2000" dirty="0"/>
          </a:p>
          <a:p>
            <a:r>
              <a:rPr lang="zh-CN" altLang="en-US" sz="2000" dirty="0"/>
              <a:t>采用 </a:t>
            </a:r>
            <a:r>
              <a:rPr lang="en-US" altLang="zh-CN" sz="2000" dirty="0"/>
              <a:t>TD(0) </a:t>
            </a:r>
            <a:r>
              <a:rPr lang="zh-CN" altLang="en-US" sz="2000" dirty="0"/>
              <a:t>随机抽取样本更新参数时，参数更新公式变为：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br>
              <a:rPr lang="en-US" dirty="0"/>
            </a:b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1355" y="1784763"/>
            <a:ext cx="3223429" cy="278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9568" y="3105999"/>
            <a:ext cx="5811490" cy="31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36859" y="3749587"/>
            <a:ext cx="1936608" cy="33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39955" y="4216639"/>
            <a:ext cx="2349152" cy="9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21004" y="5443080"/>
            <a:ext cx="3101692" cy="38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32411" y="5824603"/>
            <a:ext cx="4479425" cy="42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7778663" y="5436296"/>
            <a:ext cx="3244241" cy="413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77622" y="5849655"/>
            <a:ext cx="4459266" cy="388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值函数近似预测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sz="2000" dirty="0"/>
              <a:t>下面给出两个面向值函数近似预测算法的优化算法：</a:t>
            </a:r>
            <a:endParaRPr lang="en-US" altLang="zh-CN" sz="2000" dirty="0"/>
          </a:p>
          <a:p>
            <a:r>
              <a:rPr lang="en-US" altLang="zh-CN" sz="2000" dirty="0"/>
              <a:t>-- </a:t>
            </a:r>
            <a:r>
              <a:rPr lang="zh-CN" altLang="en-US" sz="2000" dirty="0"/>
              <a:t>基于随机梯度下降蒙特卡洛法（</a:t>
            </a:r>
            <a:r>
              <a:rPr lang="en-US" sz="2000" dirty="0"/>
              <a:t>Stochastic Gradient Monte Carlo Algorithm）</a:t>
            </a:r>
          </a:p>
          <a:p>
            <a:br>
              <a:rPr lang="en-US" sz="2000" dirty="0"/>
            </a:b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060" y="2503445"/>
            <a:ext cx="4950391" cy="304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187857" y="3093929"/>
            <a:ext cx="2956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蒙特卡洛法用 </a:t>
            </a:r>
            <a:r>
              <a:rPr lang="en-US" dirty="0" err="1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baseline="-25000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aseline="-25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作为 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                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的真实值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 err="1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baseline="-25000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aseline="-25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/>
              <a:t>是 </a:t>
            </a:r>
            <a:r>
              <a:rPr lang="en-US" altLang="zh-CN" i="1" dirty="0"/>
              <a:t>       </a:t>
            </a:r>
            <a:r>
              <a:rPr lang="en-US" dirty="0"/>
              <a:t>  </a:t>
            </a:r>
            <a:r>
              <a:rPr lang="zh-CN" altLang="en-US" dirty="0"/>
              <a:t>的无偏估计，因此随机梯度下降蒙特卡洛算法能找到局部最优解。</a:t>
            </a:r>
            <a:br>
              <a:rPr lang="zh-CN" altLang="en-US" dirty="0"/>
            </a:br>
            <a:r>
              <a:rPr lang="zh-CN" altLang="en-US" dirty="0"/>
              <a:t> </a:t>
            </a:r>
            <a:br>
              <a:rPr lang="zh-CN" altLang="en-US" dirty="0"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44238" y="3088712"/>
            <a:ext cx="574501" cy="34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92891" y="3904991"/>
            <a:ext cx="575996" cy="34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5874707" y="2830882"/>
            <a:ext cx="3382027" cy="2455102"/>
          </a:xfrm>
          <a:prstGeom prst="rect">
            <a:avLst/>
          </a:prstGeom>
          <a:noFill/>
          <a:ln w="31750">
            <a:solidFill>
              <a:srgbClr val="0F6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值函数近似预测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sz="2000" dirty="0"/>
              <a:t>-- </a:t>
            </a:r>
            <a:r>
              <a:rPr lang="zh-CN" altLang="en-US" sz="2000" dirty="0"/>
              <a:t>基于半随机梯度下降 </a:t>
            </a:r>
            <a:r>
              <a:rPr lang="en-US" sz="2000" dirty="0"/>
              <a:t>TD(0) </a:t>
            </a:r>
            <a:r>
              <a:rPr lang="zh-CN" altLang="en-US" sz="2000" dirty="0"/>
              <a:t>法（</a:t>
            </a:r>
            <a:r>
              <a:rPr lang="en-US" sz="2000" dirty="0"/>
              <a:t>Semi-gradient TD(0) Algorithm）。</a:t>
            </a:r>
            <a:br>
              <a:rPr lang="en-US" sz="2000" dirty="0"/>
            </a:br>
            <a:endParaRPr lang="zh-CN" alt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1173" y="1879298"/>
            <a:ext cx="4921946" cy="432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789105" y="2805830"/>
            <a:ext cx="38329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TD(0)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法用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lang="en-US" altLang="zh-CN" baseline="-25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作为 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                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的真实值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zh-CN" altLang="en-US" dirty="0"/>
              <a:t>是 </a:t>
            </a:r>
            <a:r>
              <a:rPr lang="en-US" altLang="zh-CN" i="1" dirty="0"/>
              <a:t>       </a:t>
            </a:r>
            <a:r>
              <a:rPr lang="en-US" dirty="0"/>
              <a:t>  </a:t>
            </a:r>
            <a:r>
              <a:rPr lang="zh-CN" altLang="en-US" dirty="0"/>
              <a:t>的有偏估计，算法也不是真正的随机梯度下降算法，因此我们称其为半随机梯度下降 </a:t>
            </a:r>
            <a:r>
              <a:rPr lang="en-US" altLang="zh-CN" dirty="0"/>
              <a:t>TD(0) </a:t>
            </a:r>
            <a:r>
              <a:rPr lang="zh-CN" altLang="en-US" dirty="0"/>
              <a:t>法。</a:t>
            </a:r>
            <a:br>
              <a:rPr lang="zh-CN" altLang="en-US" dirty="0"/>
            </a:b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/>
              <a:t> </a:t>
            </a:r>
            <a:br>
              <a:rPr lang="zh-CN" altLang="en-US" dirty="0"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8186" y="2855478"/>
            <a:ext cx="12763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34627" y="2813140"/>
            <a:ext cx="574501" cy="34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7880" y="3646705"/>
            <a:ext cx="12763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83903" y="3616893"/>
            <a:ext cx="574501" cy="34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6576164" y="2517732"/>
            <a:ext cx="4246324" cy="2505205"/>
          </a:xfrm>
          <a:prstGeom prst="rect">
            <a:avLst/>
          </a:prstGeom>
          <a:noFill/>
          <a:ln w="31750">
            <a:solidFill>
              <a:srgbClr val="0F6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79298" y="5934670"/>
            <a:ext cx="4918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基于上述两个优化算法，我们可以构建值函数近似法中的函数逼近器，从而进行策略评估。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724394" y="5661764"/>
            <a:ext cx="5549031" cy="11962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15FC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1464</Words>
  <Application>Microsoft Macintosh PowerPoint</Application>
  <PresentationFormat>宽屏</PresentationFormat>
  <Paragraphs>174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Microsoft YaHei</vt:lpstr>
      <vt:lpstr>Microsoft YaHei</vt:lpstr>
      <vt:lpstr>FZFangSong-Z02S</vt:lpstr>
      <vt:lpstr>FZXiaoBiaoSong-B05</vt:lpstr>
      <vt:lpstr>Microsoft YaHei Light</vt:lpstr>
      <vt:lpstr>Source Han Sans CN</vt:lpstr>
      <vt:lpstr>Arial</vt:lpstr>
      <vt:lpstr>Open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Ramanda Galang Bryantama</dc:creator>
  <cp:lastModifiedBy>Microsoft Office User</cp:lastModifiedBy>
  <cp:revision>356</cp:revision>
  <dcterms:created xsi:type="dcterms:W3CDTF">2020-08-07T10:06:14Z</dcterms:created>
  <dcterms:modified xsi:type="dcterms:W3CDTF">2021-11-29T15:25:35Z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