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handoutMasterIdLst>
    <p:handoutMasterId r:id="rId39"/>
  </p:handoutMasterIdLst>
  <p:sldIdLst>
    <p:sldId id="256" r:id="rId2"/>
    <p:sldId id="259" r:id="rId3"/>
    <p:sldId id="258" r:id="rId4"/>
    <p:sldId id="260" r:id="rId5"/>
    <p:sldId id="267" r:id="rId6"/>
    <p:sldId id="268" r:id="rId7"/>
    <p:sldId id="269" r:id="rId8"/>
    <p:sldId id="261" r:id="rId9"/>
    <p:sldId id="272" r:id="rId10"/>
    <p:sldId id="273" r:id="rId11"/>
    <p:sldId id="262" r:id="rId12"/>
    <p:sldId id="274" r:id="rId13"/>
    <p:sldId id="275" r:id="rId14"/>
    <p:sldId id="276" r:id="rId15"/>
    <p:sldId id="277" r:id="rId16"/>
    <p:sldId id="263" r:id="rId17"/>
    <p:sldId id="278" r:id="rId18"/>
    <p:sldId id="279" r:id="rId19"/>
    <p:sldId id="280" r:id="rId20"/>
    <p:sldId id="281" r:id="rId21"/>
    <p:sldId id="282" r:id="rId22"/>
    <p:sldId id="264" r:id="rId23"/>
    <p:sldId id="283" r:id="rId24"/>
    <p:sldId id="284" r:id="rId25"/>
    <p:sldId id="285" r:id="rId26"/>
    <p:sldId id="286" r:id="rId27"/>
    <p:sldId id="287" r:id="rId28"/>
    <p:sldId id="288" r:id="rId29"/>
    <p:sldId id="265" r:id="rId30"/>
    <p:sldId id="289" r:id="rId31"/>
    <p:sldId id="290" r:id="rId32"/>
    <p:sldId id="291" r:id="rId33"/>
    <p:sldId id="292" r:id="rId34"/>
    <p:sldId id="293" r:id="rId35"/>
    <p:sldId id="266" r:id="rId36"/>
    <p:sldId id="29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90D0"/>
    <a:srgbClr val="82AAEA"/>
    <a:srgbClr val="33B2E2"/>
    <a:srgbClr val="215FC3"/>
    <a:srgbClr val="79E5FF"/>
    <a:srgbClr val="0F6EC7"/>
    <a:srgbClr val="3A78DE"/>
    <a:srgbClr val="BBEFE9"/>
    <a:srgbClr val="EFFCFA"/>
    <a:srgbClr val="8BE3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10" autoAdjust="0"/>
    <p:restoredTop sz="94660"/>
  </p:normalViewPr>
  <p:slideViewPr>
    <p:cSldViewPr snapToGrid="0">
      <p:cViewPr varScale="1">
        <p:scale>
          <a:sx n="103" d="100"/>
          <a:sy n="103" d="100"/>
        </p:scale>
        <p:origin x="176" y="23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dirty="0">
              <a:latin typeface="FZFangSong-Z02S" panose="02000000000000000000" pitchFamily="2" charset="-122"/>
              <a:ea typeface="FZFangSong-Z02S" panose="02000000000000000000" pitchFamily="2"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77B41C-55C6-AA4D-9D10-2CC5C4F729B8}" type="datetime1">
              <a:rPr kumimoji="1" lang="zh-CN" altLang="en-US" smtClean="0">
                <a:latin typeface="FZFangSong-Z02S" panose="02000000000000000000" pitchFamily="2" charset="-122"/>
                <a:ea typeface="FZFangSong-Z02S" panose="02000000000000000000" pitchFamily="2" charset="-122"/>
              </a:rPr>
              <a:pPr/>
              <a:t>2021/11/29</a:t>
            </a:fld>
            <a:endParaRPr kumimoji="1" lang="zh-CN" altLang="en-US" dirty="0">
              <a:latin typeface="FZFangSong-Z02S" panose="02000000000000000000" pitchFamily="2" charset="-122"/>
              <a:ea typeface="FZFangSong-Z02S" panose="02000000000000000000" pitchFamily="2"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dirty="0">
              <a:latin typeface="FZFangSong-Z02S" panose="02000000000000000000" pitchFamily="2" charset="-122"/>
              <a:ea typeface="FZFangSong-Z02S" panose="02000000000000000000" pitchFamily="2"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264C2F-3442-F444-92ED-0A9076812EA2}" type="slidenum">
              <a:rPr kumimoji="1" lang="zh-CN" altLang="en-US" smtClean="0">
                <a:latin typeface="FZFangSong-Z02S" panose="02000000000000000000" pitchFamily="2" charset="-122"/>
                <a:ea typeface="FZFangSong-Z02S" panose="02000000000000000000" pitchFamily="2" charset="-122"/>
              </a:rPr>
              <a:pPr/>
              <a:t>‹#›</a:t>
            </a:fld>
            <a:endParaRPr kumimoji="1" lang="zh-CN" altLang="en-US" dirty="0">
              <a:latin typeface="FZFangSong-Z02S" panose="02000000000000000000" pitchFamily="2" charset="-122"/>
              <a:ea typeface="FZFangSong-Z02S" panose="02000000000000000000" pitchFamily="2"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ZFangSong-Z02S" panose="02000000000000000000" pitchFamily="2" charset="-122"/>
                <a:ea typeface="FZFangSong-Z02S" panose="02000000000000000000" pitchFamily="2" charset="-122"/>
              </a:defRPr>
            </a:lvl1pPr>
          </a:lstStyle>
          <a:p>
            <a:endParaRPr kumimoji="1"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ZFangSong-Z02S" panose="02000000000000000000" pitchFamily="2" charset="-122"/>
                <a:ea typeface="FZFangSong-Z02S" panose="02000000000000000000" pitchFamily="2" charset="-122"/>
              </a:defRPr>
            </a:lvl1pPr>
          </a:lstStyle>
          <a:p>
            <a:fld id="{63A05F16-8E2F-274A-861C-435AE2937111}" type="datetime1">
              <a:rPr kumimoji="1" lang="zh-CN" altLang="en-US" smtClean="0"/>
              <a:pPr/>
              <a:t>2021/11/29</a:t>
            </a:fld>
            <a:endParaRPr kumimoji="1"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ZFangSong-Z02S" panose="02000000000000000000" pitchFamily="2" charset="-122"/>
                <a:ea typeface="FZFangSong-Z02S" panose="02000000000000000000" pitchFamily="2" charset="-122"/>
              </a:defRPr>
            </a:lvl1pPr>
          </a:lstStyle>
          <a:p>
            <a:endParaRPr kumimoji="1"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ZFangSong-Z02S" panose="02000000000000000000" pitchFamily="2" charset="-122"/>
                <a:ea typeface="FZFangSong-Z02S" panose="02000000000000000000" pitchFamily="2" charset="-122"/>
              </a:defRPr>
            </a:lvl1pPr>
          </a:lstStyle>
          <a:p>
            <a:fld id="{3DAF0EED-9229-9448-9314-2D1876BE30B4}" type="slidenum">
              <a:rPr kumimoji="1" lang="zh-CN" altLang="en-US" smtClean="0"/>
              <a:pPr/>
              <a:t>‹#›</a:t>
            </a:fld>
            <a:endParaRPr kumimoji="1" lang="zh-CN" altLang="en-US" dirty="0"/>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200" b="0" i="0" kern="1200">
        <a:solidFill>
          <a:schemeClr val="tx1"/>
        </a:solidFill>
        <a:latin typeface="FZFangSong-Z02S" panose="02000000000000000000" pitchFamily="2" charset="-122"/>
        <a:ea typeface="FZFangSong-Z02S" panose="02000000000000000000" pitchFamily="2" charset="-122"/>
        <a:cs typeface="+mn-cs"/>
      </a:defRPr>
    </a:lvl1pPr>
    <a:lvl2pPr marL="457200" algn="l" defTabSz="914400" rtl="0" eaLnBrk="1" latinLnBrk="0" hangingPunct="1">
      <a:defRPr sz="1200" b="0" i="0" kern="1200">
        <a:solidFill>
          <a:schemeClr val="tx1"/>
        </a:solidFill>
        <a:latin typeface="FZFangSong-Z02S" panose="02000000000000000000" pitchFamily="2" charset="-122"/>
        <a:ea typeface="FZFangSong-Z02S" panose="02000000000000000000" pitchFamily="2" charset="-122"/>
        <a:cs typeface="+mn-cs"/>
      </a:defRPr>
    </a:lvl2pPr>
    <a:lvl3pPr marL="914400" algn="l" defTabSz="914400" rtl="0" eaLnBrk="1" latinLnBrk="0" hangingPunct="1">
      <a:defRPr sz="1200" b="0" i="0" kern="1200">
        <a:solidFill>
          <a:schemeClr val="tx1"/>
        </a:solidFill>
        <a:latin typeface="FZFangSong-Z02S" panose="02000000000000000000" pitchFamily="2" charset="-122"/>
        <a:ea typeface="FZFangSong-Z02S" panose="02000000000000000000" pitchFamily="2" charset="-122"/>
        <a:cs typeface="+mn-cs"/>
      </a:defRPr>
    </a:lvl3pPr>
    <a:lvl4pPr marL="1371600" algn="l" defTabSz="914400" rtl="0" eaLnBrk="1" latinLnBrk="0" hangingPunct="1">
      <a:defRPr sz="1200" b="0" i="0" kern="1200">
        <a:solidFill>
          <a:schemeClr val="tx1"/>
        </a:solidFill>
        <a:latin typeface="FZFangSong-Z02S" panose="02000000000000000000" pitchFamily="2" charset="-122"/>
        <a:ea typeface="FZFangSong-Z02S" panose="02000000000000000000" pitchFamily="2" charset="-122"/>
        <a:cs typeface="+mn-cs"/>
      </a:defRPr>
    </a:lvl4pPr>
    <a:lvl5pPr marL="1828800" algn="l" defTabSz="914400" rtl="0" eaLnBrk="1" latinLnBrk="0" hangingPunct="1">
      <a:defRPr sz="1200" b="0" i="0" kern="1200">
        <a:solidFill>
          <a:schemeClr val="tx1"/>
        </a:solidFill>
        <a:latin typeface="FZFangSong-Z02S" panose="02000000000000000000" pitchFamily="2" charset="-122"/>
        <a:ea typeface="FZFangSong-Z02S" panose="02000000000000000000"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rgbClr val="0070C0"/>
        </a:solidFill>
        <a:effectLst/>
      </p:bgPr>
    </p:bg>
    <p:spTree>
      <p:nvGrpSpPr>
        <p:cNvPr id="1" name=""/>
        <p:cNvGrpSpPr/>
        <p:nvPr/>
      </p:nvGrpSpPr>
      <p:grpSpPr>
        <a:xfrm>
          <a:off x="0" y="0"/>
          <a:ext cx="0" cy="0"/>
          <a:chOff x="0" y="0"/>
          <a:chExt cx="0" cy="0"/>
        </a:xfrm>
      </p:grpSpPr>
      <p:sp>
        <p:nvSpPr>
          <p:cNvPr id="10" name="Parallelogram 47"/>
          <p:cNvSpPr/>
          <p:nvPr userDrawn="1"/>
        </p:nvSpPr>
        <p:spPr>
          <a:xfrm>
            <a:off x="5326602" y="0"/>
            <a:ext cx="5974672" cy="6858000"/>
          </a:xfrm>
          <a:prstGeom prst="parallelogram">
            <a:avLst>
              <a:gd name="adj" fmla="val 33767"/>
            </a:avLst>
          </a:prstGeom>
          <a:gradFill>
            <a:gsLst>
              <a:gs pos="0">
                <a:srgbClr val="33B2E2">
                  <a:alpha val="60000"/>
                </a:srgbClr>
              </a:gs>
              <a:gs pos="82000">
                <a:srgbClr val="79E5F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ID" b="0" i="0" dirty="0">
              <a:latin typeface="FZFangSong-Z02S" panose="02000000000000000000" pitchFamily="2" charset="-122"/>
            </a:endParaRPr>
          </a:p>
        </p:txBody>
      </p:sp>
      <p:sp>
        <p:nvSpPr>
          <p:cNvPr id="11" name="Parallelogram 48"/>
          <p:cNvSpPr/>
          <p:nvPr userDrawn="1"/>
        </p:nvSpPr>
        <p:spPr>
          <a:xfrm rot="10800000">
            <a:off x="7655934" y="1069677"/>
            <a:ext cx="4763925" cy="5788319"/>
          </a:xfrm>
          <a:prstGeom prst="parallelogram">
            <a:avLst>
              <a:gd name="adj" fmla="val 36976"/>
            </a:avLst>
          </a:prstGeom>
          <a:gradFill>
            <a:gsLst>
              <a:gs pos="0">
                <a:srgbClr val="33B2E2">
                  <a:alpha val="60000"/>
                </a:srgbClr>
              </a:gs>
              <a:gs pos="82000">
                <a:srgbClr val="79E5F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ID" b="0" i="0" dirty="0">
              <a:latin typeface="FZFangSong-Z02S" panose="02000000000000000000" pitchFamily="2" charset="-122"/>
            </a:endParaRPr>
          </a:p>
        </p:txBody>
      </p:sp>
      <p:sp>
        <p:nvSpPr>
          <p:cNvPr id="3" name="文本占位符 2"/>
          <p:cNvSpPr>
            <a:spLocks noGrp="1"/>
          </p:cNvSpPr>
          <p:nvPr>
            <p:ph type="body" sz="quarter" idx="10" hasCustomPrompt="1"/>
          </p:nvPr>
        </p:nvSpPr>
        <p:spPr>
          <a:xfrm>
            <a:off x="1133430" y="3230557"/>
            <a:ext cx="7165976" cy="539905"/>
          </a:xfrm>
          <a:prstGeom prst="rect">
            <a:avLst/>
          </a:prstGeom>
        </p:spPr>
        <p:txBody>
          <a:bodyPr lIns="0" tIns="0" rIns="0" bIns="0"/>
          <a:lstStyle>
            <a:lvl1pPr marL="0" indent="0">
              <a:buFontTx/>
              <a:buNone/>
              <a:defRPr sz="4400">
                <a:solidFill>
                  <a:schemeClr val="bg1"/>
                </a:solidFill>
                <a:latin typeface="FZXiaoBiaoSong-B05" panose="02000000000000000000" pitchFamily="2" charset="-122"/>
                <a:ea typeface="FZXiaoBiaoSong-B05" panose="02000000000000000000" pitchFamily="2" charset="-122"/>
              </a:defRPr>
            </a:lvl1pPr>
            <a:lvl2pPr marL="457200" indent="0">
              <a:buFontTx/>
              <a:buNone/>
              <a:defRPr sz="4400">
                <a:solidFill>
                  <a:schemeClr val="bg1"/>
                </a:solidFill>
                <a:latin typeface="FZXiaoBiaoSong-B05" panose="02000000000000000000" pitchFamily="2" charset="-122"/>
                <a:ea typeface="FZXiaoBiaoSong-B05" panose="02000000000000000000" pitchFamily="2" charset="-122"/>
              </a:defRPr>
            </a:lvl2pPr>
            <a:lvl3pPr marL="914400" indent="0">
              <a:buFontTx/>
              <a:buNone/>
              <a:defRPr sz="4400">
                <a:solidFill>
                  <a:schemeClr val="bg1"/>
                </a:solidFill>
                <a:latin typeface="FZXiaoBiaoSong-B05" panose="02000000000000000000" pitchFamily="2" charset="-122"/>
                <a:ea typeface="FZXiaoBiaoSong-B05" panose="02000000000000000000" pitchFamily="2" charset="-122"/>
              </a:defRPr>
            </a:lvl3pPr>
            <a:lvl4pPr marL="1371600" indent="0">
              <a:buFontTx/>
              <a:buNone/>
              <a:defRPr sz="4400">
                <a:solidFill>
                  <a:schemeClr val="bg1"/>
                </a:solidFill>
                <a:latin typeface="FZXiaoBiaoSong-B05" panose="02000000000000000000" pitchFamily="2" charset="-122"/>
                <a:ea typeface="FZXiaoBiaoSong-B05" panose="02000000000000000000" pitchFamily="2" charset="-122"/>
              </a:defRPr>
            </a:lvl4pPr>
            <a:lvl5pPr marL="1828800" indent="0">
              <a:buFontTx/>
              <a:buNone/>
              <a:defRPr sz="4400">
                <a:solidFill>
                  <a:schemeClr val="bg1"/>
                </a:solidFill>
                <a:latin typeface="FZXiaoBiaoSong-B05" panose="02000000000000000000" pitchFamily="2" charset="-122"/>
                <a:ea typeface="FZXiaoBiaoSong-B05" panose="02000000000000000000" pitchFamily="2" charset="-122"/>
              </a:defRPr>
            </a:lvl5pPr>
          </a:lstStyle>
          <a:p>
            <a:pPr lvl="0"/>
            <a:r>
              <a:rPr kumimoji="1" lang="zh-CN" altLang="en-US" dirty="0"/>
              <a:t>单击此处编辑母版文本</a:t>
            </a:r>
          </a:p>
        </p:txBody>
      </p:sp>
      <p:sp>
        <p:nvSpPr>
          <p:cNvPr id="12" name="文本占位符 2"/>
          <p:cNvSpPr>
            <a:spLocks noGrp="1"/>
          </p:cNvSpPr>
          <p:nvPr>
            <p:ph type="body" sz="quarter" idx="11" hasCustomPrompt="1"/>
          </p:nvPr>
        </p:nvSpPr>
        <p:spPr>
          <a:xfrm>
            <a:off x="1122920" y="4179609"/>
            <a:ext cx="7165976" cy="539905"/>
          </a:xfrm>
          <a:prstGeom prst="rect">
            <a:avLst/>
          </a:prstGeom>
        </p:spPr>
        <p:txBody>
          <a:bodyPr lIns="0" tIns="0" rIns="0" bIns="0"/>
          <a:lstStyle>
            <a:lvl1pPr marL="0" indent="0">
              <a:buFontTx/>
              <a:buNone/>
              <a:defRPr sz="3000">
                <a:solidFill>
                  <a:schemeClr val="bg1"/>
                </a:solidFill>
                <a:latin typeface="FZXiaoBiaoSong-B05" panose="02000000000000000000" pitchFamily="2" charset="-122"/>
                <a:ea typeface="FZXiaoBiaoSong-B05" panose="02000000000000000000" pitchFamily="2" charset="-122"/>
              </a:defRPr>
            </a:lvl1pPr>
            <a:lvl2pPr marL="457200" indent="0">
              <a:buFontTx/>
              <a:buNone/>
              <a:defRPr sz="4400">
                <a:solidFill>
                  <a:schemeClr val="bg1"/>
                </a:solidFill>
                <a:latin typeface="FZXiaoBiaoSong-B05" panose="02000000000000000000" pitchFamily="2" charset="-122"/>
                <a:ea typeface="FZXiaoBiaoSong-B05" panose="02000000000000000000" pitchFamily="2" charset="-122"/>
              </a:defRPr>
            </a:lvl2pPr>
            <a:lvl3pPr marL="914400" indent="0">
              <a:buFontTx/>
              <a:buNone/>
              <a:defRPr sz="4400">
                <a:solidFill>
                  <a:schemeClr val="bg1"/>
                </a:solidFill>
                <a:latin typeface="FZXiaoBiaoSong-B05" panose="02000000000000000000" pitchFamily="2" charset="-122"/>
                <a:ea typeface="FZXiaoBiaoSong-B05" panose="02000000000000000000" pitchFamily="2" charset="-122"/>
              </a:defRPr>
            </a:lvl3pPr>
            <a:lvl4pPr marL="1371600" indent="0">
              <a:buFontTx/>
              <a:buNone/>
              <a:defRPr sz="4400">
                <a:solidFill>
                  <a:schemeClr val="bg1"/>
                </a:solidFill>
                <a:latin typeface="FZXiaoBiaoSong-B05" panose="02000000000000000000" pitchFamily="2" charset="-122"/>
                <a:ea typeface="FZXiaoBiaoSong-B05" panose="02000000000000000000" pitchFamily="2" charset="-122"/>
              </a:defRPr>
            </a:lvl4pPr>
            <a:lvl5pPr marL="1828800" indent="0">
              <a:buFontTx/>
              <a:buNone/>
              <a:defRPr sz="4400">
                <a:solidFill>
                  <a:schemeClr val="bg1"/>
                </a:solidFill>
                <a:latin typeface="FZXiaoBiaoSong-B05" panose="02000000000000000000" pitchFamily="2" charset="-122"/>
                <a:ea typeface="FZXiaoBiaoSong-B05" panose="02000000000000000000" pitchFamily="2" charset="-122"/>
              </a:defRPr>
            </a:lvl5pPr>
          </a:lstStyle>
          <a:p>
            <a:pPr lvl="0"/>
            <a:r>
              <a:rPr kumimoji="1" lang="zh-CN" altLang="en-US" dirty="0"/>
              <a:t>单击此处编辑母版文本</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组织架构">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474300" y="300276"/>
            <a:ext cx="9203100" cy="348222"/>
          </a:xfrm>
          <a:prstGeom prst="rect">
            <a:avLst/>
          </a:prstGeom>
          <a:noFill/>
          <a:ln>
            <a:noFill/>
          </a:ln>
        </p:spPr>
        <p:txBody>
          <a:bodyPr lIns="0" tIns="0" rIns="0" bIns="0" anchor="t"/>
          <a:lstStyle>
            <a:lvl1pPr marL="0" indent="0">
              <a:buNone/>
              <a:defRPr sz="3000" b="1" i="0">
                <a:ln>
                  <a:noFill/>
                </a:ln>
                <a:solidFill>
                  <a:srgbClr val="0070C0"/>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大标题</a:t>
            </a:r>
          </a:p>
        </p:txBody>
      </p:sp>
      <p:sp>
        <p:nvSpPr>
          <p:cNvPr id="6" name="文本占位符 5"/>
          <p:cNvSpPr>
            <a:spLocks noGrp="1"/>
          </p:cNvSpPr>
          <p:nvPr>
            <p:ph type="body" sz="quarter" idx="22"/>
          </p:nvPr>
        </p:nvSpPr>
        <p:spPr>
          <a:xfrm>
            <a:off x="474300" y="1125968"/>
            <a:ext cx="11081266" cy="4766832"/>
          </a:xfrm>
          <a:prstGeom prst="rect">
            <a:avLst/>
          </a:prstGeom>
        </p:spPr>
        <p:txBody>
          <a:bodyPr/>
          <a:lstStyle>
            <a:lvl1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1pPr>
            <a:lvl2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2pPr>
            <a:lvl3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3pPr>
            <a:lvl4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4pPr>
            <a:lvl5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8" name="矩形 7"/>
          <p:cNvSpPr/>
          <p:nvPr userDrawn="1"/>
        </p:nvSpPr>
        <p:spPr>
          <a:xfrm>
            <a:off x="-12700" y="260010"/>
            <a:ext cx="360000" cy="43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474300" y="300276"/>
            <a:ext cx="9203100" cy="348222"/>
          </a:xfrm>
          <a:prstGeom prst="rect">
            <a:avLst/>
          </a:prstGeom>
          <a:noFill/>
          <a:ln>
            <a:noFill/>
          </a:ln>
        </p:spPr>
        <p:txBody>
          <a:bodyPr lIns="0" tIns="0" rIns="0" bIns="0" anchor="t"/>
          <a:lstStyle>
            <a:lvl1pPr marL="0" indent="0">
              <a:buNone/>
              <a:defRPr sz="3000" b="1" i="0">
                <a:ln>
                  <a:noFill/>
                </a:ln>
                <a:solidFill>
                  <a:srgbClr val="0070C0"/>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大标题</a:t>
            </a:r>
          </a:p>
        </p:txBody>
      </p:sp>
      <p:sp>
        <p:nvSpPr>
          <p:cNvPr id="12" name="文本占位符 5"/>
          <p:cNvSpPr>
            <a:spLocks noGrp="1"/>
          </p:cNvSpPr>
          <p:nvPr>
            <p:ph type="body" sz="quarter" idx="22"/>
          </p:nvPr>
        </p:nvSpPr>
        <p:spPr>
          <a:xfrm>
            <a:off x="474300" y="1125968"/>
            <a:ext cx="11081266" cy="4766832"/>
          </a:xfrm>
          <a:prstGeom prst="rect">
            <a:avLst/>
          </a:prstGeom>
        </p:spPr>
        <p:txBody>
          <a:bodyPr/>
          <a:lstStyle>
            <a:lvl1pPr marL="0" indent="0">
              <a:lnSpc>
                <a:spcPct val="100000"/>
              </a:lnSpc>
              <a:buFontTx/>
              <a:buNone/>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1pPr>
            <a:lvl2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2pPr>
            <a:lvl3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3pPr>
            <a:lvl4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4pPr>
            <a:lvl5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5pPr>
          </a:lstStyle>
          <a:p>
            <a:pPr lvl="0"/>
            <a:r>
              <a:rPr kumimoji="1" lang="zh-CN" altLang="en-US" dirty="0"/>
              <a:t>单击此处编辑母版文本样式</a:t>
            </a:r>
          </a:p>
        </p:txBody>
      </p:sp>
      <p:sp>
        <p:nvSpPr>
          <p:cNvPr id="15" name="矩形 14"/>
          <p:cNvSpPr/>
          <p:nvPr userDrawn="1"/>
        </p:nvSpPr>
        <p:spPr>
          <a:xfrm>
            <a:off x="-12700" y="260010"/>
            <a:ext cx="360000" cy="43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联系我们">
    <p:spTree>
      <p:nvGrpSpPr>
        <p:cNvPr id="1" name=""/>
        <p:cNvGrpSpPr/>
        <p:nvPr/>
      </p:nvGrpSpPr>
      <p:grpSpPr>
        <a:xfrm>
          <a:off x="0" y="0"/>
          <a:ext cx="0" cy="0"/>
          <a:chOff x="0" y="0"/>
          <a:chExt cx="0" cy="0"/>
        </a:xfrm>
      </p:grpSpPr>
      <p:sp>
        <p:nvSpPr>
          <p:cNvPr id="3" name="Picture Placeholder 2"/>
          <p:cNvSpPr>
            <a:spLocks noGrp="1"/>
          </p:cNvSpPr>
          <p:nvPr>
            <p:ph type="pic" sz="quarter" idx="11" hasCustomPrompt="1"/>
          </p:nvPr>
        </p:nvSpPr>
        <p:spPr>
          <a:xfrm>
            <a:off x="0" y="0"/>
            <a:ext cx="12192000" cy="3551237"/>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7" name="文本占位符 6"/>
          <p:cNvSpPr>
            <a:spLocks noGrp="1"/>
          </p:cNvSpPr>
          <p:nvPr>
            <p:ph type="body" sz="quarter" idx="29" hasCustomPrompt="1"/>
          </p:nvPr>
        </p:nvSpPr>
        <p:spPr>
          <a:xfrm>
            <a:off x="720000" y="5094200"/>
            <a:ext cx="6298641" cy="187553"/>
          </a:xfrm>
          <a:prstGeom prst="rect">
            <a:avLst/>
          </a:prstGeom>
          <a:noFill/>
          <a:ln>
            <a:noFill/>
          </a:ln>
        </p:spPr>
        <p:txBody>
          <a:bodyPr lIns="0" tIns="0" rIns="0" bIns="0" anchor="t"/>
          <a:lstStyle>
            <a:lvl1pPr marL="0" indent="0" algn="l">
              <a:buNone/>
              <a:defRPr sz="1600" b="0" i="0">
                <a:ln>
                  <a:noFill/>
                </a:ln>
                <a:solidFill>
                  <a:schemeClr val="tx1">
                    <a:lumMod val="75000"/>
                    <a:lumOff val="25000"/>
                  </a:schemeClr>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邮件：</a:t>
            </a:r>
            <a:r>
              <a:rPr kumimoji="1" lang="en-GB" altLang="zh-CN" dirty="0" err="1"/>
              <a:t>press@baai.ac.cn</a:t>
            </a:r>
            <a:endParaRPr kumimoji="1" lang="zh-CN" altLang="en-US" dirty="0"/>
          </a:p>
        </p:txBody>
      </p:sp>
      <p:sp>
        <p:nvSpPr>
          <p:cNvPr id="8" name="文本占位符 6"/>
          <p:cNvSpPr>
            <a:spLocks noGrp="1"/>
          </p:cNvSpPr>
          <p:nvPr>
            <p:ph type="body" sz="quarter" idx="30" hasCustomPrompt="1"/>
          </p:nvPr>
        </p:nvSpPr>
        <p:spPr>
          <a:xfrm>
            <a:off x="720001" y="5449712"/>
            <a:ext cx="6298640" cy="187553"/>
          </a:xfrm>
          <a:prstGeom prst="rect">
            <a:avLst/>
          </a:prstGeom>
          <a:noFill/>
          <a:ln>
            <a:noFill/>
          </a:ln>
        </p:spPr>
        <p:txBody>
          <a:bodyPr lIns="0" tIns="0" rIns="0" bIns="0" anchor="t"/>
          <a:lstStyle>
            <a:lvl1pPr marL="0" indent="0" algn="l">
              <a:buNone/>
              <a:defRPr sz="1600" b="0" i="0">
                <a:ln>
                  <a:noFill/>
                </a:ln>
                <a:solidFill>
                  <a:schemeClr val="tx1">
                    <a:lumMod val="75000"/>
                    <a:lumOff val="25000"/>
                  </a:schemeClr>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电话：</a:t>
            </a:r>
            <a:r>
              <a:rPr kumimoji="1" lang="en-US" altLang="zh-CN" dirty="0"/>
              <a:t>010 - 6893 3383</a:t>
            </a:r>
            <a:endParaRPr kumimoji="1" lang="zh-CN" altLang="en-US" dirty="0"/>
          </a:p>
        </p:txBody>
      </p:sp>
      <p:sp>
        <p:nvSpPr>
          <p:cNvPr id="9" name="文本占位符 6"/>
          <p:cNvSpPr>
            <a:spLocks noGrp="1"/>
          </p:cNvSpPr>
          <p:nvPr>
            <p:ph type="body" sz="quarter" idx="31" hasCustomPrompt="1"/>
          </p:nvPr>
        </p:nvSpPr>
        <p:spPr>
          <a:xfrm>
            <a:off x="720000" y="5805224"/>
            <a:ext cx="6298641" cy="222834"/>
          </a:xfrm>
          <a:prstGeom prst="rect">
            <a:avLst/>
          </a:prstGeom>
          <a:noFill/>
          <a:ln>
            <a:noFill/>
          </a:ln>
        </p:spPr>
        <p:txBody>
          <a:bodyPr lIns="0" tIns="0" rIns="0" bIns="0" anchor="t"/>
          <a:lstStyle>
            <a:lvl1pPr marL="0" indent="0" algn="l">
              <a:buNone/>
              <a:defRPr sz="1600" b="0" i="0">
                <a:ln>
                  <a:noFill/>
                </a:ln>
                <a:solidFill>
                  <a:schemeClr val="tx1">
                    <a:lumMod val="75000"/>
                    <a:lumOff val="25000"/>
                  </a:schemeClr>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地址：北京市海淀区知春路</a:t>
            </a:r>
            <a:r>
              <a:rPr kumimoji="1" lang="en-US" altLang="zh-CN" dirty="0"/>
              <a:t>27</a:t>
            </a:r>
            <a:r>
              <a:rPr kumimoji="1" lang="zh-CN" altLang="en-US" dirty="0"/>
              <a:t>号（量子芯座）七层</a:t>
            </a:r>
          </a:p>
        </p:txBody>
      </p:sp>
      <p:sp>
        <p:nvSpPr>
          <p:cNvPr id="11" name="文本占位符 6"/>
          <p:cNvSpPr>
            <a:spLocks noGrp="1"/>
          </p:cNvSpPr>
          <p:nvPr>
            <p:ph type="body" sz="quarter" idx="33" hasCustomPrompt="1"/>
          </p:nvPr>
        </p:nvSpPr>
        <p:spPr>
          <a:xfrm>
            <a:off x="720000" y="4410343"/>
            <a:ext cx="2099400" cy="348222"/>
          </a:xfrm>
          <a:prstGeom prst="rect">
            <a:avLst/>
          </a:prstGeom>
          <a:noFill/>
          <a:ln>
            <a:noFill/>
          </a:ln>
        </p:spPr>
        <p:txBody>
          <a:bodyPr lIns="0" tIns="0" rIns="0" bIns="0" anchor="t"/>
          <a:lstStyle>
            <a:lvl1pPr marL="0" indent="0">
              <a:buNone/>
              <a:defRPr sz="3000" b="1" i="0">
                <a:ln>
                  <a:noFill/>
                </a:ln>
                <a:solidFill>
                  <a:schemeClr val="tx1">
                    <a:lumMod val="75000"/>
                    <a:lumOff val="25000"/>
                  </a:schemeClr>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联系我们</a:t>
            </a:r>
          </a:p>
        </p:txBody>
      </p:sp>
      <p:pic>
        <p:nvPicPr>
          <p:cNvPr id="10" name="图片 9" descr="图片包含 游戏机&#10;&#10;描述已自动生成"/>
          <p:cNvPicPr>
            <a:picLocks noChangeAspect="1"/>
          </p:cNvPicPr>
          <p:nvPr userDrawn="1"/>
        </p:nvPicPr>
        <p:blipFill>
          <a:blip r:embed="rId2" cstate="screen"/>
          <a:stretch>
            <a:fillRect/>
          </a:stretch>
        </p:blipFill>
        <p:spPr>
          <a:xfrm>
            <a:off x="11461845" y="6544233"/>
            <a:ext cx="501855" cy="127615"/>
          </a:xfrm>
          <a:prstGeom prst="rect">
            <a:avLst/>
          </a:prstGeom>
        </p:spPr>
      </p:pic>
      <p:sp>
        <p:nvSpPr>
          <p:cNvPr id="13" name="灯片编号占位符 16"/>
          <p:cNvSpPr>
            <a:spLocks noGrp="1"/>
          </p:cNvSpPr>
          <p:nvPr>
            <p:ph type="sldNum" sz="quarter" idx="4"/>
          </p:nvPr>
        </p:nvSpPr>
        <p:spPr>
          <a:xfrm>
            <a:off x="11194231" y="6555701"/>
            <a:ext cx="361335" cy="127615"/>
          </a:xfrm>
          <a:prstGeom prst="rect">
            <a:avLst/>
          </a:prstGeom>
        </p:spPr>
        <p:txBody>
          <a:bodyPr vert="horz" lIns="91440" tIns="45720" rIns="91440" bIns="45720" rtlCol="0" anchor="ctr"/>
          <a:lstStyle>
            <a:lvl1pPr algn="r">
              <a:defRPr sz="1000" b="1">
                <a:solidFill>
                  <a:schemeClr val="tx1">
                    <a:lumMod val="50000"/>
                    <a:lumOff val="50000"/>
                  </a:schemeClr>
                </a:solidFill>
                <a:latin typeface="FZFangSong-Z02S" panose="02000000000000000000" pitchFamily="2" charset="-122"/>
                <a:ea typeface="FZFangSong-Z02S" panose="02000000000000000000" pitchFamily="2" charset="-122"/>
              </a:defRPr>
            </a:lvl1pPr>
          </a:lstStyle>
          <a:p>
            <a:fld id="{CFA165D2-0530-E94C-A987-BD40D545B1E6}" type="slidenum">
              <a:rPr kumimoji="1" lang="zh-CN" altLang="en-US" smtClean="0"/>
              <a:pPr/>
              <a:t>‹#›</a:t>
            </a:fld>
            <a:endParaRPr kumimoji="1" lang="zh-CN" altLang="en-US" dirty="0"/>
          </a:p>
        </p:txBody>
      </p:sp>
      <p:pic>
        <p:nvPicPr>
          <p:cNvPr id="4" name="图片 3"/>
          <p:cNvPicPr>
            <a:picLocks noChangeAspect="1"/>
          </p:cNvPicPr>
          <p:nvPr userDrawn="1"/>
        </p:nvPicPr>
        <p:blipFill>
          <a:blip r:embed="rId3" cstate="screen"/>
          <a:stretch>
            <a:fillRect/>
          </a:stretch>
        </p:blipFill>
        <p:spPr>
          <a:xfrm>
            <a:off x="9149968" y="4938045"/>
            <a:ext cx="1210885" cy="1210885"/>
          </a:xfrm>
          <a:prstGeom prst="rect">
            <a:avLst/>
          </a:prstGeom>
        </p:spPr>
      </p:pic>
      <p:sp>
        <p:nvSpPr>
          <p:cNvPr id="15" name="文本占位符 6"/>
          <p:cNvSpPr>
            <a:spLocks noGrp="1"/>
          </p:cNvSpPr>
          <p:nvPr>
            <p:ph type="body" sz="quarter" idx="34" hasCustomPrompt="1"/>
          </p:nvPr>
        </p:nvSpPr>
        <p:spPr>
          <a:xfrm>
            <a:off x="10395578" y="4990064"/>
            <a:ext cx="196769" cy="1094700"/>
          </a:xfrm>
          <a:prstGeom prst="rect">
            <a:avLst/>
          </a:prstGeom>
          <a:noFill/>
          <a:ln>
            <a:noFill/>
          </a:ln>
        </p:spPr>
        <p:txBody>
          <a:bodyPr vert="eaVert" lIns="0" tIns="0" rIns="0" bIns="0" anchor="t"/>
          <a:lstStyle>
            <a:lvl1pPr marL="0" indent="0" algn="ctr">
              <a:buNone/>
              <a:defRPr sz="1600" b="0" i="0">
                <a:ln>
                  <a:noFill/>
                </a:ln>
                <a:solidFill>
                  <a:schemeClr val="bg1">
                    <a:lumMod val="50000"/>
                  </a:schemeClr>
                </a:solidFill>
                <a:latin typeface="Microsoft YaHei Light" panose="020B0502040204020203" pitchFamily="34" charset="-122"/>
                <a:ea typeface="Microsoft YaHei Light" panose="020B0502040204020203"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智源公众号</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页">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时间轴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人物介绍页">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 Id="rId5" Type="http://schemas.openxmlformats.org/officeDocument/2006/relationships/image" Target="../media/image43.png"/><Relationship Id="rId4" Type="http://schemas.openxmlformats.org/officeDocument/2006/relationships/image" Target="../media/image42.png"/></Relationships>
</file>

<file path=ppt/slides/_rels/slide1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 Id="rId4" Type="http://schemas.openxmlformats.org/officeDocument/2006/relationships/image" Target="../media/image47.jpeg"/></Relationships>
</file>

<file path=ppt/slides/_rels/slide1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43.png"/><Relationship Id="rId2" Type="http://schemas.openxmlformats.org/officeDocument/2006/relationships/image" Target="../media/image49.png"/><Relationship Id="rId1" Type="http://schemas.openxmlformats.org/officeDocument/2006/relationships/slideLayout" Target="../slideLayouts/slideLayout3.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3.xml"/><Relationship Id="rId6" Type="http://schemas.openxmlformats.org/officeDocument/2006/relationships/image" Target="../media/image68.jpeg"/><Relationship Id="rId5" Type="http://schemas.openxmlformats.org/officeDocument/2006/relationships/image" Target="../media/image67.png"/><Relationship Id="rId4" Type="http://schemas.openxmlformats.org/officeDocument/2006/relationships/image" Target="../media/image66.png"/></Relationships>
</file>

<file path=ppt/slides/_rels/slide2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3.xml"/><Relationship Id="rId4" Type="http://schemas.openxmlformats.org/officeDocument/2006/relationships/image" Target="../media/image73.png"/></Relationships>
</file>

<file path=ppt/slides/_rels/slide2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image" Target="../media/image75.png"/><Relationship Id="rId1" Type="http://schemas.openxmlformats.org/officeDocument/2006/relationships/slideLayout" Target="../slideLayouts/slideLayout3.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31.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2.png"/><Relationship Id="rId7" Type="http://schemas.openxmlformats.org/officeDocument/2006/relationships/image" Target="../media/image78.png"/><Relationship Id="rId2" Type="http://schemas.openxmlformats.org/officeDocument/2006/relationships/image" Target="../media/image81.png"/><Relationship Id="rId1" Type="http://schemas.openxmlformats.org/officeDocument/2006/relationships/slideLayout" Target="../slideLayouts/slideLayout3.xml"/><Relationship Id="rId6" Type="http://schemas.openxmlformats.org/officeDocument/2006/relationships/image" Target="../media/image77.png"/><Relationship Id="rId11" Type="http://schemas.openxmlformats.org/officeDocument/2006/relationships/image" Target="../media/image88.png"/><Relationship Id="rId5" Type="http://schemas.openxmlformats.org/officeDocument/2006/relationships/image" Target="../media/image84.png"/><Relationship Id="rId10" Type="http://schemas.openxmlformats.org/officeDocument/2006/relationships/image" Target="../media/image87.png"/><Relationship Id="rId4" Type="http://schemas.openxmlformats.org/officeDocument/2006/relationships/image" Target="../media/image83.png"/><Relationship Id="rId9" Type="http://schemas.openxmlformats.org/officeDocument/2006/relationships/image" Target="../media/image86.png"/></Relationships>
</file>

<file path=ppt/slides/_rels/slide32.xml.rels><?xml version="1.0" encoding="UTF-8" standalone="yes"?>
<Relationships xmlns="http://schemas.openxmlformats.org/package/2006/relationships"><Relationship Id="rId3" Type="http://schemas.openxmlformats.org/officeDocument/2006/relationships/image" Target="../media/image89.png"/><Relationship Id="rId7" Type="http://schemas.openxmlformats.org/officeDocument/2006/relationships/image" Target="../media/image93.png"/><Relationship Id="rId2" Type="http://schemas.openxmlformats.org/officeDocument/2006/relationships/image" Target="../media/image86.png"/><Relationship Id="rId1" Type="http://schemas.openxmlformats.org/officeDocument/2006/relationships/slideLayout" Target="../slideLayouts/slideLayout3.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png"/></Relationships>
</file>

<file path=ppt/slides/_rels/slide33.xml.rels><?xml version="1.0" encoding="UTF-8" standalone="yes"?>
<Relationships xmlns="http://schemas.openxmlformats.org/package/2006/relationships"><Relationship Id="rId8" Type="http://schemas.openxmlformats.org/officeDocument/2006/relationships/image" Target="../media/image98.png"/><Relationship Id="rId3" Type="http://schemas.openxmlformats.org/officeDocument/2006/relationships/image" Target="../media/image95.png"/><Relationship Id="rId7" Type="http://schemas.openxmlformats.org/officeDocument/2006/relationships/image" Target="../media/image97.png"/><Relationship Id="rId2" Type="http://schemas.openxmlformats.org/officeDocument/2006/relationships/image" Target="../media/image94.png"/><Relationship Id="rId1" Type="http://schemas.openxmlformats.org/officeDocument/2006/relationships/slideLayout" Target="../slideLayouts/slideLayout3.xml"/><Relationship Id="rId6" Type="http://schemas.openxmlformats.org/officeDocument/2006/relationships/image" Target="../media/image90.png"/><Relationship Id="rId5" Type="http://schemas.openxmlformats.org/officeDocument/2006/relationships/image" Target="../media/image91.png"/><Relationship Id="rId10" Type="http://schemas.openxmlformats.org/officeDocument/2006/relationships/image" Target="../media/image100.png"/><Relationship Id="rId4" Type="http://schemas.openxmlformats.org/officeDocument/2006/relationships/image" Target="../media/image96.png"/><Relationship Id="rId9" Type="http://schemas.openxmlformats.org/officeDocument/2006/relationships/image" Target="../media/image99.png"/></Relationships>
</file>

<file path=ppt/slides/_rels/slide34.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03.jpg"/><Relationship Id="rId2" Type="http://schemas.openxmlformats.org/officeDocument/2006/relationships/image" Target="../media/image102.jpeg"/><Relationship Id="rId1" Type="http://schemas.openxmlformats.org/officeDocument/2006/relationships/slideLayout" Target="../slideLayouts/slideLayout3.xml"/><Relationship Id="rId4" Type="http://schemas.openxmlformats.org/officeDocument/2006/relationships/image" Target="../media/image10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b="1" dirty="0"/>
              <a:t>策略梯度法</a:t>
            </a:r>
            <a:endParaRPr kumimoji="1" lang="zh-CN" altLang="en-US" dirty="0"/>
          </a:p>
          <a:p>
            <a:endParaRPr kumimoji="1" lang="zh-CN" altLang="en-US" dirty="0"/>
          </a:p>
        </p:txBody>
      </p:sp>
      <p:sp>
        <p:nvSpPr>
          <p:cNvPr id="4" name="文本占位符 5">
            <a:extLst>
              <a:ext uri="{FF2B5EF4-FFF2-40B4-BE49-F238E27FC236}">
                <a16:creationId xmlns:a16="http://schemas.microsoft.com/office/drawing/2014/main" id="{5EB7B98A-BBFB-9741-A0D8-68096C23C367}"/>
              </a:ext>
            </a:extLst>
          </p:cNvPr>
          <p:cNvSpPr txBox="1">
            <a:spLocks/>
          </p:cNvSpPr>
          <p:nvPr/>
        </p:nvSpPr>
        <p:spPr>
          <a:xfrm>
            <a:off x="5715000" y="6318095"/>
            <a:ext cx="6477000" cy="539905"/>
          </a:xfrm>
          <a:prstGeom prst="rect">
            <a:avLst/>
          </a:prstGeom>
        </p:spPr>
        <p:txBody>
          <a:bodyPr lIns="0" tIns="0" rIns="0" bIns="0"/>
          <a:lstStyle>
            <a:lvl1pPr marL="0" indent="0" algn="l" defTabSz="914400" rtl="0" eaLnBrk="1" latinLnBrk="0" hangingPunct="1">
              <a:lnSpc>
                <a:spcPct val="90000"/>
              </a:lnSpc>
              <a:spcBef>
                <a:spcPts val="1000"/>
              </a:spcBef>
              <a:buFontTx/>
              <a:buNone/>
              <a:defRPr sz="3000" kern="1200">
                <a:solidFill>
                  <a:schemeClr val="bg1"/>
                </a:solidFill>
                <a:latin typeface="FZXiaoBiaoSong-B05" panose="02000000000000000000" pitchFamily="2" charset="-122"/>
                <a:ea typeface="FZXiaoBiaoSong-B05" panose="02000000000000000000" pitchFamily="2" charset="-122"/>
                <a:cs typeface="+mn-cs"/>
              </a:defRPr>
            </a:lvl1pPr>
            <a:lvl2pPr marL="457200" indent="0" algn="l" defTabSz="914400" rtl="0" eaLnBrk="1" latinLnBrk="0" hangingPunct="1">
              <a:lnSpc>
                <a:spcPct val="90000"/>
              </a:lnSpc>
              <a:spcBef>
                <a:spcPts val="500"/>
              </a:spcBef>
              <a:buFontTx/>
              <a:buNone/>
              <a:defRPr sz="4400" kern="1200">
                <a:solidFill>
                  <a:schemeClr val="bg1"/>
                </a:solidFill>
                <a:latin typeface="FZXiaoBiaoSong-B05" panose="02000000000000000000" pitchFamily="2" charset="-122"/>
                <a:ea typeface="FZXiaoBiaoSong-B05" panose="02000000000000000000" pitchFamily="2" charset="-122"/>
                <a:cs typeface="+mn-cs"/>
              </a:defRPr>
            </a:lvl2pPr>
            <a:lvl3pPr marL="914400" indent="0" algn="l" defTabSz="914400" rtl="0" eaLnBrk="1" latinLnBrk="0" hangingPunct="1">
              <a:lnSpc>
                <a:spcPct val="90000"/>
              </a:lnSpc>
              <a:spcBef>
                <a:spcPts val="500"/>
              </a:spcBef>
              <a:buFontTx/>
              <a:buNone/>
              <a:defRPr sz="4400" kern="1200">
                <a:solidFill>
                  <a:schemeClr val="bg1"/>
                </a:solidFill>
                <a:latin typeface="FZXiaoBiaoSong-B05" panose="02000000000000000000" pitchFamily="2" charset="-122"/>
                <a:ea typeface="FZXiaoBiaoSong-B05" panose="02000000000000000000" pitchFamily="2" charset="-122"/>
                <a:cs typeface="+mn-cs"/>
              </a:defRPr>
            </a:lvl3pPr>
            <a:lvl4pPr marL="1371600" indent="0" algn="l" defTabSz="914400" rtl="0" eaLnBrk="1" latinLnBrk="0" hangingPunct="1">
              <a:lnSpc>
                <a:spcPct val="90000"/>
              </a:lnSpc>
              <a:spcBef>
                <a:spcPts val="500"/>
              </a:spcBef>
              <a:buFontTx/>
              <a:buNone/>
              <a:defRPr sz="4400" kern="1200">
                <a:solidFill>
                  <a:schemeClr val="bg1"/>
                </a:solidFill>
                <a:latin typeface="FZXiaoBiaoSong-B05" panose="02000000000000000000" pitchFamily="2" charset="-122"/>
                <a:ea typeface="FZXiaoBiaoSong-B05" panose="02000000000000000000" pitchFamily="2" charset="-122"/>
                <a:cs typeface="+mn-cs"/>
              </a:defRPr>
            </a:lvl4pPr>
            <a:lvl5pPr marL="1828800" indent="0" algn="l" defTabSz="914400" rtl="0" eaLnBrk="1" latinLnBrk="0" hangingPunct="1">
              <a:lnSpc>
                <a:spcPct val="90000"/>
              </a:lnSpc>
              <a:spcBef>
                <a:spcPts val="500"/>
              </a:spcBef>
              <a:buFontTx/>
              <a:buNone/>
              <a:defRPr sz="4400" kern="1200">
                <a:solidFill>
                  <a:schemeClr val="bg1"/>
                </a:solidFill>
                <a:latin typeface="FZXiaoBiaoSong-B05" panose="02000000000000000000" pitchFamily="2" charset="-122"/>
                <a:ea typeface="FZXiaoBiaoSong-B05" panose="02000000000000000000" pitchFamily="2"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2000" dirty="0"/>
              <a:t>袁莎</a:t>
            </a:r>
            <a:r>
              <a:rPr lang="en-US" altLang="zh-CN" sz="2000" dirty="0"/>
              <a:t>, </a:t>
            </a:r>
            <a:r>
              <a:rPr lang="zh-CN" altLang="en-US" sz="2000" dirty="0"/>
              <a:t>白朔天</a:t>
            </a:r>
            <a:r>
              <a:rPr lang="en-US" altLang="zh-CN" sz="2000" dirty="0"/>
              <a:t>, </a:t>
            </a:r>
            <a:r>
              <a:rPr lang="zh-CN" altLang="en-US" sz="2000" dirty="0"/>
              <a:t>唐杰</a:t>
            </a:r>
            <a:r>
              <a:rPr lang="en-US" altLang="zh-CN" sz="2000" dirty="0"/>
              <a:t>. </a:t>
            </a:r>
            <a:r>
              <a:rPr lang="zh-CN" altLang="en-US" sz="2000" dirty="0"/>
              <a:t>强化学习（微课版）</a:t>
            </a:r>
            <a:r>
              <a:rPr lang="en-US" altLang="zh-CN" sz="2000" dirty="0"/>
              <a:t>. </a:t>
            </a:r>
            <a:r>
              <a:rPr lang="zh-CN" altLang="en-US" sz="2000" dirty="0"/>
              <a:t>清华大学出版社</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策略梯度定理</a:t>
            </a:r>
          </a:p>
          <a:p>
            <a:endParaRPr lang="zh-CN" altLang="en-US" dirty="0"/>
          </a:p>
        </p:txBody>
      </p:sp>
      <p:sp>
        <p:nvSpPr>
          <p:cNvPr id="3" name="文本占位符 2"/>
          <p:cNvSpPr>
            <a:spLocks noGrp="1"/>
          </p:cNvSpPr>
          <p:nvPr>
            <p:ph type="body" sz="quarter" idx="22"/>
          </p:nvPr>
        </p:nvSpPr>
        <p:spPr/>
        <p:txBody>
          <a:bodyPr/>
          <a:lstStyle/>
          <a:p>
            <a:r>
              <a:rPr lang="zh-CN" altLang="en-US" sz="2000" dirty="0"/>
              <a:t>下面给出策略梯度定理的具体描述：</a:t>
            </a:r>
            <a:br>
              <a:rPr lang="zh-CN" altLang="en-US" sz="2000" dirty="0"/>
            </a:br>
            <a:endParaRPr lang="en-US" altLang="zh-CN" sz="2000" dirty="0"/>
          </a:p>
          <a:p>
            <a:endParaRPr lang="en-US" altLang="zh-CN" sz="2000" dirty="0"/>
          </a:p>
          <a:p>
            <a:r>
              <a:rPr lang="zh-CN" altLang="en-US" sz="2000" dirty="0"/>
              <a:t>对于任意可微分的策略             以及任意离散或连续场景下的策略性能指标函数，策略梯度均可通过下式进行计算：</a:t>
            </a:r>
            <a:endParaRPr lang="en-US" altLang="zh-CN" sz="2000" dirty="0"/>
          </a:p>
          <a:p>
            <a:endParaRPr lang="en-US" altLang="zh-CN" sz="2000" dirty="0"/>
          </a:p>
          <a:p>
            <a:endParaRPr lang="en-US" altLang="zh-CN" sz="2000" dirty="0"/>
          </a:p>
          <a:p>
            <a:endParaRPr lang="en-US" altLang="zh-CN" sz="2000" dirty="0"/>
          </a:p>
          <a:p>
            <a:r>
              <a:rPr lang="zh-CN" altLang="en-US" sz="2000" dirty="0"/>
              <a:t>为了将策略梯度定理应用于实践，我们需要获取交互样本来计算样本梯度的期望，并用它去近似策略性能评估策略函数的梯度，进而更新策略函数的参数以获得近似最佳策略。</a:t>
            </a:r>
            <a:br>
              <a:rPr lang="zh-CN" altLang="en-US" sz="2000" dirty="0"/>
            </a:br>
            <a:br>
              <a:rPr lang="zh-CN" altLang="en-US" sz="2000" dirty="0"/>
            </a:br>
            <a:endParaRPr lang="zh-CN" altLang="en-US" sz="2000" dirty="0"/>
          </a:p>
        </p:txBody>
      </p:sp>
      <p:pic>
        <p:nvPicPr>
          <p:cNvPr id="5123" name="Picture 3"/>
          <p:cNvPicPr>
            <a:picLocks noChangeAspect="1" noChangeArrowheads="1"/>
          </p:cNvPicPr>
          <p:nvPr/>
        </p:nvPicPr>
        <p:blipFill>
          <a:blip r:embed="rId2"/>
          <a:srcRect/>
          <a:stretch>
            <a:fillRect/>
          </a:stretch>
        </p:blipFill>
        <p:spPr bwMode="auto">
          <a:xfrm>
            <a:off x="3086427" y="2362720"/>
            <a:ext cx="315306" cy="280272"/>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3437350" y="2370486"/>
            <a:ext cx="520875" cy="271289"/>
          </a:xfrm>
          <a:prstGeom prst="rect">
            <a:avLst/>
          </a:prstGeom>
          <a:noFill/>
          <a:ln w="9525">
            <a:noFill/>
            <a:miter lim="800000"/>
            <a:headEnd/>
            <a:tailEnd/>
          </a:ln>
          <a:effectLst/>
        </p:spPr>
      </p:pic>
      <p:pic>
        <p:nvPicPr>
          <p:cNvPr id="5125" name="Picture 5"/>
          <p:cNvPicPr>
            <a:picLocks noChangeAspect="1" noChangeArrowheads="1"/>
          </p:cNvPicPr>
          <p:nvPr/>
        </p:nvPicPr>
        <p:blipFill>
          <a:blip r:embed="rId4"/>
          <a:srcRect/>
          <a:stretch>
            <a:fillRect/>
          </a:stretch>
        </p:blipFill>
        <p:spPr bwMode="auto">
          <a:xfrm>
            <a:off x="3190222" y="3323703"/>
            <a:ext cx="1023949" cy="333897"/>
          </a:xfrm>
          <a:prstGeom prst="rect">
            <a:avLst/>
          </a:prstGeom>
          <a:noFill/>
          <a:ln w="9525">
            <a:noFill/>
            <a:miter lim="800000"/>
            <a:headEnd/>
            <a:tailEnd/>
          </a:ln>
          <a:effectLst/>
        </p:spPr>
      </p:pic>
      <p:pic>
        <p:nvPicPr>
          <p:cNvPr id="5126" name="Picture 6"/>
          <p:cNvPicPr>
            <a:picLocks noChangeAspect="1" noChangeArrowheads="1"/>
          </p:cNvPicPr>
          <p:nvPr/>
        </p:nvPicPr>
        <p:blipFill>
          <a:blip r:embed="rId5"/>
          <a:srcRect/>
          <a:stretch>
            <a:fillRect/>
          </a:stretch>
        </p:blipFill>
        <p:spPr bwMode="auto">
          <a:xfrm>
            <a:off x="4242867" y="3323180"/>
            <a:ext cx="4187149" cy="40078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蒙特卡洛策略梯度（</a:t>
            </a:r>
            <a:r>
              <a:rPr lang="en-US" dirty="0"/>
              <a:t>REINFORCE）</a:t>
            </a:r>
            <a:br>
              <a:rPr lang="en-US" dirty="0"/>
            </a:br>
            <a:endParaRPr lang="zh-CN" altLang="en-US" dirty="0"/>
          </a:p>
        </p:txBody>
      </p:sp>
      <p:sp>
        <p:nvSpPr>
          <p:cNvPr id="3" name="文本占位符 2"/>
          <p:cNvSpPr>
            <a:spLocks noGrp="1"/>
          </p:cNvSpPr>
          <p:nvPr>
            <p:ph type="body" sz="quarter" idx="22"/>
          </p:nvPr>
        </p:nvSpPr>
        <p:spPr>
          <a:xfrm>
            <a:off x="449248" y="837870"/>
            <a:ext cx="11081266" cy="4766832"/>
          </a:xfrm>
        </p:spPr>
        <p:txBody>
          <a:bodyPr/>
          <a:lstStyle/>
          <a:p>
            <a:r>
              <a:rPr lang="zh-CN" altLang="en-US" sz="2000" dirty="0"/>
              <a:t>蒙特卡洛策略梯度算法，即 </a:t>
            </a:r>
            <a:r>
              <a:rPr lang="en-US" sz="2000" dirty="0"/>
              <a:t>REINFORCE </a:t>
            </a:r>
            <a:r>
              <a:rPr lang="zh-CN" altLang="en-US" sz="2000" dirty="0"/>
              <a:t>算法是一种策略梯度学习算法。</a:t>
            </a:r>
            <a:endParaRPr lang="en-US" altLang="zh-CN" sz="2000" dirty="0"/>
          </a:p>
          <a:p>
            <a:r>
              <a:rPr lang="zh-CN" altLang="en-US" sz="2000" dirty="0"/>
              <a:t>该算法核心在于用实际采样获得的长期回报 </a:t>
            </a:r>
            <a:r>
              <a:rPr lang="en-US" altLang="zh-CN" sz="2000" dirty="0"/>
              <a:t>G </a:t>
            </a:r>
            <a:r>
              <a:rPr lang="zh-CN" altLang="en-US" sz="2000" dirty="0"/>
              <a:t>来近似估计策略梯度定理中未知的             。引入蒙特卡洛法是因为我们可以通过实际采样获取多个完整的交互序列（</a:t>
            </a:r>
            <a:r>
              <a:rPr lang="en-US" altLang="zh-CN" sz="2000" dirty="0"/>
              <a:t>Episodes</a:t>
            </a:r>
            <a:r>
              <a:rPr lang="zh-CN" altLang="en-US" sz="2000" dirty="0"/>
              <a:t>）。</a:t>
            </a:r>
            <a:endParaRPr lang="en-US" altLang="zh-CN" sz="2000" dirty="0"/>
          </a:p>
          <a:p>
            <a:endParaRPr lang="en-US" altLang="zh-CN" sz="2000" dirty="0"/>
          </a:p>
          <a:p>
            <a:r>
              <a:rPr lang="zh-CN" altLang="en-US" sz="2000" dirty="0"/>
              <a:t>回顾策略梯度定理给出了以下定义：</a:t>
            </a:r>
            <a:endParaRPr lang="en-US" altLang="zh-CN" sz="2000" dirty="0"/>
          </a:p>
          <a:p>
            <a:r>
              <a:rPr lang="zh-CN" altLang="en-US" sz="2000" dirty="0"/>
              <a:t>其中，</a:t>
            </a:r>
            <a:endParaRPr lang="en-US" altLang="zh-CN" sz="2000" dirty="0"/>
          </a:p>
          <a:p>
            <a:endParaRPr lang="en-US" altLang="zh-CN" sz="2000" dirty="0"/>
          </a:p>
          <a:p>
            <a:r>
              <a:rPr lang="zh-CN" altLang="en-US" sz="2000" dirty="0"/>
              <a:t>实际进行策略梯度学习时，我们通过足够多的样本进行梯度期望的估计。蒙特卡洛的思想就是用随机样本来估算所需的期望值。所以有以下计算：</a:t>
            </a:r>
            <a:endParaRPr lang="en-US" altLang="zh-CN" sz="2000" dirty="0"/>
          </a:p>
          <a:p>
            <a:endParaRPr lang="en-US" altLang="zh-CN" sz="2000" dirty="0"/>
          </a:p>
          <a:p>
            <a:endParaRPr lang="en-US" altLang="zh-CN" sz="2000" dirty="0"/>
          </a:p>
          <a:p>
            <a:endParaRPr lang="en-US" altLang="zh-CN" sz="2000" dirty="0"/>
          </a:p>
          <a:p>
            <a:r>
              <a:rPr lang="zh-CN" altLang="en-US" sz="2000" dirty="0"/>
              <a:t>公式中括号内的表达式作为一个可以被采样计算的量，它的期望值即是实际梯度。</a:t>
            </a:r>
            <a:r>
              <a:rPr lang="en-US" altLang="zh-CN" sz="2000" dirty="0"/>
              <a:t>REINFORCE </a:t>
            </a:r>
            <a:r>
              <a:rPr lang="zh-CN" altLang="en-US" sz="2000" dirty="0"/>
              <a:t>算法利用该机制实现随机梯度上升算法。</a:t>
            </a:r>
            <a:br>
              <a:rPr lang="zh-CN" altLang="en-US" sz="2000" dirty="0"/>
            </a:br>
            <a:br>
              <a:rPr lang="zh-CN" altLang="en-US" sz="2000" dirty="0"/>
            </a:br>
            <a:br>
              <a:rPr lang="zh-CN" altLang="en-US" sz="2000" dirty="0"/>
            </a:br>
            <a:br>
              <a:rPr lang="zh-CN" altLang="en-US" sz="2000" dirty="0"/>
            </a:br>
            <a:br>
              <a:rPr lang="zh-CN" altLang="en-US" sz="2000" dirty="0"/>
            </a:br>
            <a:br>
              <a:rPr lang="zh-CN" altLang="en-US" sz="2000" dirty="0"/>
            </a:br>
            <a:endParaRPr lang="zh-CN" altLang="en-US" sz="2000" dirty="0"/>
          </a:p>
        </p:txBody>
      </p:sp>
      <p:pic>
        <p:nvPicPr>
          <p:cNvPr id="6146" name="Picture 2"/>
          <p:cNvPicPr>
            <a:picLocks noChangeAspect="1" noChangeArrowheads="1"/>
          </p:cNvPicPr>
          <p:nvPr/>
        </p:nvPicPr>
        <p:blipFill>
          <a:blip r:embed="rId2"/>
          <a:srcRect/>
          <a:stretch>
            <a:fillRect/>
          </a:stretch>
        </p:blipFill>
        <p:spPr bwMode="auto">
          <a:xfrm>
            <a:off x="9500861" y="1313539"/>
            <a:ext cx="913966" cy="289794"/>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4566585" y="2460646"/>
            <a:ext cx="3873474" cy="357709"/>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1286464" y="2924633"/>
            <a:ext cx="3298064" cy="291960"/>
          </a:xfrm>
          <a:prstGeom prst="rect">
            <a:avLst/>
          </a:prstGeom>
          <a:noFill/>
          <a:ln w="9525">
            <a:noFill/>
            <a:miter lim="800000"/>
            <a:headEnd/>
            <a:tailEnd/>
          </a:ln>
          <a:effectLst/>
        </p:spPr>
      </p:pic>
      <p:pic>
        <p:nvPicPr>
          <p:cNvPr id="6149" name="Picture 5"/>
          <p:cNvPicPr>
            <a:picLocks noChangeAspect="1" noChangeArrowheads="1"/>
          </p:cNvPicPr>
          <p:nvPr/>
        </p:nvPicPr>
        <p:blipFill>
          <a:blip r:embed="rId5"/>
          <a:srcRect/>
          <a:stretch>
            <a:fillRect/>
          </a:stretch>
        </p:blipFill>
        <p:spPr bwMode="auto">
          <a:xfrm>
            <a:off x="3701767" y="4547078"/>
            <a:ext cx="3918778" cy="951848"/>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蒙特卡洛策略梯度（</a:t>
            </a:r>
            <a:r>
              <a:rPr lang="en-US" dirty="0"/>
              <a:t>REINFORCE）</a:t>
            </a:r>
            <a:endParaRPr lang="zh-CN" altLang="en-US" dirty="0"/>
          </a:p>
        </p:txBody>
      </p:sp>
      <p:sp>
        <p:nvSpPr>
          <p:cNvPr id="3" name="文本占位符 2"/>
          <p:cNvSpPr>
            <a:spLocks noGrp="1"/>
          </p:cNvSpPr>
          <p:nvPr>
            <p:ph type="body" sz="quarter" idx="22"/>
          </p:nvPr>
        </p:nvSpPr>
        <p:spPr>
          <a:xfrm>
            <a:off x="474300" y="1075864"/>
            <a:ext cx="11081266" cy="4766832"/>
          </a:xfrm>
        </p:spPr>
        <p:txBody>
          <a:bodyPr/>
          <a:lstStyle/>
          <a:p>
            <a:r>
              <a:rPr lang="zh-CN" altLang="en-US" sz="2000" dirty="0"/>
              <a:t>离散场景下的蒙特卡洛策略梯度算法，如下所示：</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br>
              <a:rPr lang="zh-CN" altLang="en-US" dirty="0"/>
            </a:br>
            <a:endParaRPr lang="zh-CN" altLang="en-US" dirty="0"/>
          </a:p>
        </p:txBody>
      </p:sp>
      <p:pic>
        <p:nvPicPr>
          <p:cNvPr id="7170" name="Picture 2"/>
          <p:cNvPicPr>
            <a:picLocks noChangeAspect="1" noChangeArrowheads="1"/>
          </p:cNvPicPr>
          <p:nvPr/>
        </p:nvPicPr>
        <p:blipFill>
          <a:blip r:embed="rId2"/>
          <a:srcRect/>
          <a:stretch>
            <a:fillRect/>
          </a:stretch>
        </p:blipFill>
        <p:spPr bwMode="auto">
          <a:xfrm>
            <a:off x="460593" y="1860375"/>
            <a:ext cx="6210300" cy="3388030"/>
          </a:xfrm>
          <a:prstGeom prst="rect">
            <a:avLst/>
          </a:prstGeom>
          <a:noFill/>
          <a:ln w="9525">
            <a:noFill/>
            <a:miter lim="800000"/>
            <a:headEnd/>
            <a:tailEnd/>
          </a:ln>
          <a:effectLst/>
        </p:spPr>
      </p:pic>
      <p:sp>
        <p:nvSpPr>
          <p:cNvPr id="5" name="左箭头 4"/>
          <p:cNvSpPr/>
          <p:nvPr/>
        </p:nvSpPr>
        <p:spPr>
          <a:xfrm>
            <a:off x="6651321" y="2993721"/>
            <a:ext cx="751561" cy="388306"/>
          </a:xfrm>
          <a:prstGeom prst="leftArrow">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TextBox 5"/>
          <p:cNvSpPr txBox="1"/>
          <p:nvPr/>
        </p:nvSpPr>
        <p:spPr>
          <a:xfrm>
            <a:off x="7753611" y="2880987"/>
            <a:ext cx="1741118" cy="646331"/>
          </a:xfrm>
          <a:prstGeom prst="rect">
            <a:avLst/>
          </a:prstGeom>
          <a:noFill/>
        </p:spPr>
        <p:txBody>
          <a:bodyPr wrap="square" rtlCol="0">
            <a:spAutoFit/>
          </a:bodyPr>
          <a:lstStyle/>
          <a:p>
            <a:r>
              <a:rPr lang="en-US" altLang="zh-CN" dirty="0"/>
              <a:t>REINFORCE</a:t>
            </a:r>
            <a:r>
              <a:rPr lang="zh-CN" altLang="en-US" dirty="0"/>
              <a:t>算法伪代码</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蒙特卡洛策略梯度（</a:t>
            </a:r>
            <a:r>
              <a:rPr lang="en-US" dirty="0"/>
              <a:t>REINFORCE）</a:t>
            </a:r>
            <a:endParaRPr lang="zh-CN" altLang="en-US" dirty="0"/>
          </a:p>
          <a:p>
            <a:endParaRPr lang="zh-CN" altLang="en-US" dirty="0"/>
          </a:p>
        </p:txBody>
      </p:sp>
      <p:sp>
        <p:nvSpPr>
          <p:cNvPr id="3" name="文本占位符 2"/>
          <p:cNvSpPr>
            <a:spLocks noGrp="1"/>
          </p:cNvSpPr>
          <p:nvPr>
            <p:ph type="body" sz="quarter" idx="22"/>
          </p:nvPr>
        </p:nvSpPr>
        <p:spPr/>
        <p:txBody>
          <a:bodyPr/>
          <a:lstStyle/>
          <a:p>
            <a:r>
              <a:rPr lang="zh-CN" altLang="en-US" sz="2000" dirty="0"/>
              <a:t>我们可以对策略梯度参数的更新表达式进行直观的解读：</a:t>
            </a:r>
            <a:endParaRPr lang="en-US" altLang="zh-CN" sz="2000" dirty="0"/>
          </a:p>
          <a:p>
            <a:r>
              <a:rPr lang="zh-CN" altLang="en-US" sz="2000" dirty="0"/>
              <a:t>当 </a:t>
            </a:r>
            <a:r>
              <a:rPr lang="en-US" altLang="zh-CN" sz="2000" dirty="0" err="1"/>
              <a:t>G</a:t>
            </a:r>
            <a:r>
              <a:rPr lang="en-US" altLang="zh-CN" sz="2000" baseline="-25000" dirty="0" err="1"/>
              <a:t>t</a:t>
            </a:r>
            <a:r>
              <a:rPr lang="en-US" altLang="zh-CN" sz="2000" dirty="0"/>
              <a:t> &gt; 0 </a:t>
            </a:r>
            <a:r>
              <a:rPr lang="zh-CN" altLang="en-US" sz="2000" dirty="0"/>
              <a:t>时，这意味着我们在状态 </a:t>
            </a:r>
            <a:r>
              <a:rPr lang="en-US" altLang="zh-CN" sz="2000" dirty="0"/>
              <a:t>S</a:t>
            </a:r>
            <a:r>
              <a:rPr lang="en-US" altLang="zh-CN" sz="2000" baseline="-25000" dirty="0"/>
              <a:t>t</a:t>
            </a:r>
            <a:r>
              <a:rPr lang="en-US" altLang="zh-CN" sz="2000" dirty="0"/>
              <a:t> </a:t>
            </a:r>
            <a:r>
              <a:rPr lang="zh-CN" altLang="en-US" sz="2000" dirty="0"/>
              <a:t>采取行动 </a:t>
            </a:r>
            <a:r>
              <a:rPr lang="en-US" altLang="zh-CN" sz="2000" dirty="0"/>
              <a:t>A</a:t>
            </a:r>
            <a:r>
              <a:rPr lang="en-US" altLang="zh-CN" sz="2000" baseline="-25000" dirty="0"/>
              <a:t>t</a:t>
            </a:r>
            <a:r>
              <a:rPr lang="en-US" altLang="zh-CN" sz="2000" dirty="0"/>
              <a:t> </a:t>
            </a:r>
            <a:r>
              <a:rPr lang="zh-CN" altLang="en-US" sz="2000" dirty="0"/>
              <a:t>后会获得不错的总回报，于是我们增加策略𝜋</a:t>
            </a:r>
            <a:r>
              <a:rPr lang="el-GR" altLang="zh-CN" sz="2000" baseline="-25000" dirty="0"/>
              <a:t>θ</a:t>
            </a:r>
            <a:r>
              <a:rPr lang="zh-CN" altLang="en-US" sz="2000" dirty="0"/>
              <a:t>  下在 </a:t>
            </a:r>
            <a:r>
              <a:rPr lang="en-US" altLang="zh-CN" sz="2000" dirty="0"/>
              <a:t>S</a:t>
            </a:r>
            <a:r>
              <a:rPr lang="en-US" altLang="zh-CN" sz="2000" baseline="-25000" dirty="0"/>
              <a:t>t</a:t>
            </a:r>
            <a:r>
              <a:rPr lang="en-US" altLang="zh-CN" sz="2000" dirty="0"/>
              <a:t> </a:t>
            </a:r>
            <a:r>
              <a:rPr lang="zh-CN" altLang="en-US" sz="2000" dirty="0"/>
              <a:t>采取行动 </a:t>
            </a:r>
            <a:r>
              <a:rPr lang="en-US" altLang="zh-CN" sz="2000" dirty="0"/>
              <a:t>A</a:t>
            </a:r>
            <a:r>
              <a:rPr lang="en-US" altLang="zh-CN" sz="2000" baseline="-25000" dirty="0"/>
              <a:t>t</a:t>
            </a:r>
            <a:r>
              <a:rPr lang="en-US" altLang="zh-CN" sz="2000" dirty="0"/>
              <a:t> </a:t>
            </a:r>
            <a:r>
              <a:rPr lang="zh-CN" altLang="en-US" sz="2000" dirty="0"/>
              <a:t>的概率；反之，我们则减少行动 </a:t>
            </a:r>
            <a:r>
              <a:rPr lang="en-US" altLang="zh-CN" sz="2000" dirty="0"/>
              <a:t>A</a:t>
            </a:r>
            <a:r>
              <a:rPr lang="en-US" altLang="zh-CN" sz="2000" baseline="-25000" dirty="0"/>
              <a:t>t</a:t>
            </a:r>
            <a:r>
              <a:rPr lang="en-US" altLang="zh-CN" sz="2000" dirty="0"/>
              <a:t> </a:t>
            </a:r>
            <a:r>
              <a:rPr lang="zh-CN" altLang="en-US" sz="2000" dirty="0"/>
              <a:t>被采取的概率。</a:t>
            </a:r>
            <a:r>
              <a:rPr lang="en-US" altLang="zh-CN" sz="2000" baseline="-25000" dirty="0"/>
              <a:t> </a:t>
            </a:r>
          </a:p>
          <a:p>
            <a:endParaRPr lang="en-US" altLang="zh-CN" sz="2000" baseline="-25000" dirty="0"/>
          </a:p>
          <a:p>
            <a:r>
              <a:rPr lang="zh-CN" altLang="en-US" sz="2000" dirty="0"/>
              <a:t>除此之外，我们也可以对引入对数函数 </a:t>
            </a:r>
            <a:r>
              <a:rPr lang="en-US" altLang="zh-CN" sz="2000" dirty="0"/>
              <a:t>log </a:t>
            </a:r>
            <a:r>
              <a:rPr lang="zh-CN" altLang="en-US" sz="2000" dirty="0"/>
              <a:t>的原因进行直观的解读：</a:t>
            </a:r>
            <a:br>
              <a:rPr lang="zh-CN" altLang="en-US" sz="2000" dirty="0"/>
            </a:br>
            <a:r>
              <a:rPr lang="zh-CN" altLang="en-US" sz="2000" dirty="0"/>
              <a:t>改变一下梯度公式的表达形式：</a:t>
            </a:r>
            <a:endParaRPr lang="en-US" altLang="zh-CN" sz="2000" dirty="0"/>
          </a:p>
          <a:p>
            <a:endParaRPr lang="en-US" altLang="zh-CN" sz="2000" dirty="0"/>
          </a:p>
          <a:p>
            <a:endParaRPr lang="en-US" altLang="zh-CN" sz="2000" dirty="0"/>
          </a:p>
          <a:p>
            <a:endParaRPr lang="en-US" altLang="zh-CN" sz="2000" dirty="0"/>
          </a:p>
          <a:p>
            <a:r>
              <a:rPr lang="zh-CN" altLang="en-US" sz="2000" dirty="0"/>
              <a:t>上式表示在 </a:t>
            </a:r>
            <a:r>
              <a:rPr lang="en-US" altLang="zh-CN" sz="2000" dirty="0" err="1"/>
              <a:t>G</a:t>
            </a:r>
            <a:r>
              <a:rPr lang="en-US" altLang="zh-CN" sz="2000" baseline="-25000" dirty="0" err="1"/>
              <a:t>t</a:t>
            </a:r>
            <a:r>
              <a:rPr lang="en-US" altLang="zh-CN" sz="2000" dirty="0"/>
              <a:t> &gt; 0 </a:t>
            </a:r>
            <a:r>
              <a:rPr lang="zh-CN" altLang="en-US" sz="2000" dirty="0"/>
              <a:t>时，即对 </a:t>
            </a:r>
            <a:r>
              <a:rPr lang="en-US" altLang="zh-CN" sz="2000" dirty="0"/>
              <a:t>S</a:t>
            </a:r>
            <a:r>
              <a:rPr lang="en-US" altLang="zh-CN" sz="2000" baseline="-25000" dirty="0"/>
              <a:t>t</a:t>
            </a:r>
            <a:r>
              <a:rPr lang="en-US" altLang="zh-CN" sz="2000" dirty="0"/>
              <a:t> </a:t>
            </a:r>
            <a:r>
              <a:rPr lang="zh-CN" altLang="en-US" sz="2000" dirty="0"/>
              <a:t>的行动 </a:t>
            </a:r>
            <a:r>
              <a:rPr lang="en-US" altLang="zh-CN" sz="2000" dirty="0"/>
              <a:t>A</a:t>
            </a:r>
            <a:r>
              <a:rPr lang="en-US" altLang="zh-CN" sz="2000" baseline="-25000" dirty="0"/>
              <a:t>t </a:t>
            </a:r>
            <a:r>
              <a:rPr lang="zh-CN" altLang="en-US" sz="2000" dirty="0"/>
              <a:t>进行鼓励时，也希望通过除以行动 </a:t>
            </a:r>
            <a:r>
              <a:rPr lang="en-US" altLang="zh-CN" sz="2000" dirty="0"/>
              <a:t>A</a:t>
            </a:r>
            <a:r>
              <a:rPr lang="en-US" altLang="zh-CN" sz="2000" baseline="-25000" dirty="0"/>
              <a:t>t</a:t>
            </a:r>
            <a:r>
              <a:rPr lang="en-US" altLang="zh-CN" sz="2000" dirty="0"/>
              <a:t> </a:t>
            </a:r>
            <a:r>
              <a:rPr lang="zh-CN" altLang="en-US" sz="2000" dirty="0"/>
              <a:t>的概率来对参数的更新步长进行适当管制。这样做的原因是，一个行动 </a:t>
            </a:r>
            <a:r>
              <a:rPr lang="en-US" altLang="zh-CN" sz="2000" dirty="0"/>
              <a:t>A</a:t>
            </a:r>
            <a:r>
              <a:rPr lang="en-US" altLang="zh-CN" sz="2000" baseline="-25000" dirty="0"/>
              <a:t>t </a:t>
            </a:r>
            <a:r>
              <a:rPr lang="zh-CN" altLang="en-US" sz="2000" dirty="0"/>
              <a:t>的概率                 越高，它被采样更新的概率也就越高，但 </a:t>
            </a:r>
            <a:r>
              <a:rPr lang="en-US" altLang="zh-CN" sz="2000" dirty="0"/>
              <a:t>A</a:t>
            </a:r>
            <a:r>
              <a:rPr lang="en-US" altLang="zh-CN" sz="2000" baseline="-25000" dirty="0"/>
              <a:t>t</a:t>
            </a:r>
            <a:r>
              <a:rPr lang="en-US" altLang="zh-CN" sz="2000" dirty="0"/>
              <a:t> </a:t>
            </a:r>
            <a:r>
              <a:rPr lang="zh-CN" altLang="en-US" sz="2000" dirty="0"/>
              <a:t>可能不会带来最高的未来总回报。          </a:t>
            </a:r>
            <a:br>
              <a:rPr lang="zh-CN" altLang="en-US" sz="2000" dirty="0"/>
            </a:br>
            <a:r>
              <a:rPr lang="zh-CN" altLang="en-US" sz="2000" dirty="0"/>
              <a:t> </a:t>
            </a:r>
            <a:br>
              <a:rPr lang="zh-CN" altLang="en-US" sz="2000" dirty="0"/>
            </a:br>
            <a:r>
              <a:rPr lang="zh-CN" altLang="en-US" sz="2000" dirty="0"/>
              <a:t> </a:t>
            </a:r>
            <a:br>
              <a:rPr lang="zh-CN" altLang="en-US" sz="2000" dirty="0"/>
            </a:br>
            <a:endParaRPr lang="zh-CN" altLang="en-US" sz="2000" dirty="0"/>
          </a:p>
        </p:txBody>
      </p:sp>
      <p:pic>
        <p:nvPicPr>
          <p:cNvPr id="8195" name="Picture 3"/>
          <p:cNvPicPr>
            <a:picLocks noChangeAspect="1" noChangeArrowheads="1"/>
          </p:cNvPicPr>
          <p:nvPr/>
        </p:nvPicPr>
        <p:blipFill>
          <a:blip r:embed="rId2"/>
          <a:srcRect/>
          <a:stretch>
            <a:fillRect/>
          </a:stretch>
        </p:blipFill>
        <p:spPr bwMode="auto">
          <a:xfrm>
            <a:off x="3918558" y="3394358"/>
            <a:ext cx="3352800" cy="1171575"/>
          </a:xfrm>
          <a:prstGeom prst="rect">
            <a:avLst/>
          </a:prstGeom>
          <a:noFill/>
          <a:ln w="9525">
            <a:noFill/>
            <a:miter lim="800000"/>
            <a:headEnd/>
            <a:tailEnd/>
          </a:ln>
          <a:effectLst/>
        </p:spPr>
      </p:pic>
      <p:pic>
        <p:nvPicPr>
          <p:cNvPr id="8196" name="Picture 4"/>
          <p:cNvPicPr>
            <a:picLocks noChangeAspect="1" noChangeArrowheads="1"/>
          </p:cNvPicPr>
          <p:nvPr/>
        </p:nvPicPr>
        <p:blipFill>
          <a:blip r:embed="rId3"/>
          <a:srcRect/>
          <a:stretch>
            <a:fillRect/>
          </a:stretch>
        </p:blipFill>
        <p:spPr bwMode="auto">
          <a:xfrm>
            <a:off x="7559002" y="5029004"/>
            <a:ext cx="1159465" cy="282032"/>
          </a:xfrm>
          <a:prstGeom prst="rect">
            <a:avLst/>
          </a:prstGeom>
          <a:noFill/>
          <a:ln w="9525">
            <a:noFill/>
            <a:miter lim="800000"/>
            <a:headEnd/>
            <a:tailEnd/>
          </a:ln>
          <a:effectLst/>
        </p:spPr>
      </p:pic>
      <p:pic>
        <p:nvPicPr>
          <p:cNvPr id="4" name="图片 3">
            <a:extLst>
              <a:ext uri="{FF2B5EF4-FFF2-40B4-BE49-F238E27FC236}">
                <a16:creationId xmlns:a16="http://schemas.microsoft.com/office/drawing/2014/main" id="{35F0631B-140B-F147-A5AB-AD22928ACE44}"/>
              </a:ext>
            </a:extLst>
          </p:cNvPr>
          <p:cNvPicPr>
            <a:picLocks noChangeAspect="1"/>
          </p:cNvPicPr>
          <p:nvPr/>
        </p:nvPicPr>
        <p:blipFill>
          <a:blip r:embed="rId4"/>
          <a:stretch>
            <a:fillRect/>
          </a:stretch>
        </p:blipFill>
        <p:spPr>
          <a:xfrm>
            <a:off x="6972300" y="1171044"/>
            <a:ext cx="3733800" cy="3302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蒙特卡洛策略梯度（</a:t>
            </a:r>
            <a:r>
              <a:rPr lang="en-US" dirty="0"/>
              <a:t>REINFORCE）</a:t>
            </a:r>
            <a:endParaRPr lang="zh-CN" altLang="en-US" dirty="0"/>
          </a:p>
          <a:p>
            <a:endParaRPr lang="zh-CN" altLang="en-US" dirty="0"/>
          </a:p>
        </p:txBody>
      </p:sp>
      <p:sp>
        <p:nvSpPr>
          <p:cNvPr id="3" name="文本占位符 2"/>
          <p:cNvSpPr>
            <a:spLocks noGrp="1"/>
          </p:cNvSpPr>
          <p:nvPr>
            <p:ph type="body" sz="quarter" idx="22"/>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9218" name="Picture 2"/>
          <p:cNvPicPr>
            <a:picLocks noChangeAspect="1" noChangeArrowheads="1"/>
          </p:cNvPicPr>
          <p:nvPr/>
        </p:nvPicPr>
        <p:blipFill>
          <a:blip r:embed="rId2"/>
          <a:srcRect/>
          <a:stretch>
            <a:fillRect/>
          </a:stretch>
        </p:blipFill>
        <p:spPr bwMode="auto">
          <a:xfrm>
            <a:off x="383937" y="1383345"/>
            <a:ext cx="7973898" cy="3714748"/>
          </a:xfrm>
          <a:prstGeom prst="rect">
            <a:avLst/>
          </a:prstGeom>
          <a:noFill/>
          <a:ln w="9525">
            <a:noFill/>
            <a:miter lim="800000"/>
            <a:headEnd/>
            <a:tailEnd/>
          </a:ln>
          <a:effectLst/>
        </p:spPr>
      </p:pic>
      <p:sp>
        <p:nvSpPr>
          <p:cNvPr id="5" name="TextBox 4"/>
          <p:cNvSpPr txBox="1"/>
          <p:nvPr/>
        </p:nvSpPr>
        <p:spPr>
          <a:xfrm>
            <a:off x="9799529" y="2805830"/>
            <a:ext cx="1590806" cy="646331"/>
          </a:xfrm>
          <a:prstGeom prst="rect">
            <a:avLst/>
          </a:prstGeom>
          <a:noFill/>
        </p:spPr>
        <p:txBody>
          <a:bodyPr wrap="square" rtlCol="0">
            <a:spAutoFit/>
          </a:bodyPr>
          <a:lstStyle/>
          <a:p>
            <a:r>
              <a:rPr lang="en-US" altLang="zh-CN" dirty="0"/>
              <a:t>REINFORCE</a:t>
            </a:r>
            <a:r>
              <a:rPr lang="zh-CN" altLang="en-US" dirty="0"/>
              <a:t>算法流程图</a:t>
            </a:r>
          </a:p>
        </p:txBody>
      </p:sp>
      <p:sp>
        <p:nvSpPr>
          <p:cNvPr id="6" name="左箭头 5"/>
          <p:cNvSpPr/>
          <p:nvPr/>
        </p:nvSpPr>
        <p:spPr>
          <a:xfrm>
            <a:off x="8843374" y="2943616"/>
            <a:ext cx="726510" cy="363255"/>
          </a:xfrm>
          <a:prstGeom prst="leftArrow">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蒙特卡洛策略梯度（</a:t>
            </a:r>
            <a:r>
              <a:rPr lang="en-US" dirty="0"/>
              <a:t>REINFORCE）</a:t>
            </a:r>
            <a:endParaRPr lang="zh-CN" altLang="en-US" dirty="0"/>
          </a:p>
          <a:p>
            <a:endParaRPr lang="zh-CN" altLang="en-US" dirty="0"/>
          </a:p>
        </p:txBody>
      </p:sp>
      <p:sp>
        <p:nvSpPr>
          <p:cNvPr id="3" name="文本占位符 2"/>
          <p:cNvSpPr>
            <a:spLocks noGrp="1"/>
          </p:cNvSpPr>
          <p:nvPr>
            <p:ph type="body" sz="quarter" idx="22"/>
          </p:nvPr>
        </p:nvSpPr>
        <p:spPr/>
        <p:txBody>
          <a:bodyPr/>
          <a:lstStyle/>
          <a:p>
            <a:r>
              <a:rPr lang="en-US" sz="2000" dirty="0"/>
              <a:t>REINFORCE </a:t>
            </a:r>
            <a:r>
              <a:rPr lang="zh-CN" altLang="en-US" sz="2000" dirty="0"/>
              <a:t>算法的梯度更新公式为：</a:t>
            </a:r>
            <a:endParaRPr lang="en-US" altLang="zh-CN" sz="2000" dirty="0"/>
          </a:p>
          <a:p>
            <a:endParaRPr lang="en-US" altLang="zh-CN" sz="2000" dirty="0"/>
          </a:p>
          <a:p>
            <a:endParaRPr lang="en-US" altLang="zh-CN" sz="2000" dirty="0"/>
          </a:p>
          <a:p>
            <a:endParaRPr lang="en-US" altLang="zh-CN" sz="2000" dirty="0"/>
          </a:p>
          <a:p>
            <a:r>
              <a:rPr lang="zh-CN" altLang="en-US" sz="2000" dirty="0"/>
              <a:t>该式给出了           和                 之间的基本关系：如果回合奖励      高时，梯度倾向于增加相应动作的概率；如果奖励       低时，梯度倾向于减小相应动作概率。</a:t>
            </a:r>
            <a:endParaRPr lang="en-US" altLang="zh-CN" sz="2000" dirty="0"/>
          </a:p>
          <a:p>
            <a:endParaRPr lang="en-US" altLang="zh-CN" sz="2000" b="1" dirty="0"/>
          </a:p>
          <a:p>
            <a:r>
              <a:rPr lang="zh-CN" altLang="en-US" sz="2000" dirty="0"/>
              <a:t>求出梯度后，我们用下式进行梯度上升：</a:t>
            </a:r>
            <a:endParaRPr lang="en-US" altLang="zh-CN" sz="2000" dirty="0"/>
          </a:p>
          <a:p>
            <a:endParaRPr lang="en-US" altLang="zh-CN" sz="2000" dirty="0"/>
          </a:p>
          <a:p>
            <a:endParaRPr lang="en-US" altLang="zh-CN" sz="2000" dirty="0"/>
          </a:p>
          <a:p>
            <a:r>
              <a:rPr lang="zh-CN" altLang="en-US" sz="2000" dirty="0"/>
              <a:t>总之，蒙特卡洛策略梯度算法在理论上拥有好的收敛性，并最终能使随机策略梯度上升算法收敛到一个（局部）最优点。然而，蒙特卡洛算法的估算过程中引入了高方差（</a:t>
            </a:r>
            <a:r>
              <a:rPr lang="en-US" altLang="zh-CN" sz="2000" dirty="0"/>
              <a:t>High Variance</a:t>
            </a:r>
            <a:r>
              <a:rPr lang="zh-CN" altLang="en-US" sz="2000" dirty="0"/>
              <a:t>），因此在实际应用中普遍会比值函数方法的学习速度要慢。</a:t>
            </a:r>
            <a:br>
              <a:rPr lang="zh-CN" altLang="en-US" sz="2000" dirty="0"/>
            </a:br>
            <a:r>
              <a:rPr lang="zh-CN" altLang="en-US" sz="2000" dirty="0"/>
              <a:t> </a:t>
            </a:r>
            <a:br>
              <a:rPr lang="zh-CN" altLang="en-US" sz="2000" dirty="0"/>
            </a:br>
            <a:r>
              <a:rPr lang="zh-CN" altLang="en-US" sz="2000" dirty="0"/>
              <a:t> </a:t>
            </a:r>
            <a:br>
              <a:rPr lang="zh-CN" altLang="en-US" sz="2000" b="1" dirty="0"/>
            </a:br>
            <a:r>
              <a:rPr lang="zh-CN" altLang="en-US" sz="2000" b="1" dirty="0"/>
              <a:t> </a:t>
            </a:r>
            <a:br>
              <a:rPr lang="zh-CN" altLang="en-US" sz="2000" dirty="0"/>
            </a:br>
            <a:endParaRPr lang="en-US" altLang="zh-CN" sz="2000" dirty="0"/>
          </a:p>
          <a:p>
            <a:endParaRPr lang="zh-CN" altLang="en-US" sz="2000" dirty="0"/>
          </a:p>
        </p:txBody>
      </p:sp>
      <p:pic>
        <p:nvPicPr>
          <p:cNvPr id="4" name="Picture 3"/>
          <p:cNvPicPr>
            <a:picLocks noChangeAspect="1" noChangeArrowheads="1"/>
          </p:cNvPicPr>
          <p:nvPr/>
        </p:nvPicPr>
        <p:blipFill>
          <a:blip r:embed="rId2"/>
          <a:srcRect/>
          <a:stretch>
            <a:fillRect/>
          </a:stretch>
        </p:blipFill>
        <p:spPr bwMode="auto">
          <a:xfrm>
            <a:off x="3112521" y="1920189"/>
            <a:ext cx="5557250" cy="734687"/>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1858746" y="2864482"/>
            <a:ext cx="733425" cy="352425"/>
          </a:xfrm>
          <a:prstGeom prst="rect">
            <a:avLst/>
          </a:prstGeom>
          <a:noFill/>
          <a:ln w="9525">
            <a:noFill/>
            <a:miter lim="800000"/>
            <a:headEnd/>
            <a:tailEnd/>
          </a:ln>
          <a:effectLst/>
        </p:spPr>
      </p:pic>
      <p:pic>
        <p:nvPicPr>
          <p:cNvPr id="10244" name="Picture 4"/>
          <p:cNvPicPr>
            <a:picLocks noChangeAspect="1" noChangeArrowheads="1"/>
          </p:cNvPicPr>
          <p:nvPr/>
        </p:nvPicPr>
        <p:blipFill>
          <a:blip r:embed="rId4"/>
          <a:srcRect/>
          <a:stretch>
            <a:fillRect/>
          </a:stretch>
        </p:blipFill>
        <p:spPr bwMode="auto">
          <a:xfrm>
            <a:off x="2966189" y="2878767"/>
            <a:ext cx="1181461" cy="340421"/>
          </a:xfrm>
          <a:prstGeom prst="rect">
            <a:avLst/>
          </a:prstGeom>
          <a:noFill/>
          <a:ln w="9525">
            <a:noFill/>
            <a:miter lim="800000"/>
            <a:headEnd/>
            <a:tailEnd/>
          </a:ln>
          <a:effectLst/>
        </p:spPr>
      </p:pic>
      <p:pic>
        <p:nvPicPr>
          <p:cNvPr id="10245" name="Picture 5"/>
          <p:cNvPicPr>
            <a:picLocks noChangeAspect="1" noChangeArrowheads="1"/>
          </p:cNvPicPr>
          <p:nvPr/>
        </p:nvPicPr>
        <p:blipFill>
          <a:blip r:embed="rId5"/>
          <a:srcRect/>
          <a:stretch>
            <a:fillRect/>
          </a:stretch>
        </p:blipFill>
        <p:spPr bwMode="auto">
          <a:xfrm>
            <a:off x="7740680" y="2910343"/>
            <a:ext cx="424724" cy="296319"/>
          </a:xfrm>
          <a:prstGeom prst="rect">
            <a:avLst/>
          </a:prstGeom>
          <a:noFill/>
          <a:ln w="9525">
            <a:noFill/>
            <a:miter lim="800000"/>
            <a:headEnd/>
            <a:tailEnd/>
          </a:ln>
          <a:effectLst/>
        </p:spPr>
      </p:pic>
      <p:pic>
        <p:nvPicPr>
          <p:cNvPr id="10" name="Picture 5"/>
          <p:cNvPicPr>
            <a:picLocks noChangeAspect="1" noChangeArrowheads="1"/>
          </p:cNvPicPr>
          <p:nvPr/>
        </p:nvPicPr>
        <p:blipFill>
          <a:blip r:embed="rId5"/>
          <a:srcRect/>
          <a:stretch>
            <a:fillRect/>
          </a:stretch>
        </p:blipFill>
        <p:spPr bwMode="auto">
          <a:xfrm>
            <a:off x="3112521" y="3213055"/>
            <a:ext cx="424724" cy="296319"/>
          </a:xfrm>
          <a:prstGeom prst="rect">
            <a:avLst/>
          </a:prstGeom>
          <a:noFill/>
          <a:ln w="9525">
            <a:noFill/>
            <a:miter lim="800000"/>
            <a:headEnd/>
            <a:tailEnd/>
          </a:ln>
          <a:effectLst/>
        </p:spPr>
      </p:pic>
      <p:pic>
        <p:nvPicPr>
          <p:cNvPr id="10247" name="Picture 7"/>
          <p:cNvPicPr>
            <a:picLocks noChangeAspect="1" noChangeArrowheads="1"/>
          </p:cNvPicPr>
          <p:nvPr/>
        </p:nvPicPr>
        <p:blipFill>
          <a:blip r:embed="rId6"/>
          <a:srcRect/>
          <a:stretch>
            <a:fillRect/>
          </a:stretch>
        </p:blipFill>
        <p:spPr bwMode="auto">
          <a:xfrm>
            <a:off x="4938646" y="4557256"/>
            <a:ext cx="1762779" cy="348456"/>
          </a:xfrm>
          <a:prstGeom prst="rect">
            <a:avLst/>
          </a:prstGeom>
          <a:noFill/>
          <a:ln w="9525">
            <a:noFill/>
            <a:miter lim="800000"/>
            <a:headEnd/>
            <a:tailEnd/>
          </a:ln>
          <a:effectLst/>
        </p:spPr>
      </p:pic>
      <p:pic>
        <p:nvPicPr>
          <p:cNvPr id="11" name="Picture 5">
            <a:extLst>
              <a:ext uri="{FF2B5EF4-FFF2-40B4-BE49-F238E27FC236}">
                <a16:creationId xmlns:a16="http://schemas.microsoft.com/office/drawing/2014/main" id="{034FE8B6-313D-514F-98CE-43B6B2D874DE}"/>
              </a:ext>
            </a:extLst>
          </p:cNvPr>
          <p:cNvPicPr>
            <a:picLocks noChangeAspect="1" noChangeArrowheads="1"/>
          </p:cNvPicPr>
          <p:nvPr/>
        </p:nvPicPr>
        <p:blipFill>
          <a:blip r:embed="rId7"/>
          <a:srcRect/>
          <a:stretch>
            <a:fillRect/>
          </a:stretch>
        </p:blipFill>
        <p:spPr bwMode="auto">
          <a:xfrm>
            <a:off x="4777298" y="903965"/>
            <a:ext cx="3918778" cy="951848"/>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带基线的 </a:t>
            </a:r>
            <a:r>
              <a:rPr lang="en-US" dirty="0"/>
              <a:t>REINFORCE </a:t>
            </a:r>
            <a:r>
              <a:rPr lang="zh-CN" altLang="en-US" dirty="0"/>
              <a:t>算法</a:t>
            </a:r>
            <a:br>
              <a:rPr lang="zh-CN" altLang="en-US" dirty="0"/>
            </a:br>
            <a:endParaRPr lang="zh-CN" altLang="en-US" dirty="0"/>
          </a:p>
        </p:txBody>
      </p:sp>
      <p:sp>
        <p:nvSpPr>
          <p:cNvPr id="3" name="文本占位符 2"/>
          <p:cNvSpPr>
            <a:spLocks noGrp="1"/>
          </p:cNvSpPr>
          <p:nvPr>
            <p:ph type="body" sz="quarter" idx="22"/>
          </p:nvPr>
        </p:nvSpPr>
        <p:spPr/>
        <p:txBody>
          <a:bodyPr/>
          <a:lstStyle/>
          <a:p>
            <a:endParaRPr lang="en-US" altLang="zh-CN" sz="2000" dirty="0"/>
          </a:p>
          <a:p>
            <a:r>
              <a:rPr lang="zh-CN" altLang="en-US" sz="2000" dirty="0"/>
              <a:t>通过引入基线（</a:t>
            </a:r>
            <a:r>
              <a:rPr lang="en-US" altLang="zh-CN" sz="2000" dirty="0"/>
              <a:t>Baseline</a:t>
            </a:r>
            <a:r>
              <a:rPr lang="zh-CN" altLang="en-US" sz="2000" dirty="0"/>
              <a:t>）机制，可以减少蒙特卡洛算法的高方差带来的收敛慢问题。</a:t>
            </a:r>
            <a:endParaRPr lang="en-US" altLang="zh-CN" sz="2000" dirty="0"/>
          </a:p>
          <a:p>
            <a:endParaRPr lang="en-US" altLang="zh-CN" sz="2000" dirty="0"/>
          </a:p>
          <a:p>
            <a:endParaRPr lang="en-US" altLang="zh-CN" sz="2000" dirty="0"/>
          </a:p>
          <a:p>
            <a:r>
              <a:rPr lang="zh-CN" altLang="en-US" sz="2000" dirty="0"/>
              <a:t>基线机制的实现方式可以是一个关于状态 </a:t>
            </a:r>
            <a:r>
              <a:rPr lang="en-US" altLang="zh-CN" sz="2000" dirty="0"/>
              <a:t>s </a:t>
            </a:r>
            <a:r>
              <a:rPr lang="zh-CN" altLang="en-US" sz="2000" dirty="0"/>
              <a:t>的函数，其与选择的行动 </a:t>
            </a:r>
            <a:r>
              <a:rPr lang="en-US" altLang="zh-CN" sz="2000" dirty="0"/>
              <a:t>a </a:t>
            </a:r>
            <a:r>
              <a:rPr lang="zh-CN" altLang="en-US" sz="2000" dirty="0"/>
              <a:t>无关，具体引入在下式中给出：</a:t>
            </a:r>
            <a:endParaRPr lang="en-US" altLang="zh-CN" sz="2000" dirty="0"/>
          </a:p>
          <a:p>
            <a:endParaRPr lang="en-US" altLang="zh-CN" sz="2000" dirty="0"/>
          </a:p>
          <a:p>
            <a:endParaRPr lang="en-US" altLang="zh-CN" sz="2000" dirty="0"/>
          </a:p>
          <a:p>
            <a:r>
              <a:rPr lang="zh-CN" altLang="en-US" sz="2000" dirty="0"/>
              <a:t>值得注意的是，引入基线机制并不会对梯度期望值计算造成影响。</a:t>
            </a:r>
            <a:br>
              <a:rPr lang="zh-CN" altLang="en-US" sz="2000" dirty="0"/>
            </a:br>
            <a:r>
              <a:rPr lang="zh-CN" altLang="en-US" sz="2000" dirty="0"/>
              <a:t> </a:t>
            </a:r>
            <a:br>
              <a:rPr lang="zh-CN" altLang="en-US" sz="2000" dirty="0"/>
            </a:br>
            <a:r>
              <a:rPr lang="zh-CN" altLang="en-US" sz="2000" dirty="0"/>
              <a:t> </a:t>
            </a:r>
            <a:br>
              <a:rPr lang="zh-CN" altLang="en-US" sz="2000" dirty="0"/>
            </a:br>
            <a:endParaRPr lang="zh-CN" altLang="en-US" sz="2000" dirty="0"/>
          </a:p>
        </p:txBody>
      </p:sp>
      <p:pic>
        <p:nvPicPr>
          <p:cNvPr id="11266" name="Picture 2"/>
          <p:cNvPicPr>
            <a:picLocks noChangeAspect="1" noChangeArrowheads="1"/>
          </p:cNvPicPr>
          <p:nvPr/>
        </p:nvPicPr>
        <p:blipFill>
          <a:blip r:embed="rId2"/>
          <a:srcRect/>
          <a:stretch>
            <a:fillRect/>
          </a:stretch>
        </p:blipFill>
        <p:spPr bwMode="auto">
          <a:xfrm>
            <a:off x="3672343" y="3527314"/>
            <a:ext cx="4309062" cy="531117"/>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带基线的 </a:t>
            </a:r>
            <a:r>
              <a:rPr lang="en-US" dirty="0"/>
              <a:t>REINFORCE </a:t>
            </a:r>
            <a:r>
              <a:rPr lang="zh-CN" altLang="en-US" dirty="0"/>
              <a:t>算法</a:t>
            </a:r>
            <a:br>
              <a:rPr lang="zh-CN" altLang="en-US" dirty="0"/>
            </a:br>
            <a:endParaRPr lang="zh-CN" altLang="en-US" dirty="0"/>
          </a:p>
        </p:txBody>
      </p:sp>
      <p:sp>
        <p:nvSpPr>
          <p:cNvPr id="3" name="文本占位符 2"/>
          <p:cNvSpPr>
            <a:spLocks noGrp="1"/>
          </p:cNvSpPr>
          <p:nvPr>
            <p:ph type="body" sz="quarter" idx="22"/>
          </p:nvPr>
        </p:nvSpPr>
        <p:spPr>
          <a:xfrm>
            <a:off x="474300" y="950604"/>
            <a:ext cx="11081266" cy="4766832"/>
          </a:xfrm>
        </p:spPr>
        <p:txBody>
          <a:bodyPr/>
          <a:lstStyle/>
          <a:p>
            <a:r>
              <a:rPr lang="zh-CN" altLang="en-US" sz="2000" dirty="0"/>
              <a:t>下面给出了在将 </a:t>
            </a:r>
            <a:r>
              <a:rPr lang="en-US" sz="2000" dirty="0"/>
              <a:t>b(s) </a:t>
            </a:r>
            <a:r>
              <a:rPr lang="zh-CN" altLang="en-US" sz="2000" dirty="0"/>
              <a:t>加入梯度期望计算后，</a:t>
            </a:r>
            <a:r>
              <a:rPr lang="en-US" sz="2000" dirty="0"/>
              <a:t>b(s) </a:t>
            </a:r>
            <a:r>
              <a:rPr lang="zh-CN" altLang="en-US" sz="2000" dirty="0"/>
              <a:t>期望值为 </a:t>
            </a:r>
            <a:r>
              <a:rPr lang="en-US" altLang="zh-CN" sz="2000" dirty="0"/>
              <a:t>0 </a:t>
            </a:r>
            <a:r>
              <a:rPr lang="zh-CN" altLang="en-US" sz="2000" dirty="0"/>
              <a:t>的计算过程：</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这说明 </a:t>
            </a:r>
            <a:r>
              <a:rPr lang="en-US" sz="2000" dirty="0"/>
              <a:t>b(s) </a:t>
            </a:r>
            <a:r>
              <a:rPr lang="zh-CN" altLang="en-US" sz="2000" dirty="0"/>
              <a:t>遵循均值为 </a:t>
            </a:r>
            <a:r>
              <a:rPr lang="en-US" altLang="zh-CN" sz="2000" dirty="0"/>
              <a:t>0 </a:t>
            </a:r>
            <a:r>
              <a:rPr lang="zh-CN" altLang="en-US" sz="2000" dirty="0"/>
              <a:t>的分布。</a:t>
            </a:r>
            <a:br>
              <a:rPr lang="zh-CN" altLang="en-US" sz="2000" dirty="0"/>
            </a:br>
            <a:r>
              <a:rPr lang="zh-CN" altLang="en-US" sz="2000" dirty="0"/>
              <a:t> </a:t>
            </a:r>
            <a:br>
              <a:rPr lang="zh-CN" altLang="en-US" sz="2000" dirty="0"/>
            </a:br>
            <a:r>
              <a:rPr lang="zh-CN" altLang="en-US" sz="2000" dirty="0"/>
              <a:t> </a:t>
            </a:r>
            <a:br>
              <a:rPr lang="zh-CN" altLang="en-US" sz="2000" dirty="0"/>
            </a:br>
            <a:r>
              <a:rPr lang="zh-CN" altLang="en-US" sz="2000" dirty="0"/>
              <a:t> </a:t>
            </a:r>
            <a:br>
              <a:rPr lang="zh-CN" altLang="en-US" sz="2000" dirty="0"/>
            </a:br>
            <a:endParaRPr lang="zh-CN" altLang="en-US" sz="2000" dirty="0"/>
          </a:p>
        </p:txBody>
      </p:sp>
      <p:pic>
        <p:nvPicPr>
          <p:cNvPr id="12290" name="Picture 2"/>
          <p:cNvPicPr>
            <a:picLocks noChangeAspect="1" noChangeArrowheads="1"/>
          </p:cNvPicPr>
          <p:nvPr/>
        </p:nvPicPr>
        <p:blipFill>
          <a:blip r:embed="rId2"/>
          <a:srcRect/>
          <a:stretch>
            <a:fillRect/>
          </a:stretch>
        </p:blipFill>
        <p:spPr bwMode="auto">
          <a:xfrm>
            <a:off x="2818486" y="1451390"/>
            <a:ext cx="5736790" cy="421926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带基线的 </a:t>
            </a:r>
            <a:r>
              <a:rPr lang="en-US" dirty="0"/>
              <a:t>REINFORCE </a:t>
            </a:r>
            <a:r>
              <a:rPr lang="zh-CN" altLang="en-US" dirty="0"/>
              <a:t>算法</a:t>
            </a:r>
            <a:br>
              <a:rPr lang="zh-CN" altLang="en-US" dirty="0"/>
            </a:br>
            <a:endParaRPr lang="zh-CN" altLang="en-US" dirty="0"/>
          </a:p>
        </p:txBody>
      </p:sp>
      <p:sp>
        <p:nvSpPr>
          <p:cNvPr id="3" name="文本占位符 2"/>
          <p:cNvSpPr>
            <a:spLocks noGrp="1"/>
          </p:cNvSpPr>
          <p:nvPr>
            <p:ph type="body" sz="quarter" idx="22"/>
          </p:nvPr>
        </p:nvSpPr>
        <p:spPr>
          <a:xfrm>
            <a:off x="474300" y="950604"/>
            <a:ext cx="11081266" cy="4766832"/>
          </a:xfrm>
        </p:spPr>
        <p:txBody>
          <a:bodyPr/>
          <a:lstStyle/>
          <a:p>
            <a:r>
              <a:rPr lang="zh-CN" altLang="en-US" sz="2000" dirty="0"/>
              <a:t>现在，我们重新对 </a:t>
            </a:r>
            <a:r>
              <a:rPr lang="en-US" altLang="zh-CN" sz="2000" dirty="0"/>
              <a:t>REINFORCE </a:t>
            </a:r>
            <a:r>
              <a:rPr lang="zh-CN" altLang="en-US" sz="2000" dirty="0"/>
              <a:t>算法中的随机策略梯度上升法进行描述：</a:t>
            </a:r>
            <a:br>
              <a:rPr lang="zh-CN" altLang="en-US" sz="2000" dirty="0"/>
            </a:br>
            <a:endParaRPr lang="en-US" altLang="zh-CN" sz="2000" dirty="0"/>
          </a:p>
          <a:p>
            <a:endParaRPr lang="en-US" altLang="zh-CN" sz="2000" dirty="0"/>
          </a:p>
          <a:p>
            <a:r>
              <a:rPr lang="zh-CN" altLang="en-US" sz="2000" dirty="0"/>
              <a:t>下面我们简单分析引入基线机制减少方差的原因：</a:t>
            </a:r>
            <a:endParaRPr lang="en-US" altLang="zh-CN" sz="2000" dirty="0"/>
          </a:p>
          <a:p>
            <a:r>
              <a:rPr lang="zh-CN" altLang="en-US" sz="2000" dirty="0"/>
              <a:t>在用样本计算梯度期望时会发现，每个交互序列 </a:t>
            </a:r>
            <a:r>
              <a:rPr lang="en-US" altLang="zh-CN" sz="2000" dirty="0"/>
              <a:t>Episode </a:t>
            </a:r>
            <a:r>
              <a:rPr lang="zh-CN" altLang="en-US" sz="2000" dirty="0"/>
              <a:t>中的长期回报 </a:t>
            </a:r>
            <a:r>
              <a:rPr lang="en-US" altLang="zh-CN" sz="2000" dirty="0"/>
              <a:t>G </a:t>
            </a:r>
            <a:r>
              <a:rPr lang="zh-CN" altLang="en-US" sz="2000" dirty="0"/>
              <a:t>会相差很大。一些状态 </a:t>
            </a:r>
            <a:r>
              <a:rPr lang="en-US" altLang="zh-CN" sz="2000" dirty="0"/>
              <a:t>s </a:t>
            </a:r>
            <a:r>
              <a:rPr lang="zh-CN" altLang="en-US" sz="2000" dirty="0"/>
              <a:t>对应的行动 </a:t>
            </a:r>
            <a:r>
              <a:rPr lang="en-US" altLang="zh-CN" sz="2000" dirty="0"/>
              <a:t>a </a:t>
            </a:r>
            <a:r>
              <a:rPr lang="zh-CN" altLang="en-US" sz="2000" dirty="0"/>
              <a:t>可能普遍都带来较高的长期回报；而另一些状态对应的行动的长期回报则相对较低。</a:t>
            </a:r>
            <a:endParaRPr lang="en-US" altLang="zh-CN" sz="2000" dirty="0"/>
          </a:p>
          <a:p>
            <a:r>
              <a:rPr lang="zh-CN" altLang="en-US" sz="2000" dirty="0"/>
              <a:t>因此通过引入基线机制进行调节，对那些拥有高回报行动的状态配以较高基线，对拥有低回报行动的状态配以较低基线，这样可以使得用于评估行动的长期回报值既有正也有负。</a:t>
            </a:r>
            <a:endParaRPr lang="en-US" altLang="zh-CN" sz="2000" dirty="0"/>
          </a:p>
          <a:p>
            <a:endParaRPr lang="en-US" altLang="zh-CN" sz="2000" dirty="0"/>
          </a:p>
          <a:p>
            <a:r>
              <a:rPr lang="zh-CN" altLang="en-US" sz="2000" dirty="0"/>
              <a:t>下面给出一个示例，进一步阐述为何引入基线机制后能帮助加快收敛。</a:t>
            </a:r>
            <a:br>
              <a:rPr lang="zh-CN" altLang="en-US" sz="2000" dirty="0"/>
            </a:br>
            <a:r>
              <a:rPr lang="zh-CN" altLang="en-US" sz="2000" dirty="0"/>
              <a:t> </a:t>
            </a:r>
            <a:br>
              <a:rPr lang="zh-CN" altLang="en-US" sz="2000" dirty="0"/>
            </a:br>
            <a:endParaRPr lang="en-US" altLang="zh-CN" sz="2000" dirty="0"/>
          </a:p>
          <a:p>
            <a:br>
              <a:rPr lang="zh-CN" altLang="en-US" sz="2000" dirty="0"/>
            </a:br>
            <a:r>
              <a:rPr lang="zh-CN" altLang="en-US" sz="2000" dirty="0"/>
              <a:t> </a:t>
            </a:r>
            <a:br>
              <a:rPr lang="zh-CN" altLang="en-US" sz="2000" dirty="0"/>
            </a:br>
            <a:r>
              <a:rPr lang="zh-CN" altLang="en-US" sz="2000" dirty="0"/>
              <a:t> </a:t>
            </a:r>
            <a:br>
              <a:rPr lang="zh-CN" altLang="en-US" sz="2000" dirty="0"/>
            </a:br>
            <a:r>
              <a:rPr lang="zh-CN" altLang="en-US" sz="2000" dirty="0"/>
              <a:t> </a:t>
            </a:r>
            <a:br>
              <a:rPr lang="zh-CN" altLang="en-US" sz="2000" dirty="0"/>
            </a:br>
            <a:endParaRPr lang="zh-CN" altLang="en-US" sz="2000" dirty="0"/>
          </a:p>
        </p:txBody>
      </p:sp>
      <p:pic>
        <p:nvPicPr>
          <p:cNvPr id="13314" name="Picture 2"/>
          <p:cNvPicPr>
            <a:picLocks noChangeAspect="1" noChangeArrowheads="1"/>
          </p:cNvPicPr>
          <p:nvPr/>
        </p:nvPicPr>
        <p:blipFill>
          <a:blip r:embed="rId2"/>
          <a:srcRect/>
          <a:stretch>
            <a:fillRect/>
          </a:stretch>
        </p:blipFill>
        <p:spPr bwMode="auto">
          <a:xfrm>
            <a:off x="3063526" y="1545726"/>
            <a:ext cx="4666521" cy="445912"/>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带基线的 </a:t>
            </a:r>
            <a:r>
              <a:rPr lang="en-US" dirty="0"/>
              <a:t>REINFORCE </a:t>
            </a:r>
            <a:r>
              <a:rPr lang="zh-CN" altLang="en-US" dirty="0"/>
              <a:t>算法</a:t>
            </a:r>
          </a:p>
        </p:txBody>
      </p:sp>
      <p:sp>
        <p:nvSpPr>
          <p:cNvPr id="3" name="文本占位符 2"/>
          <p:cNvSpPr>
            <a:spLocks noGrp="1"/>
          </p:cNvSpPr>
          <p:nvPr>
            <p:ph type="body" sz="quarter" idx="22"/>
          </p:nvPr>
        </p:nvSpPr>
        <p:spPr/>
        <p:txBody>
          <a:bodyPr/>
          <a:lstStyle/>
          <a:p>
            <a:r>
              <a:rPr lang="zh-CN" altLang="en-US" sz="2000" dirty="0"/>
              <a:t>在对某一策略梯度函数进行建模学习时，状态 </a:t>
            </a:r>
            <a:r>
              <a:rPr lang="en-US" altLang="zh-CN" sz="2000" dirty="0"/>
              <a:t>s </a:t>
            </a:r>
            <a:r>
              <a:rPr lang="zh-CN" altLang="en-US" sz="2000" dirty="0"/>
              <a:t>上共有 </a:t>
            </a:r>
            <a:r>
              <a:rPr lang="en-US" altLang="zh-CN" sz="2000" dirty="0"/>
              <a:t>3 </a:t>
            </a:r>
            <a:r>
              <a:rPr lang="zh-CN" altLang="en-US" sz="2000" dirty="0"/>
              <a:t>种行动 </a:t>
            </a:r>
            <a:r>
              <a:rPr lang="en-US" altLang="zh-CN" sz="2000" dirty="0"/>
              <a:t>a</a:t>
            </a:r>
            <a:r>
              <a:rPr lang="en-US" altLang="zh-CN" sz="2000" baseline="-25000" dirty="0"/>
              <a:t>1</a:t>
            </a:r>
            <a:r>
              <a:rPr lang="en-US" altLang="zh-CN" sz="2000" dirty="0"/>
              <a:t>, a</a:t>
            </a:r>
            <a:r>
              <a:rPr lang="en-US" altLang="zh-CN" sz="2000" baseline="-25000" dirty="0"/>
              <a:t>2</a:t>
            </a:r>
            <a:r>
              <a:rPr lang="en-US" altLang="zh-CN" sz="2000" dirty="0"/>
              <a:t> </a:t>
            </a:r>
            <a:r>
              <a:rPr lang="zh-CN" altLang="en-US" sz="2000" dirty="0"/>
              <a:t>和 </a:t>
            </a:r>
            <a:r>
              <a:rPr lang="en-US" altLang="zh-CN" sz="2000" dirty="0"/>
              <a:t>a</a:t>
            </a:r>
            <a:r>
              <a:rPr lang="en-US" altLang="zh-CN" sz="2000" baseline="-25000" dirty="0"/>
              <a:t>3</a:t>
            </a:r>
            <a:r>
              <a:rPr lang="zh-CN" altLang="en-US" sz="2000" dirty="0"/>
              <a:t>，它们对应的长期回报分别为 </a:t>
            </a:r>
            <a:r>
              <a:rPr lang="en-US" altLang="zh-CN" sz="2000" dirty="0"/>
              <a:t>+1</a:t>
            </a:r>
            <a:r>
              <a:rPr lang="zh-CN" altLang="en-US" sz="2000" dirty="0"/>
              <a:t>， </a:t>
            </a:r>
            <a:r>
              <a:rPr lang="en-US" altLang="zh-CN" sz="2000" dirty="0"/>
              <a:t>+1 </a:t>
            </a:r>
            <a:r>
              <a:rPr lang="zh-CN" altLang="en-US" sz="2000" dirty="0"/>
              <a:t>和 </a:t>
            </a:r>
            <a:r>
              <a:rPr lang="en-US" altLang="zh-CN" sz="2000" dirty="0"/>
              <a:t>+3 </a:t>
            </a:r>
            <a:r>
              <a:rPr lang="zh-CN" altLang="en-US" sz="2000" dirty="0"/>
              <a:t>。经过 </a:t>
            </a:r>
            <a:r>
              <a:rPr lang="en-US" altLang="zh-CN" sz="2000" dirty="0"/>
              <a:t>n </a:t>
            </a:r>
            <a:r>
              <a:rPr lang="zh-CN" altLang="en-US" sz="2000" dirty="0"/>
              <a:t>轮学习后，拥有较高初始概率的行动 </a:t>
            </a:r>
            <a:r>
              <a:rPr lang="en-US" altLang="zh-CN" sz="2000" dirty="0"/>
              <a:t>a</a:t>
            </a:r>
            <a:r>
              <a:rPr lang="en-US" altLang="zh-CN" sz="2000" baseline="-25000" dirty="0"/>
              <a:t>1</a:t>
            </a:r>
            <a:r>
              <a:rPr lang="en-US" altLang="zh-CN" sz="2000" dirty="0"/>
              <a:t>, a</a:t>
            </a:r>
            <a:r>
              <a:rPr lang="en-US" altLang="zh-CN" sz="2000" baseline="-25000" dirty="0"/>
              <a:t>2</a:t>
            </a:r>
            <a:r>
              <a:rPr lang="en-US" altLang="zh-CN" sz="2000" dirty="0"/>
              <a:t> </a:t>
            </a:r>
            <a:r>
              <a:rPr lang="zh-CN" altLang="en-US" sz="2000" dirty="0"/>
              <a:t>均被采样到，而行动 </a:t>
            </a:r>
            <a:r>
              <a:rPr lang="en-US" altLang="zh-CN" sz="2000" dirty="0"/>
              <a:t>a</a:t>
            </a:r>
            <a:r>
              <a:rPr lang="en-US" altLang="zh-CN" sz="2000" baseline="-25000" dirty="0"/>
              <a:t>3</a:t>
            </a:r>
            <a:r>
              <a:rPr lang="en-US" altLang="zh-CN" sz="2000" dirty="0"/>
              <a:t> </a:t>
            </a:r>
            <a:r>
              <a:rPr lang="zh-CN" altLang="en-US" sz="2000" dirty="0"/>
              <a:t>始终未被采样到。其行动概率分布经过 </a:t>
            </a:r>
            <a:r>
              <a:rPr lang="en-US" altLang="zh-CN" sz="2000" dirty="0"/>
              <a:t>n </a:t>
            </a:r>
            <a:r>
              <a:rPr lang="zh-CN" altLang="en-US" sz="2000" dirty="0"/>
              <a:t>轮学习后的前后变化如下图所示。其中，</a:t>
            </a:r>
            <a:r>
              <a:rPr lang="en-US" altLang="zh-CN" sz="2000" dirty="0"/>
              <a:t>a</a:t>
            </a:r>
            <a:r>
              <a:rPr lang="en-US" altLang="zh-CN" sz="2000" baseline="-25000" dirty="0"/>
              <a:t>1</a:t>
            </a:r>
            <a:r>
              <a:rPr lang="en-US" altLang="zh-CN" sz="2000" dirty="0"/>
              <a:t> </a:t>
            </a:r>
            <a:r>
              <a:rPr lang="zh-CN" altLang="en-US" sz="2000" dirty="0"/>
              <a:t>和 </a:t>
            </a:r>
            <a:r>
              <a:rPr lang="en-US" altLang="zh-CN" sz="2000" dirty="0"/>
              <a:t>a</a:t>
            </a:r>
            <a:r>
              <a:rPr lang="en-US" altLang="zh-CN" sz="2000" baseline="-25000" dirty="0"/>
              <a:t>2</a:t>
            </a:r>
            <a:r>
              <a:rPr lang="zh-CN" altLang="en-US" sz="2000" dirty="0"/>
              <a:t>的采样概率均得到提升，而 </a:t>
            </a:r>
            <a:r>
              <a:rPr lang="en-US" altLang="zh-CN" sz="2000" dirty="0"/>
              <a:t>a</a:t>
            </a:r>
            <a:r>
              <a:rPr lang="en-US" altLang="zh-CN" sz="2000" baseline="-25000" dirty="0"/>
              <a:t>3</a:t>
            </a:r>
            <a:r>
              <a:rPr lang="en-US" altLang="zh-CN" sz="2000" dirty="0"/>
              <a:t> </a:t>
            </a:r>
            <a:r>
              <a:rPr lang="zh-CN" altLang="en-US" sz="2000" dirty="0"/>
              <a:t>的采样概率却下降。</a:t>
            </a:r>
            <a:br>
              <a:rPr lang="zh-CN" altLang="en-US" sz="2000" b="1" dirty="0"/>
            </a:br>
            <a:endParaRPr lang="en-US" altLang="zh-CN" sz="2000" dirty="0"/>
          </a:p>
          <a:p>
            <a:endParaRPr lang="en-US" altLang="zh-CN" dirty="0"/>
          </a:p>
          <a:p>
            <a:endParaRPr lang="en-US" altLang="zh-CN" dirty="0"/>
          </a:p>
          <a:p>
            <a:endParaRPr lang="en-US" altLang="zh-CN" dirty="0"/>
          </a:p>
          <a:p>
            <a:endParaRPr lang="en-US" altLang="zh-CN" dirty="0"/>
          </a:p>
          <a:p>
            <a:endParaRPr lang="en-US" altLang="zh-CN" dirty="0"/>
          </a:p>
          <a:p>
            <a:endParaRPr lang="zh-CN" altLang="en-US" sz="2000" dirty="0"/>
          </a:p>
        </p:txBody>
      </p:sp>
      <p:pic>
        <p:nvPicPr>
          <p:cNvPr id="14338" name="Picture 2"/>
          <p:cNvPicPr>
            <a:picLocks noChangeAspect="1" noChangeArrowheads="1"/>
          </p:cNvPicPr>
          <p:nvPr/>
        </p:nvPicPr>
        <p:blipFill>
          <a:blip r:embed="rId2"/>
          <a:srcRect/>
          <a:stretch>
            <a:fillRect/>
          </a:stretch>
        </p:blipFill>
        <p:spPr bwMode="auto">
          <a:xfrm>
            <a:off x="3102083" y="2640969"/>
            <a:ext cx="5633649" cy="2507228"/>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92500" lnSpcReduction="10000"/>
          </a:bodyPr>
          <a:lstStyle/>
          <a:p>
            <a:r>
              <a:rPr kumimoji="1" lang="zh-CN" altLang="en-US"/>
              <a:t>教学提纲</a:t>
            </a:r>
          </a:p>
        </p:txBody>
      </p:sp>
      <p:grpSp>
        <p:nvGrpSpPr>
          <p:cNvPr id="3" name="组合 12"/>
          <p:cNvGrpSpPr/>
          <p:nvPr/>
        </p:nvGrpSpPr>
        <p:grpSpPr>
          <a:xfrm>
            <a:off x="1247140" y="1810385"/>
            <a:ext cx="5085715" cy="1340485"/>
            <a:chOff x="1964" y="2851"/>
            <a:chExt cx="8009" cy="2111"/>
          </a:xfrm>
        </p:grpSpPr>
        <p:sp>
          <p:nvSpPr>
            <p:cNvPr id="5" name="圆角矩形 4"/>
            <p:cNvSpPr/>
            <p:nvPr/>
          </p:nvSpPr>
          <p:spPr>
            <a:xfrm>
              <a:off x="1964" y="2851"/>
              <a:ext cx="693" cy="693"/>
            </a:xfrm>
            <a:prstGeom prst="roundRect">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Autofit/>
            </a:bodyPr>
            <a:lstStyle/>
            <a:p>
              <a:pPr algn="ctr"/>
              <a:r>
                <a:rPr lang="en-US" altLang="zh-CN" b="1"/>
                <a:t>1</a:t>
              </a:r>
            </a:p>
          </p:txBody>
        </p:sp>
        <p:sp>
          <p:nvSpPr>
            <p:cNvPr id="9" name="文本框 8"/>
            <p:cNvSpPr txBox="1"/>
            <p:nvPr/>
          </p:nvSpPr>
          <p:spPr>
            <a:xfrm>
              <a:off x="2852" y="2878"/>
              <a:ext cx="7121" cy="2084"/>
            </a:xfrm>
            <a:prstGeom prst="rect">
              <a:avLst/>
            </a:prstGeom>
            <a:noFill/>
          </p:spPr>
          <p:txBody>
            <a:bodyPr wrap="square" rtlCol="0">
              <a:spAutoFit/>
            </a:bodyPr>
            <a:lstStyle/>
            <a:p>
              <a:r>
                <a:rPr lang="zh-CN" altLang="en-US" sz="2000" dirty="0"/>
                <a:t>掌握策略梯度的基本概念和原理</a:t>
              </a:r>
              <a:br>
                <a:rPr lang="zh-CN" altLang="en-US" sz="2000" dirty="0"/>
              </a:br>
              <a:br>
                <a:rPr lang="zh-CN" altLang="en-US" sz="2000" dirty="0"/>
              </a:br>
              <a:br>
                <a:rPr lang="zh-CN" altLang="en-US" sz="2000" dirty="0"/>
              </a:br>
              <a:endParaRPr lang="zh-CN" altLang="en-US" sz="2000" dirty="0"/>
            </a:p>
          </p:txBody>
        </p:sp>
      </p:grpSp>
      <p:grpSp>
        <p:nvGrpSpPr>
          <p:cNvPr id="4" name="组合 13"/>
          <p:cNvGrpSpPr/>
          <p:nvPr/>
        </p:nvGrpSpPr>
        <p:grpSpPr>
          <a:xfrm>
            <a:off x="1247140" y="2509520"/>
            <a:ext cx="5278120" cy="439420"/>
            <a:chOff x="1964" y="3952"/>
            <a:chExt cx="8312" cy="692"/>
          </a:xfrm>
        </p:grpSpPr>
        <p:sp>
          <p:nvSpPr>
            <p:cNvPr id="6" name="圆角矩形 5"/>
            <p:cNvSpPr/>
            <p:nvPr/>
          </p:nvSpPr>
          <p:spPr>
            <a:xfrm>
              <a:off x="1964" y="3952"/>
              <a:ext cx="693" cy="693"/>
            </a:xfrm>
            <a:prstGeom prst="roundRect">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Autofit/>
            </a:bodyPr>
            <a:lstStyle/>
            <a:p>
              <a:pPr algn="ctr"/>
              <a:r>
                <a:rPr lang="en-US" altLang="zh-CN" b="1"/>
                <a:t>2</a:t>
              </a:r>
            </a:p>
          </p:txBody>
        </p:sp>
        <p:sp>
          <p:nvSpPr>
            <p:cNvPr id="10" name="文本框 9"/>
            <p:cNvSpPr txBox="1"/>
            <p:nvPr/>
          </p:nvSpPr>
          <p:spPr>
            <a:xfrm>
              <a:off x="2852" y="3952"/>
              <a:ext cx="7425" cy="628"/>
            </a:xfrm>
            <a:prstGeom prst="rect">
              <a:avLst/>
            </a:prstGeom>
            <a:noFill/>
          </p:spPr>
          <p:txBody>
            <a:bodyPr wrap="square" rtlCol="0">
              <a:spAutoFit/>
            </a:bodyPr>
            <a:lstStyle/>
            <a:p>
              <a:pPr algn="l"/>
              <a:endParaRPr lang="zh-CN" altLang="en-US" sz="2000" dirty="0"/>
            </a:p>
          </p:txBody>
        </p:sp>
      </p:grpSp>
      <p:grpSp>
        <p:nvGrpSpPr>
          <p:cNvPr id="13" name="组合 14"/>
          <p:cNvGrpSpPr/>
          <p:nvPr/>
        </p:nvGrpSpPr>
        <p:grpSpPr>
          <a:xfrm>
            <a:off x="1247140" y="3209290"/>
            <a:ext cx="5579745" cy="1323340"/>
            <a:chOff x="1964" y="5054"/>
            <a:chExt cx="8787" cy="2084"/>
          </a:xfrm>
        </p:grpSpPr>
        <p:sp>
          <p:nvSpPr>
            <p:cNvPr id="7" name="圆角矩形 6"/>
            <p:cNvSpPr/>
            <p:nvPr/>
          </p:nvSpPr>
          <p:spPr>
            <a:xfrm>
              <a:off x="1964" y="5054"/>
              <a:ext cx="693" cy="693"/>
            </a:xfrm>
            <a:prstGeom prst="roundRect">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Autofit/>
            </a:bodyPr>
            <a:lstStyle/>
            <a:p>
              <a:pPr algn="ctr"/>
              <a:r>
                <a:rPr lang="en-US" altLang="zh-CN" b="1"/>
                <a:t>3</a:t>
              </a:r>
            </a:p>
          </p:txBody>
        </p:sp>
        <p:sp>
          <p:nvSpPr>
            <p:cNvPr id="11" name="文本框 10"/>
            <p:cNvSpPr txBox="1"/>
            <p:nvPr/>
          </p:nvSpPr>
          <p:spPr>
            <a:xfrm>
              <a:off x="2852" y="5054"/>
              <a:ext cx="7899" cy="2084"/>
            </a:xfrm>
            <a:prstGeom prst="rect">
              <a:avLst/>
            </a:prstGeom>
            <a:noFill/>
          </p:spPr>
          <p:txBody>
            <a:bodyPr wrap="square" rtlCol="0">
              <a:spAutoFit/>
            </a:bodyPr>
            <a:lstStyle/>
            <a:p>
              <a:r>
                <a:rPr lang="zh-CN" altLang="en-US" sz="2000" dirty="0"/>
                <a:t>掌握基线机制的原理和作用</a:t>
              </a:r>
              <a:br>
                <a:rPr lang="zh-CN" altLang="en-US" sz="2000" dirty="0"/>
              </a:br>
              <a:br>
                <a:rPr lang="zh-CN" altLang="en-US" sz="2000" dirty="0"/>
              </a:br>
              <a:br>
                <a:rPr lang="zh-CN" altLang="en-US" sz="2000" dirty="0"/>
              </a:br>
              <a:endParaRPr lang="zh-CN" altLang="en-US" sz="2000" dirty="0"/>
            </a:p>
          </p:txBody>
        </p:sp>
      </p:grpSp>
      <p:grpSp>
        <p:nvGrpSpPr>
          <p:cNvPr id="14" name="组合 15"/>
          <p:cNvGrpSpPr/>
          <p:nvPr/>
        </p:nvGrpSpPr>
        <p:grpSpPr>
          <a:xfrm>
            <a:off x="1247140" y="3891915"/>
            <a:ext cx="4940935" cy="1323340"/>
            <a:chOff x="1964" y="6129"/>
            <a:chExt cx="7781" cy="2084"/>
          </a:xfrm>
        </p:grpSpPr>
        <p:sp>
          <p:nvSpPr>
            <p:cNvPr id="8" name="圆角矩形 7"/>
            <p:cNvSpPr/>
            <p:nvPr/>
          </p:nvSpPr>
          <p:spPr>
            <a:xfrm>
              <a:off x="1964" y="6129"/>
              <a:ext cx="693" cy="693"/>
            </a:xfrm>
            <a:prstGeom prst="roundRect">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Autofit/>
            </a:bodyPr>
            <a:lstStyle/>
            <a:p>
              <a:pPr algn="ctr"/>
              <a:r>
                <a:rPr lang="en-US" altLang="zh-CN" b="1"/>
                <a:t>4</a:t>
              </a:r>
            </a:p>
          </p:txBody>
        </p:sp>
        <p:sp>
          <p:nvSpPr>
            <p:cNvPr id="12" name="文本框 11"/>
            <p:cNvSpPr txBox="1"/>
            <p:nvPr/>
          </p:nvSpPr>
          <p:spPr>
            <a:xfrm>
              <a:off x="2852" y="6129"/>
              <a:ext cx="6893" cy="2084"/>
            </a:xfrm>
            <a:prstGeom prst="rect">
              <a:avLst/>
            </a:prstGeom>
            <a:noFill/>
          </p:spPr>
          <p:txBody>
            <a:bodyPr wrap="square" rtlCol="0">
              <a:spAutoFit/>
            </a:bodyPr>
            <a:lstStyle/>
            <a:p>
              <a:r>
                <a:rPr lang="zh-CN" altLang="en-US" sz="2000" dirty="0">
                  <a:latin typeface="+mn-ea"/>
                </a:rPr>
                <a:t>掌握 </a:t>
              </a:r>
              <a:r>
                <a:rPr lang="it-IT" sz="2000" dirty="0">
                  <a:latin typeface="+mn-ea"/>
                </a:rPr>
                <a:t>A-C 算法和 PPO 算法原理</a:t>
              </a:r>
              <a:br>
                <a:rPr lang="it-IT" sz="2000" dirty="0"/>
              </a:br>
              <a:br>
                <a:rPr lang="zh-CN" altLang="en-US" sz="2000" dirty="0"/>
              </a:br>
              <a:br>
                <a:rPr lang="zh-CN" altLang="en-US" sz="2000" dirty="0"/>
              </a:br>
              <a:endParaRPr lang="zh-CN" altLang="en-US" sz="2000" dirty="0"/>
            </a:p>
          </p:txBody>
        </p:sp>
      </p:grpSp>
      <p:sp>
        <p:nvSpPr>
          <p:cNvPr id="15" name="矩形 14"/>
          <p:cNvSpPr/>
          <p:nvPr/>
        </p:nvSpPr>
        <p:spPr>
          <a:xfrm>
            <a:off x="1823546" y="2497082"/>
            <a:ext cx="6096000" cy="1508105"/>
          </a:xfrm>
          <a:prstGeom prst="rect">
            <a:avLst/>
          </a:prstGeom>
        </p:spPr>
        <p:txBody>
          <a:bodyPr>
            <a:spAutoFit/>
          </a:bodyPr>
          <a:lstStyle/>
          <a:p>
            <a:r>
              <a:rPr lang="zh-CN" altLang="en-US" sz="2000" dirty="0"/>
              <a:t>了解蒙特卡洛策略梯度算法原理</a:t>
            </a:r>
            <a:br>
              <a:rPr lang="zh-CN" altLang="en-US" dirty="0"/>
            </a:br>
            <a:br>
              <a:rPr lang="zh-CN" altLang="en-US" dirty="0"/>
            </a:br>
            <a:br>
              <a:rPr lang="zh-CN" altLang="en-US" dirty="0"/>
            </a:br>
            <a:r>
              <a:rPr lang="zh-CN" altLang="en-US" dirty="0"/>
              <a:t> </a:t>
            </a:r>
            <a:br>
              <a:rPr lang="zh-CN" altLang="en-US" dirty="0"/>
            </a:b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带基线的 </a:t>
            </a:r>
            <a:r>
              <a:rPr lang="en-US" dirty="0"/>
              <a:t>REINFORCE </a:t>
            </a:r>
            <a:r>
              <a:rPr lang="zh-CN" altLang="en-US" dirty="0"/>
              <a:t>算法</a:t>
            </a:r>
          </a:p>
        </p:txBody>
      </p:sp>
      <p:sp>
        <p:nvSpPr>
          <p:cNvPr id="3" name="文本占位符 2"/>
          <p:cNvSpPr>
            <a:spLocks noGrp="1"/>
          </p:cNvSpPr>
          <p:nvPr>
            <p:ph type="body" sz="quarter" idx="22"/>
          </p:nvPr>
        </p:nvSpPr>
        <p:spPr/>
        <p:txBody>
          <a:bodyPr/>
          <a:lstStyle/>
          <a:p>
            <a:endParaRPr lang="en-US" altLang="zh-CN" sz="2000" dirty="0"/>
          </a:p>
          <a:p>
            <a:r>
              <a:rPr lang="zh-CN" altLang="en-US" sz="2000" dirty="0"/>
              <a:t>出现这种情况是因为：</a:t>
            </a:r>
            <a:endParaRPr lang="en-US" altLang="zh-CN" sz="2000" dirty="0"/>
          </a:p>
          <a:p>
            <a:r>
              <a:rPr lang="zh-CN" altLang="en-US" sz="2000" dirty="0"/>
              <a:t>对于所有的行动 </a:t>
            </a:r>
            <a:r>
              <a:rPr lang="en-US" altLang="zh-CN" sz="2000" dirty="0"/>
              <a:t>a</a:t>
            </a:r>
            <a:r>
              <a:rPr lang="zh-CN" altLang="en-US" sz="2000" dirty="0"/>
              <a:t>，我们有                         。同时，</a:t>
            </a:r>
            <a:r>
              <a:rPr lang="en-US" altLang="zh-CN" sz="2000" dirty="0"/>
              <a:t> a</a:t>
            </a:r>
            <a:r>
              <a:rPr lang="en-US" altLang="zh-CN" sz="2000" baseline="-25000" dirty="0"/>
              <a:t>1</a:t>
            </a:r>
            <a:r>
              <a:rPr lang="en-US" altLang="zh-CN" sz="2000" dirty="0"/>
              <a:t> </a:t>
            </a:r>
            <a:r>
              <a:rPr lang="zh-CN" altLang="en-US" sz="2000" dirty="0"/>
              <a:t>和 </a:t>
            </a:r>
            <a:r>
              <a:rPr lang="en-US" altLang="zh-CN" sz="2000" dirty="0"/>
              <a:t>a</a:t>
            </a:r>
            <a:r>
              <a:rPr lang="en-US" altLang="zh-CN" sz="2000" baseline="-25000" dirty="0"/>
              <a:t>2</a:t>
            </a:r>
            <a:r>
              <a:rPr lang="en-US" altLang="zh-CN" sz="2000" dirty="0"/>
              <a:t> </a:t>
            </a:r>
            <a:r>
              <a:rPr lang="zh-CN" altLang="en-US" sz="2000" dirty="0"/>
              <a:t>拥有正值的长期回报，它们一旦被采样到，其采样概率就会提升。于是，未被采样到但拥有最高长期回报的 </a:t>
            </a:r>
            <a:r>
              <a:rPr lang="en-US" altLang="zh-CN" sz="2000" dirty="0"/>
              <a:t>a</a:t>
            </a:r>
            <a:r>
              <a:rPr lang="en-US" altLang="zh-CN" sz="2000" baseline="-25000" dirty="0"/>
              <a:t>3 </a:t>
            </a:r>
            <a:r>
              <a:rPr lang="zh-CN" altLang="en-US" sz="2000" dirty="0"/>
              <a:t>的采样概率就会相对下降。即使最后能收敛到局部最优结果，也需要更多轮的策略迭代才能采样到拥有更高长期回报的 </a:t>
            </a:r>
            <a:r>
              <a:rPr lang="en-US" altLang="zh-CN" sz="2000" dirty="0"/>
              <a:t>a</a:t>
            </a:r>
            <a:r>
              <a:rPr lang="en-US" altLang="zh-CN" sz="2000" baseline="-25000" dirty="0"/>
              <a:t>3</a:t>
            </a:r>
            <a:r>
              <a:rPr lang="en-US" altLang="zh-CN" sz="2000" dirty="0"/>
              <a:t> </a:t>
            </a:r>
            <a:r>
              <a:rPr lang="zh-CN" altLang="en-US" sz="2000" dirty="0"/>
              <a:t>。</a:t>
            </a:r>
            <a:endParaRPr lang="en-US" altLang="zh-CN" sz="2000" dirty="0"/>
          </a:p>
          <a:p>
            <a:r>
              <a:rPr lang="zh-CN" altLang="en-US" sz="2000" dirty="0"/>
              <a:t>问题的根源在于</a:t>
            </a:r>
            <a:r>
              <a:rPr lang="zh-CN" altLang="en-US" sz="2000" u="sng" dirty="0"/>
              <a:t>所有行动的长期回报均为非负</a:t>
            </a:r>
            <a:r>
              <a:rPr lang="zh-CN" altLang="en-US" sz="2000" dirty="0"/>
              <a:t>。</a:t>
            </a:r>
            <a:endParaRPr lang="en-US" altLang="zh-CN" sz="2000" dirty="0"/>
          </a:p>
          <a:p>
            <a:endParaRPr lang="en-US" altLang="zh-CN" sz="2000" dirty="0"/>
          </a:p>
          <a:p>
            <a:r>
              <a:rPr lang="zh-CN" altLang="en-US" sz="2000" dirty="0"/>
              <a:t>这时，如果引入基线机制使得长期回报有正有负，上述情况会被避免，收敛的速度就会被加快。</a:t>
            </a:r>
            <a:endParaRPr lang="en-US" altLang="zh-CN" sz="2000" dirty="0"/>
          </a:p>
          <a:p>
            <a:r>
              <a:rPr lang="zh-CN" altLang="en-US" sz="2000" dirty="0"/>
              <a:t>直观地说，如果在给定的状态 </a:t>
            </a:r>
            <a:r>
              <a:rPr lang="en-US" altLang="zh-CN" sz="2000" dirty="0"/>
              <a:t>s </a:t>
            </a:r>
            <a:r>
              <a:rPr lang="zh-CN" altLang="en-US" sz="2000" dirty="0"/>
              <a:t>下采取一个行动 </a:t>
            </a:r>
            <a:r>
              <a:rPr lang="en-US" altLang="zh-CN" sz="2000" dirty="0"/>
              <a:t>a</a:t>
            </a:r>
            <a:r>
              <a:rPr lang="zh-CN" altLang="en-US" sz="2000" dirty="0"/>
              <a:t>，其获得的长期回报 </a:t>
            </a:r>
            <a:r>
              <a:rPr lang="en-US" altLang="zh-CN" sz="2000" dirty="0"/>
              <a:t>G </a:t>
            </a:r>
            <a:r>
              <a:rPr lang="zh-CN" altLang="en-US" sz="2000" dirty="0"/>
              <a:t>要比该状态的平均回报水平（基线）要高，则该行动 </a:t>
            </a:r>
            <a:r>
              <a:rPr lang="en-US" altLang="zh-CN" sz="2000" dirty="0"/>
              <a:t>a </a:t>
            </a:r>
            <a:r>
              <a:rPr lang="zh-CN" altLang="en-US" sz="2000" dirty="0"/>
              <a:t>的采取概率会被提高；反之则降低其行动 </a:t>
            </a:r>
            <a:r>
              <a:rPr lang="en-US" altLang="zh-CN" sz="2000" dirty="0"/>
              <a:t>a </a:t>
            </a:r>
            <a:r>
              <a:rPr lang="zh-CN" altLang="en-US" sz="2000" dirty="0"/>
              <a:t>概率。</a:t>
            </a:r>
            <a:br>
              <a:rPr lang="zh-CN" altLang="en-US" sz="2000" dirty="0"/>
            </a:br>
            <a:r>
              <a:rPr lang="zh-CN" altLang="en-US" sz="2000" dirty="0"/>
              <a:t> </a:t>
            </a:r>
            <a:br>
              <a:rPr lang="zh-CN" altLang="en-US" sz="2000" dirty="0"/>
            </a:br>
            <a:r>
              <a:rPr lang="zh-CN" altLang="en-US" sz="2000" dirty="0"/>
              <a:t> </a:t>
            </a:r>
            <a:br>
              <a:rPr lang="zh-CN" altLang="en-US" sz="2000" b="1" dirty="0"/>
            </a:br>
            <a:endParaRPr lang="en-US" altLang="zh-CN" sz="2000" dirty="0"/>
          </a:p>
          <a:p>
            <a:endParaRPr lang="en-US" altLang="zh-CN" dirty="0"/>
          </a:p>
          <a:p>
            <a:endParaRPr lang="en-US" altLang="zh-CN" dirty="0"/>
          </a:p>
          <a:p>
            <a:endParaRPr lang="en-US" altLang="zh-CN" dirty="0"/>
          </a:p>
          <a:p>
            <a:endParaRPr lang="en-US" altLang="zh-CN" dirty="0"/>
          </a:p>
          <a:p>
            <a:endParaRPr lang="en-US" altLang="zh-CN" dirty="0"/>
          </a:p>
          <a:p>
            <a:endParaRPr lang="zh-CN" altLang="en-US" sz="2000" dirty="0"/>
          </a:p>
        </p:txBody>
      </p:sp>
      <p:pic>
        <p:nvPicPr>
          <p:cNvPr id="15362" name="Picture 2"/>
          <p:cNvPicPr>
            <a:picLocks noChangeAspect="1" noChangeArrowheads="1"/>
          </p:cNvPicPr>
          <p:nvPr/>
        </p:nvPicPr>
        <p:blipFill>
          <a:blip r:embed="rId2"/>
          <a:srcRect/>
          <a:stretch>
            <a:fillRect/>
          </a:stretch>
        </p:blipFill>
        <p:spPr bwMode="auto">
          <a:xfrm>
            <a:off x="3609128" y="2023996"/>
            <a:ext cx="1741086" cy="31837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带基线的 </a:t>
            </a:r>
            <a:r>
              <a:rPr lang="en-US" dirty="0"/>
              <a:t>REINFORCE </a:t>
            </a:r>
            <a:r>
              <a:rPr lang="zh-CN" altLang="en-US" dirty="0"/>
              <a:t>算法</a:t>
            </a:r>
          </a:p>
          <a:p>
            <a:endParaRPr lang="zh-CN" altLang="en-US" dirty="0"/>
          </a:p>
        </p:txBody>
      </p:sp>
      <p:sp>
        <p:nvSpPr>
          <p:cNvPr id="3" name="文本占位符 2"/>
          <p:cNvSpPr>
            <a:spLocks noGrp="1"/>
          </p:cNvSpPr>
          <p:nvPr>
            <p:ph type="body" sz="quarter" idx="22"/>
          </p:nvPr>
        </p:nvSpPr>
        <p:spPr>
          <a:xfrm>
            <a:off x="474300" y="913026"/>
            <a:ext cx="11081266" cy="4766832"/>
          </a:xfrm>
        </p:spPr>
        <p:txBody>
          <a:bodyPr/>
          <a:lstStyle/>
          <a:p>
            <a:r>
              <a:rPr lang="zh-CN" altLang="en-US" sz="2000" dirty="0"/>
              <a:t>使用值函数                            来实现基线机制是一种常用手段。我们这里采用蒙特卡洛法来学习参数 </a:t>
            </a:r>
            <a:r>
              <a:rPr lang="en-US" altLang="zh-CN" sz="2000" b="1" dirty="0"/>
              <a:t>w</a:t>
            </a:r>
            <a:r>
              <a:rPr lang="zh-CN" altLang="en-US" sz="2000" dirty="0"/>
              <a:t>，与 </a:t>
            </a:r>
            <a:r>
              <a:rPr lang="en-US" altLang="zh-CN" sz="2000" dirty="0"/>
              <a:t>REINFORCE </a:t>
            </a:r>
            <a:r>
              <a:rPr lang="zh-CN" altLang="en-US" sz="2000" dirty="0"/>
              <a:t>算法保持一致。下面给出引入基线机制后的 </a:t>
            </a:r>
            <a:r>
              <a:rPr lang="en-US" altLang="zh-CN" sz="2000" dirty="0"/>
              <a:t>REINFORCE </a:t>
            </a:r>
            <a:r>
              <a:rPr lang="zh-CN" altLang="en-US" sz="2000" dirty="0"/>
              <a:t>算法：</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综上，基线机制的引入减少了蒙特卡洛法带来的方差，加快了 </a:t>
            </a:r>
            <a:r>
              <a:rPr lang="en-US" altLang="zh-CN" sz="2000" dirty="0"/>
              <a:t>REINFORCE </a:t>
            </a:r>
            <a:r>
              <a:rPr lang="zh-CN" altLang="en-US" sz="2000" dirty="0"/>
              <a:t>算法的收敛。</a:t>
            </a:r>
            <a:br>
              <a:rPr lang="zh-CN" altLang="en-US" sz="2000" dirty="0"/>
            </a:br>
            <a:br>
              <a:rPr lang="zh-CN" altLang="en-US" sz="2000" dirty="0"/>
            </a:br>
            <a:endParaRPr lang="zh-CN" altLang="en-US" sz="2000" dirty="0"/>
          </a:p>
        </p:txBody>
      </p:sp>
      <p:pic>
        <p:nvPicPr>
          <p:cNvPr id="16386" name="Picture 2"/>
          <p:cNvPicPr>
            <a:picLocks noChangeAspect="1" noChangeArrowheads="1"/>
          </p:cNvPicPr>
          <p:nvPr/>
        </p:nvPicPr>
        <p:blipFill>
          <a:blip r:embed="rId2"/>
          <a:srcRect/>
          <a:stretch>
            <a:fillRect/>
          </a:stretch>
        </p:blipFill>
        <p:spPr bwMode="auto">
          <a:xfrm>
            <a:off x="1874728" y="954523"/>
            <a:ext cx="1952919" cy="335658"/>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a:srcRect/>
          <a:stretch>
            <a:fillRect/>
          </a:stretch>
        </p:blipFill>
        <p:spPr bwMode="auto">
          <a:xfrm>
            <a:off x="1067323" y="1738052"/>
            <a:ext cx="6034935" cy="4135385"/>
          </a:xfrm>
          <a:prstGeom prst="rect">
            <a:avLst/>
          </a:prstGeom>
          <a:noFill/>
          <a:ln w="9525">
            <a:noFill/>
            <a:miter lim="800000"/>
            <a:headEnd/>
            <a:tailEnd/>
          </a:ln>
          <a:effectLst/>
        </p:spPr>
      </p:pic>
      <p:sp>
        <p:nvSpPr>
          <p:cNvPr id="6" name="TextBox 5"/>
          <p:cNvSpPr txBox="1"/>
          <p:nvPr/>
        </p:nvSpPr>
        <p:spPr>
          <a:xfrm>
            <a:off x="8367388" y="3306871"/>
            <a:ext cx="2492677" cy="646331"/>
          </a:xfrm>
          <a:prstGeom prst="rect">
            <a:avLst/>
          </a:prstGeom>
          <a:noFill/>
        </p:spPr>
        <p:txBody>
          <a:bodyPr wrap="square" rtlCol="0">
            <a:spAutoFit/>
          </a:bodyPr>
          <a:lstStyle/>
          <a:p>
            <a:r>
              <a:rPr lang="zh-CN" altLang="en-US" dirty="0"/>
              <a:t>带基线的</a:t>
            </a:r>
            <a:r>
              <a:rPr lang="en-US" altLang="zh-CN" dirty="0"/>
              <a:t>REINFORCE</a:t>
            </a:r>
            <a:r>
              <a:rPr lang="zh-CN" altLang="en-US" dirty="0"/>
              <a:t>算法伪代码</a:t>
            </a:r>
          </a:p>
        </p:txBody>
      </p:sp>
      <p:sp>
        <p:nvSpPr>
          <p:cNvPr id="7" name="左箭头 6"/>
          <p:cNvSpPr/>
          <p:nvPr/>
        </p:nvSpPr>
        <p:spPr>
          <a:xfrm>
            <a:off x="7415409" y="3444657"/>
            <a:ext cx="776613" cy="413359"/>
          </a:xfrm>
          <a:prstGeom prst="leftArrow">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A-C </a:t>
            </a:r>
            <a:r>
              <a:rPr lang="zh-CN" altLang="en-US" dirty="0"/>
              <a:t>算法</a:t>
            </a:r>
            <a:br>
              <a:rPr lang="zh-CN" altLang="en-US" dirty="0"/>
            </a:br>
            <a:endParaRPr lang="zh-CN" altLang="en-US" dirty="0"/>
          </a:p>
        </p:txBody>
      </p:sp>
      <p:sp>
        <p:nvSpPr>
          <p:cNvPr id="3" name="文本占位符 2"/>
          <p:cNvSpPr>
            <a:spLocks noGrp="1"/>
          </p:cNvSpPr>
          <p:nvPr>
            <p:ph type="body" sz="quarter" idx="22"/>
          </p:nvPr>
        </p:nvSpPr>
        <p:spPr/>
        <p:txBody>
          <a:bodyPr/>
          <a:lstStyle/>
          <a:p>
            <a:endParaRPr lang="en-US" sz="2000" dirty="0"/>
          </a:p>
          <a:p>
            <a:r>
              <a:rPr lang="en-US" sz="2000" dirty="0"/>
              <a:t>• A-C </a:t>
            </a:r>
            <a:r>
              <a:rPr lang="zh-CN" altLang="en-US" sz="2000" dirty="0"/>
              <a:t>法（</a:t>
            </a:r>
            <a:r>
              <a:rPr lang="en-US" sz="2000" dirty="0"/>
              <a:t>Actor-Critic Methods）</a:t>
            </a:r>
            <a:r>
              <a:rPr lang="zh-CN" altLang="en-US" sz="2000" dirty="0"/>
              <a:t>是同时进行策略函数学习和值函数近似的算法</a:t>
            </a:r>
            <a:r>
              <a:rPr lang="en-US" sz="2000" dirty="0"/>
              <a:t>。</a:t>
            </a:r>
          </a:p>
          <a:p>
            <a:endParaRPr lang="en-US" altLang="zh-CN" sz="2000" dirty="0"/>
          </a:p>
          <a:p>
            <a:r>
              <a:rPr lang="en-US" altLang="zh-CN" sz="2000" dirty="0"/>
              <a:t>• A-C </a:t>
            </a:r>
            <a:r>
              <a:rPr lang="zh-CN" altLang="en-US" sz="2000" dirty="0"/>
              <a:t>法也是一种加速收敛的方法，它可以根据评估策略的不同实现方式分为多个种类。</a:t>
            </a:r>
            <a:endParaRPr lang="en-US" altLang="zh-CN" sz="2000" dirty="0"/>
          </a:p>
          <a:p>
            <a:endParaRPr lang="en-US" altLang="zh-CN" sz="2000" dirty="0"/>
          </a:p>
          <a:p>
            <a:r>
              <a:rPr lang="en-US" sz="2000" dirty="0"/>
              <a:t>• A-C </a:t>
            </a:r>
            <a:r>
              <a:rPr lang="zh-CN" altLang="en-US" sz="2000" dirty="0"/>
              <a:t>算法中，</a:t>
            </a:r>
            <a:r>
              <a:rPr lang="en-US" sz="2000" dirty="0"/>
              <a:t>Actor </a:t>
            </a:r>
            <a:r>
              <a:rPr lang="zh-CN" altLang="en-US" sz="2000" dirty="0"/>
              <a:t>指策略函数近似（</a:t>
            </a:r>
            <a:r>
              <a:rPr lang="en-US" sz="2000" dirty="0"/>
              <a:t>Policy Approximation）</a:t>
            </a:r>
            <a:r>
              <a:rPr lang="zh-CN" altLang="en-US" sz="2000" dirty="0"/>
              <a:t>模块，负责在环境互动中选择行动； </a:t>
            </a:r>
            <a:r>
              <a:rPr lang="en-US" sz="2000" dirty="0"/>
              <a:t>Critic </a:t>
            </a:r>
            <a:r>
              <a:rPr lang="zh-CN" altLang="en-US" sz="2000" dirty="0"/>
              <a:t>指值函数近似（</a:t>
            </a:r>
            <a:r>
              <a:rPr lang="en-US" sz="2000" dirty="0"/>
              <a:t>Value Approximation）</a:t>
            </a:r>
            <a:r>
              <a:rPr lang="zh-CN" altLang="en-US" sz="2000" dirty="0"/>
              <a:t>模块，负责去评价 </a:t>
            </a:r>
            <a:r>
              <a:rPr lang="en-US" sz="2000" dirty="0"/>
              <a:t>Actor </a:t>
            </a:r>
            <a:r>
              <a:rPr lang="zh-CN" altLang="en-US" sz="2000" dirty="0"/>
              <a:t>所做的行动。</a:t>
            </a:r>
            <a:br>
              <a:rPr lang="zh-CN" altLang="en-US" sz="2000" dirty="0"/>
            </a:br>
            <a:br>
              <a:rPr lang="zh-CN" altLang="en-US" sz="2000" dirty="0"/>
            </a:br>
            <a:br>
              <a:rPr lang="en-US" sz="2000" dirty="0"/>
            </a:br>
            <a:endParaRPr lang="zh-CN" alt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A-C </a:t>
            </a:r>
            <a:r>
              <a:rPr lang="zh-CN" altLang="en-US" dirty="0"/>
              <a:t>算法</a:t>
            </a:r>
            <a:br>
              <a:rPr lang="zh-CN" altLang="en-US" dirty="0"/>
            </a:br>
            <a:endParaRPr lang="zh-CN" altLang="en-US" dirty="0"/>
          </a:p>
        </p:txBody>
      </p:sp>
      <p:sp>
        <p:nvSpPr>
          <p:cNvPr id="3" name="文本占位符 2"/>
          <p:cNvSpPr>
            <a:spLocks noGrp="1"/>
          </p:cNvSpPr>
          <p:nvPr>
            <p:ph type="body" sz="quarter" idx="22"/>
          </p:nvPr>
        </p:nvSpPr>
        <p:spPr>
          <a:xfrm>
            <a:off x="474300" y="1125968"/>
            <a:ext cx="11437952" cy="4766832"/>
          </a:xfrm>
        </p:spPr>
        <p:txBody>
          <a:bodyPr/>
          <a:lstStyle/>
          <a:p>
            <a:r>
              <a:rPr lang="zh-CN" altLang="en-US" sz="2000" dirty="0"/>
              <a:t>首先回顾以蒙特卡洛法为核心的 </a:t>
            </a:r>
            <a:r>
              <a:rPr lang="en-US" sz="2000" dirty="0"/>
              <a:t>REINFORCE </a:t>
            </a:r>
            <a:r>
              <a:rPr lang="zh-CN" altLang="en-US" sz="2000" dirty="0"/>
              <a:t>算法：</a:t>
            </a:r>
            <a:endParaRPr lang="en-US" altLang="zh-CN" sz="2000" dirty="0"/>
          </a:p>
          <a:p>
            <a:endParaRPr lang="en-US" altLang="zh-CN" sz="2000" dirty="0"/>
          </a:p>
          <a:p>
            <a:r>
              <a:rPr lang="zh-CN" altLang="en-US" sz="2000" dirty="0"/>
              <a:t>它通过计算样本长期回报 </a:t>
            </a:r>
            <a:r>
              <a:rPr lang="en-US" altLang="zh-CN" sz="2000" dirty="0" err="1"/>
              <a:t>G</a:t>
            </a:r>
            <a:r>
              <a:rPr lang="en-US" altLang="zh-CN" sz="2000" baseline="-25000" dirty="0" err="1"/>
              <a:t>t</a:t>
            </a:r>
            <a:r>
              <a:rPr lang="en-US" altLang="zh-CN" sz="2000" dirty="0"/>
              <a:t> </a:t>
            </a:r>
            <a:r>
              <a:rPr lang="zh-CN" altLang="en-US" sz="2000" dirty="0"/>
              <a:t>来评估策略在时刻 </a:t>
            </a:r>
            <a:r>
              <a:rPr lang="en-US" altLang="zh-CN" sz="2000" dirty="0"/>
              <a:t>t </a:t>
            </a:r>
            <a:r>
              <a:rPr lang="zh-CN" altLang="en-US" sz="2000" dirty="0"/>
              <a:t>采取行动的好坏。对于引入基线机制的</a:t>
            </a:r>
            <a:r>
              <a:rPr lang="en-US" altLang="zh-CN" sz="2000" dirty="0"/>
              <a:t>REINFORCE </a:t>
            </a:r>
            <a:r>
              <a:rPr lang="zh-CN" altLang="en-US" sz="2000" dirty="0"/>
              <a:t>算法，方差的主要来源是：每个交互序列样本对应的长期回报 </a:t>
            </a:r>
            <a:r>
              <a:rPr lang="en-US" altLang="zh-CN" sz="2000" dirty="0" err="1"/>
              <a:t>G</a:t>
            </a:r>
            <a:r>
              <a:rPr lang="en-US" altLang="zh-CN" sz="2000" baseline="-25000" dirty="0" err="1"/>
              <a:t>t</a:t>
            </a:r>
            <a:r>
              <a:rPr lang="en-US" altLang="zh-CN" sz="2000" baseline="-25000" dirty="0"/>
              <a:t> </a:t>
            </a:r>
            <a:r>
              <a:rPr lang="zh-CN" altLang="en-US" sz="2000" dirty="0"/>
              <a:t>由于随机策略或环境随机反馈，可能会存在很大的差异。</a:t>
            </a:r>
            <a:endParaRPr lang="en-US" altLang="zh-CN" sz="2000" dirty="0"/>
          </a:p>
          <a:p>
            <a:endParaRPr lang="en-US" altLang="zh-CN" sz="2000" dirty="0"/>
          </a:p>
          <a:p>
            <a:r>
              <a:rPr lang="zh-CN" altLang="en-US" sz="2000" dirty="0"/>
              <a:t>相对于计算样本长期回报 </a:t>
            </a:r>
            <a:r>
              <a:rPr lang="en-US" altLang="zh-CN" sz="2000" dirty="0" err="1"/>
              <a:t>G</a:t>
            </a:r>
            <a:r>
              <a:rPr lang="en-US" altLang="zh-CN" sz="2000" baseline="-25000" dirty="0" err="1"/>
              <a:t>t</a:t>
            </a:r>
            <a:r>
              <a:rPr lang="zh-CN" altLang="en-US" sz="2000" dirty="0"/>
              <a:t>，使用值函数估计能以引入偏差为代价来减少方差，而值函数估计正是 </a:t>
            </a:r>
            <a:r>
              <a:rPr lang="en-US" altLang="zh-CN" sz="2000" dirty="0"/>
              <a:t>Critic </a:t>
            </a:r>
            <a:r>
              <a:rPr lang="zh-CN" altLang="en-US" sz="2000" dirty="0"/>
              <a:t>的主要负责内容。</a:t>
            </a:r>
            <a:endParaRPr lang="en-US" altLang="zh-CN" sz="2000" dirty="0"/>
          </a:p>
          <a:p>
            <a:endParaRPr lang="en-US" altLang="zh-CN" sz="2000" dirty="0"/>
          </a:p>
          <a:p>
            <a:r>
              <a:rPr lang="zh-CN" altLang="en-US" sz="2000" dirty="0"/>
              <a:t>下面我们将介绍两种 </a:t>
            </a:r>
            <a:r>
              <a:rPr lang="en-US" altLang="zh-CN" sz="2000" dirty="0"/>
              <a:t>A-C </a:t>
            </a:r>
            <a:r>
              <a:rPr lang="zh-CN" altLang="en-US" sz="2000" dirty="0"/>
              <a:t>算法的实现方式。</a:t>
            </a:r>
            <a:br>
              <a:rPr lang="zh-CN" altLang="en-US" sz="2000" dirty="0"/>
            </a:br>
            <a:endParaRPr lang="en-US" altLang="zh-CN" sz="2000" dirty="0"/>
          </a:p>
          <a:p>
            <a:br>
              <a:rPr lang="zh-CN" altLang="en-US" sz="2000" dirty="0"/>
            </a:br>
            <a:r>
              <a:rPr lang="zh-CN" altLang="en-US" sz="2000" dirty="0"/>
              <a:t> </a:t>
            </a:r>
            <a:br>
              <a:rPr lang="zh-CN" altLang="en-US" sz="2000" dirty="0"/>
            </a:br>
            <a:br>
              <a:rPr lang="zh-CN" altLang="en-US" sz="2000" dirty="0"/>
            </a:br>
            <a:br>
              <a:rPr lang="zh-CN" altLang="en-US" sz="2000" dirty="0"/>
            </a:br>
            <a:br>
              <a:rPr lang="en-US" sz="2000" dirty="0"/>
            </a:br>
            <a:endParaRPr lang="zh-CN" altLang="en-US" sz="2000" dirty="0"/>
          </a:p>
        </p:txBody>
      </p:sp>
      <p:pic>
        <p:nvPicPr>
          <p:cNvPr id="1026" name="Picture 2"/>
          <p:cNvPicPr>
            <a:picLocks noChangeAspect="1" noChangeArrowheads="1"/>
          </p:cNvPicPr>
          <p:nvPr/>
        </p:nvPicPr>
        <p:blipFill>
          <a:blip r:embed="rId2"/>
          <a:srcRect/>
          <a:stretch>
            <a:fillRect/>
          </a:stretch>
        </p:blipFill>
        <p:spPr bwMode="auto">
          <a:xfrm>
            <a:off x="6508184" y="1116317"/>
            <a:ext cx="4401986" cy="479327"/>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A-C </a:t>
            </a:r>
            <a:r>
              <a:rPr lang="zh-CN" altLang="en-US" dirty="0"/>
              <a:t>算法</a:t>
            </a:r>
            <a:br>
              <a:rPr lang="zh-CN" altLang="en-US" dirty="0"/>
            </a:br>
            <a:endParaRPr lang="zh-CN" altLang="en-US" dirty="0"/>
          </a:p>
        </p:txBody>
      </p:sp>
      <p:sp>
        <p:nvSpPr>
          <p:cNvPr id="3" name="文本占位符 2"/>
          <p:cNvSpPr>
            <a:spLocks noGrp="1"/>
          </p:cNvSpPr>
          <p:nvPr>
            <p:ph type="body" sz="quarter" idx="22"/>
          </p:nvPr>
        </p:nvSpPr>
        <p:spPr>
          <a:xfrm>
            <a:off x="474300" y="1125968"/>
            <a:ext cx="11437952" cy="4766832"/>
          </a:xfrm>
        </p:spPr>
        <p:txBody>
          <a:bodyPr/>
          <a:lstStyle/>
          <a:p>
            <a:r>
              <a:rPr lang="en-US" altLang="zh-CN" sz="2000" dirty="0"/>
              <a:t>-</a:t>
            </a:r>
            <a:r>
              <a:rPr lang="zh-CN" altLang="en-US" sz="2000" dirty="0"/>
              <a:t>优势 </a:t>
            </a:r>
            <a:r>
              <a:rPr lang="en-US" sz="2000" dirty="0"/>
              <a:t>A-C </a:t>
            </a:r>
            <a:r>
              <a:rPr lang="zh-CN" altLang="en-US" sz="2000" dirty="0"/>
              <a:t>算法</a:t>
            </a:r>
            <a:endParaRPr lang="en-US" altLang="zh-CN" sz="2000" dirty="0"/>
          </a:p>
          <a:p>
            <a:r>
              <a:rPr lang="zh-CN" altLang="en-US" sz="2000" dirty="0"/>
              <a:t>这里给出优势函数（</a:t>
            </a:r>
            <a:r>
              <a:rPr lang="en-US" sz="2000" dirty="0"/>
              <a:t>Advantage Function）</a:t>
            </a:r>
            <a:r>
              <a:rPr lang="zh-CN" altLang="en-US" sz="2000" dirty="0"/>
              <a:t>的定义：</a:t>
            </a:r>
            <a:endParaRPr lang="en-US" altLang="zh-CN" sz="2000" dirty="0"/>
          </a:p>
          <a:p>
            <a:endParaRPr lang="en-US" altLang="zh-CN" sz="2000" dirty="0"/>
          </a:p>
          <a:p>
            <a:r>
              <a:rPr lang="en-US" sz="2000" dirty="0"/>
              <a:t>A(S</a:t>
            </a:r>
            <a:r>
              <a:rPr lang="en-US" altLang="zh-CN" sz="2000" baseline="-25000" dirty="0"/>
              <a:t>t </a:t>
            </a:r>
            <a:r>
              <a:rPr lang="en-US" sz="2000" dirty="0"/>
              <a:t>, A</a:t>
            </a:r>
            <a:r>
              <a:rPr lang="en-US" altLang="zh-CN" sz="2000" baseline="-25000" dirty="0"/>
              <a:t>t</a:t>
            </a:r>
            <a:r>
              <a:rPr lang="en-US" sz="2000" dirty="0"/>
              <a:t>) </a:t>
            </a:r>
            <a:r>
              <a:rPr lang="zh-CN" altLang="en-US" sz="2000" dirty="0"/>
              <a:t>的直观作用是用于评估当前策略在状态 </a:t>
            </a:r>
            <a:r>
              <a:rPr lang="en-US" sz="2000" dirty="0"/>
              <a:t>S</a:t>
            </a:r>
            <a:r>
              <a:rPr lang="en-US" altLang="zh-CN" sz="2000" baseline="-25000" dirty="0"/>
              <a:t>t</a:t>
            </a:r>
            <a:r>
              <a:rPr lang="en-US" sz="2000" dirty="0"/>
              <a:t> </a:t>
            </a:r>
            <a:r>
              <a:rPr lang="zh-CN" altLang="en-US" sz="2000" dirty="0"/>
              <a:t>下采取的行动 </a:t>
            </a:r>
            <a:r>
              <a:rPr lang="en-US" sz="2000" dirty="0"/>
              <a:t>A</a:t>
            </a:r>
            <a:r>
              <a:rPr lang="en-US" altLang="zh-CN" sz="2000" baseline="-25000" dirty="0"/>
              <a:t>t </a:t>
            </a:r>
            <a:r>
              <a:rPr lang="zh-CN" altLang="en-US" sz="2000" dirty="0"/>
              <a:t>的好坏。</a:t>
            </a:r>
            <a:endParaRPr lang="en-US" altLang="zh-CN" sz="2000" dirty="0"/>
          </a:p>
          <a:p>
            <a:r>
              <a:rPr lang="zh-CN" altLang="en-US" sz="2000" dirty="0"/>
              <a:t>当引入 </a:t>
            </a:r>
            <a:r>
              <a:rPr lang="en-US" sz="2000" dirty="0"/>
              <a:t>A-C </a:t>
            </a:r>
            <a:r>
              <a:rPr lang="zh-CN" altLang="en-US" sz="2000" dirty="0"/>
              <a:t>机制后，</a:t>
            </a:r>
            <a:r>
              <a:rPr lang="en-US" sz="2000" dirty="0"/>
              <a:t>Actor</a:t>
            </a:r>
            <a:r>
              <a:rPr lang="zh-CN" altLang="en-US" sz="2000" dirty="0"/>
              <a:t>负责策略梯度学习和与环境互动，而 </a:t>
            </a:r>
            <a:r>
              <a:rPr lang="en-US" sz="2000" dirty="0"/>
              <a:t>Critic </a:t>
            </a:r>
            <a:r>
              <a:rPr lang="zh-CN" altLang="en-US" sz="2000" dirty="0"/>
              <a:t>负责对 </a:t>
            </a:r>
            <a:r>
              <a:rPr lang="en-US" sz="2000" dirty="0"/>
              <a:t>A(S</a:t>
            </a:r>
            <a:r>
              <a:rPr lang="en-US" altLang="zh-CN" sz="2000" baseline="-25000" dirty="0"/>
              <a:t>t </a:t>
            </a:r>
            <a:r>
              <a:rPr lang="en-US" sz="2000" dirty="0"/>
              <a:t>, A</a:t>
            </a:r>
            <a:r>
              <a:rPr lang="en-US" altLang="zh-CN" sz="2000" baseline="-25000" dirty="0"/>
              <a:t>t</a:t>
            </a:r>
            <a:r>
              <a:rPr lang="en-US" sz="2000" dirty="0"/>
              <a:t>) </a:t>
            </a:r>
            <a:r>
              <a:rPr lang="zh-CN" altLang="en-US" sz="2000" dirty="0"/>
              <a:t>进行估计。</a:t>
            </a:r>
            <a:endParaRPr lang="en-US" altLang="zh-CN" sz="2000" dirty="0"/>
          </a:p>
          <a:p>
            <a:endParaRPr lang="en-US" altLang="zh-CN" sz="2000" dirty="0"/>
          </a:p>
          <a:p>
            <a:r>
              <a:rPr lang="zh-CN" altLang="en-US" sz="2000" dirty="0"/>
              <a:t>用优势函数 </a:t>
            </a:r>
            <a:r>
              <a:rPr lang="en-US" sz="2000" dirty="0"/>
              <a:t>A(S</a:t>
            </a:r>
            <a:r>
              <a:rPr lang="en-US" altLang="zh-CN" sz="2000" baseline="-25000" dirty="0"/>
              <a:t>t </a:t>
            </a:r>
            <a:r>
              <a:rPr lang="en-US" sz="2000" dirty="0"/>
              <a:t>, A</a:t>
            </a:r>
            <a:r>
              <a:rPr lang="en-US" altLang="zh-CN" sz="2000" baseline="-25000" dirty="0"/>
              <a:t>t</a:t>
            </a:r>
            <a:r>
              <a:rPr lang="en-US" sz="2000" dirty="0"/>
              <a:t>) </a:t>
            </a:r>
            <a:r>
              <a:rPr lang="zh-CN" altLang="en-US" sz="2000" dirty="0"/>
              <a:t>替代 </a:t>
            </a:r>
            <a:r>
              <a:rPr lang="en-US" altLang="zh-CN" sz="2000" dirty="0" err="1"/>
              <a:t>G</a:t>
            </a:r>
            <a:r>
              <a:rPr lang="en-US" altLang="zh-CN" sz="2000" baseline="-25000" dirty="0" err="1"/>
              <a:t>t</a:t>
            </a:r>
            <a:r>
              <a:rPr lang="en-US" altLang="zh-CN" sz="2000" dirty="0"/>
              <a:t> </a:t>
            </a:r>
            <a:r>
              <a:rPr lang="zh-CN" altLang="en-US" sz="2000" dirty="0"/>
              <a:t>进行策略评估就得到了优势 </a:t>
            </a:r>
            <a:r>
              <a:rPr lang="en-US" sz="2000" dirty="0"/>
              <a:t>A-C </a:t>
            </a:r>
            <a:r>
              <a:rPr lang="zh-CN" altLang="en-US" sz="2000" dirty="0"/>
              <a:t>算法：</a:t>
            </a:r>
            <a:br>
              <a:rPr lang="zh-CN" altLang="en-US" sz="2000" dirty="0"/>
            </a:br>
            <a:r>
              <a:rPr lang="en-US" altLang="zh-CN" sz="2000" dirty="0"/>
              <a:t>                                                                                            </a:t>
            </a:r>
            <a:br>
              <a:rPr lang="en-US" sz="2000" dirty="0"/>
            </a:br>
            <a:r>
              <a:rPr lang="en-US" sz="2000" dirty="0"/>
              <a:t> </a:t>
            </a:r>
            <a:br>
              <a:rPr lang="zh-CN" altLang="en-US" sz="2000" dirty="0"/>
            </a:br>
            <a:endParaRPr lang="zh-CN" altLang="en-US" sz="2000" dirty="0"/>
          </a:p>
        </p:txBody>
      </p:sp>
      <p:pic>
        <p:nvPicPr>
          <p:cNvPr id="2050" name="Picture 2"/>
          <p:cNvPicPr>
            <a:picLocks noChangeAspect="1" noChangeArrowheads="1"/>
          </p:cNvPicPr>
          <p:nvPr/>
        </p:nvPicPr>
        <p:blipFill>
          <a:blip r:embed="rId2"/>
          <a:srcRect/>
          <a:stretch>
            <a:fillRect/>
          </a:stretch>
        </p:blipFill>
        <p:spPr bwMode="auto">
          <a:xfrm>
            <a:off x="6577730" y="1612402"/>
            <a:ext cx="3004682" cy="294378"/>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433566" y="4313520"/>
            <a:ext cx="5503635" cy="1248036"/>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A-C </a:t>
            </a:r>
            <a:r>
              <a:rPr lang="zh-CN" altLang="en-US" dirty="0"/>
              <a:t>算法</a:t>
            </a:r>
          </a:p>
        </p:txBody>
      </p:sp>
      <p:sp>
        <p:nvSpPr>
          <p:cNvPr id="3" name="文本占位符 2"/>
          <p:cNvSpPr>
            <a:spLocks noGrp="1"/>
          </p:cNvSpPr>
          <p:nvPr>
            <p:ph type="body" sz="quarter" idx="22"/>
          </p:nvPr>
        </p:nvSpPr>
        <p:spPr/>
        <p:txBody>
          <a:bodyPr/>
          <a:lstStyle/>
          <a:p>
            <a:r>
              <a:rPr lang="en-US" altLang="zh-CN" sz="2000" dirty="0"/>
              <a:t>-</a:t>
            </a:r>
            <a:r>
              <a:rPr lang="zh-CN" altLang="en-US" sz="2000" dirty="0"/>
              <a:t>一步 </a:t>
            </a:r>
            <a:r>
              <a:rPr lang="en-US" sz="2000" dirty="0"/>
              <a:t>A-C </a:t>
            </a:r>
            <a:r>
              <a:rPr lang="zh-CN" altLang="en-US" sz="2000" dirty="0"/>
              <a:t>算法</a:t>
            </a:r>
            <a:endParaRPr lang="en-US" altLang="zh-CN" sz="2000" dirty="0"/>
          </a:p>
          <a:p>
            <a:r>
              <a:rPr lang="zh-CN" altLang="en-US" sz="2000" dirty="0"/>
              <a:t>优势 </a:t>
            </a:r>
            <a:r>
              <a:rPr lang="en-US" sz="2000" dirty="0"/>
              <a:t>A-C </a:t>
            </a:r>
            <a:r>
              <a:rPr lang="zh-CN" altLang="en-US" sz="2000" dirty="0"/>
              <a:t>算法的 </a:t>
            </a:r>
            <a:r>
              <a:rPr lang="en-US" sz="2000" dirty="0"/>
              <a:t>Critic </a:t>
            </a:r>
            <a:r>
              <a:rPr lang="zh-CN" altLang="en-US" sz="2000" dirty="0"/>
              <a:t>需要同时估计两个值函数            和        </a:t>
            </a:r>
            <a:r>
              <a:rPr lang="en-US" sz="2000" dirty="0"/>
              <a:t>，</a:t>
            </a:r>
            <a:r>
              <a:rPr lang="zh-CN" altLang="en-US" sz="2000" dirty="0"/>
              <a:t>这是十分繁琐的训练过程。这种情况下，使用同样能引入偏差的一步时序差分法是另一种解决思路。</a:t>
            </a:r>
            <a:br>
              <a:rPr lang="zh-CN" altLang="en-US" sz="2000" dirty="0"/>
            </a:br>
            <a:endParaRPr lang="en-US" altLang="zh-CN" sz="2000" dirty="0"/>
          </a:p>
          <a:p>
            <a:r>
              <a:rPr lang="zh-CN" altLang="en-US" sz="2000" dirty="0"/>
              <a:t>时序差分法利用后续状态的估计值更新当前状态的估计值，同时不用等到完整交互序列的结束。为了减少方差，我们用 </a:t>
            </a:r>
            <a:r>
              <a:rPr lang="en-US" altLang="zh-CN" sz="2000" dirty="0"/>
              <a:t>R</a:t>
            </a:r>
            <a:r>
              <a:rPr lang="en-US" altLang="zh-CN" sz="2000" baseline="-25000" dirty="0"/>
              <a:t>t+1</a:t>
            </a:r>
            <a:r>
              <a:rPr lang="en-US" altLang="zh-CN" sz="2000" dirty="0"/>
              <a:t> +v(S</a:t>
            </a:r>
            <a:r>
              <a:rPr lang="en-US" altLang="zh-CN" sz="2000" baseline="-25000" dirty="0"/>
              <a:t>t+1</a:t>
            </a:r>
            <a:r>
              <a:rPr lang="en-US" altLang="zh-CN" sz="2000" dirty="0"/>
              <a:t>) </a:t>
            </a:r>
            <a:r>
              <a:rPr lang="zh-CN" altLang="en-US" sz="2000" dirty="0"/>
              <a:t>来代替样本长期回报 </a:t>
            </a:r>
            <a:r>
              <a:rPr lang="en-US" altLang="zh-CN" sz="2000" dirty="0" err="1"/>
              <a:t>G</a:t>
            </a:r>
            <a:r>
              <a:rPr lang="en-US" altLang="zh-CN" sz="2000" baseline="-25000" dirty="0" err="1"/>
              <a:t>t</a:t>
            </a:r>
            <a:r>
              <a:rPr lang="zh-CN" altLang="en-US" sz="2000" dirty="0"/>
              <a:t>，并且使用状态值函数作为基线得到一步 </a:t>
            </a:r>
            <a:r>
              <a:rPr lang="en-US" altLang="zh-CN" sz="2000" dirty="0"/>
              <a:t>A-C </a:t>
            </a:r>
            <a:r>
              <a:rPr lang="zh-CN" altLang="en-US" sz="2000" dirty="0"/>
              <a:t>法：</a:t>
            </a:r>
            <a:endParaRPr lang="en-US" altLang="zh-CN" sz="2000" dirty="0"/>
          </a:p>
          <a:p>
            <a:endParaRPr lang="en-US" altLang="zh-CN" sz="2000" dirty="0"/>
          </a:p>
          <a:p>
            <a:endParaRPr lang="en-US" altLang="zh-CN" sz="2000" dirty="0"/>
          </a:p>
          <a:p>
            <a:endParaRPr lang="en-US" altLang="zh-CN" sz="2000" dirty="0"/>
          </a:p>
          <a:p>
            <a:r>
              <a:rPr lang="zh-CN" altLang="en-US" sz="2000" dirty="0"/>
              <a:t>其中，                                                   即为</a:t>
            </a:r>
            <a:r>
              <a:rPr lang="en-US" altLang="zh-CN" sz="2000" dirty="0"/>
              <a:t>TD </a:t>
            </a:r>
            <a:r>
              <a:rPr lang="zh-CN" altLang="en-US" sz="2000" dirty="0"/>
              <a:t>误差。</a:t>
            </a:r>
            <a:endParaRPr lang="en-US" altLang="zh-CN" sz="2000" dirty="0"/>
          </a:p>
          <a:p>
            <a:r>
              <a:rPr lang="zh-CN" altLang="en-US" sz="2000" dirty="0"/>
              <a:t>如果 </a:t>
            </a:r>
            <a:r>
              <a:rPr lang="en-US" altLang="zh-CN" sz="2000" dirty="0"/>
              <a:t>TD </a:t>
            </a:r>
            <a:r>
              <a:rPr lang="zh-CN" altLang="en-US" sz="2000" dirty="0"/>
              <a:t>误差为正，则表明当前行动的未来选择倾向应该加强；如果 </a:t>
            </a:r>
            <a:r>
              <a:rPr lang="en-US" altLang="zh-CN" sz="2000" dirty="0"/>
              <a:t>TD </a:t>
            </a:r>
            <a:r>
              <a:rPr lang="zh-CN" altLang="en-US" sz="2000" dirty="0"/>
              <a:t>误差为负，则表明当前行动的未来选择倾向应该减弱。</a:t>
            </a:r>
            <a:br>
              <a:rPr lang="zh-CN" altLang="en-US" sz="2000" dirty="0"/>
            </a:br>
            <a:r>
              <a:rPr lang="zh-CN" altLang="en-US" sz="2000" dirty="0"/>
              <a:t> </a:t>
            </a:r>
            <a:br>
              <a:rPr lang="zh-CN" altLang="en-US" sz="2000" dirty="0"/>
            </a:br>
            <a:br>
              <a:rPr lang="zh-CN" altLang="en-US" sz="2000" dirty="0"/>
            </a:br>
            <a:r>
              <a:rPr lang="zh-CN" altLang="en-US" sz="2000" dirty="0"/>
              <a:t> </a:t>
            </a:r>
            <a:br>
              <a:rPr lang="zh-CN" altLang="en-US" sz="2000" dirty="0"/>
            </a:br>
            <a:endParaRPr lang="zh-CN" altLang="en-US" sz="2000" dirty="0"/>
          </a:p>
        </p:txBody>
      </p:sp>
      <p:pic>
        <p:nvPicPr>
          <p:cNvPr id="3074" name="Picture 2"/>
          <p:cNvPicPr>
            <a:picLocks noChangeAspect="1" noChangeArrowheads="1"/>
          </p:cNvPicPr>
          <p:nvPr/>
        </p:nvPicPr>
        <p:blipFill>
          <a:blip r:embed="rId2"/>
          <a:srcRect/>
          <a:stretch>
            <a:fillRect/>
          </a:stretch>
        </p:blipFill>
        <p:spPr bwMode="auto">
          <a:xfrm>
            <a:off x="6004860" y="1626688"/>
            <a:ext cx="821140" cy="277268"/>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7193397" y="1631450"/>
            <a:ext cx="555912" cy="272506"/>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3376155" y="3515376"/>
            <a:ext cx="6431724" cy="1147815"/>
          </a:xfrm>
          <a:prstGeom prst="rect">
            <a:avLst/>
          </a:prstGeom>
          <a:noFill/>
          <a:ln w="9525">
            <a:noFill/>
            <a:miter lim="800000"/>
            <a:headEnd/>
            <a:tailEnd/>
          </a:ln>
          <a:effectLst/>
        </p:spPr>
      </p:pic>
      <p:pic>
        <p:nvPicPr>
          <p:cNvPr id="3077" name="Picture 5"/>
          <p:cNvPicPr>
            <a:picLocks noChangeAspect="1" noChangeArrowheads="1"/>
          </p:cNvPicPr>
          <p:nvPr/>
        </p:nvPicPr>
        <p:blipFill>
          <a:blip r:embed="rId5"/>
          <a:srcRect/>
          <a:stretch>
            <a:fillRect/>
          </a:stretch>
        </p:blipFill>
        <p:spPr bwMode="auto">
          <a:xfrm>
            <a:off x="1245753" y="4994428"/>
            <a:ext cx="3802236" cy="312365"/>
          </a:xfrm>
          <a:prstGeom prst="rect">
            <a:avLst/>
          </a:prstGeom>
          <a:noFill/>
          <a:ln w="9525">
            <a:noFill/>
            <a:miter lim="800000"/>
            <a:headEnd/>
            <a:tailEnd/>
          </a:ln>
          <a:effectLst/>
        </p:spPr>
      </p:pic>
      <p:pic>
        <p:nvPicPr>
          <p:cNvPr id="4" name="图片 3">
            <a:extLst>
              <a:ext uri="{FF2B5EF4-FFF2-40B4-BE49-F238E27FC236}">
                <a16:creationId xmlns:a16="http://schemas.microsoft.com/office/drawing/2014/main" id="{E8C0B0DE-A252-9B49-8BD1-6D1E6385B465}"/>
              </a:ext>
            </a:extLst>
          </p:cNvPr>
          <p:cNvPicPr>
            <a:picLocks noChangeAspect="1"/>
          </p:cNvPicPr>
          <p:nvPr/>
        </p:nvPicPr>
        <p:blipFill>
          <a:blip r:embed="rId6"/>
          <a:stretch>
            <a:fillRect/>
          </a:stretch>
        </p:blipFill>
        <p:spPr>
          <a:xfrm>
            <a:off x="3146871" y="2963659"/>
            <a:ext cx="1818411" cy="31236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A-C </a:t>
            </a:r>
            <a:r>
              <a:rPr lang="zh-CN" altLang="en-US" dirty="0"/>
              <a:t>算法</a:t>
            </a:r>
          </a:p>
          <a:p>
            <a:endParaRPr lang="zh-CN" altLang="en-US" dirty="0"/>
          </a:p>
        </p:txBody>
      </p:sp>
      <p:sp>
        <p:nvSpPr>
          <p:cNvPr id="3" name="文本占位符 2"/>
          <p:cNvSpPr>
            <a:spLocks noGrp="1"/>
          </p:cNvSpPr>
          <p:nvPr>
            <p:ph type="body" sz="quarter" idx="22"/>
          </p:nvPr>
        </p:nvSpPr>
        <p:spPr/>
        <p:txBody>
          <a:bodyPr/>
          <a:lstStyle/>
          <a:p>
            <a:r>
              <a:rPr lang="zh-CN" altLang="en-US" sz="2000" dirty="0"/>
              <a:t>下式给出了优势函数 </a:t>
            </a:r>
            <a:r>
              <a:rPr lang="en-US" sz="2000" dirty="0"/>
              <a:t>A(S</a:t>
            </a:r>
            <a:r>
              <a:rPr lang="en-US" altLang="zh-CN" sz="2000" baseline="-25000" dirty="0"/>
              <a:t>t </a:t>
            </a:r>
            <a:r>
              <a:rPr lang="en-US" sz="2000" dirty="0"/>
              <a:t>, A</a:t>
            </a:r>
            <a:r>
              <a:rPr lang="en-US" altLang="zh-CN" sz="2000" baseline="-25000" dirty="0"/>
              <a:t>t</a:t>
            </a:r>
            <a:r>
              <a:rPr lang="en-US" sz="2000" dirty="0"/>
              <a:t>) </a:t>
            </a:r>
            <a:r>
              <a:rPr lang="zh-CN" altLang="en-US" sz="2000" dirty="0"/>
              <a:t>的无偏估计（</a:t>
            </a:r>
            <a:r>
              <a:rPr lang="en-US" sz="2000" dirty="0"/>
              <a:t>Unbiased Estimate）</a:t>
            </a:r>
            <a:r>
              <a:rPr lang="zh-CN" altLang="en-US" sz="2000" dirty="0"/>
              <a:t>：</a:t>
            </a:r>
            <a:endParaRPr lang="en-US" altLang="zh-CN" sz="2000" dirty="0"/>
          </a:p>
          <a:p>
            <a:endParaRPr lang="en-US" sz="2000" dirty="0"/>
          </a:p>
          <a:p>
            <a:endParaRPr lang="en-US" sz="2000" dirty="0"/>
          </a:p>
          <a:p>
            <a:endParaRPr lang="en-US" sz="2000" dirty="0"/>
          </a:p>
          <a:p>
            <a:endParaRPr lang="en-US" sz="2000" dirty="0"/>
          </a:p>
          <a:p>
            <a:endParaRPr lang="en-US" sz="2000" dirty="0"/>
          </a:p>
          <a:p>
            <a:endParaRPr lang="en-US" sz="2000" dirty="0"/>
          </a:p>
          <a:p>
            <a:r>
              <a:rPr lang="zh-CN" altLang="en-US" sz="2000" dirty="0"/>
              <a:t>相对于优势 </a:t>
            </a:r>
            <a:r>
              <a:rPr lang="en-US" altLang="zh-CN" sz="2000" dirty="0"/>
              <a:t>A-C </a:t>
            </a:r>
            <a:r>
              <a:rPr lang="zh-CN" altLang="en-US" sz="2000" dirty="0"/>
              <a:t>算法同时估计两个值函数，一步 </a:t>
            </a:r>
            <a:r>
              <a:rPr lang="en-US" altLang="zh-CN" sz="2000" dirty="0"/>
              <a:t>A-C </a:t>
            </a:r>
            <a:r>
              <a:rPr lang="zh-CN" altLang="en-US" sz="2000" dirty="0"/>
              <a:t>算法只用去近似一个状态值函数            。</a:t>
            </a:r>
            <a:endParaRPr lang="en-US" altLang="zh-CN" sz="2000" dirty="0"/>
          </a:p>
          <a:p>
            <a:r>
              <a:rPr lang="zh-CN" altLang="en-US" sz="2000" dirty="0"/>
              <a:t>在一步 </a:t>
            </a:r>
            <a:r>
              <a:rPr lang="en-US" altLang="zh-CN" sz="2000" dirty="0"/>
              <a:t>A-C </a:t>
            </a:r>
            <a:r>
              <a:rPr lang="zh-CN" altLang="en-US" sz="2000" dirty="0"/>
              <a:t>算法中，</a:t>
            </a:r>
            <a:r>
              <a:rPr lang="en-US" altLang="zh-CN" sz="2000" dirty="0"/>
              <a:t>Critic </a:t>
            </a:r>
            <a:r>
              <a:rPr lang="zh-CN" altLang="en-US" sz="2000" dirty="0"/>
              <a:t>通过 </a:t>
            </a:r>
            <a:r>
              <a:rPr lang="en-US" altLang="zh-CN" sz="2000" dirty="0"/>
              <a:t>TD </a:t>
            </a:r>
            <a:r>
              <a:rPr lang="zh-CN" altLang="en-US" sz="2000" dirty="0"/>
              <a:t>误差来对状态值函数进行学习，并评估 </a:t>
            </a:r>
            <a:r>
              <a:rPr lang="en-US" altLang="zh-CN" sz="2000" dirty="0"/>
              <a:t>Actor </a:t>
            </a:r>
            <a:r>
              <a:rPr lang="zh-CN" altLang="en-US" sz="2000" dirty="0"/>
              <a:t>所选行动的好坏，与策略梯度算法结合进行策略学习。</a:t>
            </a:r>
            <a:br>
              <a:rPr lang="zh-CN" altLang="en-US" sz="2000" dirty="0"/>
            </a:br>
            <a:r>
              <a:rPr lang="zh-CN" altLang="en-US" sz="2000" dirty="0"/>
              <a:t> </a:t>
            </a:r>
            <a:br>
              <a:rPr lang="en-US" sz="2000" dirty="0"/>
            </a:br>
            <a:endParaRPr lang="zh-CN" altLang="en-US" sz="2000" dirty="0"/>
          </a:p>
        </p:txBody>
      </p:sp>
      <p:pic>
        <p:nvPicPr>
          <p:cNvPr id="4098" name="Picture 2"/>
          <p:cNvPicPr>
            <a:picLocks noChangeAspect="1" noChangeArrowheads="1"/>
          </p:cNvPicPr>
          <p:nvPr/>
        </p:nvPicPr>
        <p:blipFill>
          <a:blip r:embed="rId2"/>
          <a:srcRect/>
          <a:stretch>
            <a:fillRect/>
          </a:stretch>
        </p:blipFill>
        <p:spPr bwMode="auto">
          <a:xfrm>
            <a:off x="4061694" y="1768518"/>
            <a:ext cx="4138770" cy="2039394"/>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0161166" y="4170711"/>
            <a:ext cx="867688" cy="320218"/>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A-C </a:t>
            </a:r>
            <a:r>
              <a:rPr lang="zh-CN" altLang="en-US" dirty="0"/>
              <a:t>算法</a:t>
            </a:r>
          </a:p>
          <a:p>
            <a:endParaRPr lang="zh-CN" altLang="en-US" dirty="0"/>
          </a:p>
        </p:txBody>
      </p:sp>
      <p:sp>
        <p:nvSpPr>
          <p:cNvPr id="3" name="文本占位符 2"/>
          <p:cNvSpPr>
            <a:spLocks noGrp="1"/>
          </p:cNvSpPr>
          <p:nvPr>
            <p:ph type="body" sz="quarter" idx="22"/>
          </p:nvPr>
        </p:nvSpPr>
        <p:spPr/>
        <p:txBody>
          <a:bodyPr/>
          <a:lstStyle/>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上图给出了一步 </a:t>
            </a:r>
            <a:r>
              <a:rPr lang="en-US" altLang="zh-CN" sz="2000" dirty="0"/>
              <a:t>A-C </a:t>
            </a:r>
            <a:r>
              <a:rPr lang="zh-CN" altLang="en-US" sz="2000" dirty="0"/>
              <a:t>算法的流程图。</a:t>
            </a:r>
            <a:endParaRPr lang="en-US" altLang="zh-CN" sz="2000" dirty="0"/>
          </a:p>
          <a:p>
            <a:r>
              <a:rPr lang="zh-CN" altLang="en-US" sz="2000" dirty="0"/>
              <a:t>首先，</a:t>
            </a:r>
            <a:r>
              <a:rPr lang="en-US" altLang="zh-CN" sz="2000" dirty="0"/>
              <a:t>Actor </a:t>
            </a:r>
            <a:r>
              <a:rPr lang="zh-CN" altLang="en-US" sz="2000" dirty="0"/>
              <a:t>依据初始化策略 𝜋 与环境互动获取单步交互序列，接下来，</a:t>
            </a:r>
            <a:r>
              <a:rPr lang="en-US" altLang="zh-CN" sz="2000" dirty="0"/>
              <a:t>Critic </a:t>
            </a:r>
            <a:r>
              <a:rPr lang="zh-CN" altLang="en-US" sz="2000" dirty="0"/>
              <a:t>通过一步时序差分法学习状态值函数          ，基于此，</a:t>
            </a:r>
            <a:r>
              <a:rPr lang="en-US" altLang="zh-CN" sz="2000" dirty="0"/>
              <a:t>Actor </a:t>
            </a:r>
            <a:r>
              <a:rPr lang="zh-CN" altLang="en-US" sz="2000" dirty="0"/>
              <a:t>根据 </a:t>
            </a:r>
            <a:r>
              <a:rPr lang="en-US" altLang="zh-CN" sz="2000" dirty="0"/>
              <a:t>TD </a:t>
            </a:r>
            <a:r>
              <a:rPr lang="zh-CN" altLang="en-US" sz="2000" dirty="0"/>
              <a:t>误差进行策略函数学习并得到新的策略   ，最后再用策略 </a:t>
            </a:r>
            <a:r>
              <a:rPr lang="zh-CN" altLang="en-US" sz="2000" i="1" dirty="0"/>
              <a:t>  </a:t>
            </a:r>
            <a:r>
              <a:rPr lang="en-US" altLang="zh-CN" sz="2000" i="1" dirty="0"/>
              <a:t> </a:t>
            </a:r>
            <a:r>
              <a:rPr lang="zh-CN" altLang="en-US" sz="2000" dirty="0"/>
              <a:t>与环境进行互动并开始新一轮的算法过程循环。</a:t>
            </a:r>
            <a:endParaRPr lang="en-US" altLang="zh-CN" sz="2000" dirty="0"/>
          </a:p>
          <a:p>
            <a:r>
              <a:rPr lang="zh-CN" altLang="en-US" sz="2000" dirty="0"/>
              <a:t>通过分析可以发现，该一步 </a:t>
            </a:r>
            <a:r>
              <a:rPr lang="en-US" altLang="zh-CN" sz="2000" dirty="0"/>
              <a:t>A-C </a:t>
            </a:r>
            <a:r>
              <a:rPr lang="zh-CN" altLang="en-US" sz="2000" dirty="0"/>
              <a:t>算法属于同策略学习，因为 </a:t>
            </a:r>
            <a:r>
              <a:rPr lang="en-US" altLang="zh-CN" sz="2000" dirty="0"/>
              <a:t>Critic </a:t>
            </a:r>
            <a:r>
              <a:rPr lang="zh-CN" altLang="en-US" sz="2000" dirty="0"/>
              <a:t>通过值函数估计进行评估的策略与 </a:t>
            </a:r>
            <a:r>
              <a:rPr lang="en-US" altLang="zh-CN" sz="2000" dirty="0"/>
              <a:t>Actor </a:t>
            </a:r>
            <a:r>
              <a:rPr lang="zh-CN" altLang="en-US" sz="2000" dirty="0"/>
              <a:t>遵循的策略为同一个。</a:t>
            </a:r>
          </a:p>
        </p:txBody>
      </p:sp>
      <p:pic>
        <p:nvPicPr>
          <p:cNvPr id="5122" name="Picture 2"/>
          <p:cNvPicPr>
            <a:picLocks noChangeAspect="1" noChangeArrowheads="1"/>
          </p:cNvPicPr>
          <p:nvPr/>
        </p:nvPicPr>
        <p:blipFill>
          <a:blip r:embed="rId2"/>
          <a:srcRect/>
          <a:stretch>
            <a:fillRect/>
          </a:stretch>
        </p:blipFill>
        <p:spPr bwMode="auto">
          <a:xfrm>
            <a:off x="2628117" y="4540489"/>
            <a:ext cx="716332" cy="284426"/>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10646146" y="4517196"/>
            <a:ext cx="244584" cy="255219"/>
          </a:xfrm>
          <a:prstGeom prst="rect">
            <a:avLst/>
          </a:prstGeom>
          <a:noFill/>
          <a:ln w="9525">
            <a:noFill/>
            <a:miter lim="800000"/>
            <a:headEnd/>
            <a:tailEnd/>
          </a:ln>
          <a:effectLst/>
        </p:spPr>
      </p:pic>
      <p:pic>
        <p:nvPicPr>
          <p:cNvPr id="8" name="Picture 3"/>
          <p:cNvPicPr>
            <a:picLocks noChangeAspect="1" noChangeArrowheads="1"/>
          </p:cNvPicPr>
          <p:nvPr/>
        </p:nvPicPr>
        <p:blipFill>
          <a:blip r:embed="rId3"/>
          <a:srcRect/>
          <a:stretch>
            <a:fillRect/>
          </a:stretch>
        </p:blipFill>
        <p:spPr bwMode="auto">
          <a:xfrm>
            <a:off x="1829911" y="4807382"/>
            <a:ext cx="244584" cy="255219"/>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3755003" y="463464"/>
            <a:ext cx="5057775" cy="305752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A-C </a:t>
            </a:r>
            <a:r>
              <a:rPr lang="zh-CN" altLang="en-US" dirty="0"/>
              <a:t>算法</a:t>
            </a:r>
          </a:p>
          <a:p>
            <a:endParaRPr lang="zh-CN" altLang="en-US" dirty="0"/>
          </a:p>
        </p:txBody>
      </p:sp>
      <p:sp>
        <p:nvSpPr>
          <p:cNvPr id="3" name="文本占位符 2"/>
          <p:cNvSpPr>
            <a:spLocks noGrp="1"/>
          </p:cNvSpPr>
          <p:nvPr>
            <p:ph type="body" sz="quarter" idx="22"/>
          </p:nvPr>
        </p:nvSpPr>
        <p:spPr>
          <a:xfrm>
            <a:off x="424196" y="887974"/>
            <a:ext cx="11081266" cy="4766832"/>
          </a:xfrm>
        </p:spPr>
        <p:txBody>
          <a:bodyPr/>
          <a:lstStyle/>
          <a:p>
            <a:r>
              <a:rPr lang="zh-CN" altLang="en-US" sz="2000" dirty="0"/>
              <a:t>下面给出一步 </a:t>
            </a:r>
            <a:r>
              <a:rPr lang="en-US" sz="2000" dirty="0"/>
              <a:t>A-C </a:t>
            </a:r>
            <a:r>
              <a:rPr lang="zh-CN" altLang="en-US" sz="2000" dirty="0"/>
              <a:t>算法的具体过程：</a:t>
            </a:r>
            <a:br>
              <a:rPr lang="zh-CN" altLang="en-US" sz="2000" dirty="0"/>
            </a:br>
            <a:endParaRPr lang="zh-CN" altLang="en-US" sz="2000" dirty="0"/>
          </a:p>
        </p:txBody>
      </p:sp>
      <p:pic>
        <p:nvPicPr>
          <p:cNvPr id="6146" name="Picture 2"/>
          <p:cNvPicPr>
            <a:picLocks noChangeAspect="1" noChangeArrowheads="1"/>
          </p:cNvPicPr>
          <p:nvPr/>
        </p:nvPicPr>
        <p:blipFill>
          <a:blip r:embed="rId2"/>
          <a:srcRect/>
          <a:stretch>
            <a:fillRect/>
          </a:stretch>
        </p:blipFill>
        <p:spPr bwMode="auto">
          <a:xfrm>
            <a:off x="803754" y="1711237"/>
            <a:ext cx="6219118" cy="4238625"/>
          </a:xfrm>
          <a:prstGeom prst="rect">
            <a:avLst/>
          </a:prstGeom>
          <a:noFill/>
          <a:ln w="9525">
            <a:noFill/>
            <a:miter lim="800000"/>
            <a:headEnd/>
            <a:tailEnd/>
          </a:ln>
          <a:effectLst/>
        </p:spPr>
      </p:pic>
      <p:sp>
        <p:nvSpPr>
          <p:cNvPr id="5" name="左箭头 4"/>
          <p:cNvSpPr/>
          <p:nvPr/>
        </p:nvSpPr>
        <p:spPr>
          <a:xfrm>
            <a:off x="7478038" y="3319397"/>
            <a:ext cx="764088" cy="350729"/>
          </a:xfrm>
          <a:prstGeom prst="leftArrow">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TextBox 5"/>
          <p:cNvSpPr txBox="1"/>
          <p:nvPr/>
        </p:nvSpPr>
        <p:spPr>
          <a:xfrm>
            <a:off x="8567803" y="3144032"/>
            <a:ext cx="1678487" cy="646331"/>
          </a:xfrm>
          <a:prstGeom prst="rect">
            <a:avLst/>
          </a:prstGeom>
          <a:noFill/>
        </p:spPr>
        <p:txBody>
          <a:bodyPr wrap="square" rtlCol="0">
            <a:spAutoFit/>
          </a:bodyPr>
          <a:lstStyle/>
          <a:p>
            <a:r>
              <a:rPr lang="zh-CN" altLang="en-US" dirty="0"/>
              <a:t>一步 </a:t>
            </a:r>
            <a:r>
              <a:rPr lang="en-US" altLang="zh-CN" dirty="0"/>
              <a:t>A-C </a:t>
            </a:r>
            <a:r>
              <a:rPr lang="zh-CN" altLang="en-US" dirty="0"/>
              <a:t>算法伪代码</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PPO </a:t>
            </a:r>
            <a:r>
              <a:rPr lang="zh-CN" altLang="en-US" dirty="0"/>
              <a:t>算法</a:t>
            </a:r>
            <a:br>
              <a:rPr lang="zh-CN" altLang="en-US" dirty="0"/>
            </a:br>
            <a:endParaRPr lang="zh-CN" altLang="en-US" dirty="0"/>
          </a:p>
        </p:txBody>
      </p:sp>
      <p:sp>
        <p:nvSpPr>
          <p:cNvPr id="3" name="文本占位符 2"/>
          <p:cNvSpPr>
            <a:spLocks noGrp="1"/>
          </p:cNvSpPr>
          <p:nvPr>
            <p:ph type="body" sz="quarter" idx="22"/>
          </p:nvPr>
        </p:nvSpPr>
        <p:spPr/>
        <p:txBody>
          <a:bodyPr/>
          <a:lstStyle/>
          <a:p>
            <a:endParaRPr lang="en-US" sz="2000" dirty="0"/>
          </a:p>
          <a:p>
            <a:endParaRPr lang="en-US" sz="2000" dirty="0"/>
          </a:p>
          <a:p>
            <a:r>
              <a:rPr lang="en-US" sz="2000" dirty="0"/>
              <a:t>• REINFORCE </a:t>
            </a:r>
            <a:r>
              <a:rPr lang="zh-CN" altLang="en-US" sz="2000" dirty="0"/>
              <a:t>策略梯度算法和 </a:t>
            </a:r>
            <a:r>
              <a:rPr lang="en-US" sz="2000" dirty="0"/>
              <a:t>A-C </a:t>
            </a:r>
            <a:r>
              <a:rPr lang="zh-CN" altLang="en-US" sz="2000" dirty="0"/>
              <a:t>算法均属于同策略学习方法。同策略学习中繁琐的训练数据采集工作使得整个训练过程无法在实际环境中高效进行。</a:t>
            </a:r>
            <a:br>
              <a:rPr lang="zh-CN" altLang="en-US" sz="2000" dirty="0"/>
            </a:br>
            <a:r>
              <a:rPr lang="zh-CN" altLang="en-US" sz="2000" dirty="0"/>
              <a:t> </a:t>
            </a:r>
            <a:endParaRPr lang="en-US" sz="2000" dirty="0"/>
          </a:p>
          <a:p>
            <a:r>
              <a:rPr lang="en-US" sz="2000" dirty="0"/>
              <a:t>• PPO </a:t>
            </a:r>
            <a:r>
              <a:rPr lang="zh-CN" altLang="en-US" sz="2000" dirty="0"/>
              <a:t>算法（</a:t>
            </a:r>
            <a:r>
              <a:rPr lang="en-US" sz="2000" dirty="0"/>
              <a:t>Proximal Policy Optimization）</a:t>
            </a:r>
            <a:r>
              <a:rPr lang="zh-CN" altLang="en-US" sz="2000" dirty="0"/>
              <a:t>是一种基于异策略学习的策略梯度算法</a:t>
            </a:r>
            <a:r>
              <a:rPr lang="en-US" sz="2000" dirty="0"/>
              <a:t>。</a:t>
            </a:r>
            <a:r>
              <a:rPr lang="zh-CN" altLang="en-US" sz="2000" dirty="0"/>
              <a:t>它也被称作近端优化策略算法。</a:t>
            </a:r>
            <a:endParaRPr lang="en-US" altLang="zh-CN" sz="2000" dirty="0"/>
          </a:p>
          <a:p>
            <a:endParaRPr lang="en-US" sz="2000" dirty="0"/>
          </a:p>
          <a:p>
            <a:r>
              <a:rPr lang="en-US" sz="2000" dirty="0"/>
              <a:t>• PPO </a:t>
            </a:r>
            <a:r>
              <a:rPr lang="zh-CN" altLang="en-US" sz="2000" dirty="0"/>
              <a:t>算法借助异策略的核心思想实现经验回放，进而简化策略函数的训练过程。</a:t>
            </a:r>
            <a:endParaRPr lang="en-US" altLang="zh-CN" sz="2000" dirty="0"/>
          </a:p>
          <a:p>
            <a:endParaRPr lang="en-US" altLang="zh-CN" sz="2000" dirty="0"/>
          </a:p>
          <a:p>
            <a:br>
              <a:rPr lang="zh-CN" altLang="en-US" sz="2000" b="1" dirty="0"/>
            </a:br>
            <a:r>
              <a:rPr lang="zh-CN" altLang="en-US" sz="2000" b="1" dirty="0"/>
              <a:t> </a:t>
            </a:r>
            <a:br>
              <a:rPr lang="zh-CN" altLang="en-US" sz="2000" dirty="0"/>
            </a:br>
            <a:endParaRPr lang="zh-CN" alt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策略梯度</a:t>
            </a:r>
          </a:p>
        </p:txBody>
      </p:sp>
      <p:sp>
        <p:nvSpPr>
          <p:cNvPr id="3" name="文本占位符 2"/>
          <p:cNvSpPr>
            <a:spLocks noGrp="1"/>
          </p:cNvSpPr>
          <p:nvPr>
            <p:ph type="body" sz="quarter" idx="22"/>
          </p:nvPr>
        </p:nvSpPr>
        <p:spPr/>
        <p:txBody>
          <a:bodyPr/>
          <a:lstStyle/>
          <a:p>
            <a:endParaRPr lang="en-US" altLang="zh-CN" sz="2000" dirty="0"/>
          </a:p>
          <a:p>
            <a:endParaRPr lang="en-US" altLang="zh-CN" sz="2000" dirty="0"/>
          </a:p>
          <a:p>
            <a:r>
              <a:rPr lang="en-US" altLang="zh-CN" sz="2000" dirty="0"/>
              <a:t>• </a:t>
            </a:r>
            <a:r>
              <a:rPr lang="zh-CN" altLang="en-US" sz="2000" dirty="0"/>
              <a:t>策略梯度法是基于策略的（</a:t>
            </a:r>
            <a:r>
              <a:rPr lang="en-US" sz="2000" dirty="0"/>
              <a:t>Policy-based）</a:t>
            </a:r>
            <a:r>
              <a:rPr lang="zh-CN" altLang="en-US" sz="2000" dirty="0"/>
              <a:t>强化学习方法。</a:t>
            </a:r>
            <a:endParaRPr lang="en-US" altLang="zh-CN" sz="2000" dirty="0"/>
          </a:p>
          <a:p>
            <a:endParaRPr lang="en-US" altLang="zh-CN" sz="2000" dirty="0"/>
          </a:p>
          <a:p>
            <a:r>
              <a:rPr lang="en-US" altLang="zh-CN" sz="2000" dirty="0"/>
              <a:t>• </a:t>
            </a:r>
            <a:r>
              <a:rPr lang="zh-CN" altLang="en-US" sz="2000" dirty="0"/>
              <a:t>策略梯度法通过学习参数化策略（</a:t>
            </a:r>
            <a:r>
              <a:rPr lang="en-US" altLang="zh-CN" sz="2000" dirty="0"/>
              <a:t>Parameterized Policy</a:t>
            </a:r>
            <a:r>
              <a:rPr lang="zh-CN" altLang="en-US" sz="2000" dirty="0"/>
              <a:t>）而非状态</a:t>
            </a:r>
            <a:r>
              <a:rPr lang="en-US" altLang="zh-CN" sz="2000" dirty="0"/>
              <a:t>-</a:t>
            </a:r>
            <a:r>
              <a:rPr lang="zh-CN" altLang="en-US" sz="2000" dirty="0"/>
              <a:t>行动值函数来选择行动 </a:t>
            </a:r>
            <a:r>
              <a:rPr lang="en-US" altLang="zh-CN" sz="2000" dirty="0"/>
              <a:t>a</a:t>
            </a:r>
            <a:r>
              <a:rPr lang="zh-CN" altLang="en-US" sz="2000" dirty="0"/>
              <a:t>。</a:t>
            </a:r>
            <a:endParaRPr lang="en-US" altLang="zh-CN" sz="2000" dirty="0"/>
          </a:p>
          <a:p>
            <a:endParaRPr lang="en-US" altLang="zh-CN" sz="2000" dirty="0"/>
          </a:p>
          <a:p>
            <a:r>
              <a:rPr lang="en-US" altLang="zh-CN" sz="2000" dirty="0"/>
              <a:t>• </a:t>
            </a:r>
            <a:r>
              <a:rPr lang="zh-CN" altLang="en-US" sz="2000" dirty="0"/>
              <a:t>在某些情况下，值函数被用于学习策略参数。</a:t>
            </a:r>
            <a:br>
              <a:rPr lang="zh-CN" altLang="en-US" sz="2000" dirty="0"/>
            </a:br>
            <a:br>
              <a:rPr lang="zh-CN" altLang="en-US" sz="2000" dirty="0"/>
            </a:br>
            <a:br>
              <a:rPr lang="zh-CN" altLang="en-US" sz="2000" dirty="0"/>
            </a:br>
            <a:endParaRPr kumimoji="1" lang="zh-CN" alt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PPO </a:t>
            </a:r>
            <a:r>
              <a:rPr lang="zh-CN" altLang="en-US" dirty="0"/>
              <a:t>算法</a:t>
            </a:r>
            <a:br>
              <a:rPr lang="zh-CN" altLang="en-US" dirty="0"/>
            </a:br>
            <a:endParaRPr lang="zh-CN" altLang="en-US" dirty="0"/>
          </a:p>
        </p:txBody>
      </p:sp>
      <p:sp>
        <p:nvSpPr>
          <p:cNvPr id="3" name="文本占位符 2"/>
          <p:cNvSpPr>
            <a:spLocks noGrp="1"/>
          </p:cNvSpPr>
          <p:nvPr>
            <p:ph type="body" sz="quarter" idx="22"/>
          </p:nvPr>
        </p:nvSpPr>
        <p:spPr/>
        <p:txBody>
          <a:bodyPr/>
          <a:lstStyle/>
          <a:p>
            <a:r>
              <a:rPr lang="zh-CN" altLang="en-US" sz="2000" dirty="0"/>
              <a:t>将异策略应用到策略梯度学习中时，与环境互动产生训练数据的策略函数与被训练的策略函数拥有两套参数     和</a:t>
            </a:r>
            <a:r>
              <a:rPr lang="zh-CN" altLang="en-US" sz="2000" b="1" dirty="0"/>
              <a:t> </a:t>
            </a:r>
            <a:r>
              <a:rPr lang="zh-CN" altLang="en-US" sz="2000" b="1" i="1" dirty="0"/>
              <a:t>   </a:t>
            </a:r>
            <a:r>
              <a:rPr lang="zh-CN" altLang="en-US" sz="2000" dirty="0"/>
              <a:t>。</a:t>
            </a:r>
            <a:endParaRPr lang="en-US" altLang="zh-CN" sz="2000" dirty="0"/>
          </a:p>
          <a:p>
            <a:endParaRPr lang="en-US" altLang="zh-CN" sz="2000" b="1" dirty="0"/>
          </a:p>
          <a:p>
            <a:r>
              <a:rPr lang="zh-CN" altLang="en-US" sz="2000" dirty="0"/>
              <a:t>首先，负责互动的策略      在环境中采样交互序列数据，而被训练的策略     利用这些交互序列样本进行策略参数学习。</a:t>
            </a:r>
            <a:endParaRPr lang="en-US" altLang="zh-CN" sz="2000" dirty="0"/>
          </a:p>
          <a:p>
            <a:endParaRPr lang="en-US" altLang="zh-CN" sz="2000" dirty="0"/>
          </a:p>
          <a:p>
            <a:r>
              <a:rPr lang="zh-CN" altLang="en-US" sz="2000" dirty="0"/>
              <a:t>所以结合重要性采样原理，我们有以下异策略学习推理过程成立：</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其中，</a:t>
            </a:r>
            <a:r>
              <a:rPr lang="en-US" altLang="zh-CN" sz="2000" dirty="0"/>
              <a:t>A(s, a) </a:t>
            </a:r>
            <a:r>
              <a:rPr lang="zh-CN" altLang="en-US" sz="2000" dirty="0"/>
              <a:t>为优势函数。值得关注的是，这里的优势函数值将由    </a:t>
            </a:r>
            <a:r>
              <a:rPr lang="en-US" altLang="zh-CN" sz="2000" dirty="0"/>
              <a:t> </a:t>
            </a:r>
            <a:r>
              <a:rPr lang="zh-CN" altLang="en-US" sz="2000" dirty="0"/>
              <a:t>采样样本估算而得。</a:t>
            </a:r>
            <a:br>
              <a:rPr lang="zh-CN" altLang="en-US" sz="2000" b="1" dirty="0"/>
            </a:br>
            <a:br>
              <a:rPr lang="zh-CN" altLang="en-US" sz="2000" dirty="0"/>
            </a:br>
            <a:br>
              <a:rPr lang="zh-CN" altLang="en-US" sz="2000" dirty="0"/>
            </a:br>
            <a:r>
              <a:rPr lang="zh-CN" altLang="en-US" sz="2000" b="1" dirty="0"/>
              <a:t> </a:t>
            </a:r>
            <a:br>
              <a:rPr lang="zh-CN" altLang="en-US" sz="2000" b="1" dirty="0"/>
            </a:br>
            <a:r>
              <a:rPr lang="zh-CN" altLang="en-US" sz="2000" b="1" dirty="0"/>
              <a:t> </a:t>
            </a:r>
            <a:br>
              <a:rPr lang="zh-CN" altLang="en-US" sz="2000" dirty="0"/>
            </a:br>
            <a:endParaRPr lang="zh-CN" altLang="en-US" sz="2000" dirty="0"/>
          </a:p>
        </p:txBody>
      </p:sp>
      <p:pic>
        <p:nvPicPr>
          <p:cNvPr id="7170" name="Picture 2"/>
          <p:cNvPicPr>
            <a:picLocks noChangeAspect="1" noChangeArrowheads="1"/>
          </p:cNvPicPr>
          <p:nvPr/>
        </p:nvPicPr>
        <p:blipFill>
          <a:blip r:embed="rId2"/>
          <a:srcRect/>
          <a:stretch>
            <a:fillRect/>
          </a:stretch>
        </p:blipFill>
        <p:spPr bwMode="auto">
          <a:xfrm>
            <a:off x="1860637" y="1488904"/>
            <a:ext cx="256262" cy="277617"/>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2525039" y="1533007"/>
            <a:ext cx="169576" cy="233167"/>
          </a:xfrm>
          <a:prstGeom prst="rect">
            <a:avLst/>
          </a:prstGeom>
          <a:noFill/>
          <a:ln w="9525">
            <a:noFill/>
            <a:miter lim="800000"/>
            <a:headEnd/>
            <a:tailEnd/>
          </a:ln>
          <a:effectLst/>
        </p:spPr>
      </p:pic>
      <p:pic>
        <p:nvPicPr>
          <p:cNvPr id="8194" name="Picture 2"/>
          <p:cNvPicPr>
            <a:picLocks noChangeAspect="1" noChangeArrowheads="1"/>
          </p:cNvPicPr>
          <p:nvPr/>
        </p:nvPicPr>
        <p:blipFill>
          <a:blip r:embed="rId4"/>
          <a:srcRect/>
          <a:stretch>
            <a:fillRect/>
          </a:stretch>
        </p:blipFill>
        <p:spPr bwMode="auto">
          <a:xfrm>
            <a:off x="3090666" y="2367485"/>
            <a:ext cx="388755" cy="262981"/>
          </a:xfrm>
          <a:prstGeom prst="rect">
            <a:avLst/>
          </a:prstGeom>
          <a:noFill/>
          <a:ln w="9525">
            <a:noFill/>
            <a:miter lim="800000"/>
            <a:headEnd/>
            <a:tailEnd/>
          </a:ln>
          <a:effectLst/>
        </p:spPr>
      </p:pic>
      <p:pic>
        <p:nvPicPr>
          <p:cNvPr id="8195" name="Picture 3"/>
          <p:cNvPicPr>
            <a:picLocks noChangeAspect="1" noChangeArrowheads="1"/>
          </p:cNvPicPr>
          <p:nvPr/>
        </p:nvPicPr>
        <p:blipFill>
          <a:blip r:embed="rId5"/>
          <a:srcRect/>
          <a:stretch>
            <a:fillRect/>
          </a:stretch>
        </p:blipFill>
        <p:spPr bwMode="auto">
          <a:xfrm>
            <a:off x="8618168" y="2362722"/>
            <a:ext cx="312890" cy="268191"/>
          </a:xfrm>
          <a:prstGeom prst="rect">
            <a:avLst/>
          </a:prstGeom>
          <a:noFill/>
          <a:ln w="9525">
            <a:noFill/>
            <a:miter lim="800000"/>
            <a:headEnd/>
            <a:tailEnd/>
          </a:ln>
          <a:effectLst/>
        </p:spPr>
      </p:pic>
      <p:pic>
        <p:nvPicPr>
          <p:cNvPr id="8196" name="Picture 4"/>
          <p:cNvPicPr>
            <a:picLocks noChangeAspect="1" noChangeArrowheads="1"/>
          </p:cNvPicPr>
          <p:nvPr/>
        </p:nvPicPr>
        <p:blipFill>
          <a:blip r:embed="rId6"/>
          <a:srcRect/>
          <a:stretch>
            <a:fillRect/>
          </a:stretch>
        </p:blipFill>
        <p:spPr bwMode="auto">
          <a:xfrm>
            <a:off x="3647683" y="3997433"/>
            <a:ext cx="4682125" cy="1894674"/>
          </a:xfrm>
          <a:prstGeom prst="rect">
            <a:avLst/>
          </a:prstGeom>
          <a:noFill/>
          <a:ln w="9525">
            <a:noFill/>
            <a:miter lim="800000"/>
            <a:headEnd/>
            <a:tailEnd/>
          </a:ln>
          <a:effectLst/>
        </p:spPr>
      </p:pic>
      <p:pic>
        <p:nvPicPr>
          <p:cNvPr id="8197" name="Picture 5"/>
          <p:cNvPicPr>
            <a:picLocks noChangeAspect="1" noChangeArrowheads="1"/>
          </p:cNvPicPr>
          <p:nvPr/>
        </p:nvPicPr>
        <p:blipFill>
          <a:blip r:embed="rId7"/>
          <a:srcRect/>
          <a:stretch>
            <a:fillRect/>
          </a:stretch>
        </p:blipFill>
        <p:spPr bwMode="auto">
          <a:xfrm>
            <a:off x="7987105" y="6098478"/>
            <a:ext cx="309262" cy="277269"/>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PPO </a:t>
            </a:r>
            <a:r>
              <a:rPr lang="zh-CN" altLang="en-US" dirty="0"/>
              <a:t>算法</a:t>
            </a:r>
          </a:p>
        </p:txBody>
      </p:sp>
      <p:sp>
        <p:nvSpPr>
          <p:cNvPr id="3" name="文本占位符 2"/>
          <p:cNvSpPr>
            <a:spLocks noGrp="1"/>
          </p:cNvSpPr>
          <p:nvPr>
            <p:ph type="body" sz="quarter" idx="22"/>
          </p:nvPr>
        </p:nvSpPr>
        <p:spPr>
          <a:xfrm>
            <a:off x="474300" y="1125968"/>
            <a:ext cx="11563212" cy="4766832"/>
          </a:xfrm>
        </p:spPr>
        <p:txBody>
          <a:bodyPr/>
          <a:lstStyle/>
          <a:p>
            <a:r>
              <a:rPr lang="zh-CN" altLang="en-US" sz="2000" dirty="0"/>
              <a:t>根据公式                                                               ，我们可以反推出异策略学习的目标函数          ：</a:t>
            </a:r>
            <a:endParaRPr lang="en-US" altLang="zh-CN" sz="2000" dirty="0"/>
          </a:p>
          <a:p>
            <a:endParaRPr lang="en-US" altLang="zh-CN" sz="2000" dirty="0"/>
          </a:p>
          <a:p>
            <a:endParaRPr lang="en-US" altLang="zh-CN" sz="2000" dirty="0"/>
          </a:p>
          <a:p>
            <a:endParaRPr lang="en-US" altLang="zh-CN" sz="2000" dirty="0"/>
          </a:p>
          <a:p>
            <a:r>
              <a:rPr lang="en-US" altLang="zh-CN" sz="2000" dirty="0"/>
              <a:t>PPO </a:t>
            </a:r>
            <a:r>
              <a:rPr lang="zh-CN" altLang="en-US" sz="2000" dirty="0"/>
              <a:t>算法的目标是通过最大化上式目标函数以进行策略参数学习，进而获得（局部）最优策略。</a:t>
            </a:r>
            <a:endParaRPr lang="en-US" altLang="zh-CN" sz="2000" dirty="0"/>
          </a:p>
          <a:p>
            <a:endParaRPr lang="en-US" altLang="zh-CN" sz="2000" dirty="0"/>
          </a:p>
          <a:p>
            <a:r>
              <a:rPr lang="zh-CN" altLang="en-US" sz="2000" dirty="0"/>
              <a:t>在使用异策略学习进行策略函数训练时，我们需要注意的一点是，对于进行环境互动的策略      和被训练的策略    ，它们的行动概率分布上不能有太大的差距。</a:t>
            </a:r>
            <a:endParaRPr lang="en-US" altLang="zh-CN" sz="2000" dirty="0"/>
          </a:p>
          <a:p>
            <a:r>
              <a:rPr lang="zh-CN" altLang="en-US" sz="2000" dirty="0"/>
              <a:t>于是，可以通过引入修剪式概率比（</a:t>
            </a:r>
            <a:r>
              <a:rPr lang="en-US" altLang="zh-CN" sz="2000" dirty="0"/>
              <a:t>Clipped Probability Ratios</a:t>
            </a:r>
            <a:r>
              <a:rPr lang="zh-CN" altLang="en-US" sz="2000" dirty="0"/>
              <a:t>）来限定                      的取值在 </a:t>
            </a:r>
            <a:r>
              <a:rPr lang="en-US" altLang="zh-CN" sz="2000" dirty="0"/>
              <a:t>1 </a:t>
            </a:r>
            <a:r>
              <a:rPr lang="zh-CN" altLang="en-US" sz="2000" dirty="0"/>
              <a:t>附近，下面给出 </a:t>
            </a:r>
            <a:r>
              <a:rPr lang="en-US" altLang="zh-CN" sz="2000" dirty="0"/>
              <a:t>PPO </a:t>
            </a:r>
            <a:r>
              <a:rPr lang="zh-CN" altLang="en-US" sz="2000" dirty="0"/>
              <a:t>算法核心表达式：</a:t>
            </a:r>
            <a:endParaRPr lang="en-US" altLang="zh-CN" sz="2000" dirty="0"/>
          </a:p>
          <a:p>
            <a:endParaRPr lang="en-US" altLang="zh-CN" sz="2000" dirty="0"/>
          </a:p>
          <a:p>
            <a:endParaRPr lang="en-US" altLang="zh-CN" sz="2000" dirty="0"/>
          </a:p>
          <a:p>
            <a:r>
              <a:rPr lang="zh-CN" altLang="en-US" sz="2000" dirty="0"/>
              <a:t>其中，</a:t>
            </a:r>
            <a:r>
              <a:rPr lang="el-GR" altLang="zh-CN" sz="2000" dirty="0"/>
              <a:t> ε</a:t>
            </a:r>
            <a:r>
              <a:rPr lang="en-US" altLang="zh-CN" sz="2000" dirty="0"/>
              <a:t> </a:t>
            </a:r>
            <a:r>
              <a:rPr lang="zh-CN" altLang="en-US" sz="2000" dirty="0"/>
              <a:t>为超参数，一般令 </a:t>
            </a:r>
            <a:r>
              <a:rPr lang="el-GR" altLang="zh-CN" sz="2000" dirty="0"/>
              <a:t>ε</a:t>
            </a:r>
            <a:r>
              <a:rPr lang="en-US" altLang="zh-CN" sz="2000" dirty="0"/>
              <a:t> = 0.2</a:t>
            </a:r>
            <a:r>
              <a:rPr lang="zh-CN" altLang="en-US" sz="2000" dirty="0"/>
              <a:t>。      为基于策略      采样样本计算而得的优势函数估计值。</a:t>
            </a:r>
            <a:br>
              <a:rPr lang="zh-CN" altLang="en-US" sz="2000" dirty="0"/>
            </a:br>
            <a:r>
              <a:rPr lang="zh-CN" altLang="en-US" sz="2000" dirty="0"/>
              <a:t> </a:t>
            </a:r>
            <a:br>
              <a:rPr lang="zh-CN" altLang="en-US" sz="2000" dirty="0"/>
            </a:br>
            <a:r>
              <a:rPr lang="zh-CN" altLang="en-US" sz="2000" dirty="0"/>
              <a:t> </a:t>
            </a:r>
            <a:br>
              <a:rPr lang="zh-CN" altLang="en-US" sz="2000" dirty="0"/>
            </a:br>
            <a:endParaRPr lang="zh-CN" altLang="en-US" sz="2000" dirty="0"/>
          </a:p>
        </p:txBody>
      </p:sp>
      <p:pic>
        <p:nvPicPr>
          <p:cNvPr id="9218" name="Picture 2"/>
          <p:cNvPicPr>
            <a:picLocks noChangeAspect="1" noChangeArrowheads="1"/>
          </p:cNvPicPr>
          <p:nvPr/>
        </p:nvPicPr>
        <p:blipFill>
          <a:blip r:embed="rId2"/>
          <a:srcRect/>
          <a:stretch>
            <a:fillRect/>
          </a:stretch>
        </p:blipFill>
        <p:spPr bwMode="auto">
          <a:xfrm>
            <a:off x="1610704" y="1179992"/>
            <a:ext cx="881976" cy="334543"/>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2571229" y="1102030"/>
            <a:ext cx="3684478" cy="526354"/>
          </a:xfrm>
          <a:prstGeom prst="rect">
            <a:avLst/>
          </a:prstGeom>
          <a:noFill/>
          <a:ln w="9525">
            <a:noFill/>
            <a:miter lim="800000"/>
            <a:headEnd/>
            <a:tailEnd/>
          </a:ln>
          <a:effectLst/>
        </p:spPr>
      </p:pic>
      <p:pic>
        <p:nvPicPr>
          <p:cNvPr id="9220" name="Picture 4"/>
          <p:cNvPicPr>
            <a:picLocks noChangeAspect="1" noChangeArrowheads="1"/>
          </p:cNvPicPr>
          <p:nvPr/>
        </p:nvPicPr>
        <p:blipFill>
          <a:blip r:embed="rId4"/>
          <a:srcRect/>
          <a:stretch>
            <a:fillRect/>
          </a:stretch>
        </p:blipFill>
        <p:spPr bwMode="auto">
          <a:xfrm>
            <a:off x="10878529" y="1150175"/>
            <a:ext cx="620364" cy="345777"/>
          </a:xfrm>
          <a:prstGeom prst="rect">
            <a:avLst/>
          </a:prstGeom>
          <a:noFill/>
          <a:ln w="9525">
            <a:noFill/>
            <a:miter lim="800000"/>
            <a:headEnd/>
            <a:tailEnd/>
          </a:ln>
          <a:effectLst/>
        </p:spPr>
      </p:pic>
      <p:pic>
        <p:nvPicPr>
          <p:cNvPr id="9221" name="Picture 5"/>
          <p:cNvPicPr>
            <a:picLocks noChangeAspect="1" noChangeArrowheads="1"/>
          </p:cNvPicPr>
          <p:nvPr/>
        </p:nvPicPr>
        <p:blipFill>
          <a:blip r:embed="rId5"/>
          <a:srcRect/>
          <a:stretch>
            <a:fillRect/>
          </a:stretch>
        </p:blipFill>
        <p:spPr bwMode="auto">
          <a:xfrm>
            <a:off x="4407401" y="1829258"/>
            <a:ext cx="3296692" cy="663421"/>
          </a:xfrm>
          <a:prstGeom prst="rect">
            <a:avLst/>
          </a:prstGeom>
          <a:noFill/>
          <a:ln w="9525">
            <a:noFill/>
            <a:miter lim="800000"/>
            <a:headEnd/>
            <a:tailEnd/>
          </a:ln>
          <a:effectLst/>
        </p:spPr>
      </p:pic>
      <p:pic>
        <p:nvPicPr>
          <p:cNvPr id="8" name="Picture 2"/>
          <p:cNvPicPr>
            <a:picLocks noChangeAspect="1" noChangeArrowheads="1"/>
          </p:cNvPicPr>
          <p:nvPr/>
        </p:nvPicPr>
        <p:blipFill>
          <a:blip r:embed="rId6"/>
          <a:srcRect/>
          <a:stretch>
            <a:fillRect/>
          </a:stretch>
        </p:blipFill>
        <p:spPr bwMode="auto">
          <a:xfrm>
            <a:off x="10739685" y="3782926"/>
            <a:ext cx="388755" cy="262981"/>
          </a:xfrm>
          <a:prstGeom prst="rect">
            <a:avLst/>
          </a:prstGeom>
          <a:noFill/>
          <a:ln w="9525">
            <a:noFill/>
            <a:miter lim="800000"/>
            <a:headEnd/>
            <a:tailEnd/>
          </a:ln>
          <a:effectLst/>
        </p:spPr>
      </p:pic>
      <p:pic>
        <p:nvPicPr>
          <p:cNvPr id="9" name="Picture 3"/>
          <p:cNvPicPr>
            <a:picLocks noChangeAspect="1" noChangeArrowheads="1"/>
          </p:cNvPicPr>
          <p:nvPr/>
        </p:nvPicPr>
        <p:blipFill>
          <a:blip r:embed="rId7"/>
          <a:srcRect/>
          <a:stretch>
            <a:fillRect/>
          </a:stretch>
        </p:blipFill>
        <p:spPr bwMode="auto">
          <a:xfrm>
            <a:off x="1616119" y="4103840"/>
            <a:ext cx="312890" cy="268191"/>
          </a:xfrm>
          <a:prstGeom prst="rect">
            <a:avLst/>
          </a:prstGeom>
          <a:noFill/>
          <a:ln w="9525">
            <a:noFill/>
            <a:miter lim="800000"/>
            <a:headEnd/>
            <a:tailEnd/>
          </a:ln>
          <a:effectLst/>
        </p:spPr>
      </p:pic>
      <p:pic>
        <p:nvPicPr>
          <p:cNvPr id="9222" name="Picture 6"/>
          <p:cNvPicPr>
            <a:picLocks noChangeAspect="1" noChangeArrowheads="1"/>
          </p:cNvPicPr>
          <p:nvPr/>
        </p:nvPicPr>
        <p:blipFill>
          <a:blip r:embed="rId8"/>
          <a:srcRect/>
          <a:stretch>
            <a:fillRect/>
          </a:stretch>
        </p:blipFill>
        <p:spPr bwMode="auto">
          <a:xfrm>
            <a:off x="8757127" y="4497625"/>
            <a:ext cx="1550579" cy="362473"/>
          </a:xfrm>
          <a:prstGeom prst="rect">
            <a:avLst/>
          </a:prstGeom>
          <a:noFill/>
          <a:ln w="9525">
            <a:noFill/>
            <a:miter lim="800000"/>
            <a:headEnd/>
            <a:tailEnd/>
          </a:ln>
          <a:effectLst/>
        </p:spPr>
      </p:pic>
      <p:pic>
        <p:nvPicPr>
          <p:cNvPr id="9223" name="Picture 7"/>
          <p:cNvPicPr>
            <a:picLocks noChangeAspect="1" noChangeArrowheads="1"/>
          </p:cNvPicPr>
          <p:nvPr/>
        </p:nvPicPr>
        <p:blipFill>
          <a:blip r:embed="rId9"/>
          <a:srcRect/>
          <a:stretch>
            <a:fillRect/>
          </a:stretch>
        </p:blipFill>
        <p:spPr bwMode="auto">
          <a:xfrm>
            <a:off x="3824549" y="5246383"/>
            <a:ext cx="5419725" cy="523875"/>
          </a:xfrm>
          <a:prstGeom prst="rect">
            <a:avLst/>
          </a:prstGeom>
          <a:noFill/>
          <a:ln w="9525">
            <a:noFill/>
            <a:miter lim="800000"/>
            <a:headEnd/>
            <a:tailEnd/>
          </a:ln>
          <a:effectLst/>
        </p:spPr>
      </p:pic>
      <p:pic>
        <p:nvPicPr>
          <p:cNvPr id="9224" name="Picture 8"/>
          <p:cNvPicPr>
            <a:picLocks noChangeAspect="1" noChangeArrowheads="1"/>
          </p:cNvPicPr>
          <p:nvPr/>
        </p:nvPicPr>
        <p:blipFill>
          <a:blip r:embed="rId10"/>
          <a:srcRect/>
          <a:stretch>
            <a:fillRect/>
          </a:stretch>
        </p:blipFill>
        <p:spPr bwMode="auto">
          <a:xfrm>
            <a:off x="4739342" y="6059142"/>
            <a:ext cx="396330" cy="328388"/>
          </a:xfrm>
          <a:prstGeom prst="rect">
            <a:avLst/>
          </a:prstGeom>
          <a:noFill/>
          <a:ln w="9525">
            <a:noFill/>
            <a:miter lim="800000"/>
            <a:headEnd/>
            <a:tailEnd/>
          </a:ln>
          <a:effectLst/>
        </p:spPr>
      </p:pic>
      <p:pic>
        <p:nvPicPr>
          <p:cNvPr id="9225" name="Picture 9"/>
          <p:cNvPicPr>
            <a:picLocks noChangeAspect="1" noChangeArrowheads="1"/>
          </p:cNvPicPr>
          <p:nvPr/>
        </p:nvPicPr>
        <p:blipFill>
          <a:blip r:embed="rId11"/>
          <a:srcRect/>
          <a:stretch>
            <a:fillRect/>
          </a:stretch>
        </p:blipFill>
        <p:spPr bwMode="auto">
          <a:xfrm>
            <a:off x="6502510" y="6142582"/>
            <a:ext cx="368538" cy="245692"/>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PPO </a:t>
            </a:r>
            <a:r>
              <a:rPr lang="zh-CN" altLang="en-US" dirty="0"/>
              <a:t>算法</a:t>
            </a:r>
          </a:p>
          <a:p>
            <a:endParaRPr lang="zh-CN" altLang="en-US" dirty="0"/>
          </a:p>
        </p:txBody>
      </p:sp>
      <p:sp>
        <p:nvSpPr>
          <p:cNvPr id="3" name="文本占位符 2"/>
          <p:cNvSpPr>
            <a:spLocks noGrp="1"/>
          </p:cNvSpPr>
          <p:nvPr>
            <p:ph type="body" sz="quarter" idx="22"/>
          </p:nvPr>
        </p:nvSpPr>
        <p:spPr/>
        <p:txBody>
          <a:bodyPr/>
          <a:lstStyle/>
          <a:p>
            <a:endParaRPr lang="en-US" altLang="zh-CN" sz="2000" dirty="0"/>
          </a:p>
          <a:p>
            <a:r>
              <a:rPr lang="zh-CN" altLang="en-US" sz="2000" dirty="0"/>
              <a:t>下面我们通过上式来阐述 </a:t>
            </a:r>
            <a:r>
              <a:rPr lang="en-US" altLang="zh-CN" sz="2000" dirty="0"/>
              <a:t>PPO </a:t>
            </a:r>
            <a:r>
              <a:rPr lang="zh-CN" altLang="en-US" sz="2000" dirty="0"/>
              <a:t>算法的核心思想：</a:t>
            </a:r>
            <a:endParaRPr lang="en-US" altLang="zh-CN" sz="2000" dirty="0"/>
          </a:p>
          <a:p>
            <a:endParaRPr lang="en-US" altLang="zh-CN" sz="2000" dirty="0"/>
          </a:p>
          <a:p>
            <a:r>
              <a:rPr lang="zh-CN" altLang="en-US" sz="2000" dirty="0"/>
              <a:t>在最小值操作 </a:t>
            </a:r>
            <a:r>
              <a:rPr lang="en-US" altLang="zh-CN" sz="2000" dirty="0"/>
              <a:t>min </a:t>
            </a:r>
            <a:r>
              <a:rPr lang="zh-CN" altLang="en-US" sz="2000" dirty="0"/>
              <a:t>中有两个表达式：第一个表达式即为之前的目标函数，在下图中由绿色虚线表示；第二个表达式为                                 ，其作用是通过“概率修剪”使       的取值落在区间 </a:t>
            </a:r>
            <a:r>
              <a:rPr lang="en-US" altLang="zh-CN" sz="2000" dirty="0"/>
              <a:t>[1-</a:t>
            </a:r>
            <a:r>
              <a:rPr lang="el-GR" altLang="zh-CN" sz="2000" dirty="0"/>
              <a:t> ε</a:t>
            </a:r>
            <a:r>
              <a:rPr lang="en-US" altLang="zh-CN" sz="2000" dirty="0"/>
              <a:t> ,1+</a:t>
            </a:r>
            <a:r>
              <a:rPr lang="el-GR" altLang="zh-CN" sz="2000" dirty="0"/>
              <a:t>ε</a:t>
            </a:r>
            <a:r>
              <a:rPr lang="en-US" altLang="zh-CN" sz="2000" dirty="0"/>
              <a:t>] </a:t>
            </a:r>
            <a:r>
              <a:rPr lang="zh-CN" altLang="en-US" sz="2000" dirty="0"/>
              <a:t>内，在下图中由蓝色虚线表示。图中分别给出当 </a:t>
            </a:r>
            <a:r>
              <a:rPr lang="en-US" altLang="zh-CN" sz="2000" dirty="0"/>
              <a:t>    &gt; </a:t>
            </a:r>
            <a:r>
              <a:rPr lang="zh-CN" altLang="en-US" sz="2000" dirty="0"/>
              <a:t> </a:t>
            </a:r>
            <a:r>
              <a:rPr lang="en-US" altLang="zh-CN" sz="2000" dirty="0"/>
              <a:t>0 </a:t>
            </a:r>
            <a:r>
              <a:rPr lang="zh-CN" altLang="en-US" sz="2000" dirty="0"/>
              <a:t>和 </a:t>
            </a:r>
            <a:r>
              <a:rPr lang="en-US" altLang="zh-CN" sz="2000" dirty="0"/>
              <a:t>    &lt; 0 </a:t>
            </a:r>
            <a:r>
              <a:rPr lang="zh-CN" altLang="en-US" sz="2000" dirty="0"/>
              <a:t>时的两种情况。</a:t>
            </a:r>
            <a:br>
              <a:rPr lang="zh-CN" altLang="en-US" sz="2000" b="1" dirty="0"/>
            </a:br>
            <a:r>
              <a:rPr lang="zh-CN" altLang="en-US" sz="2000" b="1" dirty="0"/>
              <a:t> </a:t>
            </a:r>
            <a:br>
              <a:rPr lang="zh-CN" altLang="en-US" sz="2000" dirty="0"/>
            </a:br>
            <a:endParaRPr lang="zh-CN" altLang="en-US" sz="2000" dirty="0"/>
          </a:p>
        </p:txBody>
      </p:sp>
      <p:pic>
        <p:nvPicPr>
          <p:cNvPr id="4" name="Picture 7"/>
          <p:cNvPicPr>
            <a:picLocks noChangeAspect="1" noChangeArrowheads="1"/>
          </p:cNvPicPr>
          <p:nvPr/>
        </p:nvPicPr>
        <p:blipFill>
          <a:blip r:embed="rId2"/>
          <a:srcRect/>
          <a:stretch>
            <a:fillRect/>
          </a:stretch>
        </p:blipFill>
        <p:spPr bwMode="auto">
          <a:xfrm>
            <a:off x="3336034" y="724487"/>
            <a:ext cx="5419725" cy="523875"/>
          </a:xfrm>
          <a:prstGeom prst="rect">
            <a:avLst/>
          </a:prstGeom>
          <a:noFill/>
          <a:ln w="9525">
            <a:noFill/>
            <a:miter lim="800000"/>
            <a:headEnd/>
            <a:tailEnd/>
          </a:ln>
          <a:effectLst/>
        </p:spPr>
      </p:pic>
      <p:pic>
        <p:nvPicPr>
          <p:cNvPr id="10242" name="Picture 2"/>
          <p:cNvPicPr>
            <a:picLocks noChangeAspect="1" noChangeArrowheads="1"/>
          </p:cNvPicPr>
          <p:nvPr/>
        </p:nvPicPr>
        <p:blipFill>
          <a:blip r:embed="rId3"/>
          <a:srcRect/>
          <a:stretch>
            <a:fillRect/>
          </a:stretch>
        </p:blipFill>
        <p:spPr bwMode="auto">
          <a:xfrm>
            <a:off x="2874201" y="2786846"/>
            <a:ext cx="2423377" cy="282031"/>
          </a:xfrm>
          <a:prstGeom prst="rect">
            <a:avLst/>
          </a:prstGeom>
          <a:noFill/>
          <a:ln w="9525">
            <a:noFill/>
            <a:miter lim="800000"/>
            <a:headEnd/>
            <a:tailEnd/>
          </a:ln>
          <a:effectLst/>
        </p:spPr>
      </p:pic>
      <p:pic>
        <p:nvPicPr>
          <p:cNvPr id="10243" name="Picture 3"/>
          <p:cNvPicPr>
            <a:picLocks noChangeAspect="1" noChangeArrowheads="1"/>
          </p:cNvPicPr>
          <p:nvPr/>
        </p:nvPicPr>
        <p:blipFill>
          <a:blip r:embed="rId4"/>
          <a:srcRect/>
          <a:stretch>
            <a:fillRect/>
          </a:stretch>
        </p:blipFill>
        <p:spPr bwMode="auto">
          <a:xfrm>
            <a:off x="8911747" y="2780322"/>
            <a:ext cx="381000" cy="295275"/>
          </a:xfrm>
          <a:prstGeom prst="rect">
            <a:avLst/>
          </a:prstGeom>
          <a:noFill/>
          <a:ln w="9525">
            <a:noFill/>
            <a:miter lim="800000"/>
            <a:headEnd/>
            <a:tailEnd/>
          </a:ln>
          <a:effectLst/>
        </p:spPr>
      </p:pic>
      <p:pic>
        <p:nvPicPr>
          <p:cNvPr id="10244" name="Picture 4"/>
          <p:cNvPicPr>
            <a:picLocks noChangeAspect="1" noChangeArrowheads="1"/>
          </p:cNvPicPr>
          <p:nvPr/>
        </p:nvPicPr>
        <p:blipFill>
          <a:blip r:embed="rId5"/>
          <a:srcRect/>
          <a:stretch>
            <a:fillRect/>
          </a:stretch>
        </p:blipFill>
        <p:spPr bwMode="auto">
          <a:xfrm>
            <a:off x="7185961" y="3073182"/>
            <a:ext cx="241973" cy="345676"/>
          </a:xfrm>
          <a:prstGeom prst="rect">
            <a:avLst/>
          </a:prstGeom>
          <a:noFill/>
          <a:ln w="9525">
            <a:noFill/>
            <a:miter lim="800000"/>
            <a:headEnd/>
            <a:tailEnd/>
          </a:ln>
          <a:effectLst/>
        </p:spPr>
      </p:pic>
      <p:pic>
        <p:nvPicPr>
          <p:cNvPr id="8" name="Picture 4"/>
          <p:cNvPicPr>
            <a:picLocks noChangeAspect="1" noChangeArrowheads="1"/>
          </p:cNvPicPr>
          <p:nvPr/>
        </p:nvPicPr>
        <p:blipFill>
          <a:blip r:embed="rId5"/>
          <a:srcRect/>
          <a:stretch>
            <a:fillRect/>
          </a:stretch>
        </p:blipFill>
        <p:spPr bwMode="auto">
          <a:xfrm>
            <a:off x="8453175" y="3075270"/>
            <a:ext cx="241973" cy="345676"/>
          </a:xfrm>
          <a:prstGeom prst="rect">
            <a:avLst/>
          </a:prstGeom>
          <a:noFill/>
          <a:ln w="9525">
            <a:noFill/>
            <a:miter lim="800000"/>
            <a:headEnd/>
            <a:tailEnd/>
          </a:ln>
          <a:effectLst/>
        </p:spPr>
      </p:pic>
      <p:pic>
        <p:nvPicPr>
          <p:cNvPr id="10245" name="Picture 5"/>
          <p:cNvPicPr>
            <a:picLocks noChangeAspect="1" noChangeArrowheads="1"/>
          </p:cNvPicPr>
          <p:nvPr/>
        </p:nvPicPr>
        <p:blipFill>
          <a:blip r:embed="rId6"/>
          <a:srcRect/>
          <a:stretch>
            <a:fillRect/>
          </a:stretch>
        </p:blipFill>
        <p:spPr bwMode="auto">
          <a:xfrm>
            <a:off x="2888813" y="3702483"/>
            <a:ext cx="5695953" cy="2184749"/>
          </a:xfrm>
          <a:prstGeom prst="rect">
            <a:avLst/>
          </a:prstGeom>
          <a:noFill/>
          <a:ln w="9525">
            <a:noFill/>
            <a:miter lim="800000"/>
            <a:headEnd/>
            <a:tailEnd/>
          </a:ln>
          <a:effectLst/>
        </p:spPr>
      </p:pic>
      <p:pic>
        <p:nvPicPr>
          <p:cNvPr id="10246" name="Picture 6"/>
          <p:cNvPicPr>
            <a:picLocks noChangeAspect="1" noChangeArrowheads="1"/>
          </p:cNvPicPr>
          <p:nvPr/>
        </p:nvPicPr>
        <p:blipFill>
          <a:blip r:embed="rId7"/>
          <a:srcRect/>
          <a:stretch>
            <a:fillRect/>
          </a:stretch>
        </p:blipFill>
        <p:spPr bwMode="auto">
          <a:xfrm>
            <a:off x="3249396" y="6090194"/>
            <a:ext cx="5267325" cy="31432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PPO </a:t>
            </a:r>
            <a:r>
              <a:rPr lang="zh-CN" altLang="en-US" dirty="0"/>
              <a:t>算法</a:t>
            </a:r>
          </a:p>
          <a:p>
            <a:endParaRPr lang="zh-CN" altLang="en-US" dirty="0"/>
          </a:p>
        </p:txBody>
      </p:sp>
      <p:sp>
        <p:nvSpPr>
          <p:cNvPr id="3" name="文本占位符 2"/>
          <p:cNvSpPr>
            <a:spLocks noGrp="1"/>
          </p:cNvSpPr>
          <p:nvPr>
            <p:ph type="body" sz="quarter" idx="22"/>
          </p:nvPr>
        </p:nvSpPr>
        <p:spPr>
          <a:xfrm>
            <a:off x="474300" y="825344"/>
            <a:ext cx="11081266" cy="4766832"/>
          </a:xfrm>
        </p:spPr>
        <p:txBody>
          <a:bodyPr/>
          <a:lstStyle/>
          <a:p>
            <a:r>
              <a:rPr lang="zh-CN" altLang="en-US" sz="2000" dirty="0"/>
              <a:t>最后，我们通过 </a:t>
            </a:r>
            <a:r>
              <a:rPr lang="en-US" altLang="zh-CN" sz="2000" dirty="0"/>
              <a:t>min </a:t>
            </a:r>
            <a:r>
              <a:rPr lang="zh-CN" altLang="en-US" sz="2000" dirty="0"/>
              <a:t>操作来在“被修剪”和“未被修剪”表达式中取最小值，为我们的目标函数建立了一个取“下界”值的设定。下图给出每个单位时间 </a:t>
            </a:r>
            <a:r>
              <a:rPr lang="en-US" sz="2000" dirty="0"/>
              <a:t>t </a:t>
            </a:r>
            <a:r>
              <a:rPr lang="zh-CN" altLang="en-US" sz="2000" dirty="0"/>
              <a:t>的               取值示意图。</a:t>
            </a:r>
            <a:endParaRPr lang="en-US" altLang="zh-CN" sz="2000" dirty="0"/>
          </a:p>
          <a:p>
            <a:endParaRPr lang="en-US" altLang="zh-CN" sz="2000" b="1"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我们可以发现，当 </a:t>
            </a:r>
            <a:r>
              <a:rPr lang="en-US" altLang="zh-CN" sz="2000" dirty="0"/>
              <a:t>   &gt;</a:t>
            </a:r>
            <a:r>
              <a:rPr lang="zh-CN" altLang="en-US" sz="2000" dirty="0"/>
              <a:t> </a:t>
            </a:r>
            <a:r>
              <a:rPr lang="en-US" altLang="zh-CN" sz="2000" dirty="0"/>
              <a:t>0 </a:t>
            </a:r>
            <a:r>
              <a:rPr lang="zh-CN" altLang="en-US" sz="2000" dirty="0"/>
              <a:t>时，概率比 </a:t>
            </a:r>
            <a:r>
              <a:rPr lang="en-US" altLang="zh-CN" sz="2000" dirty="0"/>
              <a:t>      </a:t>
            </a:r>
            <a:r>
              <a:rPr lang="zh-CN" altLang="en-US" sz="2000" dirty="0"/>
              <a:t>在 </a:t>
            </a:r>
            <a:r>
              <a:rPr lang="en-US" altLang="zh-CN" sz="2000" dirty="0"/>
              <a:t>1 + </a:t>
            </a:r>
            <a:r>
              <a:rPr lang="el-GR" altLang="zh-CN" sz="2000" dirty="0"/>
              <a:t>ε</a:t>
            </a:r>
            <a:r>
              <a:rPr lang="en-US" altLang="zh-CN" sz="2000" dirty="0"/>
              <a:t> </a:t>
            </a:r>
            <a:r>
              <a:rPr lang="zh-CN" altLang="en-US" sz="2000" dirty="0"/>
              <a:t>被“修剪”并以此为“上界”值；</a:t>
            </a:r>
            <a:endParaRPr lang="en-US" altLang="zh-CN" sz="2000" dirty="0"/>
          </a:p>
          <a:p>
            <a:r>
              <a:rPr lang="zh-CN" altLang="en-US" sz="2000" dirty="0"/>
              <a:t>当 </a:t>
            </a:r>
            <a:r>
              <a:rPr lang="en-US" altLang="zh-CN" sz="2000" dirty="0"/>
              <a:t>   &lt;</a:t>
            </a:r>
            <a:r>
              <a:rPr lang="zh-CN" altLang="en-US" sz="2000" dirty="0"/>
              <a:t> </a:t>
            </a:r>
            <a:r>
              <a:rPr lang="en-US" altLang="zh-CN" sz="2000" dirty="0"/>
              <a:t>0 </a:t>
            </a:r>
            <a:r>
              <a:rPr lang="zh-CN" altLang="en-US" sz="2000" dirty="0"/>
              <a:t>时，</a:t>
            </a:r>
            <a:r>
              <a:rPr lang="en-US" altLang="zh-CN" sz="2000" dirty="0"/>
              <a:t>      </a:t>
            </a:r>
            <a:r>
              <a:rPr lang="zh-CN" altLang="en-US" sz="2000" dirty="0"/>
              <a:t>在 </a:t>
            </a:r>
            <a:r>
              <a:rPr lang="en-US" altLang="zh-CN" sz="2000" dirty="0"/>
              <a:t>1 - </a:t>
            </a:r>
            <a:r>
              <a:rPr lang="el-GR" altLang="zh-CN" sz="2000" dirty="0"/>
              <a:t>ε</a:t>
            </a:r>
            <a:r>
              <a:rPr lang="en-US" altLang="zh-CN" sz="2000" dirty="0"/>
              <a:t> </a:t>
            </a:r>
            <a:r>
              <a:rPr lang="zh-CN" altLang="en-US" sz="2000" dirty="0"/>
              <a:t>被“修剪”并以此为“上界”值。</a:t>
            </a:r>
            <a:endParaRPr lang="en-US" altLang="zh-CN" sz="2000" dirty="0"/>
          </a:p>
          <a:p>
            <a:r>
              <a:rPr lang="zh-CN" altLang="en-US" sz="2000" dirty="0"/>
              <a:t>其中，红色圆点                              表示每轮策略优化的起始点，这是因为每完成第 </a:t>
            </a:r>
            <a:r>
              <a:rPr lang="en-US" altLang="zh-CN" sz="2000" dirty="0"/>
              <a:t>m </a:t>
            </a:r>
            <a:r>
              <a:rPr lang="zh-CN" altLang="en-US" sz="2000" dirty="0"/>
              <a:t>轮策略  优化后（</a:t>
            </a:r>
            <a:r>
              <a:rPr lang="en-US" altLang="zh-CN" sz="2000" dirty="0"/>
              <a:t>m = 1,2, ..., M</a:t>
            </a:r>
            <a:r>
              <a:rPr lang="zh-CN" altLang="en-US" sz="2000" dirty="0"/>
              <a:t>，每一轮的    更新 </a:t>
            </a:r>
            <a:r>
              <a:rPr lang="en-US" altLang="zh-CN" sz="2000" dirty="0"/>
              <a:t>K </a:t>
            </a:r>
            <a:r>
              <a:rPr lang="zh-CN" altLang="en-US" sz="2000" dirty="0"/>
              <a:t>个 </a:t>
            </a:r>
            <a:r>
              <a:rPr lang="en-US" altLang="zh-CN" sz="2000" dirty="0"/>
              <a:t>epochs</a:t>
            </a:r>
            <a:r>
              <a:rPr lang="zh-CN" altLang="en-US" sz="2000" dirty="0"/>
              <a:t>），</a:t>
            </a:r>
            <a:r>
              <a:rPr lang="en-US" altLang="zh-CN" sz="2000" dirty="0"/>
              <a:t>PPO </a:t>
            </a:r>
            <a:r>
              <a:rPr lang="zh-CN" altLang="en-US" sz="2000" dirty="0"/>
              <a:t>算法会用第 </a:t>
            </a:r>
            <a:r>
              <a:rPr lang="en-US" altLang="zh-CN" sz="2000" dirty="0"/>
              <a:t>m </a:t>
            </a:r>
            <a:r>
              <a:rPr lang="zh-CN" altLang="en-US" sz="2000" dirty="0"/>
              <a:t>轮学习的最优策略参数    直接覆盖掉第 </a:t>
            </a:r>
            <a:r>
              <a:rPr lang="en-US" altLang="zh-CN" sz="2000" dirty="0"/>
              <a:t>m </a:t>
            </a:r>
            <a:r>
              <a:rPr lang="zh-CN" altLang="en-US" sz="2000" dirty="0"/>
              <a:t>轮中与环境互动的策略参数               并固定，进而进行第 </a:t>
            </a:r>
            <a:r>
              <a:rPr lang="en-US" altLang="zh-CN" sz="2000" dirty="0"/>
              <a:t>m + 1 </a:t>
            </a:r>
            <a:r>
              <a:rPr lang="zh-CN" altLang="en-US" sz="2000" dirty="0"/>
              <a:t>轮的互动采样和策略训练。</a:t>
            </a:r>
            <a:br>
              <a:rPr lang="zh-CN" altLang="en-US" sz="2000" b="1" dirty="0"/>
            </a:br>
            <a:br>
              <a:rPr lang="zh-CN" altLang="en-US" sz="2000" b="1" dirty="0"/>
            </a:br>
            <a:br>
              <a:rPr lang="zh-CN" altLang="en-US" sz="2000" dirty="0"/>
            </a:br>
            <a:endParaRPr lang="zh-CN" altLang="en-US" sz="2000" dirty="0"/>
          </a:p>
        </p:txBody>
      </p:sp>
      <p:pic>
        <p:nvPicPr>
          <p:cNvPr id="11266" name="Picture 2"/>
          <p:cNvPicPr>
            <a:picLocks noChangeAspect="1" noChangeArrowheads="1"/>
          </p:cNvPicPr>
          <p:nvPr/>
        </p:nvPicPr>
        <p:blipFill>
          <a:blip r:embed="rId2"/>
          <a:srcRect/>
          <a:stretch>
            <a:fillRect/>
          </a:stretch>
        </p:blipFill>
        <p:spPr bwMode="auto">
          <a:xfrm>
            <a:off x="3108805" y="1619448"/>
            <a:ext cx="5578100" cy="2038152"/>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4060065" y="3724536"/>
            <a:ext cx="3495675" cy="285750"/>
          </a:xfrm>
          <a:prstGeom prst="rect">
            <a:avLst/>
          </a:prstGeom>
          <a:noFill/>
          <a:ln w="9525">
            <a:noFill/>
            <a:miter lim="800000"/>
            <a:headEnd/>
            <a:tailEnd/>
          </a:ln>
          <a:effectLst/>
        </p:spPr>
      </p:pic>
      <p:pic>
        <p:nvPicPr>
          <p:cNvPr id="11268" name="Picture 4"/>
          <p:cNvPicPr>
            <a:picLocks noChangeAspect="1" noChangeArrowheads="1"/>
          </p:cNvPicPr>
          <p:nvPr/>
        </p:nvPicPr>
        <p:blipFill>
          <a:blip r:embed="rId4"/>
          <a:srcRect/>
          <a:stretch>
            <a:fillRect/>
          </a:stretch>
        </p:blipFill>
        <p:spPr bwMode="auto">
          <a:xfrm>
            <a:off x="7440787" y="1159701"/>
            <a:ext cx="1026807" cy="331897"/>
          </a:xfrm>
          <a:prstGeom prst="rect">
            <a:avLst/>
          </a:prstGeom>
          <a:noFill/>
          <a:ln w="9525">
            <a:noFill/>
            <a:miter lim="800000"/>
            <a:headEnd/>
            <a:tailEnd/>
          </a:ln>
          <a:effectLst/>
        </p:spPr>
      </p:pic>
      <p:pic>
        <p:nvPicPr>
          <p:cNvPr id="7" name="Picture 4"/>
          <p:cNvPicPr>
            <a:picLocks noChangeAspect="1" noChangeArrowheads="1"/>
          </p:cNvPicPr>
          <p:nvPr/>
        </p:nvPicPr>
        <p:blipFill>
          <a:blip r:embed="rId5"/>
          <a:srcRect/>
          <a:stretch>
            <a:fillRect/>
          </a:stretch>
        </p:blipFill>
        <p:spPr bwMode="auto">
          <a:xfrm>
            <a:off x="2588909" y="4175473"/>
            <a:ext cx="241973" cy="345676"/>
          </a:xfrm>
          <a:prstGeom prst="rect">
            <a:avLst/>
          </a:prstGeom>
          <a:noFill/>
          <a:ln w="9525">
            <a:noFill/>
            <a:miter lim="800000"/>
            <a:headEnd/>
            <a:tailEnd/>
          </a:ln>
          <a:effectLst/>
        </p:spPr>
      </p:pic>
      <p:pic>
        <p:nvPicPr>
          <p:cNvPr id="8" name="Picture 3"/>
          <p:cNvPicPr>
            <a:picLocks noChangeAspect="1" noChangeArrowheads="1"/>
          </p:cNvPicPr>
          <p:nvPr/>
        </p:nvPicPr>
        <p:blipFill>
          <a:blip r:embed="rId6"/>
          <a:srcRect/>
          <a:stretch>
            <a:fillRect/>
          </a:stretch>
        </p:blipFill>
        <p:spPr bwMode="auto">
          <a:xfrm>
            <a:off x="4703002" y="4195763"/>
            <a:ext cx="381000" cy="295275"/>
          </a:xfrm>
          <a:prstGeom prst="rect">
            <a:avLst/>
          </a:prstGeom>
          <a:noFill/>
          <a:ln w="9525">
            <a:noFill/>
            <a:miter lim="800000"/>
            <a:headEnd/>
            <a:tailEnd/>
          </a:ln>
          <a:effectLst/>
        </p:spPr>
      </p:pic>
      <p:pic>
        <p:nvPicPr>
          <p:cNvPr id="9" name="Picture 4"/>
          <p:cNvPicPr>
            <a:picLocks noChangeAspect="1" noChangeArrowheads="1"/>
          </p:cNvPicPr>
          <p:nvPr/>
        </p:nvPicPr>
        <p:blipFill>
          <a:blip r:embed="rId5"/>
          <a:srcRect/>
          <a:stretch>
            <a:fillRect/>
          </a:stretch>
        </p:blipFill>
        <p:spPr bwMode="auto">
          <a:xfrm>
            <a:off x="862405" y="4603446"/>
            <a:ext cx="241973" cy="345676"/>
          </a:xfrm>
          <a:prstGeom prst="rect">
            <a:avLst/>
          </a:prstGeom>
          <a:noFill/>
          <a:ln w="9525">
            <a:noFill/>
            <a:miter lim="800000"/>
            <a:headEnd/>
            <a:tailEnd/>
          </a:ln>
          <a:effectLst/>
        </p:spPr>
      </p:pic>
      <p:pic>
        <p:nvPicPr>
          <p:cNvPr id="10" name="Picture 3"/>
          <p:cNvPicPr>
            <a:picLocks noChangeAspect="1" noChangeArrowheads="1"/>
          </p:cNvPicPr>
          <p:nvPr/>
        </p:nvPicPr>
        <p:blipFill>
          <a:blip r:embed="rId6"/>
          <a:srcRect/>
          <a:stretch>
            <a:fillRect/>
          </a:stretch>
        </p:blipFill>
        <p:spPr bwMode="auto">
          <a:xfrm>
            <a:off x="2099676" y="4648787"/>
            <a:ext cx="381000" cy="295275"/>
          </a:xfrm>
          <a:prstGeom prst="rect">
            <a:avLst/>
          </a:prstGeom>
          <a:noFill/>
          <a:ln w="9525">
            <a:noFill/>
            <a:miter lim="800000"/>
            <a:headEnd/>
            <a:tailEnd/>
          </a:ln>
          <a:effectLst/>
        </p:spPr>
      </p:pic>
      <p:pic>
        <p:nvPicPr>
          <p:cNvPr id="11269" name="Picture 5"/>
          <p:cNvPicPr>
            <a:picLocks noChangeAspect="1" noChangeArrowheads="1"/>
          </p:cNvPicPr>
          <p:nvPr/>
        </p:nvPicPr>
        <p:blipFill>
          <a:blip r:embed="rId7"/>
          <a:srcRect/>
          <a:stretch>
            <a:fillRect/>
          </a:stretch>
        </p:blipFill>
        <p:spPr bwMode="auto">
          <a:xfrm>
            <a:off x="2380011" y="4996907"/>
            <a:ext cx="2104307" cy="412402"/>
          </a:xfrm>
          <a:prstGeom prst="rect">
            <a:avLst/>
          </a:prstGeom>
          <a:noFill/>
          <a:ln w="9525">
            <a:noFill/>
            <a:miter lim="800000"/>
            <a:headEnd/>
            <a:tailEnd/>
          </a:ln>
          <a:effectLst/>
        </p:spPr>
      </p:pic>
      <p:pic>
        <p:nvPicPr>
          <p:cNvPr id="11270" name="Picture 6"/>
          <p:cNvPicPr>
            <a:picLocks noChangeAspect="1" noChangeArrowheads="1"/>
          </p:cNvPicPr>
          <p:nvPr/>
        </p:nvPicPr>
        <p:blipFill>
          <a:blip r:embed="rId8"/>
          <a:srcRect/>
          <a:stretch>
            <a:fillRect/>
          </a:stretch>
        </p:blipFill>
        <p:spPr bwMode="auto">
          <a:xfrm>
            <a:off x="11085795" y="5066909"/>
            <a:ext cx="327696" cy="269179"/>
          </a:xfrm>
          <a:prstGeom prst="rect">
            <a:avLst/>
          </a:prstGeom>
          <a:noFill/>
          <a:ln w="9525">
            <a:noFill/>
            <a:miter lim="800000"/>
            <a:headEnd/>
            <a:tailEnd/>
          </a:ln>
          <a:effectLst/>
        </p:spPr>
      </p:pic>
      <p:pic>
        <p:nvPicPr>
          <p:cNvPr id="11271" name="Picture 7"/>
          <p:cNvPicPr>
            <a:picLocks noChangeAspect="1" noChangeArrowheads="1"/>
          </p:cNvPicPr>
          <p:nvPr/>
        </p:nvPicPr>
        <p:blipFill>
          <a:blip r:embed="rId9"/>
          <a:srcRect/>
          <a:stretch>
            <a:fillRect/>
          </a:stretch>
        </p:blipFill>
        <p:spPr bwMode="auto">
          <a:xfrm>
            <a:off x="4524442" y="5368969"/>
            <a:ext cx="189652" cy="267744"/>
          </a:xfrm>
          <a:prstGeom prst="rect">
            <a:avLst/>
          </a:prstGeom>
          <a:noFill/>
          <a:ln w="9525">
            <a:noFill/>
            <a:miter lim="800000"/>
            <a:headEnd/>
            <a:tailEnd/>
          </a:ln>
          <a:effectLst/>
        </p:spPr>
      </p:pic>
      <p:pic>
        <p:nvPicPr>
          <p:cNvPr id="14" name="Picture 7"/>
          <p:cNvPicPr>
            <a:picLocks noChangeAspect="1" noChangeArrowheads="1"/>
          </p:cNvPicPr>
          <p:nvPr/>
        </p:nvPicPr>
        <p:blipFill>
          <a:blip r:embed="rId9"/>
          <a:srcRect/>
          <a:stretch>
            <a:fillRect/>
          </a:stretch>
        </p:blipFill>
        <p:spPr bwMode="auto">
          <a:xfrm>
            <a:off x="1357445" y="5696734"/>
            <a:ext cx="189652" cy="267744"/>
          </a:xfrm>
          <a:prstGeom prst="rect">
            <a:avLst/>
          </a:prstGeom>
          <a:noFill/>
          <a:ln w="9525">
            <a:noFill/>
            <a:miter lim="800000"/>
            <a:headEnd/>
            <a:tailEnd/>
          </a:ln>
          <a:effectLst/>
        </p:spPr>
      </p:pic>
      <p:pic>
        <p:nvPicPr>
          <p:cNvPr id="11272" name="Picture 8"/>
          <p:cNvPicPr>
            <a:picLocks noChangeAspect="1" noChangeArrowheads="1"/>
          </p:cNvPicPr>
          <p:nvPr/>
        </p:nvPicPr>
        <p:blipFill>
          <a:blip r:embed="rId10"/>
          <a:srcRect/>
          <a:stretch>
            <a:fillRect/>
          </a:stretch>
        </p:blipFill>
        <p:spPr bwMode="auto">
          <a:xfrm>
            <a:off x="6597877" y="5705410"/>
            <a:ext cx="1113772" cy="268499"/>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PPO </a:t>
            </a:r>
            <a:r>
              <a:rPr lang="zh-CN" altLang="en-US" dirty="0"/>
              <a:t>算法</a:t>
            </a:r>
          </a:p>
          <a:p>
            <a:endParaRPr lang="zh-CN" altLang="en-US" dirty="0"/>
          </a:p>
        </p:txBody>
      </p:sp>
      <p:sp>
        <p:nvSpPr>
          <p:cNvPr id="3" name="文本占位符 2"/>
          <p:cNvSpPr>
            <a:spLocks noGrp="1"/>
          </p:cNvSpPr>
          <p:nvPr>
            <p:ph type="body" sz="quarter" idx="22"/>
          </p:nvPr>
        </p:nvSpPr>
        <p:spPr>
          <a:xfrm>
            <a:off x="424196" y="913026"/>
            <a:ext cx="11081266" cy="4766832"/>
          </a:xfrm>
        </p:spPr>
        <p:txBody>
          <a:bodyPr/>
          <a:lstStyle/>
          <a:p>
            <a:r>
              <a:rPr lang="zh-CN" altLang="en-US" sz="2000" dirty="0"/>
              <a:t>综上，</a:t>
            </a:r>
            <a:r>
              <a:rPr lang="en-US" altLang="zh-CN" sz="2000" dirty="0"/>
              <a:t>PPO </a:t>
            </a:r>
            <a:r>
              <a:rPr lang="zh-CN" altLang="en-US" sz="2000" dirty="0"/>
              <a:t>算法通过引入“修剪”概率比来限制策略参数更新的步伐，进而确保异策略学习给予策略函数训练的帮助是有益的，与此同时简化策略函数训练过程。</a:t>
            </a:r>
            <a:br>
              <a:rPr lang="zh-CN" altLang="en-US" sz="2000" dirty="0"/>
            </a:br>
            <a:endParaRPr lang="en-US" altLang="zh-CN" sz="2000" dirty="0"/>
          </a:p>
          <a:p>
            <a:endParaRPr lang="en-US" altLang="zh-CN" sz="2000" dirty="0"/>
          </a:p>
          <a:p>
            <a:r>
              <a:rPr lang="zh-CN" altLang="en-US" sz="2000" dirty="0"/>
              <a:t>下面给出基于小批量随机梯度下降（</a:t>
            </a:r>
            <a:r>
              <a:rPr lang="en-US" sz="2000" dirty="0"/>
              <a:t>Mini-Batch SGD）</a:t>
            </a:r>
            <a:r>
              <a:rPr lang="zh-CN" altLang="en-US" sz="2000" dirty="0"/>
              <a:t>的 </a:t>
            </a:r>
            <a:r>
              <a:rPr lang="en-US" sz="2000" dirty="0"/>
              <a:t>PPO </a:t>
            </a:r>
            <a:r>
              <a:rPr lang="zh-CN" altLang="en-US" sz="2000" dirty="0"/>
              <a:t>算法：</a:t>
            </a:r>
            <a:br>
              <a:rPr lang="zh-CN" altLang="en-US" sz="2000" dirty="0"/>
            </a:br>
            <a:endParaRPr lang="zh-CN" altLang="en-US" sz="2000" dirty="0"/>
          </a:p>
        </p:txBody>
      </p:sp>
      <p:pic>
        <p:nvPicPr>
          <p:cNvPr id="12290" name="Picture 2"/>
          <p:cNvPicPr>
            <a:picLocks noChangeAspect="1" noChangeArrowheads="1"/>
          </p:cNvPicPr>
          <p:nvPr/>
        </p:nvPicPr>
        <p:blipFill>
          <a:blip r:embed="rId2"/>
          <a:srcRect/>
          <a:stretch>
            <a:fillRect/>
          </a:stretch>
        </p:blipFill>
        <p:spPr bwMode="auto">
          <a:xfrm>
            <a:off x="594532" y="3240654"/>
            <a:ext cx="6543675" cy="2581275"/>
          </a:xfrm>
          <a:prstGeom prst="rect">
            <a:avLst/>
          </a:prstGeom>
          <a:noFill/>
          <a:ln w="9525">
            <a:noFill/>
            <a:miter lim="800000"/>
            <a:headEnd/>
            <a:tailEnd/>
          </a:ln>
          <a:effectLst/>
        </p:spPr>
      </p:pic>
      <p:sp>
        <p:nvSpPr>
          <p:cNvPr id="5" name="左箭头 4"/>
          <p:cNvSpPr/>
          <p:nvPr/>
        </p:nvSpPr>
        <p:spPr>
          <a:xfrm>
            <a:off x="7578247" y="4083485"/>
            <a:ext cx="826717" cy="363255"/>
          </a:xfrm>
          <a:prstGeom prst="leftArrow">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TextBox 5"/>
          <p:cNvSpPr txBox="1"/>
          <p:nvPr/>
        </p:nvSpPr>
        <p:spPr>
          <a:xfrm>
            <a:off x="8705589" y="3908121"/>
            <a:ext cx="2342367" cy="646331"/>
          </a:xfrm>
          <a:prstGeom prst="rect">
            <a:avLst/>
          </a:prstGeom>
          <a:noFill/>
        </p:spPr>
        <p:txBody>
          <a:bodyPr wrap="square" rtlCol="0">
            <a:spAutoFit/>
          </a:bodyPr>
          <a:lstStyle/>
          <a:p>
            <a:r>
              <a:rPr lang="zh-CN" altLang="en-US" dirty="0"/>
              <a:t>近端策略优化算法（</a:t>
            </a:r>
            <a:r>
              <a:rPr lang="en-US" altLang="zh-CN" dirty="0"/>
              <a:t>PPO</a:t>
            </a:r>
            <a:r>
              <a:rPr lang="zh-CN" altLang="en-US" dirty="0"/>
              <a:t>）伪代码</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本章小结</a:t>
            </a:r>
            <a:br>
              <a:rPr lang="zh-CN" altLang="en-US" dirty="0"/>
            </a:br>
            <a:endParaRPr lang="zh-CN" altLang="en-US" dirty="0"/>
          </a:p>
        </p:txBody>
      </p:sp>
      <p:sp>
        <p:nvSpPr>
          <p:cNvPr id="3" name="文本占位符 2"/>
          <p:cNvSpPr>
            <a:spLocks noGrp="1"/>
          </p:cNvSpPr>
          <p:nvPr>
            <p:ph type="body" sz="quarter" idx="22"/>
          </p:nvPr>
        </p:nvSpPr>
        <p:spPr/>
        <p:txBody>
          <a:bodyPr/>
          <a:lstStyle/>
          <a:p>
            <a:endParaRPr lang="en-US" altLang="zh-CN" sz="2000" dirty="0"/>
          </a:p>
          <a:p>
            <a:r>
              <a:rPr lang="en-US" altLang="zh-CN" sz="2000" dirty="0"/>
              <a:t>• </a:t>
            </a:r>
            <a:r>
              <a:rPr lang="zh-CN" altLang="en-US" sz="2000" dirty="0"/>
              <a:t>策略梯度法中行动的选择无需参考状态</a:t>
            </a:r>
            <a:r>
              <a:rPr lang="en-US" altLang="zh-CN" sz="2000" dirty="0"/>
              <a:t>-</a:t>
            </a:r>
            <a:r>
              <a:rPr lang="zh-CN" altLang="en-US" sz="2000" dirty="0"/>
              <a:t>行动值（策略评估），但依然可以利用状态</a:t>
            </a:r>
            <a:r>
              <a:rPr lang="en-US" altLang="zh-CN" sz="2000" dirty="0"/>
              <a:t>-</a:t>
            </a:r>
            <a:r>
              <a:rPr lang="zh-CN" altLang="en-US" sz="2000" dirty="0"/>
              <a:t>行动值学习来更新策略参数，如 </a:t>
            </a:r>
            <a:r>
              <a:rPr lang="en-US" altLang="zh-CN" sz="2000" dirty="0"/>
              <a:t>A-C </a:t>
            </a:r>
            <a:r>
              <a:rPr lang="zh-CN" altLang="en-US" sz="2000" dirty="0"/>
              <a:t>算法。</a:t>
            </a:r>
            <a:endParaRPr lang="en-US" altLang="zh-CN" sz="2000" dirty="0"/>
          </a:p>
          <a:p>
            <a:endParaRPr lang="en-US" altLang="zh-CN" sz="2000" dirty="0"/>
          </a:p>
          <a:p>
            <a:r>
              <a:rPr lang="en-US" altLang="zh-CN" sz="2000" dirty="0"/>
              <a:t>• </a:t>
            </a:r>
            <a:r>
              <a:rPr lang="zh-CN" altLang="en-US" sz="2000" dirty="0"/>
              <a:t>通过引入策略梯度的概念，策略参数的更新方向是性能指标函数关于该参数的梯度方向。</a:t>
            </a:r>
            <a:endParaRPr lang="en-US" altLang="zh-CN" sz="2000" dirty="0"/>
          </a:p>
          <a:p>
            <a:endParaRPr lang="en-US" altLang="zh-CN" sz="2000" dirty="0"/>
          </a:p>
          <a:p>
            <a:r>
              <a:rPr lang="en-US" altLang="zh-CN" sz="2000" dirty="0"/>
              <a:t>• </a:t>
            </a:r>
            <a:r>
              <a:rPr lang="zh-CN" altLang="en-US" sz="2000" dirty="0"/>
              <a:t>策略梯度法通过学习行动空间的分布来确保一定的探索，并逐渐逼近得到一个确定性策略。</a:t>
            </a:r>
            <a:endParaRPr lang="en-US" altLang="zh-CN" sz="2000" dirty="0"/>
          </a:p>
          <a:p>
            <a:endParaRPr lang="en-US" altLang="zh-CN" sz="2000" dirty="0"/>
          </a:p>
          <a:p>
            <a:r>
              <a:rPr lang="en-US" altLang="zh-CN" sz="2000" dirty="0"/>
              <a:t>• </a:t>
            </a:r>
            <a:r>
              <a:rPr lang="zh-CN" altLang="en-US" sz="2000" dirty="0"/>
              <a:t>策略梯度算法也能胜任连续状态空间任务，进行策略梯度估计时也无需考虑状态分布函数。</a:t>
            </a:r>
            <a:br>
              <a:rPr lang="zh-CN" altLang="en-US" sz="2000" dirty="0"/>
            </a:br>
            <a:endParaRPr lang="zh-CN" altLang="en-US"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5">
            <a:extLst>
              <a:ext uri="{FF2B5EF4-FFF2-40B4-BE49-F238E27FC236}">
                <a16:creationId xmlns:a16="http://schemas.microsoft.com/office/drawing/2014/main" id="{34F8B600-EDC9-094C-9D97-0831F851488D}"/>
              </a:ext>
            </a:extLst>
          </p:cNvPr>
          <p:cNvSpPr>
            <a:spLocks noGrp="1"/>
          </p:cNvSpPr>
          <p:nvPr>
            <p:ph type="body" sz="quarter" idx="10"/>
          </p:nvPr>
        </p:nvSpPr>
        <p:spPr>
          <a:xfrm>
            <a:off x="474300" y="345996"/>
            <a:ext cx="9203100" cy="461724"/>
          </a:xfrm>
        </p:spPr>
        <p:txBody>
          <a:bodyPr/>
          <a:lstStyle/>
          <a:p>
            <a:r>
              <a:rPr lang="zh-CN" altLang="en-US" sz="2000" dirty="0"/>
              <a:t>袁莎</a:t>
            </a:r>
            <a:r>
              <a:rPr lang="en-US" altLang="zh-CN" sz="2000" dirty="0"/>
              <a:t>, </a:t>
            </a:r>
            <a:r>
              <a:rPr lang="zh-CN" altLang="en-US" sz="2000" dirty="0"/>
              <a:t>白朔天</a:t>
            </a:r>
            <a:r>
              <a:rPr lang="en-US" altLang="zh-CN" sz="2000" dirty="0"/>
              <a:t>, </a:t>
            </a:r>
            <a:r>
              <a:rPr lang="zh-CN" altLang="en-US" sz="2000" dirty="0"/>
              <a:t>唐杰</a:t>
            </a:r>
            <a:r>
              <a:rPr lang="en-US" altLang="zh-CN" sz="2000" dirty="0"/>
              <a:t>. </a:t>
            </a:r>
            <a:r>
              <a:rPr lang="zh-CN" altLang="en-US" sz="2000" dirty="0"/>
              <a:t>强化学习（微课版）</a:t>
            </a:r>
            <a:r>
              <a:rPr lang="en-US" altLang="zh-CN" sz="2000" dirty="0"/>
              <a:t>. </a:t>
            </a:r>
            <a:r>
              <a:rPr lang="zh-CN" altLang="en-US" sz="2000" dirty="0"/>
              <a:t>清华大学出版社</a:t>
            </a:r>
          </a:p>
        </p:txBody>
      </p:sp>
      <p:pic>
        <p:nvPicPr>
          <p:cNvPr id="5" name="图片 4">
            <a:extLst>
              <a:ext uri="{FF2B5EF4-FFF2-40B4-BE49-F238E27FC236}">
                <a16:creationId xmlns:a16="http://schemas.microsoft.com/office/drawing/2014/main" id="{60386985-C5F1-E143-90F9-3D7A3B0418ED}"/>
              </a:ext>
            </a:extLst>
          </p:cNvPr>
          <p:cNvPicPr>
            <a:picLocks noChangeAspect="1"/>
          </p:cNvPicPr>
          <p:nvPr/>
        </p:nvPicPr>
        <p:blipFill>
          <a:blip r:embed="rId2"/>
          <a:stretch>
            <a:fillRect/>
          </a:stretch>
        </p:blipFill>
        <p:spPr>
          <a:xfrm>
            <a:off x="1079500" y="2499360"/>
            <a:ext cx="2501900" cy="2501900"/>
          </a:xfrm>
          <a:prstGeom prst="rect">
            <a:avLst/>
          </a:prstGeom>
        </p:spPr>
      </p:pic>
      <p:sp>
        <p:nvSpPr>
          <p:cNvPr id="6" name="文本占位符 5">
            <a:extLst>
              <a:ext uri="{FF2B5EF4-FFF2-40B4-BE49-F238E27FC236}">
                <a16:creationId xmlns:a16="http://schemas.microsoft.com/office/drawing/2014/main" id="{98A8D970-D4E2-E943-81C0-3FFBE4537F83}"/>
              </a:ext>
            </a:extLst>
          </p:cNvPr>
          <p:cNvSpPr txBox="1">
            <a:spLocks/>
          </p:cNvSpPr>
          <p:nvPr/>
        </p:nvSpPr>
        <p:spPr>
          <a:xfrm>
            <a:off x="1371260" y="2037636"/>
            <a:ext cx="1918380" cy="461724"/>
          </a:xfrm>
          <a:prstGeom prst="rect">
            <a:avLst/>
          </a:prstGeom>
          <a:noFill/>
          <a:ln>
            <a:noFill/>
          </a:ln>
        </p:spPr>
        <p:txBody>
          <a:bodyPr lIns="0" tIns="0" rIns="0" bIns="0" anchor="t"/>
          <a:lstStyle>
            <a:lvl1pPr marL="0" indent="0" algn="l" defTabSz="914400" rtl="0" eaLnBrk="1" latinLnBrk="0" hangingPunct="1">
              <a:lnSpc>
                <a:spcPct val="90000"/>
              </a:lnSpc>
              <a:spcBef>
                <a:spcPts val="1000"/>
              </a:spcBef>
              <a:buFont typeface="Arial" panose="020B0604020202090204" pitchFamily="34" charset="0"/>
              <a:buNone/>
              <a:defRPr sz="3000" b="1" i="0" kern="1200">
                <a:ln>
                  <a:noFill/>
                </a:ln>
                <a:solidFill>
                  <a:srgbClr val="0070C0"/>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2000" dirty="0"/>
              <a:t>京东购买二维码</a:t>
            </a:r>
          </a:p>
        </p:txBody>
      </p:sp>
      <p:pic>
        <p:nvPicPr>
          <p:cNvPr id="8" name="图片 7">
            <a:extLst>
              <a:ext uri="{FF2B5EF4-FFF2-40B4-BE49-F238E27FC236}">
                <a16:creationId xmlns:a16="http://schemas.microsoft.com/office/drawing/2014/main" id="{DB0E6482-A3DE-724E-BF27-1F8FFC52FD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2392680"/>
            <a:ext cx="2788920" cy="2788920"/>
          </a:xfrm>
          <a:prstGeom prst="rect">
            <a:avLst/>
          </a:prstGeom>
        </p:spPr>
      </p:pic>
      <p:sp>
        <p:nvSpPr>
          <p:cNvPr id="9" name="文本占位符 5">
            <a:extLst>
              <a:ext uri="{FF2B5EF4-FFF2-40B4-BE49-F238E27FC236}">
                <a16:creationId xmlns:a16="http://schemas.microsoft.com/office/drawing/2014/main" id="{37439898-56FF-C944-B2D2-6BC8E2770D8C}"/>
              </a:ext>
            </a:extLst>
          </p:cNvPr>
          <p:cNvSpPr txBox="1">
            <a:spLocks/>
          </p:cNvSpPr>
          <p:nvPr/>
        </p:nvSpPr>
        <p:spPr>
          <a:xfrm>
            <a:off x="8308465" y="2095064"/>
            <a:ext cx="1918380" cy="461724"/>
          </a:xfrm>
          <a:prstGeom prst="rect">
            <a:avLst/>
          </a:prstGeom>
          <a:noFill/>
          <a:ln>
            <a:noFill/>
          </a:ln>
        </p:spPr>
        <p:txBody>
          <a:bodyPr lIns="0" tIns="0" rIns="0" bIns="0" anchor="t"/>
          <a:lstStyle>
            <a:lvl1pPr marL="0" indent="0" algn="l" defTabSz="914400" rtl="0" eaLnBrk="1" latinLnBrk="0" hangingPunct="1">
              <a:lnSpc>
                <a:spcPct val="90000"/>
              </a:lnSpc>
              <a:spcBef>
                <a:spcPts val="1000"/>
              </a:spcBef>
              <a:buFont typeface="Arial" panose="020B0604020202090204" pitchFamily="34" charset="0"/>
              <a:buNone/>
              <a:defRPr sz="3000" b="1" i="0" kern="1200">
                <a:ln>
                  <a:noFill/>
                </a:ln>
                <a:solidFill>
                  <a:srgbClr val="0070C0"/>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2000" dirty="0"/>
              <a:t>交流公众号</a:t>
            </a:r>
          </a:p>
        </p:txBody>
      </p:sp>
      <p:pic>
        <p:nvPicPr>
          <p:cNvPr id="12" name="图片 11">
            <a:extLst>
              <a:ext uri="{FF2B5EF4-FFF2-40B4-BE49-F238E27FC236}">
                <a16:creationId xmlns:a16="http://schemas.microsoft.com/office/drawing/2014/main" id="{3AC24343-BFC4-4D42-AEE6-68C35C00EF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1350" y="2528570"/>
            <a:ext cx="2501900" cy="2501900"/>
          </a:xfrm>
          <a:prstGeom prst="rect">
            <a:avLst/>
          </a:prstGeom>
        </p:spPr>
      </p:pic>
      <p:sp>
        <p:nvSpPr>
          <p:cNvPr id="13" name="文本占位符 5">
            <a:extLst>
              <a:ext uri="{FF2B5EF4-FFF2-40B4-BE49-F238E27FC236}">
                <a16:creationId xmlns:a16="http://schemas.microsoft.com/office/drawing/2014/main" id="{10B00AAA-7CF8-5B46-9155-EDB0E8125E96}"/>
              </a:ext>
            </a:extLst>
          </p:cNvPr>
          <p:cNvSpPr txBox="1">
            <a:spLocks/>
          </p:cNvSpPr>
          <p:nvPr/>
        </p:nvSpPr>
        <p:spPr>
          <a:xfrm>
            <a:off x="4846615" y="2066846"/>
            <a:ext cx="1918380" cy="461724"/>
          </a:xfrm>
          <a:prstGeom prst="rect">
            <a:avLst/>
          </a:prstGeom>
          <a:noFill/>
          <a:ln>
            <a:noFill/>
          </a:ln>
        </p:spPr>
        <p:txBody>
          <a:bodyPr lIns="0" tIns="0" rIns="0" bIns="0" anchor="t"/>
          <a:lstStyle>
            <a:lvl1pPr marL="0" indent="0" algn="l" defTabSz="914400" rtl="0" eaLnBrk="1" latinLnBrk="0" hangingPunct="1">
              <a:lnSpc>
                <a:spcPct val="90000"/>
              </a:lnSpc>
              <a:spcBef>
                <a:spcPts val="1000"/>
              </a:spcBef>
              <a:buFont typeface="Arial" panose="020B0604020202090204" pitchFamily="34" charset="0"/>
              <a:buNone/>
              <a:defRPr sz="3000" b="1" i="0" kern="1200">
                <a:ln>
                  <a:noFill/>
                </a:ln>
                <a:solidFill>
                  <a:srgbClr val="0070C0"/>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2000" dirty="0"/>
              <a:t>淘宝购买二维码</a:t>
            </a:r>
          </a:p>
        </p:txBody>
      </p:sp>
    </p:spTree>
    <p:extLst>
      <p:ext uri="{BB962C8B-B14F-4D97-AF65-F5344CB8AC3E}">
        <p14:creationId xmlns:p14="http://schemas.microsoft.com/office/powerpoint/2010/main" val="3467212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基本概念</a:t>
            </a:r>
          </a:p>
        </p:txBody>
      </p:sp>
      <p:sp>
        <p:nvSpPr>
          <p:cNvPr id="3" name="文本占位符 2"/>
          <p:cNvSpPr>
            <a:spLocks noGrp="1"/>
          </p:cNvSpPr>
          <p:nvPr>
            <p:ph type="body" sz="quarter" idx="22"/>
          </p:nvPr>
        </p:nvSpPr>
        <p:spPr>
          <a:xfrm>
            <a:off x="474300" y="1125968"/>
            <a:ext cx="11538160" cy="4766832"/>
          </a:xfrm>
        </p:spPr>
        <p:txBody>
          <a:bodyPr/>
          <a:lstStyle/>
          <a:p>
            <a:r>
              <a:rPr lang="zh-CN" altLang="en-US" sz="2000" dirty="0"/>
              <a:t>与值函数近似法一样，策略梯度法采用了监督学习的框架。</a:t>
            </a:r>
            <a:endParaRPr lang="en-US" altLang="zh-CN" sz="2000" dirty="0"/>
          </a:p>
          <a:p>
            <a:r>
              <a:rPr lang="zh-CN" altLang="en-US" sz="2000" dirty="0"/>
              <a:t>（监督学习的三步法：选模型，定指标，建算法）</a:t>
            </a:r>
            <a:endParaRPr lang="en-US" altLang="zh-CN" dirty="0"/>
          </a:p>
          <a:p>
            <a:endParaRPr lang="en-US" altLang="zh-CN" sz="2000" dirty="0"/>
          </a:p>
          <a:p>
            <a:r>
              <a:rPr lang="zh-CN" altLang="en-US" sz="2000" dirty="0"/>
              <a:t>值函数近似法将状态 </a:t>
            </a:r>
            <a:r>
              <a:rPr lang="en-US" sz="2000" dirty="0"/>
              <a:t>s </a:t>
            </a:r>
            <a:r>
              <a:rPr lang="zh-CN" altLang="en-US" sz="2000" dirty="0"/>
              <a:t>和行动 </a:t>
            </a:r>
            <a:r>
              <a:rPr lang="en-US" sz="2000" dirty="0"/>
              <a:t>a </a:t>
            </a:r>
            <a:r>
              <a:rPr lang="zh-CN" altLang="en-US" sz="2000" dirty="0"/>
              <a:t>输入带参数的函数              中，用来近似表示观测到的真实值          。 </a:t>
            </a:r>
            <a:br>
              <a:rPr lang="en-US" sz="2000" dirty="0"/>
            </a:br>
            <a:br>
              <a:rPr lang="zh-CN" altLang="en-US" sz="2000" dirty="0"/>
            </a:br>
            <a:endParaRPr lang="en-US" altLang="zh-CN" sz="2000" dirty="0"/>
          </a:p>
          <a:p>
            <a:r>
              <a:rPr lang="zh-CN" altLang="en-US" sz="2000" dirty="0"/>
              <a:t>策略梯度法用一个带参数的函数            来近似表示观测到的真实值          。</a:t>
            </a:r>
            <a:br>
              <a:rPr lang="zh-CN" altLang="en-US" sz="2000" dirty="0"/>
            </a:br>
            <a:endParaRPr lang="zh-CN" altLang="en-US" sz="2000" dirty="0"/>
          </a:p>
        </p:txBody>
      </p:sp>
      <p:pic>
        <p:nvPicPr>
          <p:cNvPr id="1026" name="Picture 2"/>
          <p:cNvPicPr>
            <a:picLocks noChangeAspect="1" noChangeArrowheads="1"/>
          </p:cNvPicPr>
          <p:nvPr/>
        </p:nvPicPr>
        <p:blipFill>
          <a:blip r:embed="rId2"/>
          <a:srcRect/>
          <a:stretch>
            <a:fillRect/>
          </a:stretch>
        </p:blipFill>
        <p:spPr bwMode="auto">
          <a:xfrm>
            <a:off x="6186944" y="2451643"/>
            <a:ext cx="1026247" cy="316608"/>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1039604" y="2478456"/>
            <a:ext cx="713339" cy="289794"/>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4112909" y="3499066"/>
            <a:ext cx="872450" cy="307923"/>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8035121" y="3513354"/>
            <a:ext cx="682994" cy="302309"/>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基本概念</a:t>
            </a:r>
          </a:p>
          <a:p>
            <a:endParaRPr lang="zh-CN" altLang="en-US" dirty="0"/>
          </a:p>
        </p:txBody>
      </p:sp>
      <p:sp>
        <p:nvSpPr>
          <p:cNvPr id="3" name="文本占位符 2"/>
          <p:cNvSpPr>
            <a:spLocks noGrp="1"/>
          </p:cNvSpPr>
          <p:nvPr>
            <p:ph type="body" sz="quarter" idx="22"/>
          </p:nvPr>
        </p:nvSpPr>
        <p:spPr/>
        <p:txBody>
          <a:bodyPr/>
          <a:lstStyle/>
          <a:p>
            <a:r>
              <a:rPr lang="zh-CN" altLang="en-US" sz="2000" dirty="0"/>
              <a:t>策略梯度法</a:t>
            </a:r>
            <a:endParaRPr lang="en-US" altLang="zh-CN" sz="2000" dirty="0"/>
          </a:p>
          <a:p>
            <a:r>
              <a:rPr lang="en-US" altLang="zh-CN" sz="2000" dirty="0"/>
              <a:t>-</a:t>
            </a:r>
            <a:r>
              <a:rPr lang="zh-CN" altLang="en-US" sz="2000" dirty="0"/>
              <a:t>模型：</a:t>
            </a:r>
            <a:endParaRPr lang="en-US" altLang="zh-CN" sz="2000" dirty="0"/>
          </a:p>
          <a:p>
            <a:r>
              <a:rPr lang="zh-CN" altLang="en-US" sz="2000" dirty="0"/>
              <a:t>策略梯度法通过学习一个策略分布来增强行动选择的随机性，达到对行动空间进行探索的目的。</a:t>
            </a:r>
            <a:endParaRPr lang="en-US" altLang="zh-CN" sz="2000" dirty="0"/>
          </a:p>
          <a:p>
            <a:r>
              <a:rPr lang="zh-CN" altLang="en-US" sz="2000" dirty="0"/>
              <a:t>因此，我们可以定义一个策略函数            ：</a:t>
            </a:r>
            <a:endParaRPr lang="en-US" altLang="zh-CN" sz="2000" dirty="0"/>
          </a:p>
          <a:p>
            <a:endParaRPr lang="en-US" altLang="zh-CN" sz="2000" b="1" dirty="0"/>
          </a:p>
          <a:p>
            <a:endParaRPr lang="en-US" altLang="zh-CN" sz="2000" b="1" dirty="0"/>
          </a:p>
          <a:p>
            <a:r>
              <a:rPr lang="zh-CN" altLang="en-US" sz="2000" dirty="0"/>
              <a:t>策略函数             的含义是，在时刻 </a:t>
            </a:r>
            <a:r>
              <a:rPr lang="en-US" altLang="zh-CN" sz="2000" dirty="0"/>
              <a:t>t </a:t>
            </a:r>
            <a:r>
              <a:rPr lang="zh-CN" altLang="en-US" sz="2000" dirty="0"/>
              <a:t>状态 </a:t>
            </a:r>
            <a:r>
              <a:rPr lang="en-US" altLang="zh-CN" sz="2000" dirty="0"/>
              <a:t>s </a:t>
            </a:r>
            <a:r>
              <a:rPr lang="zh-CN" altLang="en-US" sz="2000" dirty="0"/>
              <a:t>下采取行动 </a:t>
            </a:r>
            <a:r>
              <a:rPr lang="en-US" altLang="zh-CN" sz="2000" dirty="0"/>
              <a:t>a </a:t>
            </a:r>
            <a:r>
              <a:rPr lang="zh-CN" altLang="en-US" sz="2000" dirty="0"/>
              <a:t>的概率，参数           </a:t>
            </a:r>
            <a:endParaRPr lang="en-US" altLang="zh-CN" sz="2000" dirty="0"/>
          </a:p>
          <a:p>
            <a:r>
              <a:rPr lang="zh-CN" altLang="en-US" sz="2000" dirty="0"/>
              <a:t>非确定性策略             的取值范围为 </a:t>
            </a:r>
            <a:r>
              <a:rPr lang="en-US" altLang="zh-CN" sz="2000" dirty="0"/>
              <a:t>(0,1)</a:t>
            </a:r>
          </a:p>
          <a:p>
            <a:r>
              <a:rPr lang="zh-CN" altLang="en-US" sz="2000" dirty="0"/>
              <a:t>策略函数             也会被简写为     或者    </a:t>
            </a:r>
            <a:br>
              <a:rPr lang="zh-CN" altLang="en-US" sz="2000" dirty="0"/>
            </a:br>
            <a:br>
              <a:rPr lang="zh-CN" altLang="en-US" sz="2000" b="1" dirty="0"/>
            </a:br>
            <a:br>
              <a:rPr lang="zh-CN" altLang="en-US" sz="2000" dirty="0"/>
            </a:br>
            <a:br>
              <a:rPr lang="zh-CN" altLang="en-US" sz="2000" dirty="0"/>
            </a:br>
            <a:endParaRPr lang="zh-CN" altLang="en-US" sz="2000" dirty="0"/>
          </a:p>
        </p:txBody>
      </p:sp>
      <p:pic>
        <p:nvPicPr>
          <p:cNvPr id="2050" name="Picture 2"/>
          <p:cNvPicPr>
            <a:picLocks noChangeAspect="1" noChangeArrowheads="1"/>
          </p:cNvPicPr>
          <p:nvPr/>
        </p:nvPicPr>
        <p:blipFill>
          <a:blip r:embed="rId2"/>
          <a:srcRect/>
          <a:stretch>
            <a:fillRect/>
          </a:stretch>
        </p:blipFill>
        <p:spPr bwMode="auto">
          <a:xfrm>
            <a:off x="4398007" y="2420068"/>
            <a:ext cx="862925" cy="343091"/>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067827" y="2996266"/>
            <a:ext cx="3882779" cy="348184"/>
          </a:xfrm>
          <a:prstGeom prst="rect">
            <a:avLst/>
          </a:prstGeom>
          <a:noFill/>
          <a:ln w="9525">
            <a:noFill/>
            <a:miter lim="800000"/>
            <a:headEnd/>
            <a:tailEnd/>
          </a:ln>
          <a:effectLst/>
        </p:spPr>
      </p:pic>
      <p:pic>
        <p:nvPicPr>
          <p:cNvPr id="6" name="Picture 2"/>
          <p:cNvPicPr>
            <a:picLocks noChangeAspect="1" noChangeArrowheads="1"/>
          </p:cNvPicPr>
          <p:nvPr/>
        </p:nvPicPr>
        <p:blipFill>
          <a:blip r:embed="rId2"/>
          <a:srcRect/>
          <a:stretch>
            <a:fillRect/>
          </a:stretch>
        </p:blipFill>
        <p:spPr bwMode="auto">
          <a:xfrm>
            <a:off x="1606791" y="3724863"/>
            <a:ext cx="862925" cy="343091"/>
          </a:xfrm>
          <a:prstGeom prst="rect">
            <a:avLst/>
          </a:prstGeom>
          <a:noFill/>
          <a:ln w="9525">
            <a:noFill/>
            <a:miter lim="800000"/>
            <a:headEnd/>
            <a:tailEnd/>
          </a:ln>
          <a:effectLst/>
        </p:spPr>
      </p:pic>
      <p:pic>
        <p:nvPicPr>
          <p:cNvPr id="7" name="Picture 2"/>
          <p:cNvPicPr>
            <a:picLocks noChangeAspect="1" noChangeArrowheads="1"/>
          </p:cNvPicPr>
          <p:nvPr/>
        </p:nvPicPr>
        <p:blipFill>
          <a:blip r:embed="rId2"/>
          <a:srcRect/>
          <a:stretch>
            <a:fillRect/>
          </a:stretch>
        </p:blipFill>
        <p:spPr bwMode="auto">
          <a:xfrm>
            <a:off x="2190869" y="4146394"/>
            <a:ext cx="862925" cy="343091"/>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8728292" y="3724863"/>
            <a:ext cx="712745" cy="309889"/>
          </a:xfrm>
          <a:prstGeom prst="rect">
            <a:avLst/>
          </a:prstGeom>
          <a:noFill/>
          <a:ln w="9525">
            <a:noFill/>
            <a:miter lim="800000"/>
            <a:headEnd/>
            <a:tailEnd/>
          </a:ln>
          <a:effectLst/>
        </p:spPr>
      </p:pic>
      <p:pic>
        <p:nvPicPr>
          <p:cNvPr id="9" name="Picture 2"/>
          <p:cNvPicPr>
            <a:picLocks noChangeAspect="1" noChangeArrowheads="1"/>
          </p:cNvPicPr>
          <p:nvPr/>
        </p:nvPicPr>
        <p:blipFill>
          <a:blip r:embed="rId2"/>
          <a:srcRect/>
          <a:stretch>
            <a:fillRect/>
          </a:stretch>
        </p:blipFill>
        <p:spPr bwMode="auto">
          <a:xfrm>
            <a:off x="1621405" y="4603771"/>
            <a:ext cx="862925" cy="343091"/>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4110559" y="4629932"/>
            <a:ext cx="273549" cy="262607"/>
          </a:xfrm>
          <a:prstGeom prst="rect">
            <a:avLst/>
          </a:prstGeom>
          <a:noFill/>
          <a:ln w="9525">
            <a:noFill/>
            <a:miter lim="800000"/>
            <a:headEnd/>
            <a:tailEnd/>
          </a:ln>
          <a:effectLst/>
        </p:spPr>
      </p:pic>
      <p:pic>
        <p:nvPicPr>
          <p:cNvPr id="2054" name="Picture 6"/>
          <p:cNvPicPr>
            <a:picLocks noChangeAspect="1" noChangeArrowheads="1"/>
          </p:cNvPicPr>
          <p:nvPr/>
        </p:nvPicPr>
        <p:blipFill>
          <a:blip r:embed="rId6"/>
          <a:srcRect/>
          <a:stretch>
            <a:fillRect/>
          </a:stretch>
        </p:blipFill>
        <p:spPr bwMode="auto">
          <a:xfrm>
            <a:off x="4953327" y="4644222"/>
            <a:ext cx="219922" cy="243072"/>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基本概念</a:t>
            </a:r>
          </a:p>
          <a:p>
            <a:endParaRPr lang="zh-CN" altLang="en-US" dirty="0"/>
          </a:p>
        </p:txBody>
      </p:sp>
      <p:sp>
        <p:nvSpPr>
          <p:cNvPr id="3" name="文本占位符 2"/>
          <p:cNvSpPr>
            <a:spLocks noGrp="1"/>
          </p:cNvSpPr>
          <p:nvPr>
            <p:ph type="body" sz="quarter" idx="22"/>
          </p:nvPr>
        </p:nvSpPr>
        <p:spPr>
          <a:xfrm>
            <a:off x="474300" y="900500"/>
            <a:ext cx="11425426" cy="4766832"/>
          </a:xfrm>
        </p:spPr>
        <p:txBody>
          <a:bodyPr/>
          <a:lstStyle/>
          <a:p>
            <a:r>
              <a:rPr lang="en-US" altLang="zh-CN" sz="2000" dirty="0"/>
              <a:t>-</a:t>
            </a:r>
            <a:r>
              <a:rPr lang="zh-CN" altLang="en-US" sz="2000" dirty="0"/>
              <a:t>指标：</a:t>
            </a:r>
            <a:endParaRPr lang="en-US" altLang="zh-CN" sz="2000" dirty="0"/>
          </a:p>
          <a:p>
            <a:r>
              <a:rPr lang="zh-CN" altLang="en-US" sz="2000" dirty="0"/>
              <a:t>利用性能指标函数        对参数化策略的效果进行评估。</a:t>
            </a:r>
            <a:endParaRPr lang="en-US" altLang="zh-CN" sz="2000" dirty="0"/>
          </a:p>
          <a:p>
            <a:endParaRPr lang="en-US" altLang="zh-CN" sz="2000" dirty="0"/>
          </a:p>
          <a:p>
            <a:r>
              <a:rPr lang="zh-CN" altLang="en-US" sz="2000" dirty="0"/>
              <a:t>在离散场景下，策略函数     的性能指标函数 </a:t>
            </a:r>
            <a:r>
              <a:rPr lang="en-US" altLang="zh-CN" sz="2000" dirty="0"/>
              <a:t>       </a:t>
            </a:r>
            <a:r>
              <a:rPr lang="zh-CN" altLang="en-US" sz="2000" dirty="0"/>
              <a:t>为每个交互序列中初始状态 </a:t>
            </a:r>
            <a:r>
              <a:rPr lang="en-US" altLang="zh-CN" sz="2000" dirty="0"/>
              <a:t>s</a:t>
            </a:r>
            <a:r>
              <a:rPr lang="en-US" altLang="zh-CN" sz="2000" baseline="-25000" dirty="0"/>
              <a:t>0</a:t>
            </a:r>
            <a:r>
              <a:rPr lang="en-US" altLang="zh-CN" sz="2000" dirty="0"/>
              <a:t> </a:t>
            </a:r>
            <a:r>
              <a:rPr lang="zh-CN" altLang="en-US" sz="2000" dirty="0"/>
              <a:t>的状态值函数</a:t>
            </a:r>
            <a:r>
              <a:rPr lang="en-US" altLang="zh-CN" sz="2000" dirty="0"/>
              <a:t>          </a:t>
            </a:r>
            <a:r>
              <a:rPr lang="zh-CN" altLang="en-US" sz="2000" dirty="0"/>
              <a:t>，</a:t>
            </a:r>
            <a:endParaRPr lang="en-US" altLang="zh-CN" sz="2000" dirty="0"/>
          </a:p>
          <a:p>
            <a:r>
              <a:rPr lang="zh-CN" altLang="en-US" sz="2000" dirty="0"/>
              <a:t>即：</a:t>
            </a:r>
            <a:endParaRPr lang="en-US" altLang="zh-CN" sz="2000" dirty="0"/>
          </a:p>
          <a:p>
            <a:endParaRPr lang="en-US" altLang="zh-CN" sz="2000" b="1" dirty="0"/>
          </a:p>
          <a:p>
            <a:r>
              <a:rPr lang="zh-CN" altLang="en-US" sz="2000" dirty="0"/>
              <a:t>在连续场景下无起始状态的概念，我们使用另外两种计算方式。</a:t>
            </a:r>
            <a:endParaRPr lang="en-US" altLang="zh-CN" sz="2000" dirty="0"/>
          </a:p>
          <a:p>
            <a:r>
              <a:rPr lang="en-US" altLang="zh-CN" sz="2000" dirty="0"/>
              <a:t>1. </a:t>
            </a:r>
            <a:r>
              <a:rPr lang="zh-CN" altLang="en-US" sz="2000" dirty="0"/>
              <a:t>根据当前环境在策略     影响下的状态分布          来对所有状态 </a:t>
            </a:r>
            <a:r>
              <a:rPr lang="en-US" altLang="zh-CN" sz="2000" dirty="0"/>
              <a:t>s </a:t>
            </a:r>
            <a:r>
              <a:rPr lang="zh-CN" altLang="en-US" sz="2000" dirty="0"/>
              <a:t>计算其状态值          期望：</a:t>
            </a:r>
            <a:endParaRPr lang="en-US" altLang="zh-CN" sz="2000" dirty="0"/>
          </a:p>
          <a:p>
            <a:endParaRPr lang="en-US" altLang="zh-CN" sz="2000" dirty="0"/>
          </a:p>
          <a:p>
            <a:endParaRPr lang="en-US" altLang="zh-CN" sz="2000" dirty="0"/>
          </a:p>
          <a:p>
            <a:r>
              <a:rPr lang="en-US" altLang="zh-CN" sz="2000" dirty="0"/>
              <a:t>2. </a:t>
            </a:r>
            <a:r>
              <a:rPr lang="zh-CN" altLang="en-US" sz="2000" dirty="0"/>
              <a:t>对每一个可能状态 </a:t>
            </a:r>
            <a:r>
              <a:rPr lang="en-US" altLang="zh-CN" sz="2000" dirty="0"/>
              <a:t>s </a:t>
            </a:r>
            <a:r>
              <a:rPr lang="zh-CN" altLang="en-US" sz="2000" dirty="0"/>
              <a:t>下采取的每一个行动 </a:t>
            </a:r>
            <a:r>
              <a:rPr lang="en-US" altLang="zh-CN" sz="2000" dirty="0"/>
              <a:t>a </a:t>
            </a:r>
            <a:r>
              <a:rPr lang="zh-CN" altLang="en-US" sz="2000" dirty="0"/>
              <a:t>计算其单位时间奖励期望：</a:t>
            </a:r>
            <a:br>
              <a:rPr lang="zh-CN" altLang="en-US" sz="2000" dirty="0"/>
            </a:br>
            <a:r>
              <a:rPr lang="zh-CN" altLang="en-US" sz="2000" dirty="0"/>
              <a:t> </a:t>
            </a:r>
            <a:br>
              <a:rPr lang="zh-CN" altLang="en-US" sz="2000" dirty="0"/>
            </a:br>
            <a:r>
              <a:rPr lang="zh-CN" altLang="en-US" sz="2000" dirty="0"/>
              <a:t> </a:t>
            </a:r>
            <a:br>
              <a:rPr lang="zh-CN" altLang="en-US" sz="2000" dirty="0"/>
            </a:br>
            <a:endParaRPr lang="zh-CN" altLang="en-US" sz="2000" dirty="0"/>
          </a:p>
        </p:txBody>
      </p:sp>
      <p:pic>
        <p:nvPicPr>
          <p:cNvPr id="3074" name="Picture 2"/>
          <p:cNvPicPr>
            <a:picLocks noChangeAspect="1" noChangeArrowheads="1"/>
          </p:cNvPicPr>
          <p:nvPr/>
        </p:nvPicPr>
        <p:blipFill>
          <a:blip r:embed="rId2"/>
          <a:srcRect/>
          <a:stretch>
            <a:fillRect/>
          </a:stretch>
        </p:blipFill>
        <p:spPr bwMode="auto">
          <a:xfrm>
            <a:off x="2620157" y="1391695"/>
            <a:ext cx="511349" cy="311256"/>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3366762" y="2245227"/>
            <a:ext cx="290838" cy="279652"/>
          </a:xfrm>
          <a:prstGeom prst="rect">
            <a:avLst/>
          </a:prstGeom>
          <a:noFill/>
          <a:ln w="9525">
            <a:noFill/>
            <a:miter lim="800000"/>
            <a:headEnd/>
            <a:tailEnd/>
          </a:ln>
          <a:effectLst/>
        </p:spPr>
      </p:pic>
      <p:pic>
        <p:nvPicPr>
          <p:cNvPr id="6" name="Picture 2"/>
          <p:cNvPicPr>
            <a:picLocks noChangeAspect="1" noChangeArrowheads="1"/>
          </p:cNvPicPr>
          <p:nvPr/>
        </p:nvPicPr>
        <p:blipFill>
          <a:blip r:embed="rId2"/>
          <a:srcRect/>
          <a:stretch>
            <a:fillRect/>
          </a:stretch>
        </p:blipFill>
        <p:spPr bwMode="auto">
          <a:xfrm>
            <a:off x="5553336" y="2258079"/>
            <a:ext cx="484210" cy="294737"/>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11086185" y="2265515"/>
            <a:ext cx="780217" cy="289795"/>
          </a:xfrm>
          <a:prstGeom prst="rect">
            <a:avLst/>
          </a:prstGeom>
          <a:noFill/>
          <a:ln w="9525">
            <a:noFill/>
            <a:miter lim="800000"/>
            <a:headEnd/>
            <a:tailEnd/>
          </a:ln>
          <a:effectLst/>
        </p:spPr>
      </p:pic>
      <p:pic>
        <p:nvPicPr>
          <p:cNvPr id="3077" name="Picture 5"/>
          <p:cNvPicPr>
            <a:picLocks noChangeAspect="1" noChangeArrowheads="1"/>
          </p:cNvPicPr>
          <p:nvPr/>
        </p:nvPicPr>
        <p:blipFill>
          <a:blip r:embed="rId5"/>
          <a:srcRect/>
          <a:stretch>
            <a:fillRect/>
          </a:stretch>
        </p:blipFill>
        <p:spPr bwMode="auto">
          <a:xfrm>
            <a:off x="1108489" y="2540043"/>
            <a:ext cx="1609659" cy="441867"/>
          </a:xfrm>
          <a:prstGeom prst="rect">
            <a:avLst/>
          </a:prstGeom>
          <a:noFill/>
          <a:ln w="9525">
            <a:noFill/>
            <a:miter lim="800000"/>
            <a:headEnd/>
            <a:tailEnd/>
          </a:ln>
          <a:effectLst/>
        </p:spPr>
      </p:pic>
      <p:pic>
        <p:nvPicPr>
          <p:cNvPr id="3078" name="Picture 6"/>
          <p:cNvPicPr>
            <a:picLocks noChangeAspect="1" noChangeArrowheads="1"/>
          </p:cNvPicPr>
          <p:nvPr/>
        </p:nvPicPr>
        <p:blipFill>
          <a:blip r:embed="rId6"/>
          <a:srcRect/>
          <a:stretch>
            <a:fillRect/>
          </a:stretch>
        </p:blipFill>
        <p:spPr bwMode="auto">
          <a:xfrm>
            <a:off x="3131769" y="3978580"/>
            <a:ext cx="312889" cy="268191"/>
          </a:xfrm>
          <a:prstGeom prst="rect">
            <a:avLst/>
          </a:prstGeom>
          <a:noFill/>
          <a:ln w="9525">
            <a:noFill/>
            <a:miter lim="800000"/>
            <a:headEnd/>
            <a:tailEnd/>
          </a:ln>
          <a:effectLst/>
        </p:spPr>
      </p:pic>
      <p:pic>
        <p:nvPicPr>
          <p:cNvPr id="3079" name="Picture 7"/>
          <p:cNvPicPr>
            <a:picLocks noChangeAspect="1" noChangeArrowheads="1"/>
          </p:cNvPicPr>
          <p:nvPr/>
        </p:nvPicPr>
        <p:blipFill>
          <a:blip r:embed="rId7"/>
          <a:srcRect/>
          <a:stretch>
            <a:fillRect/>
          </a:stretch>
        </p:blipFill>
        <p:spPr bwMode="auto">
          <a:xfrm>
            <a:off x="5518627" y="3937478"/>
            <a:ext cx="706810" cy="321277"/>
          </a:xfrm>
          <a:prstGeom prst="rect">
            <a:avLst/>
          </a:prstGeom>
          <a:noFill/>
          <a:ln w="9525">
            <a:noFill/>
            <a:miter lim="800000"/>
            <a:headEnd/>
            <a:tailEnd/>
          </a:ln>
          <a:effectLst/>
        </p:spPr>
      </p:pic>
      <p:pic>
        <p:nvPicPr>
          <p:cNvPr id="3080" name="Picture 8"/>
          <p:cNvPicPr>
            <a:picLocks noChangeAspect="1" noChangeArrowheads="1"/>
          </p:cNvPicPr>
          <p:nvPr/>
        </p:nvPicPr>
        <p:blipFill>
          <a:blip r:embed="rId8"/>
          <a:srcRect/>
          <a:stretch>
            <a:fillRect/>
          </a:stretch>
        </p:blipFill>
        <p:spPr bwMode="auto">
          <a:xfrm>
            <a:off x="9628928" y="3945243"/>
            <a:ext cx="662784" cy="326132"/>
          </a:xfrm>
          <a:prstGeom prst="rect">
            <a:avLst/>
          </a:prstGeom>
          <a:noFill/>
          <a:ln w="9525">
            <a:noFill/>
            <a:miter lim="800000"/>
            <a:headEnd/>
            <a:tailEnd/>
          </a:ln>
          <a:effectLst/>
        </p:spPr>
      </p:pic>
      <p:pic>
        <p:nvPicPr>
          <p:cNvPr id="3081" name="Picture 9"/>
          <p:cNvPicPr>
            <a:picLocks noChangeAspect="1" noChangeArrowheads="1"/>
          </p:cNvPicPr>
          <p:nvPr/>
        </p:nvPicPr>
        <p:blipFill>
          <a:blip r:embed="rId9"/>
          <a:srcRect/>
          <a:stretch>
            <a:fillRect/>
          </a:stretch>
        </p:blipFill>
        <p:spPr bwMode="auto">
          <a:xfrm>
            <a:off x="3957899" y="4475771"/>
            <a:ext cx="3419931" cy="578155"/>
          </a:xfrm>
          <a:prstGeom prst="rect">
            <a:avLst/>
          </a:prstGeom>
          <a:noFill/>
          <a:ln w="9525">
            <a:noFill/>
            <a:miter lim="800000"/>
            <a:headEnd/>
            <a:tailEnd/>
          </a:ln>
          <a:effectLst/>
        </p:spPr>
      </p:pic>
      <p:pic>
        <p:nvPicPr>
          <p:cNvPr id="3082" name="Picture 10"/>
          <p:cNvPicPr>
            <a:picLocks noChangeAspect="1" noChangeArrowheads="1"/>
          </p:cNvPicPr>
          <p:nvPr/>
        </p:nvPicPr>
        <p:blipFill>
          <a:blip r:embed="rId10"/>
          <a:srcRect/>
          <a:stretch>
            <a:fillRect/>
          </a:stretch>
        </p:blipFill>
        <p:spPr bwMode="auto">
          <a:xfrm>
            <a:off x="3909295" y="5850634"/>
            <a:ext cx="4248150" cy="542925"/>
          </a:xfrm>
          <a:prstGeom prst="rect">
            <a:avLst/>
          </a:prstGeom>
          <a:noFill/>
          <a:ln w="9525">
            <a:noFill/>
            <a:miter lim="800000"/>
            <a:headEnd/>
            <a:tailEnd/>
          </a:ln>
          <a:effectLst/>
        </p:spPr>
      </p:pic>
      <p:sp>
        <p:nvSpPr>
          <p:cNvPr id="15" name="矩形 14"/>
          <p:cNvSpPr/>
          <p:nvPr/>
        </p:nvSpPr>
        <p:spPr>
          <a:xfrm>
            <a:off x="9060494" y="6150278"/>
            <a:ext cx="2275561" cy="923330"/>
          </a:xfrm>
          <a:prstGeom prst="rect">
            <a:avLst/>
          </a:prstGeom>
        </p:spPr>
        <p:txBody>
          <a:bodyPr wrap="square">
            <a:spAutoFit/>
          </a:bodyPr>
          <a:lstStyle/>
          <a:p>
            <a:r>
              <a:rPr lang="zh-CN" altLang="en-US" dirty="0"/>
              <a:t>在状态 </a:t>
            </a:r>
            <a:r>
              <a:rPr lang="en-US" altLang="zh-CN" i="1" dirty="0"/>
              <a:t>s </a:t>
            </a:r>
            <a:r>
              <a:rPr lang="zh-CN" altLang="en-US" dirty="0"/>
              <a:t>采取行动 </a:t>
            </a:r>
            <a:r>
              <a:rPr lang="en-US" altLang="zh-CN" i="1" dirty="0"/>
              <a:t>a </a:t>
            </a:r>
            <a:r>
              <a:rPr lang="zh-CN" altLang="en-US" dirty="0"/>
              <a:t>后获得的即时奖励</a:t>
            </a:r>
            <a:br>
              <a:rPr lang="zh-CN" altLang="en-US" dirty="0"/>
            </a:br>
            <a:endParaRPr lang="zh-CN" altLang="en-US" dirty="0"/>
          </a:p>
        </p:txBody>
      </p:sp>
      <p:cxnSp>
        <p:nvCxnSpPr>
          <p:cNvPr id="19" name="直接箭头连接符 18"/>
          <p:cNvCxnSpPr/>
          <p:nvPr/>
        </p:nvCxnSpPr>
        <p:spPr>
          <a:xfrm rot="10800000">
            <a:off x="7302674" y="6212910"/>
            <a:ext cx="1791222" cy="25052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基本概念</a:t>
            </a:r>
          </a:p>
          <a:p>
            <a:endParaRPr lang="zh-CN" altLang="en-US" dirty="0"/>
          </a:p>
        </p:txBody>
      </p:sp>
      <p:sp>
        <p:nvSpPr>
          <p:cNvPr id="3" name="文本占位符 2"/>
          <p:cNvSpPr>
            <a:spLocks noGrp="1"/>
          </p:cNvSpPr>
          <p:nvPr>
            <p:ph type="body" sz="quarter" idx="22"/>
          </p:nvPr>
        </p:nvSpPr>
        <p:spPr/>
        <p:txBody>
          <a:bodyPr/>
          <a:lstStyle/>
          <a:p>
            <a:r>
              <a:rPr lang="en-US" altLang="zh-CN" sz="2000" dirty="0"/>
              <a:t>-</a:t>
            </a:r>
            <a:r>
              <a:rPr lang="zh-CN" altLang="en-US" sz="2000" dirty="0"/>
              <a:t>算法：</a:t>
            </a:r>
            <a:endParaRPr lang="en-US" altLang="zh-CN" sz="2000" dirty="0"/>
          </a:p>
          <a:p>
            <a:r>
              <a:rPr lang="zh-CN" altLang="en-US" sz="2000" dirty="0"/>
              <a:t>以最大化性能指标函数 </a:t>
            </a:r>
            <a:r>
              <a:rPr lang="en-US" altLang="zh-CN" sz="2000" dirty="0"/>
              <a:t>      </a:t>
            </a:r>
            <a:r>
              <a:rPr lang="zh-CN" altLang="en-US" sz="2000" dirty="0"/>
              <a:t>为目标，基于随机梯度上升法，计算 </a:t>
            </a:r>
            <a:r>
              <a:rPr lang="en-US" altLang="zh-CN" sz="2000" dirty="0"/>
              <a:t>t </a:t>
            </a:r>
            <a:r>
              <a:rPr lang="zh-CN" altLang="en-US" sz="2000" dirty="0"/>
              <a:t>时刻 </a:t>
            </a:r>
            <a:r>
              <a:rPr lang="el-GR" altLang="zh-CN" sz="2000" i="1" dirty="0"/>
              <a:t>θ</a:t>
            </a:r>
            <a:r>
              <a:rPr lang="zh-CN" altLang="en-US" sz="2000" dirty="0"/>
              <a:t>  的梯度，迭代更新得到 </a:t>
            </a:r>
            <a:r>
              <a:rPr lang="en-US" altLang="zh-CN" sz="2000" dirty="0"/>
              <a:t>t + 1 </a:t>
            </a:r>
            <a:r>
              <a:rPr lang="zh-CN" altLang="en-US" sz="2000" dirty="0"/>
              <a:t>时刻的参数，进而找到对应的最优策略。</a:t>
            </a:r>
            <a:endParaRPr lang="en-US" altLang="zh-CN" sz="2000" dirty="0"/>
          </a:p>
          <a:p>
            <a:endParaRPr lang="en-US" altLang="zh-CN" sz="2000" dirty="0"/>
          </a:p>
          <a:p>
            <a:endParaRPr lang="en-US" altLang="zh-CN" sz="2000" dirty="0"/>
          </a:p>
          <a:p>
            <a:r>
              <a:rPr lang="zh-CN" altLang="en-US" sz="2000" dirty="0"/>
              <a:t>遵循上述模型、指标、算法的策略学习方法统称为</a:t>
            </a:r>
            <a:r>
              <a:rPr lang="zh-CN" altLang="en-US" sz="2000" b="1" dirty="0"/>
              <a:t>策略梯度方法</a:t>
            </a:r>
            <a:r>
              <a:rPr lang="zh-CN" altLang="en-US" sz="2000" dirty="0"/>
              <a:t>（</a:t>
            </a:r>
            <a:r>
              <a:rPr lang="en-US" sz="2000" dirty="0"/>
              <a:t>Policy Gradient Methods）。</a:t>
            </a:r>
          </a:p>
          <a:p>
            <a:endParaRPr lang="en-US" sz="2000" dirty="0"/>
          </a:p>
          <a:p>
            <a:r>
              <a:rPr lang="zh-CN" altLang="en-US" sz="2000" dirty="0"/>
              <a:t>行动 </a:t>
            </a:r>
            <a:r>
              <a:rPr lang="en-US" sz="2000" dirty="0"/>
              <a:t>a </a:t>
            </a:r>
            <a:r>
              <a:rPr lang="zh-CN" altLang="en-US" sz="2000" dirty="0"/>
              <a:t>被执行的概率             为非确定性策略（                                   ）。因此确保了探索会以一定的概率出现在强化学习过程中。</a:t>
            </a:r>
            <a:endParaRPr lang="en-US" altLang="zh-CN" sz="2000" dirty="0"/>
          </a:p>
          <a:p>
            <a:endParaRPr lang="en-US" altLang="zh-CN" sz="2000" dirty="0"/>
          </a:p>
          <a:p>
            <a:r>
              <a:rPr lang="zh-CN" altLang="en-US" sz="2000" dirty="0"/>
              <a:t>随机性策略在某些情况下比确定性策略更容易收敛，这是因为在针对状态</a:t>
            </a:r>
            <a:r>
              <a:rPr lang="en-US" altLang="zh-CN" sz="2000" dirty="0"/>
              <a:t>-</a:t>
            </a:r>
            <a:r>
              <a:rPr lang="zh-CN" altLang="en-US" sz="2000" dirty="0"/>
              <a:t>行动值函数学习的确定性策略中，值函数的一个微小更新都可能会导致策略的大改动。</a:t>
            </a:r>
            <a:br>
              <a:rPr lang="zh-CN" altLang="en-US" sz="2000" dirty="0"/>
            </a:br>
            <a:r>
              <a:rPr lang="zh-CN" altLang="en-US" sz="2000" dirty="0"/>
              <a:t> </a:t>
            </a:r>
            <a:br>
              <a:rPr lang="zh-CN" altLang="en-US" sz="2000" dirty="0"/>
            </a:br>
            <a:r>
              <a:rPr lang="zh-CN" altLang="en-US" sz="2000" dirty="0"/>
              <a:t> </a:t>
            </a:r>
            <a:br>
              <a:rPr lang="zh-CN" altLang="en-US" sz="2000" dirty="0"/>
            </a:br>
            <a:r>
              <a:rPr lang="zh-CN" altLang="en-US" sz="2000" dirty="0"/>
              <a:t> </a:t>
            </a:r>
            <a:br>
              <a:rPr lang="zh-CN" altLang="en-US" sz="2000" dirty="0"/>
            </a:br>
            <a:r>
              <a:rPr lang="zh-CN" altLang="en-US" sz="2000" dirty="0"/>
              <a:t> </a:t>
            </a:r>
            <a:br>
              <a:rPr lang="zh-CN" altLang="en-US" sz="2000" dirty="0"/>
            </a:br>
            <a:r>
              <a:rPr lang="zh-CN" altLang="en-US" sz="2000" dirty="0"/>
              <a:t> </a:t>
            </a:r>
            <a:br>
              <a:rPr lang="en-US" sz="2000" dirty="0"/>
            </a:br>
            <a:r>
              <a:rPr lang="en-US" sz="2000" dirty="0"/>
              <a:t> </a:t>
            </a:r>
            <a:br>
              <a:rPr lang="zh-CN" altLang="en-US" sz="2000" dirty="0"/>
            </a:br>
            <a:endParaRPr lang="en-US" altLang="zh-CN" sz="2000" dirty="0"/>
          </a:p>
          <a:p>
            <a:endParaRPr lang="zh-CN" altLang="en-US" sz="2000" dirty="0"/>
          </a:p>
        </p:txBody>
      </p:sp>
      <p:pic>
        <p:nvPicPr>
          <p:cNvPr id="4098" name="Picture 2"/>
          <p:cNvPicPr>
            <a:picLocks noChangeAspect="1" noChangeArrowheads="1"/>
          </p:cNvPicPr>
          <p:nvPr/>
        </p:nvPicPr>
        <p:blipFill>
          <a:blip r:embed="rId2"/>
          <a:srcRect/>
          <a:stretch>
            <a:fillRect/>
          </a:stretch>
        </p:blipFill>
        <p:spPr bwMode="auto">
          <a:xfrm>
            <a:off x="3078859" y="1577824"/>
            <a:ext cx="494458" cy="326132"/>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539445" y="2377204"/>
            <a:ext cx="2496230" cy="478729"/>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2897885" y="4084789"/>
            <a:ext cx="872450" cy="287396"/>
          </a:xfrm>
          <a:prstGeom prst="rect">
            <a:avLst/>
          </a:prstGeom>
          <a:noFill/>
          <a:ln w="9525">
            <a:noFill/>
            <a:miter lim="800000"/>
            <a:headEnd/>
            <a:tailEnd/>
          </a:ln>
          <a:effectLst/>
        </p:spPr>
      </p:pic>
      <p:pic>
        <p:nvPicPr>
          <p:cNvPr id="4101" name="Picture 5"/>
          <p:cNvPicPr>
            <a:picLocks noChangeAspect="1" noChangeArrowheads="1"/>
          </p:cNvPicPr>
          <p:nvPr/>
        </p:nvPicPr>
        <p:blipFill>
          <a:blip r:embed="rId5"/>
          <a:srcRect/>
          <a:stretch>
            <a:fillRect/>
          </a:stretch>
        </p:blipFill>
        <p:spPr bwMode="auto">
          <a:xfrm>
            <a:off x="5831779" y="4075264"/>
            <a:ext cx="2656076" cy="308846"/>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策略梯度定理</a:t>
            </a:r>
          </a:p>
        </p:txBody>
      </p:sp>
      <p:sp>
        <p:nvSpPr>
          <p:cNvPr id="3" name="文本占位符 2"/>
          <p:cNvSpPr>
            <a:spLocks noGrp="1"/>
          </p:cNvSpPr>
          <p:nvPr>
            <p:ph type="body" sz="quarter" idx="22"/>
          </p:nvPr>
        </p:nvSpPr>
        <p:spPr/>
        <p:txBody>
          <a:bodyPr/>
          <a:lstStyle/>
          <a:p>
            <a:r>
              <a:rPr lang="zh-CN" altLang="en-US" sz="2000" dirty="0"/>
              <a:t>策略梯度法中，优化算法的关键是求解出</a:t>
            </a:r>
            <a:r>
              <a:rPr lang="en-US" altLang="zh-CN" sz="2000" dirty="0"/>
              <a:t>           </a:t>
            </a:r>
            <a:r>
              <a:rPr lang="zh-CN" altLang="en-US" sz="2000" b="1" dirty="0"/>
              <a:t>。</a:t>
            </a:r>
            <a:endParaRPr lang="en-US" altLang="zh-CN" sz="2000" b="1" dirty="0"/>
          </a:p>
          <a:p>
            <a:r>
              <a:rPr lang="zh-CN" altLang="en-US" sz="2000" b="1" dirty="0"/>
              <a:t>策略梯度定理</a:t>
            </a:r>
            <a:r>
              <a:rPr lang="zh-CN" altLang="en-US" sz="2000" dirty="0"/>
              <a:t>（</a:t>
            </a:r>
            <a:r>
              <a:rPr lang="en-US" sz="2000" dirty="0"/>
              <a:t>Policy Gradient Theorem）</a:t>
            </a:r>
            <a:r>
              <a:rPr lang="zh-CN" altLang="en-US" sz="2000" dirty="0"/>
              <a:t>提出一个关系分析表达式来求解           </a:t>
            </a:r>
            <a:r>
              <a:rPr lang="en-US" sz="2000" b="1" dirty="0"/>
              <a:t>。</a:t>
            </a:r>
          </a:p>
          <a:p>
            <a:endParaRPr lang="en-US" sz="2000" b="1" dirty="0"/>
          </a:p>
          <a:p>
            <a:r>
              <a:rPr lang="zh-CN" altLang="en-US" sz="2000" dirty="0"/>
              <a:t>基于策略梯度定理，我们能在不对状态分布进行求导的情况下计算性能梯度，具体如下式所示：</a:t>
            </a:r>
            <a:endParaRPr lang="en-US" altLang="zh-CN" sz="2000" dirty="0"/>
          </a:p>
          <a:p>
            <a:endParaRPr lang="en-US" altLang="zh-CN" sz="2000" dirty="0"/>
          </a:p>
          <a:p>
            <a:endParaRPr lang="en-US" altLang="zh-CN" sz="2000" dirty="0"/>
          </a:p>
          <a:p>
            <a:endParaRPr lang="en-US" altLang="zh-CN" sz="2000" dirty="0"/>
          </a:p>
          <a:p>
            <a:r>
              <a:rPr lang="zh-CN" altLang="en-US" sz="2000" dirty="0"/>
              <a:t>配套书本中给出离散场景下策略梯度定理的证明过程（选读）。</a:t>
            </a:r>
            <a:br>
              <a:rPr lang="zh-CN" altLang="en-US" sz="2000" dirty="0"/>
            </a:br>
            <a:r>
              <a:rPr lang="zh-CN" altLang="en-US" sz="2000" dirty="0"/>
              <a:t> </a:t>
            </a:r>
            <a:br>
              <a:rPr lang="zh-CN" altLang="en-US" sz="2000" dirty="0"/>
            </a:br>
            <a:r>
              <a:rPr lang="zh-CN" altLang="en-US" sz="2000" dirty="0"/>
              <a:t> </a:t>
            </a:r>
            <a:br>
              <a:rPr lang="en-US" sz="2000" b="1" dirty="0"/>
            </a:br>
            <a:br>
              <a:rPr lang="zh-CN" altLang="en-US" sz="2000" b="1" dirty="0"/>
            </a:br>
            <a:endParaRPr lang="zh-CN" altLang="en-US" sz="2000" dirty="0"/>
          </a:p>
        </p:txBody>
      </p:sp>
      <p:pic>
        <p:nvPicPr>
          <p:cNvPr id="1026" name="Picture 2"/>
          <p:cNvPicPr>
            <a:picLocks noChangeAspect="1" noChangeArrowheads="1"/>
          </p:cNvPicPr>
          <p:nvPr/>
        </p:nvPicPr>
        <p:blipFill>
          <a:blip r:embed="rId2"/>
          <a:srcRect/>
          <a:stretch>
            <a:fillRect/>
          </a:stretch>
        </p:blipFill>
        <p:spPr bwMode="auto">
          <a:xfrm>
            <a:off x="5150611" y="1181754"/>
            <a:ext cx="717726" cy="321370"/>
          </a:xfrm>
          <a:prstGeom prst="rect">
            <a:avLst/>
          </a:prstGeom>
          <a:noFill/>
          <a:ln w="9525">
            <a:noFill/>
            <a:miter lim="800000"/>
            <a:headEnd/>
            <a:tailEnd/>
          </a:ln>
          <a:effectLst/>
        </p:spPr>
      </p:pic>
      <p:pic>
        <p:nvPicPr>
          <p:cNvPr id="5" name="Picture 2"/>
          <p:cNvPicPr>
            <a:picLocks noChangeAspect="1" noChangeArrowheads="1"/>
          </p:cNvPicPr>
          <p:nvPr/>
        </p:nvPicPr>
        <p:blipFill>
          <a:blip r:embed="rId2"/>
          <a:srcRect/>
          <a:stretch>
            <a:fillRect/>
          </a:stretch>
        </p:blipFill>
        <p:spPr bwMode="auto">
          <a:xfrm>
            <a:off x="9161019" y="1584674"/>
            <a:ext cx="717726" cy="32137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396771" y="3010228"/>
            <a:ext cx="4626843" cy="634846"/>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策略梯度定理</a:t>
            </a:r>
          </a:p>
          <a:p>
            <a:endParaRPr lang="zh-CN" altLang="en-US" dirty="0"/>
          </a:p>
        </p:txBody>
      </p:sp>
      <p:sp>
        <p:nvSpPr>
          <p:cNvPr id="3" name="文本占位符 2"/>
          <p:cNvSpPr>
            <a:spLocks noGrp="1"/>
          </p:cNvSpPr>
          <p:nvPr>
            <p:ph type="body" sz="quarter" idx="22"/>
          </p:nvPr>
        </p:nvSpPr>
        <p:spPr>
          <a:xfrm>
            <a:off x="449248" y="750188"/>
            <a:ext cx="11081266" cy="4766832"/>
          </a:xfrm>
        </p:spPr>
        <p:txBody>
          <a:bodyPr/>
          <a:lstStyle/>
          <a:p>
            <a:r>
              <a:rPr lang="zh-CN" altLang="en-US" sz="2000" dirty="0"/>
              <a:t>我们将                 称作似然比（</a:t>
            </a:r>
            <a:r>
              <a:rPr lang="en-US" sz="2000" dirty="0"/>
              <a:t>Likelihood Ratios)：</a:t>
            </a:r>
          </a:p>
          <a:p>
            <a:endParaRPr lang="en-US" sz="2000" dirty="0"/>
          </a:p>
          <a:p>
            <a:endParaRPr lang="en-US" sz="2000" dirty="0"/>
          </a:p>
          <a:p>
            <a:endParaRPr lang="en-US" sz="2000" dirty="0"/>
          </a:p>
          <a:p>
            <a:r>
              <a:rPr lang="zh-CN" altLang="en-US" sz="2000" dirty="0"/>
              <a:t>其中，                      被称作得分函数（</a:t>
            </a:r>
            <a:r>
              <a:rPr lang="en-US" sz="2000" dirty="0"/>
              <a:t>Score Function）。</a:t>
            </a:r>
          </a:p>
          <a:p>
            <a:endParaRPr lang="en-US" sz="2000" dirty="0"/>
          </a:p>
          <a:p>
            <a:r>
              <a:rPr lang="zh-CN" altLang="en-US" sz="2000" dirty="0"/>
              <a:t>最后，我们可以直接将样本梯度期望值代入                             中进行参数学习。</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其中，</a:t>
            </a:r>
            <a:r>
              <a:rPr lang="en-US" altLang="zh-CN" sz="2000" dirty="0"/>
              <a:t>                          </a:t>
            </a:r>
            <a:r>
              <a:rPr lang="zh-CN" altLang="en-US" sz="2000" dirty="0"/>
              <a:t>表示在状态 </a:t>
            </a:r>
            <a:r>
              <a:rPr lang="en-US" altLang="zh-CN" sz="2000" dirty="0"/>
              <a:t>s </a:t>
            </a:r>
            <a:r>
              <a:rPr lang="zh-CN" altLang="en-US" sz="2000" dirty="0"/>
              <a:t>服从状态分布         ，行动 </a:t>
            </a:r>
            <a:r>
              <a:rPr lang="en-US" altLang="zh-CN" sz="2000" dirty="0"/>
              <a:t>a </a:t>
            </a:r>
            <a:r>
              <a:rPr lang="zh-CN" altLang="en-US" sz="2000" dirty="0"/>
              <a:t>遵循策略     时，随机变量 </a:t>
            </a:r>
            <a:r>
              <a:rPr lang="en-US" altLang="zh-CN" sz="2000" dirty="0"/>
              <a:t>X </a:t>
            </a:r>
            <a:r>
              <a:rPr lang="zh-CN" altLang="en-US" sz="2000" dirty="0"/>
              <a:t>的期望，这里也会简写为       。</a:t>
            </a:r>
            <a:br>
              <a:rPr lang="zh-CN" altLang="en-US" sz="2000" b="1" dirty="0"/>
            </a:br>
            <a:r>
              <a:rPr lang="zh-CN" altLang="en-US" sz="2000" b="1" dirty="0"/>
              <a:t> </a:t>
            </a:r>
            <a:br>
              <a:rPr lang="zh-CN" altLang="en-US" sz="2000" dirty="0"/>
            </a:br>
            <a:r>
              <a:rPr lang="zh-CN" altLang="en-US" sz="2000" dirty="0"/>
              <a:t> </a:t>
            </a:r>
            <a:br>
              <a:rPr lang="en-US" sz="2000" dirty="0"/>
            </a:br>
            <a:r>
              <a:rPr lang="en-US" sz="2000" dirty="0"/>
              <a:t> </a:t>
            </a:r>
            <a:br>
              <a:rPr lang="en-US" sz="2000" dirty="0"/>
            </a:br>
            <a:r>
              <a:rPr lang="en-US" sz="2000" dirty="0"/>
              <a:t> </a:t>
            </a:r>
            <a:br>
              <a:rPr lang="zh-CN" altLang="en-US" sz="2000" dirty="0"/>
            </a:br>
            <a:endParaRPr lang="zh-CN" altLang="en-US" sz="2000" dirty="0"/>
          </a:p>
        </p:txBody>
      </p:sp>
      <p:pic>
        <p:nvPicPr>
          <p:cNvPr id="4098" name="Picture 2"/>
          <p:cNvPicPr>
            <a:picLocks noChangeAspect="1" noChangeArrowheads="1"/>
          </p:cNvPicPr>
          <p:nvPr/>
        </p:nvPicPr>
        <p:blipFill>
          <a:blip r:embed="rId2"/>
          <a:srcRect/>
          <a:stretch>
            <a:fillRect/>
          </a:stretch>
        </p:blipFill>
        <p:spPr bwMode="auto">
          <a:xfrm>
            <a:off x="1324041" y="766632"/>
            <a:ext cx="1143586" cy="333968"/>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3656622" y="1182014"/>
            <a:ext cx="4159620" cy="1246864"/>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1239751" y="2526802"/>
            <a:ext cx="1653761" cy="305472"/>
          </a:xfrm>
          <a:prstGeom prst="rect">
            <a:avLst/>
          </a:prstGeom>
          <a:noFill/>
          <a:ln w="9525">
            <a:noFill/>
            <a:miter lim="800000"/>
            <a:headEnd/>
            <a:tailEnd/>
          </a:ln>
          <a:effectLst/>
        </p:spPr>
      </p:pic>
      <p:pic>
        <p:nvPicPr>
          <p:cNvPr id="4101" name="Picture 5"/>
          <p:cNvPicPr>
            <a:picLocks noChangeAspect="1" noChangeArrowheads="1"/>
          </p:cNvPicPr>
          <p:nvPr/>
        </p:nvPicPr>
        <p:blipFill>
          <a:blip r:embed="rId5"/>
          <a:srcRect/>
          <a:stretch>
            <a:fillRect/>
          </a:stretch>
        </p:blipFill>
        <p:spPr bwMode="auto">
          <a:xfrm>
            <a:off x="5374970" y="3354757"/>
            <a:ext cx="2042526" cy="340421"/>
          </a:xfrm>
          <a:prstGeom prst="rect">
            <a:avLst/>
          </a:prstGeom>
          <a:noFill/>
          <a:ln w="9525">
            <a:noFill/>
            <a:miter lim="800000"/>
            <a:headEnd/>
            <a:tailEnd/>
          </a:ln>
          <a:effectLst/>
        </p:spPr>
      </p:pic>
      <p:pic>
        <p:nvPicPr>
          <p:cNvPr id="4102" name="Picture 6"/>
          <p:cNvPicPr>
            <a:picLocks noChangeAspect="1" noChangeArrowheads="1"/>
          </p:cNvPicPr>
          <p:nvPr/>
        </p:nvPicPr>
        <p:blipFill>
          <a:blip r:embed="rId6"/>
          <a:srcRect/>
          <a:stretch>
            <a:fillRect/>
          </a:stretch>
        </p:blipFill>
        <p:spPr bwMode="auto">
          <a:xfrm>
            <a:off x="3096276" y="3750110"/>
            <a:ext cx="5584261" cy="2089216"/>
          </a:xfrm>
          <a:prstGeom prst="rect">
            <a:avLst/>
          </a:prstGeom>
          <a:noFill/>
          <a:ln w="9525">
            <a:noFill/>
            <a:miter lim="800000"/>
            <a:headEnd/>
            <a:tailEnd/>
          </a:ln>
          <a:effectLst/>
        </p:spPr>
      </p:pic>
      <p:pic>
        <p:nvPicPr>
          <p:cNvPr id="4103" name="Picture 7"/>
          <p:cNvPicPr>
            <a:picLocks noChangeAspect="1" noChangeArrowheads="1"/>
          </p:cNvPicPr>
          <p:nvPr/>
        </p:nvPicPr>
        <p:blipFill>
          <a:blip r:embed="rId7"/>
          <a:srcRect/>
          <a:stretch>
            <a:fillRect/>
          </a:stretch>
        </p:blipFill>
        <p:spPr bwMode="auto">
          <a:xfrm>
            <a:off x="1266240" y="5957170"/>
            <a:ext cx="1902846" cy="332738"/>
          </a:xfrm>
          <a:prstGeom prst="rect">
            <a:avLst/>
          </a:prstGeom>
          <a:noFill/>
          <a:ln w="9525">
            <a:noFill/>
            <a:miter lim="800000"/>
            <a:headEnd/>
            <a:tailEnd/>
          </a:ln>
          <a:effectLst/>
        </p:spPr>
      </p:pic>
      <p:pic>
        <p:nvPicPr>
          <p:cNvPr id="4104" name="Picture 8"/>
          <p:cNvPicPr>
            <a:picLocks noChangeAspect="1" noChangeArrowheads="1"/>
          </p:cNvPicPr>
          <p:nvPr/>
        </p:nvPicPr>
        <p:blipFill>
          <a:blip r:embed="rId8"/>
          <a:srcRect/>
          <a:stretch>
            <a:fillRect/>
          </a:stretch>
        </p:blipFill>
        <p:spPr bwMode="auto">
          <a:xfrm>
            <a:off x="6325058" y="5944644"/>
            <a:ext cx="697576" cy="343422"/>
          </a:xfrm>
          <a:prstGeom prst="rect">
            <a:avLst/>
          </a:prstGeom>
          <a:noFill/>
          <a:ln w="9525">
            <a:noFill/>
            <a:miter lim="800000"/>
            <a:headEnd/>
            <a:tailEnd/>
          </a:ln>
          <a:effectLst/>
        </p:spPr>
      </p:pic>
      <p:pic>
        <p:nvPicPr>
          <p:cNvPr id="4105" name="Picture 9"/>
          <p:cNvPicPr>
            <a:picLocks noChangeAspect="1" noChangeArrowheads="1"/>
          </p:cNvPicPr>
          <p:nvPr/>
        </p:nvPicPr>
        <p:blipFill>
          <a:blip r:embed="rId9"/>
          <a:srcRect/>
          <a:stretch>
            <a:fillRect/>
          </a:stretch>
        </p:blipFill>
        <p:spPr bwMode="auto">
          <a:xfrm>
            <a:off x="9034528" y="6020320"/>
            <a:ext cx="322416" cy="257933"/>
          </a:xfrm>
          <a:prstGeom prst="rect">
            <a:avLst/>
          </a:prstGeom>
          <a:noFill/>
          <a:ln w="9525">
            <a:noFill/>
            <a:miter lim="800000"/>
            <a:headEnd/>
            <a:tailEnd/>
          </a:ln>
          <a:effectLst/>
        </p:spPr>
      </p:pic>
      <p:pic>
        <p:nvPicPr>
          <p:cNvPr id="4106" name="Picture 10"/>
          <p:cNvPicPr>
            <a:picLocks noChangeAspect="1" noChangeArrowheads="1"/>
          </p:cNvPicPr>
          <p:nvPr/>
        </p:nvPicPr>
        <p:blipFill>
          <a:blip r:embed="rId10"/>
          <a:srcRect/>
          <a:stretch>
            <a:fillRect/>
          </a:stretch>
        </p:blipFill>
        <p:spPr bwMode="auto">
          <a:xfrm>
            <a:off x="3350190" y="6344237"/>
            <a:ext cx="432669" cy="292052"/>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15FC3"/>
        </a:solidFill>
        <a:ln>
          <a:no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897</TotalTime>
  <Words>3627</Words>
  <Application>Microsoft Macintosh PowerPoint</Application>
  <PresentationFormat>宽屏</PresentationFormat>
  <Paragraphs>329</Paragraphs>
  <Slides>36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36</vt:i4>
      </vt:variant>
    </vt:vector>
  </HeadingPairs>
  <TitlesOfParts>
    <vt:vector size="45" baseType="lpstr">
      <vt:lpstr>黑体</vt:lpstr>
      <vt:lpstr>Microsoft YaHei</vt:lpstr>
      <vt:lpstr>FZFangSong-Z02S</vt:lpstr>
      <vt:lpstr>FZXiaoBiaoSong-B05</vt:lpstr>
      <vt:lpstr>Microsoft YaHei Light</vt:lpstr>
      <vt:lpstr>Source Han Sans CN</vt:lpstr>
      <vt:lpstr>Arial</vt:lpstr>
      <vt:lpstr>Open Sans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Ramanda Galang Bryantama</dc:creator>
  <cp:lastModifiedBy>Microsoft Office User</cp:lastModifiedBy>
  <cp:revision>552</cp:revision>
  <dcterms:created xsi:type="dcterms:W3CDTF">2020-08-07T10:06:14Z</dcterms:created>
  <dcterms:modified xsi:type="dcterms:W3CDTF">2021-11-29T15:25:47Z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2052-2.2.0.3563</vt:lpwstr>
  </property>
</Properties>
</file>