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9" r:id="rId3"/>
    <p:sldId id="260" r:id="rId4"/>
    <p:sldId id="261" r:id="rId5"/>
    <p:sldId id="278" r:id="rId6"/>
    <p:sldId id="262" r:id="rId7"/>
    <p:sldId id="263" r:id="rId8"/>
    <p:sldId id="279" r:id="rId9"/>
    <p:sldId id="280" r:id="rId10"/>
    <p:sldId id="264" r:id="rId11"/>
    <p:sldId id="265" r:id="rId12"/>
    <p:sldId id="281" r:id="rId13"/>
    <p:sldId id="267" r:id="rId14"/>
    <p:sldId id="268" r:id="rId15"/>
    <p:sldId id="285" r:id="rId16"/>
    <p:sldId id="270" r:id="rId17"/>
    <p:sldId id="288" r:id="rId18"/>
    <p:sldId id="274" r:id="rId19"/>
    <p:sldId id="289" r:id="rId20"/>
    <p:sldId id="273" r:id="rId21"/>
    <p:sldId id="275" r:id="rId22"/>
    <p:sldId id="290" r:id="rId23"/>
    <p:sldId id="294" r:id="rId24"/>
    <p:sldId id="295" r:id="rId25"/>
    <p:sldId id="296" r:id="rId26"/>
    <p:sldId id="277"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4" autoAdjust="0"/>
    <p:restoredTop sz="94660"/>
  </p:normalViewPr>
  <p:slideViewPr>
    <p:cSldViewPr snapToGrid="0">
      <p:cViewPr varScale="1">
        <p:scale>
          <a:sx n="112" d="100"/>
          <a:sy n="112" d="100"/>
        </p:scale>
        <p:origin x="760"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7.jpeg"/><Relationship Id="rId1" Type="http://schemas.openxmlformats.org/officeDocument/2006/relationships/slideLayout" Target="../slideLayouts/slideLayout3.xml"/><Relationship Id="rId4" Type="http://schemas.openxmlformats.org/officeDocument/2006/relationships/image" Target="../media/image99.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概率统计与随机过程</a:t>
            </a:r>
            <a:endParaRPr kumimoji="1" lang="zh-CN" altLang="en-US" dirty="0"/>
          </a:p>
          <a:p>
            <a:endParaRPr kumimoji="1" lang="zh-CN" altLang="en-US" dirty="0"/>
          </a:p>
        </p:txBody>
      </p:sp>
      <p:sp>
        <p:nvSpPr>
          <p:cNvPr id="6" name="文本占位符 5">
            <a:extLst>
              <a:ext uri="{FF2B5EF4-FFF2-40B4-BE49-F238E27FC236}">
                <a16:creationId xmlns:a16="http://schemas.microsoft.com/office/drawing/2014/main" id="{D3CC4FD0-201A-EE4E-ADD3-B5571DD7B64D}"/>
              </a:ext>
            </a:extLst>
          </p:cNvPr>
          <p:cNvSpPr>
            <a:spLocks noGrp="1"/>
          </p:cNvSpPr>
          <p:nvPr>
            <p:ph type="body" sz="quarter" idx="11"/>
          </p:nvPr>
        </p:nvSpPr>
        <p:spPr>
          <a:xfrm>
            <a:off x="5715000" y="6318095"/>
            <a:ext cx="6477000" cy="539905"/>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随机变量</a:t>
            </a:r>
          </a:p>
        </p:txBody>
      </p:sp>
      <p:sp>
        <p:nvSpPr>
          <p:cNvPr id="3" name="文本占位符 2"/>
          <p:cNvSpPr>
            <a:spLocks noGrp="1"/>
          </p:cNvSpPr>
          <p:nvPr>
            <p:ph type="body" sz="quarter" idx="22"/>
          </p:nvPr>
        </p:nvSpPr>
        <p:spPr>
          <a:xfrm>
            <a:off x="388307" y="1125968"/>
            <a:ext cx="11498893" cy="4766832"/>
          </a:xfrm>
        </p:spPr>
        <p:txBody>
          <a:bodyPr/>
          <a:lstStyle/>
          <a:p>
            <a:r>
              <a:rPr lang="zh-CN" altLang="en-US" sz="2000" b="1" dirty="0"/>
              <a:t>随机变量</a:t>
            </a:r>
            <a:r>
              <a:rPr lang="zh-CN" altLang="en-US" sz="2000" dirty="0"/>
              <a:t>（</a:t>
            </a:r>
            <a:r>
              <a:rPr lang="en-US" altLang="zh-CN" sz="2000" b="1" dirty="0"/>
              <a:t>Random Variable</a:t>
            </a:r>
            <a:r>
              <a:rPr lang="zh-CN" altLang="en-US" sz="2000" b="1" dirty="0"/>
              <a:t>，</a:t>
            </a:r>
            <a:r>
              <a:rPr lang="en-US" altLang="zh-CN" sz="2000" b="1" dirty="0"/>
              <a:t>R.V.</a:t>
            </a:r>
            <a:r>
              <a:rPr lang="zh-CN" altLang="en-US" sz="2000" dirty="0"/>
              <a:t>）是实验结果的数字化表示，随机变量一般用大写英文字母表示。</a:t>
            </a:r>
            <a:endParaRPr lang="en-US" altLang="zh-CN" sz="2000" dirty="0"/>
          </a:p>
          <a:p>
            <a:pPr>
              <a:buFont typeface="Wingdings" pitchFamily="2" charset="2"/>
              <a:buChar char="Ø"/>
            </a:pPr>
            <a:r>
              <a:rPr lang="zh-CN" altLang="en-US" sz="2000" dirty="0"/>
              <a:t> 随机变量的本质是一个函数映射，实验样本空间    作为自变量，输出的实数集合 </a:t>
            </a:r>
            <a:r>
              <a:rPr lang="en-US" altLang="zh-CN" sz="2000" dirty="0"/>
              <a:t>R </a:t>
            </a:r>
            <a:r>
              <a:rPr lang="zh-CN" altLang="en-US" sz="2000" dirty="0"/>
              <a:t>作为因变量。</a:t>
            </a:r>
            <a:endParaRPr lang="en-US" altLang="zh-CN" sz="2000" dirty="0"/>
          </a:p>
          <a:p>
            <a:endParaRPr lang="en-US" altLang="zh-CN" sz="2000" dirty="0"/>
          </a:p>
          <a:p>
            <a:pPr>
              <a:buFont typeface="Wingdings" pitchFamily="2" charset="2"/>
              <a:buChar char="Ø"/>
            </a:pPr>
            <a:r>
              <a:rPr lang="zh-CN" altLang="en-US" sz="2000" dirty="0"/>
              <a:t> 随机变量的数学表示为                 。</a:t>
            </a:r>
            <a:endParaRPr lang="en-US" altLang="zh-CN" sz="2000" dirty="0"/>
          </a:p>
          <a:p>
            <a:pPr>
              <a:buFont typeface="Wingdings" pitchFamily="2" charset="2"/>
              <a:buChar char="Ø"/>
            </a:pPr>
            <a:endParaRPr kumimoji="1" lang="en-US" altLang="zh-CN" sz="2000" dirty="0"/>
          </a:p>
          <a:p>
            <a:pPr>
              <a:buFont typeface="Wingdings" pitchFamily="2" charset="2"/>
              <a:buChar char="Ø"/>
            </a:pPr>
            <a:r>
              <a:rPr lang="zh-CN" altLang="en-US" sz="2000" dirty="0"/>
              <a:t>随机变量可以分为：</a:t>
            </a:r>
            <a:endParaRPr lang="en-US" altLang="zh-CN" sz="2000" dirty="0"/>
          </a:p>
          <a:p>
            <a:br>
              <a:rPr lang="zh-CN" altLang="en-US" sz="2000" dirty="0"/>
            </a:br>
            <a:r>
              <a:rPr lang="en-US" altLang="zh-CN" sz="2000" dirty="0"/>
              <a:t>(1) </a:t>
            </a:r>
            <a:r>
              <a:rPr lang="zh-CN" altLang="en-US" sz="2000" dirty="0"/>
              <a:t>离散随机变量（</a:t>
            </a:r>
            <a:r>
              <a:rPr lang="en-US" altLang="zh-CN" sz="2000" dirty="0"/>
              <a:t>Discrete R.V.</a:t>
            </a:r>
            <a:r>
              <a:rPr lang="zh-CN" altLang="en-US" sz="2000" dirty="0"/>
              <a:t>），取值为有限个或可列无穷多个。</a:t>
            </a:r>
            <a:endParaRPr lang="en-US" altLang="zh-CN" sz="2000" dirty="0"/>
          </a:p>
          <a:p>
            <a:br>
              <a:rPr lang="zh-CN" altLang="en-US" sz="2000" dirty="0"/>
            </a:br>
            <a:r>
              <a:rPr lang="en-US" altLang="zh-CN" sz="2000" dirty="0"/>
              <a:t>(2) </a:t>
            </a:r>
            <a:r>
              <a:rPr lang="zh-CN" altLang="en-US" sz="2000" dirty="0"/>
              <a:t>连续随机变量（</a:t>
            </a:r>
            <a:r>
              <a:rPr lang="en-US" altLang="zh-CN" sz="2000" dirty="0"/>
              <a:t>Continuous R.V.</a:t>
            </a:r>
            <a:r>
              <a:rPr lang="zh-CN" altLang="en-US" sz="2000" dirty="0"/>
              <a:t>），取值为不可列无穷多个。</a:t>
            </a:r>
            <a:br>
              <a:rPr lang="zh-CN" altLang="en-US" sz="2000" dirty="0"/>
            </a:br>
            <a:endParaRPr kumimoji="1" lang="zh-CN" altLang="en-US" sz="2000" dirty="0"/>
          </a:p>
        </p:txBody>
      </p:sp>
      <p:pic>
        <p:nvPicPr>
          <p:cNvPr id="7170" name="Picture 2"/>
          <p:cNvPicPr>
            <a:picLocks noChangeAspect="1" noChangeArrowheads="1"/>
          </p:cNvPicPr>
          <p:nvPr/>
        </p:nvPicPr>
        <p:blipFill>
          <a:blip r:embed="rId2"/>
          <a:srcRect/>
          <a:stretch>
            <a:fillRect/>
          </a:stretch>
        </p:blipFill>
        <p:spPr bwMode="auto">
          <a:xfrm>
            <a:off x="6086671" y="1653501"/>
            <a:ext cx="219075" cy="2190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307393" y="2493983"/>
            <a:ext cx="1143000" cy="2667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期望与方差</a:t>
            </a:r>
          </a:p>
        </p:txBody>
      </p:sp>
      <p:sp>
        <p:nvSpPr>
          <p:cNvPr id="3" name="文本占位符 2"/>
          <p:cNvSpPr>
            <a:spLocks noGrp="1"/>
          </p:cNvSpPr>
          <p:nvPr>
            <p:ph type="body" sz="quarter" idx="22"/>
          </p:nvPr>
        </p:nvSpPr>
        <p:spPr>
          <a:xfrm>
            <a:off x="424196" y="900500"/>
            <a:ext cx="11081266" cy="4766832"/>
          </a:xfrm>
        </p:spPr>
        <p:txBody>
          <a:bodyPr/>
          <a:lstStyle/>
          <a:p>
            <a:r>
              <a:rPr lang="zh-CN" altLang="en-US" sz="2000" b="1" dirty="0"/>
              <a:t>数学期望</a:t>
            </a:r>
            <a:r>
              <a:rPr lang="zh-CN" altLang="en-US" sz="2000" dirty="0"/>
              <a:t>（</a:t>
            </a:r>
            <a:r>
              <a:rPr lang="en-US" altLang="zh-CN" sz="2000" b="1" dirty="0"/>
              <a:t>Expectation</a:t>
            </a:r>
            <a:r>
              <a:rPr lang="zh-CN" altLang="en-US" sz="2000" dirty="0"/>
              <a:t>），简称期望，亦可称为“均值”，是随机变量所有可能取值的概率加权平均，用概率来对未知的事件进行预估。</a:t>
            </a:r>
            <a:endParaRPr lang="en-US" altLang="zh-CN" sz="2000" dirty="0"/>
          </a:p>
          <a:p>
            <a:endParaRPr lang="en-US" altLang="zh-CN" sz="2000" dirty="0"/>
          </a:p>
          <a:p>
            <a:pPr>
              <a:buFont typeface="Wingdings" pitchFamily="2" charset="2"/>
              <a:buChar char="Ø"/>
            </a:pPr>
            <a:r>
              <a:rPr lang="zh-CN" altLang="en-US" sz="2000" dirty="0"/>
              <a:t> 离散随机变量期望：</a:t>
            </a:r>
            <a:endParaRPr lang="en-US" altLang="zh-CN" sz="2000" dirty="0"/>
          </a:p>
          <a:p>
            <a:r>
              <a:rPr lang="zh-CN" altLang="en-US" sz="2000" dirty="0"/>
              <a:t>设离散随机变量 </a:t>
            </a:r>
            <a:r>
              <a:rPr lang="en-US" altLang="zh-CN" sz="2000" i="1" dirty="0"/>
              <a:t>X </a:t>
            </a:r>
            <a:r>
              <a:rPr lang="zh-CN" altLang="en-US" sz="2000" dirty="0"/>
              <a:t>的分布律为：</a:t>
            </a:r>
            <a:r>
              <a:rPr lang="en-US" altLang="zh-CN" sz="2000" dirty="0"/>
              <a:t>                                            </a:t>
            </a:r>
            <a:r>
              <a:rPr lang="zh-CN" altLang="en-US" sz="2000" dirty="0"/>
              <a:t>，若级数                绝对收敛，</a:t>
            </a:r>
            <a:endParaRPr lang="en-US" altLang="zh-CN" sz="2000" dirty="0"/>
          </a:p>
          <a:p>
            <a:endParaRPr lang="en-US" altLang="zh-CN" sz="2000" dirty="0"/>
          </a:p>
          <a:p>
            <a:r>
              <a:rPr lang="zh-CN" altLang="en-US" sz="2000" dirty="0"/>
              <a:t>那么该级数为离散随机变量 </a:t>
            </a:r>
            <a:r>
              <a:rPr lang="en-US" altLang="zh-CN" sz="2000" dirty="0"/>
              <a:t>X </a:t>
            </a:r>
            <a:r>
              <a:rPr lang="zh-CN" altLang="en-US" sz="2000" dirty="0"/>
              <a:t>的数学期望，记为 </a:t>
            </a:r>
            <a:r>
              <a:rPr lang="en-US" altLang="zh-CN" sz="2000" dirty="0"/>
              <a:t>E (X)</a:t>
            </a:r>
            <a:r>
              <a:rPr lang="zh-CN" altLang="en-US" sz="2000" dirty="0"/>
              <a:t>。即：</a:t>
            </a:r>
            <a:endParaRPr lang="en-US" altLang="zh-CN" sz="2000" dirty="0"/>
          </a:p>
          <a:p>
            <a:endParaRPr lang="en-US" altLang="zh-CN" sz="2000" dirty="0"/>
          </a:p>
          <a:p>
            <a:pPr>
              <a:buFont typeface="Wingdings" pitchFamily="2" charset="2"/>
              <a:buChar char="Ø"/>
            </a:pPr>
            <a:r>
              <a:rPr lang="zh-CN" altLang="en-US" sz="2000" dirty="0"/>
              <a:t> 连续随机变量期望</a:t>
            </a:r>
            <a:endParaRPr lang="en-US" altLang="zh-CN" sz="2000" dirty="0"/>
          </a:p>
          <a:p>
            <a:r>
              <a:rPr lang="zh-CN" altLang="en-US" sz="2000" dirty="0"/>
              <a:t>设连续型随机变量 </a:t>
            </a:r>
            <a:r>
              <a:rPr lang="en-US" altLang="zh-CN" sz="2000" dirty="0"/>
              <a:t>X </a:t>
            </a:r>
            <a:r>
              <a:rPr lang="zh-CN" altLang="en-US" sz="2000" dirty="0"/>
              <a:t>的分布律为 </a:t>
            </a:r>
            <a:r>
              <a:rPr lang="en-US" altLang="zh-CN" sz="2000" dirty="0"/>
              <a:t>f (x)</a:t>
            </a:r>
            <a:r>
              <a:rPr lang="zh-CN" altLang="en-US" sz="2000" dirty="0"/>
              <a:t>，若积分                      绝对收敛，</a:t>
            </a:r>
            <a:endParaRPr lang="en-US" altLang="zh-CN" sz="2000" dirty="0"/>
          </a:p>
          <a:p>
            <a:endParaRPr lang="en-US" altLang="zh-CN" sz="2000" dirty="0"/>
          </a:p>
          <a:p>
            <a:r>
              <a:rPr lang="zh-CN" altLang="en-US" sz="2000" dirty="0"/>
              <a:t>那么该积分为连续随机变量 </a:t>
            </a:r>
            <a:r>
              <a:rPr lang="en-US" altLang="zh-CN" sz="2000" i="1" dirty="0"/>
              <a:t>X </a:t>
            </a:r>
            <a:r>
              <a:rPr lang="zh-CN" altLang="en-US" sz="2000" dirty="0"/>
              <a:t>的数学期望，记为 </a:t>
            </a:r>
            <a:r>
              <a:rPr lang="en-US" altLang="zh-CN" sz="2000" dirty="0"/>
              <a:t>E (X)</a:t>
            </a:r>
            <a:r>
              <a:rPr lang="zh-CN" altLang="en-US" sz="2000" dirty="0"/>
              <a:t>。即：</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kumimoji="1" lang="zh-CN" altLang="en-US" sz="2000" dirty="0"/>
          </a:p>
        </p:txBody>
      </p:sp>
      <p:pic>
        <p:nvPicPr>
          <p:cNvPr id="8194" name="Picture 2"/>
          <p:cNvPicPr>
            <a:picLocks noChangeAspect="1" noChangeArrowheads="1"/>
          </p:cNvPicPr>
          <p:nvPr/>
        </p:nvPicPr>
        <p:blipFill>
          <a:blip r:embed="rId2"/>
          <a:srcRect/>
          <a:stretch>
            <a:fillRect/>
          </a:stretch>
        </p:blipFill>
        <p:spPr bwMode="auto">
          <a:xfrm>
            <a:off x="4126544" y="2505989"/>
            <a:ext cx="3151078" cy="341683"/>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500736" y="2310727"/>
            <a:ext cx="952500" cy="733425"/>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7426760" y="3247178"/>
            <a:ext cx="1847850" cy="714375"/>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5688252" y="4556930"/>
            <a:ext cx="1466850" cy="600075"/>
          </a:xfrm>
          <a:prstGeom prst="rect">
            <a:avLst/>
          </a:prstGeom>
          <a:noFill/>
          <a:ln w="9525">
            <a:noFill/>
            <a:miter lim="800000"/>
            <a:headEnd/>
            <a:tailEnd/>
          </a:ln>
          <a:effectLst/>
        </p:spPr>
      </p:pic>
      <p:pic>
        <p:nvPicPr>
          <p:cNvPr id="8198" name="Picture 6"/>
          <p:cNvPicPr>
            <a:picLocks noChangeAspect="1" noChangeArrowheads="1"/>
          </p:cNvPicPr>
          <p:nvPr/>
        </p:nvPicPr>
        <p:blipFill>
          <a:blip r:embed="rId6"/>
          <a:srcRect/>
          <a:stretch>
            <a:fillRect/>
          </a:stretch>
        </p:blipFill>
        <p:spPr bwMode="auto">
          <a:xfrm>
            <a:off x="7350952" y="5390889"/>
            <a:ext cx="2400300" cy="685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期望与方差</a:t>
            </a:r>
          </a:p>
        </p:txBody>
      </p:sp>
      <p:sp>
        <p:nvSpPr>
          <p:cNvPr id="3" name="文本占位符 2"/>
          <p:cNvSpPr>
            <a:spLocks noGrp="1"/>
          </p:cNvSpPr>
          <p:nvPr>
            <p:ph type="body" sz="quarter" idx="22"/>
          </p:nvPr>
        </p:nvSpPr>
        <p:spPr>
          <a:xfrm>
            <a:off x="474300" y="1125968"/>
            <a:ext cx="11437952" cy="4766832"/>
          </a:xfrm>
        </p:spPr>
        <p:txBody>
          <a:bodyPr/>
          <a:lstStyle/>
          <a:p>
            <a:r>
              <a:rPr lang="zh-CN" altLang="en-US" sz="2000" b="1" dirty="0"/>
              <a:t>方差</a:t>
            </a:r>
            <a:r>
              <a:rPr lang="zh-CN" altLang="en-US" sz="2000" dirty="0"/>
              <a:t>（</a:t>
            </a:r>
            <a:r>
              <a:rPr lang="en-US" sz="2000" b="1" dirty="0"/>
              <a:t>Variance</a:t>
            </a:r>
            <a:r>
              <a:rPr lang="en-US" sz="2000" dirty="0"/>
              <a:t>）</a:t>
            </a:r>
            <a:r>
              <a:rPr lang="zh-CN" altLang="en-US" sz="2000" dirty="0"/>
              <a:t>是对随机变量离散程度的度量。</a:t>
            </a:r>
            <a:endParaRPr lang="en-US" altLang="zh-CN" sz="2000" dirty="0"/>
          </a:p>
          <a:p>
            <a:endParaRPr lang="en-US" altLang="zh-CN" sz="2000" dirty="0"/>
          </a:p>
          <a:p>
            <a:pPr>
              <a:buFont typeface="Wingdings" pitchFamily="2" charset="2"/>
              <a:buChar char="Ø"/>
            </a:pPr>
            <a:r>
              <a:rPr lang="zh-CN" altLang="en-US" sz="2000" dirty="0"/>
              <a:t> 在概率论中，方差用来度量随机变量与其数学期望（即均值）之间的偏离程度。</a:t>
            </a:r>
            <a:br>
              <a:rPr lang="zh-CN" altLang="en-US" sz="2000" dirty="0"/>
            </a:br>
            <a:endParaRPr lang="en-US" altLang="zh-CN" sz="2000" dirty="0"/>
          </a:p>
          <a:p>
            <a:endParaRPr lang="en-US" altLang="zh-CN" sz="2000" dirty="0"/>
          </a:p>
          <a:p>
            <a:pPr>
              <a:buFont typeface="Wingdings" pitchFamily="2" charset="2"/>
              <a:buChar char="Ø"/>
            </a:pPr>
            <a:r>
              <a:rPr lang="zh-CN" altLang="en-US" sz="2000" dirty="0"/>
              <a:t> 通常用                            来度量随机变量 </a:t>
            </a:r>
            <a:r>
              <a:rPr lang="en-US" sz="2000" dirty="0"/>
              <a:t>X </a:t>
            </a:r>
            <a:r>
              <a:rPr lang="zh-CN" altLang="en-US" sz="2000" dirty="0"/>
              <a:t>与其期望 </a:t>
            </a:r>
            <a:r>
              <a:rPr lang="en-US" sz="2000" dirty="0"/>
              <a:t>E (X) </a:t>
            </a:r>
            <a:r>
              <a:rPr lang="zh-CN" altLang="en-US" sz="2000" dirty="0"/>
              <a:t>之间的偏离程度。若                          </a:t>
            </a:r>
            <a:endParaRPr lang="en-US" altLang="zh-CN" sz="2000" dirty="0"/>
          </a:p>
          <a:p>
            <a:r>
              <a:rPr lang="zh-CN" altLang="en-US" sz="2000" dirty="0"/>
              <a:t>存在，则称其为 </a:t>
            </a:r>
            <a:r>
              <a:rPr lang="en-US" sz="2000" dirty="0"/>
              <a:t>X </a:t>
            </a:r>
            <a:r>
              <a:rPr lang="zh-CN" altLang="en-US" sz="2000" dirty="0"/>
              <a:t>的方差，记为 </a:t>
            </a:r>
            <a:r>
              <a:rPr lang="en-US" sz="2000" dirty="0"/>
              <a:t>D (X) </a:t>
            </a:r>
            <a:r>
              <a:rPr lang="zh-CN" altLang="en-US" sz="2000" dirty="0"/>
              <a:t>或 </a:t>
            </a:r>
            <a:r>
              <a:rPr lang="en-US" sz="2000" dirty="0" err="1"/>
              <a:t>Var</a:t>
            </a:r>
            <a:r>
              <a:rPr lang="en-US" sz="2000" dirty="0"/>
              <a:t> (X)</a:t>
            </a:r>
            <a:r>
              <a:rPr lang="zh-CN" altLang="en-US" sz="2000" dirty="0"/>
              <a:t>，即： </a:t>
            </a:r>
            <a:endParaRPr lang="en-US" altLang="zh-CN" sz="2000" dirty="0"/>
          </a:p>
          <a:p>
            <a:endParaRPr lang="en-US" sz="2000" dirty="0"/>
          </a:p>
          <a:p>
            <a:endParaRPr lang="en-US" sz="2000" dirty="0"/>
          </a:p>
          <a:p>
            <a:pPr>
              <a:buFont typeface="Wingdings" pitchFamily="2" charset="2"/>
              <a:buChar char="Ø"/>
            </a:pPr>
            <a:r>
              <a:rPr lang="zh-CN" altLang="en-US" sz="2000" dirty="0"/>
              <a:t> 随机变量 </a:t>
            </a:r>
            <a:r>
              <a:rPr lang="en-US" altLang="zh-CN" sz="2000" dirty="0"/>
              <a:t>X</a:t>
            </a:r>
            <a:r>
              <a:rPr lang="en-US" altLang="zh-CN" sz="2000" i="1" dirty="0"/>
              <a:t> </a:t>
            </a:r>
            <a:r>
              <a:rPr lang="zh-CN" altLang="en-US" sz="2000" dirty="0"/>
              <a:t>的方差计算公式为：</a:t>
            </a:r>
            <a:br>
              <a:rPr lang="zh-CN" altLang="en-US" sz="2000" dirty="0"/>
            </a:br>
            <a:r>
              <a:rPr lang="zh-CN" altLang="en-US" sz="2000" dirty="0"/>
              <a:t> </a:t>
            </a:r>
            <a:br>
              <a:rPr lang="zh-CN" altLang="en-US" sz="2000" dirty="0"/>
            </a:br>
            <a:r>
              <a:rPr lang="zh-CN" altLang="en-US" sz="2000" dirty="0"/>
              <a:t> </a:t>
            </a:r>
            <a:br>
              <a:rPr lang="en-US" sz="2000" dirty="0"/>
            </a:br>
            <a:r>
              <a:rPr lang="en-US" sz="2000" dirty="0"/>
              <a:t> </a:t>
            </a:r>
            <a:br>
              <a:rPr lang="zh-CN" altLang="en-US" sz="2000" dirty="0"/>
            </a:br>
            <a:r>
              <a:rPr lang="zh-CN" altLang="en-US" sz="2000" dirty="0"/>
              <a:t> </a:t>
            </a:r>
            <a:br>
              <a:rPr lang="zh-CN" altLang="en-US" sz="2000" dirty="0"/>
            </a:br>
            <a:endParaRPr lang="zh-CN" altLang="en-US" sz="2000" dirty="0"/>
          </a:p>
        </p:txBody>
      </p:sp>
      <p:pic>
        <p:nvPicPr>
          <p:cNvPr id="9218" name="Picture 2"/>
          <p:cNvPicPr>
            <a:picLocks noChangeAspect="1" noChangeArrowheads="1"/>
          </p:cNvPicPr>
          <p:nvPr/>
        </p:nvPicPr>
        <p:blipFill>
          <a:blip r:embed="rId2"/>
          <a:srcRect/>
          <a:stretch>
            <a:fillRect/>
          </a:stretch>
        </p:blipFill>
        <p:spPr bwMode="auto">
          <a:xfrm>
            <a:off x="1700604" y="3109194"/>
            <a:ext cx="1876425" cy="5143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2"/>
          <a:srcRect/>
          <a:stretch>
            <a:fillRect/>
          </a:stretch>
        </p:blipFill>
        <p:spPr bwMode="auto">
          <a:xfrm>
            <a:off x="9792418" y="3121722"/>
            <a:ext cx="1876425" cy="5143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3837466" y="4206723"/>
            <a:ext cx="3990975" cy="523875"/>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3670648" y="5533764"/>
            <a:ext cx="2971800" cy="400050"/>
          </a:xfrm>
          <a:prstGeom prst="rect">
            <a:avLst/>
          </a:prstGeom>
          <a:noFill/>
          <a:ln w="9525">
            <a:noFill/>
            <a:miter lim="800000"/>
            <a:headEnd/>
            <a:tailEnd/>
          </a:ln>
          <a:effectLst/>
        </p:spPr>
      </p:pic>
      <p:pic>
        <p:nvPicPr>
          <p:cNvPr id="9222" name="Picture 6"/>
          <p:cNvPicPr>
            <a:picLocks noChangeAspect="1" noChangeArrowheads="1"/>
          </p:cNvPicPr>
          <p:nvPr/>
        </p:nvPicPr>
        <p:blipFill>
          <a:blip r:embed="rId5"/>
          <a:srcRect/>
          <a:stretch>
            <a:fillRect/>
          </a:stretch>
        </p:blipFill>
        <p:spPr bwMode="auto">
          <a:xfrm>
            <a:off x="7766137" y="5190826"/>
            <a:ext cx="3799221" cy="1034610"/>
          </a:xfrm>
          <a:prstGeom prst="rect">
            <a:avLst/>
          </a:prstGeom>
          <a:noFill/>
          <a:ln w="9525">
            <a:noFill/>
            <a:miter lim="800000"/>
            <a:headEnd/>
            <a:tailEnd/>
          </a:ln>
          <a:effectLst/>
        </p:spPr>
      </p:pic>
      <p:sp>
        <p:nvSpPr>
          <p:cNvPr id="9" name="TextBox 8"/>
          <p:cNvSpPr txBox="1"/>
          <p:nvPr/>
        </p:nvSpPr>
        <p:spPr>
          <a:xfrm>
            <a:off x="8404965" y="6338170"/>
            <a:ext cx="2755726"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方差计算公式推导过程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概率分布</a:t>
            </a:r>
          </a:p>
        </p:txBody>
      </p:sp>
      <p:sp>
        <p:nvSpPr>
          <p:cNvPr id="3" name="文本占位符 2"/>
          <p:cNvSpPr>
            <a:spLocks noGrp="1"/>
          </p:cNvSpPr>
          <p:nvPr>
            <p:ph type="body" sz="quarter" idx="22"/>
          </p:nvPr>
        </p:nvSpPr>
        <p:spPr>
          <a:xfrm>
            <a:off x="411670" y="938078"/>
            <a:ext cx="11563212" cy="4766832"/>
          </a:xfrm>
        </p:spPr>
        <p:txBody>
          <a:bodyPr/>
          <a:lstStyle/>
          <a:p>
            <a:r>
              <a:rPr lang="zh-CN" altLang="en-US" sz="2000" b="1" dirty="0"/>
              <a:t>概率分布</a:t>
            </a:r>
            <a:r>
              <a:rPr lang="zh-CN" altLang="en-US" sz="2000" dirty="0"/>
              <a:t>（</a:t>
            </a:r>
            <a:r>
              <a:rPr lang="en-US" sz="2000" b="1" dirty="0"/>
              <a:t>Probability Distribution</a:t>
            </a:r>
            <a:r>
              <a:rPr lang="en-US" sz="2000" dirty="0"/>
              <a:t>）</a:t>
            </a:r>
            <a:r>
              <a:rPr lang="zh-CN" altLang="en-US" sz="2000" dirty="0"/>
              <a:t>是一个函数，描述了随机变量所有可能取值的相应概率。</a:t>
            </a:r>
            <a:endParaRPr lang="en-US" altLang="zh-CN" sz="2000" dirty="0"/>
          </a:p>
          <a:p>
            <a:r>
              <a:rPr lang="en-US" altLang="zh-CN" sz="2000" dirty="0"/>
              <a:t>(1) </a:t>
            </a:r>
            <a:r>
              <a:rPr lang="zh-CN" altLang="en-US" sz="2000" dirty="0"/>
              <a:t>离散概率分布（</a:t>
            </a:r>
            <a:r>
              <a:rPr lang="en-US" sz="2000" dirty="0"/>
              <a:t>Discrete Probability Distribution），</a:t>
            </a:r>
            <a:r>
              <a:rPr lang="zh-CN" altLang="en-US" sz="2000" dirty="0"/>
              <a:t>描述了离散随机变量的概率分布；</a:t>
            </a:r>
            <a:endParaRPr lang="en-US" altLang="zh-CN" sz="2000" dirty="0"/>
          </a:p>
          <a:p>
            <a:r>
              <a:rPr lang="zh-CN" altLang="en-US" sz="2000" dirty="0"/>
              <a:t>离散概率分布由</a:t>
            </a:r>
            <a:r>
              <a:rPr lang="zh-CN" altLang="en-US" sz="2000" b="1" dirty="0"/>
              <a:t>概率质量函数</a:t>
            </a:r>
            <a:r>
              <a:rPr lang="zh-CN" altLang="en-US" sz="2000" dirty="0"/>
              <a:t>（</a:t>
            </a:r>
            <a:r>
              <a:rPr lang="en-US" altLang="zh-CN" sz="2000" b="1" dirty="0"/>
              <a:t>Probability Mass Function, PMF</a:t>
            </a:r>
            <a:r>
              <a:rPr lang="zh-CN" altLang="en-US" sz="2000" dirty="0"/>
              <a:t>）进行刻画。概率质量函数的值即为离散随机变量在各特定取值上的概率。下面是 </a:t>
            </a:r>
            <a:r>
              <a:rPr lang="en-US" altLang="zh-CN" sz="2000" dirty="0"/>
              <a:t>PMF </a:t>
            </a:r>
            <a:r>
              <a:rPr lang="zh-CN" altLang="en-US" sz="2000" dirty="0"/>
              <a:t>的数学定义：</a:t>
            </a:r>
            <a:endParaRPr lang="en-US" altLang="zh-CN" sz="2000" dirty="0"/>
          </a:p>
          <a:p>
            <a:r>
              <a:rPr lang="zh-CN" altLang="en-US" sz="2000" dirty="0"/>
              <a:t>随机变量 </a:t>
            </a:r>
            <a:r>
              <a:rPr lang="en-US" altLang="zh-CN" sz="2000" dirty="0"/>
              <a:t>X = x </a:t>
            </a:r>
            <a:r>
              <a:rPr lang="zh-CN" altLang="en-US" sz="2000" dirty="0"/>
              <a:t>的概率为：</a:t>
            </a:r>
            <a:br>
              <a:rPr lang="zh-CN" altLang="en-US" sz="2000" dirty="0"/>
            </a:br>
            <a:endParaRPr lang="en-US" altLang="zh-CN" sz="2000" dirty="0"/>
          </a:p>
          <a:p>
            <a:br>
              <a:rPr lang="zh-CN" altLang="en-US" sz="2000" dirty="0"/>
            </a:br>
            <a:r>
              <a:rPr lang="en-US" altLang="zh-CN" sz="2000" dirty="0"/>
              <a:t>(2) </a:t>
            </a:r>
            <a:r>
              <a:rPr lang="zh-CN" altLang="en-US" sz="2000" dirty="0"/>
              <a:t>连续概率分布（</a:t>
            </a:r>
            <a:r>
              <a:rPr lang="en-US" sz="2000" dirty="0"/>
              <a:t>Continuous Probability Distribution），</a:t>
            </a:r>
            <a:r>
              <a:rPr lang="zh-CN" altLang="en-US" sz="2000" dirty="0"/>
              <a:t>描述了连续随机变量的概率分布。</a:t>
            </a:r>
            <a:endParaRPr lang="en-US" altLang="zh-CN" sz="2000" dirty="0"/>
          </a:p>
          <a:p>
            <a:r>
              <a:rPr lang="zh-CN" altLang="en-US" sz="2000" dirty="0"/>
              <a:t>连续概率分布由</a:t>
            </a:r>
            <a:r>
              <a:rPr lang="zh-CN" altLang="en-US" sz="2000" b="1" dirty="0"/>
              <a:t>概率密度函数</a:t>
            </a:r>
            <a:r>
              <a:rPr lang="zh-CN" altLang="en-US" sz="2000" dirty="0"/>
              <a:t>（</a:t>
            </a:r>
            <a:r>
              <a:rPr lang="en-US" altLang="zh-CN" sz="2000" b="1" dirty="0"/>
              <a:t>Probability Density Function, PDF</a:t>
            </a:r>
            <a:r>
              <a:rPr lang="zh-CN" altLang="en-US" sz="2000" dirty="0"/>
              <a:t>）进行刻画。概率密度函数本身的值表示一个连续随机变量在某个特定取值点附近的可能性，而不是概率。只有对连续随机变量的概率密度函数在某区间内进行积分后才是概率。下面是 </a:t>
            </a:r>
            <a:r>
              <a:rPr lang="en-US" altLang="zh-CN" sz="2000" dirty="0"/>
              <a:t>PDF </a:t>
            </a:r>
            <a:r>
              <a:rPr lang="zh-CN" altLang="en-US" sz="2000" dirty="0"/>
              <a:t>的数学定义：</a:t>
            </a:r>
            <a:endParaRPr lang="en-US" altLang="zh-CN" sz="2000" dirty="0"/>
          </a:p>
          <a:p>
            <a:r>
              <a:rPr lang="zh-CN" altLang="en-US" sz="2000" dirty="0"/>
              <a:t>对于一维的实随机变量 </a:t>
            </a:r>
            <a:r>
              <a:rPr lang="en-US" altLang="zh-CN" sz="2000" dirty="0"/>
              <a:t>X ,</a:t>
            </a:r>
            <a:r>
              <a:rPr lang="zh-CN" altLang="en-US" sz="2000" dirty="0"/>
              <a:t>设它的累积分布函数          。若存在可测函数        ，且同时满足</a:t>
            </a:r>
            <a:endParaRPr lang="en-US" altLang="zh-CN" sz="2000" dirty="0"/>
          </a:p>
          <a:p>
            <a:r>
              <a:rPr lang="en-US" altLang="zh-CN" sz="2000" dirty="0"/>
              <a:t>                                  </a:t>
            </a:r>
            <a:r>
              <a:rPr lang="zh-CN" altLang="en-US" sz="2000" dirty="0"/>
              <a:t>，则 </a:t>
            </a:r>
            <a:r>
              <a:rPr lang="en-US" altLang="zh-CN" sz="2000" dirty="0"/>
              <a:t>X </a:t>
            </a:r>
            <a:r>
              <a:rPr lang="zh-CN" altLang="en-US" sz="2000" dirty="0"/>
              <a:t>是一个连续型随机变量，并且         是它的概率密度函数 </a:t>
            </a:r>
            <a:r>
              <a:rPr lang="en-US" altLang="zh-CN" sz="2000" dirty="0"/>
              <a:t>PDF</a:t>
            </a:r>
            <a:r>
              <a:rPr lang="zh-CN" altLang="en-US" sz="2000" dirty="0"/>
              <a:t>。</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kumimoji="1" lang="zh-CN" altLang="en-US" sz="2000" dirty="0"/>
          </a:p>
        </p:txBody>
      </p:sp>
      <p:pic>
        <p:nvPicPr>
          <p:cNvPr id="10242" name="Picture 2"/>
          <p:cNvPicPr>
            <a:picLocks noChangeAspect="1" noChangeArrowheads="1"/>
          </p:cNvPicPr>
          <p:nvPr/>
        </p:nvPicPr>
        <p:blipFill>
          <a:blip r:embed="rId2"/>
          <a:srcRect/>
          <a:stretch>
            <a:fillRect/>
          </a:stretch>
        </p:blipFill>
        <p:spPr bwMode="auto">
          <a:xfrm>
            <a:off x="4008197" y="2550682"/>
            <a:ext cx="3344581" cy="85874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732811" y="5083350"/>
            <a:ext cx="676275" cy="32385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8496822" y="5088113"/>
            <a:ext cx="609600" cy="314325"/>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486688" y="5380126"/>
            <a:ext cx="2400300" cy="657225"/>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7158625" y="5516086"/>
            <a:ext cx="609600" cy="314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大数定律</a:t>
            </a:r>
          </a:p>
        </p:txBody>
      </p:sp>
      <p:sp>
        <p:nvSpPr>
          <p:cNvPr id="3" name="文本占位符 2"/>
          <p:cNvSpPr>
            <a:spLocks noGrp="1"/>
          </p:cNvSpPr>
          <p:nvPr>
            <p:ph type="body" sz="quarter" idx="22"/>
          </p:nvPr>
        </p:nvSpPr>
        <p:spPr>
          <a:xfrm>
            <a:off x="449248" y="1075864"/>
            <a:ext cx="11275114" cy="4766832"/>
          </a:xfrm>
        </p:spPr>
        <p:txBody>
          <a:bodyPr/>
          <a:lstStyle/>
          <a:p>
            <a:r>
              <a:rPr lang="zh-CN" altLang="en-US" sz="2000" dirty="0"/>
              <a:t>概率模型是随机现象的数学表示，它由样本空间、样本空间内的事件以及每个事件的概率所定义。</a:t>
            </a:r>
            <a:r>
              <a:rPr lang="zh-CN" altLang="en-US" sz="2000" b="1" dirty="0"/>
              <a:t>统计</a:t>
            </a:r>
            <a:r>
              <a:rPr lang="zh-CN" altLang="en-US" sz="2000" dirty="0"/>
              <a:t>则是指通过大量实验去建立概率模型的过程。</a:t>
            </a:r>
            <a:br>
              <a:rPr lang="zh-CN" altLang="en-US" sz="2000" dirty="0"/>
            </a:br>
            <a:endParaRPr lang="en-US" altLang="zh-CN" sz="2000" dirty="0"/>
          </a:p>
          <a:p>
            <a:r>
              <a:rPr lang="zh-CN" altLang="en-US" sz="2000" b="1" dirty="0"/>
              <a:t>大数定律</a:t>
            </a:r>
            <a:br>
              <a:rPr lang="zh-CN" altLang="en-US" sz="2000" dirty="0"/>
            </a:br>
            <a:r>
              <a:rPr lang="zh-CN" altLang="en-US" sz="2000" dirty="0"/>
              <a:t>当我们进行一项实验时，随着实验次数 </a:t>
            </a:r>
            <a:r>
              <a:rPr lang="en-US" altLang="zh-CN" sz="2000" dirty="0"/>
              <a:t>n </a:t>
            </a:r>
            <a:r>
              <a:rPr lang="zh-CN" altLang="en-US" sz="2000" dirty="0"/>
              <a:t>的增长，随机事件 </a:t>
            </a:r>
            <a:r>
              <a:rPr lang="en-US" altLang="zh-CN" sz="2000" dirty="0"/>
              <a:t>A </a:t>
            </a:r>
            <a:r>
              <a:rPr lang="zh-CN" altLang="en-US" sz="2000" dirty="0"/>
              <a:t>的发生频率           总是会呈现出一种稳定的状态，通常稳定于某一常数附近。</a:t>
            </a:r>
            <a:endParaRPr lang="en-US" altLang="zh-CN" sz="2000" dirty="0"/>
          </a:p>
          <a:p>
            <a:pPr>
              <a:buFont typeface="Wingdings" pitchFamily="2" charset="2"/>
              <a:buChar char="Ø"/>
            </a:pPr>
            <a:r>
              <a:rPr lang="zh-CN" altLang="en-US" sz="2000" dirty="0"/>
              <a:t> 弱大数定理（辛钦大数定理）</a:t>
            </a:r>
            <a:endParaRPr lang="en-US" altLang="zh-CN" sz="2000" dirty="0"/>
          </a:p>
          <a:p>
            <a:r>
              <a:rPr lang="zh-CN" altLang="en-US" sz="2000" dirty="0"/>
              <a:t>设一独立同分布的随机变量序列 </a:t>
            </a:r>
            <a:r>
              <a:rPr lang="en-US" altLang="zh-CN" sz="2000" dirty="0"/>
              <a:t>{</a:t>
            </a:r>
            <a:r>
              <a:rPr lang="en-US" sz="2000" dirty="0"/>
              <a:t>X</a:t>
            </a:r>
            <a:r>
              <a:rPr lang="en-US" altLang="zh-CN" sz="2000" baseline="-25000" dirty="0"/>
              <a:t>i </a:t>
            </a:r>
            <a:r>
              <a:rPr lang="en-US" sz="2000" dirty="0"/>
              <a:t>, </a:t>
            </a:r>
            <a:r>
              <a:rPr lang="en-US" sz="2000" dirty="0" err="1"/>
              <a:t>i</a:t>
            </a:r>
            <a:r>
              <a:rPr lang="en-US" sz="2000" dirty="0"/>
              <a:t> &gt; 1}，</a:t>
            </a:r>
            <a:r>
              <a:rPr lang="zh-CN" altLang="en-US" sz="2000" dirty="0"/>
              <a:t>当 </a:t>
            </a:r>
            <a:r>
              <a:rPr lang="en-US" sz="2000" dirty="0"/>
              <a:t>X</a:t>
            </a:r>
            <a:r>
              <a:rPr lang="en-US" altLang="zh-CN" sz="2000" baseline="-25000" dirty="0"/>
              <a:t>i </a:t>
            </a:r>
            <a:r>
              <a:rPr lang="en-US" sz="2000" dirty="0"/>
              <a:t>, </a:t>
            </a:r>
            <a:r>
              <a:rPr lang="en-US" sz="2000" dirty="0" err="1"/>
              <a:t>i</a:t>
            </a:r>
            <a:r>
              <a:rPr lang="en-US" sz="2000" dirty="0"/>
              <a:t> = 1,2, · · · </a:t>
            </a:r>
            <a:r>
              <a:rPr lang="zh-CN" altLang="en-US" sz="2000" dirty="0"/>
              <a:t>的数学期望 </a:t>
            </a:r>
            <a:r>
              <a:rPr lang="en-US" sz="2000" dirty="0"/>
              <a:t>E (X</a:t>
            </a:r>
            <a:r>
              <a:rPr lang="en-US" altLang="zh-CN" sz="2000" baseline="-25000" dirty="0"/>
              <a:t>i </a:t>
            </a:r>
            <a:r>
              <a:rPr lang="en-US" sz="2000" dirty="0"/>
              <a:t>) = µ </a:t>
            </a:r>
            <a:r>
              <a:rPr lang="zh-CN" altLang="en-US" sz="2000" dirty="0"/>
              <a:t>存在时，那么 </a:t>
            </a:r>
            <a:r>
              <a:rPr lang="en-US" sz="2000" dirty="0"/>
              <a:t>X</a:t>
            </a:r>
            <a:r>
              <a:rPr lang="en-US" altLang="zh-CN" sz="2000" baseline="-25000" dirty="0"/>
              <a:t>i</a:t>
            </a:r>
            <a:r>
              <a:rPr lang="en-US" sz="2000" dirty="0"/>
              <a:t> </a:t>
            </a:r>
            <a:r>
              <a:rPr lang="zh-CN" altLang="en-US" sz="2000" dirty="0"/>
              <a:t>服从大数定理。当前 </a:t>
            </a:r>
            <a:r>
              <a:rPr lang="en-US" sz="2000" dirty="0"/>
              <a:t>n </a:t>
            </a:r>
            <a:r>
              <a:rPr lang="zh-CN" altLang="en-US" sz="2000" dirty="0"/>
              <a:t>个数学均值                </a:t>
            </a:r>
            <a:r>
              <a:rPr lang="en-US" sz="2000" dirty="0"/>
              <a:t>，</a:t>
            </a:r>
            <a:r>
              <a:rPr lang="zh-CN" altLang="en-US" sz="2000" dirty="0"/>
              <a:t>任意 </a:t>
            </a:r>
            <a:r>
              <a:rPr lang="el-GR" altLang="zh-CN" sz="2000" dirty="0"/>
              <a:t>ε</a:t>
            </a:r>
            <a:r>
              <a:rPr lang="en-US" altLang="zh-CN" sz="2000" dirty="0"/>
              <a:t> </a:t>
            </a:r>
            <a:r>
              <a:rPr lang="zh-CN" altLang="en-US" sz="2000" dirty="0"/>
              <a:t>＞</a:t>
            </a:r>
            <a:r>
              <a:rPr lang="en-US" altLang="zh-CN" sz="2000" dirty="0"/>
              <a:t> 0 </a:t>
            </a:r>
            <a:r>
              <a:rPr lang="zh-CN" altLang="en-US" sz="2000" dirty="0"/>
              <a:t>时，其公式有：</a:t>
            </a:r>
            <a:endParaRPr lang="en-US" altLang="zh-CN" sz="2000" dirty="0"/>
          </a:p>
          <a:p>
            <a:endParaRPr lang="en-US" altLang="zh-CN" sz="2000" dirty="0"/>
          </a:p>
          <a:p>
            <a:endParaRPr lang="en-US" altLang="zh-CN" sz="2000" dirty="0"/>
          </a:p>
          <a:p>
            <a:r>
              <a:rPr lang="zh-CN" altLang="en-US" sz="2000" dirty="0"/>
              <a:t>由公式可知，当 </a:t>
            </a:r>
            <a:r>
              <a:rPr lang="en-US" altLang="zh-CN" sz="2000" dirty="0"/>
              <a:t>n </a:t>
            </a:r>
            <a:r>
              <a:rPr lang="zh-CN" altLang="en-US" sz="2000" dirty="0"/>
              <a:t>的大小趋向于正无限时，事件发生的概率将呈现接近 </a:t>
            </a:r>
            <a:r>
              <a:rPr lang="en-US" altLang="zh-CN" sz="2000" dirty="0"/>
              <a:t>1 </a:t>
            </a:r>
            <a:r>
              <a:rPr lang="zh-CN" altLang="en-US" sz="2000" dirty="0"/>
              <a:t>的趋势（几乎必定发生）。也就是说，如果独立分布的随机变量都具有期望均值 </a:t>
            </a:r>
            <a:r>
              <a:rPr lang="en-US" altLang="zh-CN" sz="2000" dirty="0"/>
              <a:t>µ</a:t>
            </a:r>
            <a:r>
              <a:rPr lang="zh-CN" altLang="en-US" sz="2000" dirty="0"/>
              <a:t>，那么算术平均                 在 </a:t>
            </a:r>
            <a:r>
              <a:rPr lang="en-US" sz="2000" dirty="0"/>
              <a:t>n</a:t>
            </a:r>
            <a:r>
              <a:rPr lang="en-US" sz="2000" i="1" dirty="0"/>
              <a:t> </a:t>
            </a:r>
            <a:r>
              <a:rPr lang="zh-CN" altLang="en-US" sz="2000" dirty="0"/>
              <a:t>很大时将很有可能接近 </a:t>
            </a:r>
            <a:r>
              <a:rPr lang="en-US" altLang="zh-CN" sz="2000" dirty="0"/>
              <a:t>µ </a:t>
            </a:r>
            <a:r>
              <a:rPr lang="zh-CN" altLang="en-US" sz="2000" dirty="0"/>
              <a:t>。</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3314" name="Picture 2"/>
          <p:cNvPicPr>
            <a:picLocks noChangeAspect="1" noChangeArrowheads="1"/>
          </p:cNvPicPr>
          <p:nvPr/>
        </p:nvPicPr>
        <p:blipFill>
          <a:blip r:embed="rId2"/>
          <a:srcRect/>
          <a:stretch>
            <a:fillRect/>
          </a:stretch>
        </p:blipFill>
        <p:spPr bwMode="auto">
          <a:xfrm>
            <a:off x="8866078" y="2413545"/>
            <a:ext cx="647700" cy="3524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5075325" y="3910144"/>
            <a:ext cx="1114425" cy="3905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4172277" y="4400812"/>
            <a:ext cx="3571875" cy="7620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8446914" y="5515564"/>
            <a:ext cx="1114425" cy="3905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大数定律</a:t>
            </a:r>
          </a:p>
        </p:txBody>
      </p:sp>
      <p:sp>
        <p:nvSpPr>
          <p:cNvPr id="3" name="文本占位符 2"/>
          <p:cNvSpPr>
            <a:spLocks noGrp="1"/>
          </p:cNvSpPr>
          <p:nvPr>
            <p:ph type="body" sz="quarter" idx="22"/>
          </p:nvPr>
        </p:nvSpPr>
        <p:spPr>
          <a:xfrm>
            <a:off x="424196" y="975656"/>
            <a:ext cx="11081266" cy="4766832"/>
          </a:xfrm>
        </p:spPr>
        <p:txBody>
          <a:bodyPr/>
          <a:lstStyle/>
          <a:p>
            <a:pPr>
              <a:buFont typeface="Wingdings" pitchFamily="2" charset="2"/>
              <a:buChar char="Ø"/>
            </a:pPr>
            <a:r>
              <a:rPr lang="zh-CN" altLang="en-US" sz="2000" dirty="0"/>
              <a:t> 伯努利大数定理</a:t>
            </a:r>
            <a:endParaRPr lang="en-US" altLang="zh-CN" sz="2000" dirty="0"/>
          </a:p>
          <a:p>
            <a:r>
              <a:rPr lang="zh-CN" altLang="en-US" sz="2000" dirty="0"/>
              <a:t>设     为 </a:t>
            </a:r>
            <a:r>
              <a:rPr lang="en-US" altLang="zh-CN" sz="2000" dirty="0"/>
              <a:t>n </a:t>
            </a:r>
            <a:r>
              <a:rPr lang="zh-CN" altLang="en-US" sz="2000" dirty="0"/>
              <a:t>重伯努利试验中事件 </a:t>
            </a:r>
            <a:r>
              <a:rPr lang="en-US" altLang="zh-CN" sz="2000" dirty="0"/>
              <a:t>A </a:t>
            </a:r>
            <a:r>
              <a:rPr lang="zh-CN" altLang="en-US" sz="2000" dirty="0"/>
              <a:t>发生的次数，</a:t>
            </a:r>
            <a:r>
              <a:rPr lang="en-US" altLang="zh-CN" sz="2000" dirty="0"/>
              <a:t>p </a:t>
            </a:r>
            <a:r>
              <a:rPr lang="zh-CN" altLang="en-US" sz="2000" dirty="0"/>
              <a:t>为实验中事件 </a:t>
            </a:r>
            <a:r>
              <a:rPr lang="en-US" altLang="zh-CN" sz="2000" dirty="0"/>
              <a:t>A </a:t>
            </a:r>
            <a:r>
              <a:rPr lang="zh-CN" altLang="en-US" sz="2000" dirty="0"/>
              <a:t>每次发生的概率，则在任意正数 </a:t>
            </a:r>
            <a:r>
              <a:rPr lang="el-GR" altLang="zh-CN" sz="2000" dirty="0"/>
              <a:t>ε</a:t>
            </a:r>
            <a:r>
              <a:rPr lang="en-US" altLang="zh-CN" sz="2000" dirty="0"/>
              <a:t> &gt; 0</a:t>
            </a:r>
            <a:r>
              <a:rPr lang="zh-CN" altLang="en-US" sz="2000" dirty="0"/>
              <a:t>，有：</a:t>
            </a:r>
            <a:endParaRPr lang="en-US" altLang="zh-CN" sz="2000" dirty="0"/>
          </a:p>
          <a:p>
            <a:endParaRPr lang="en-US" altLang="zh-CN" sz="2000" dirty="0"/>
          </a:p>
          <a:p>
            <a:r>
              <a:rPr lang="en-US" altLang="zh-CN" sz="2000" dirty="0"/>
              <a:t>                                                                          </a:t>
            </a:r>
            <a:r>
              <a:rPr lang="zh-CN" altLang="en-US" sz="2000" dirty="0"/>
              <a:t>或</a:t>
            </a:r>
            <a:endParaRPr lang="en-US" altLang="zh-CN" sz="2000" dirty="0"/>
          </a:p>
          <a:p>
            <a:endParaRPr lang="en-US" altLang="zh-CN" sz="2000" dirty="0"/>
          </a:p>
          <a:p>
            <a:r>
              <a:rPr lang="zh-CN" altLang="en-US" sz="2000" dirty="0"/>
              <a:t>根据公式结果，我们得知在任意 </a:t>
            </a:r>
            <a:r>
              <a:rPr lang="el-GR" altLang="zh-CN" sz="2000" dirty="0"/>
              <a:t>ε</a:t>
            </a:r>
            <a:r>
              <a:rPr lang="en-US" altLang="zh-CN" sz="2000" dirty="0"/>
              <a:t> &gt;</a:t>
            </a:r>
            <a:r>
              <a:rPr lang="en-US" altLang="zh-CN" sz="2000" i="1" dirty="0"/>
              <a:t> </a:t>
            </a:r>
            <a:r>
              <a:rPr lang="en-US" altLang="zh-CN" sz="2000" dirty="0"/>
              <a:t>0</a:t>
            </a:r>
            <a:r>
              <a:rPr lang="zh-CN" altLang="en-US" sz="2000" dirty="0"/>
              <a:t>，当独立实验的重复次数 </a:t>
            </a:r>
            <a:r>
              <a:rPr lang="en-US" altLang="zh-CN" sz="2000" dirty="0"/>
              <a:t>n</a:t>
            </a:r>
            <a:r>
              <a:rPr lang="en-US" altLang="zh-CN" sz="2000" i="1" dirty="0"/>
              <a:t> </a:t>
            </a:r>
            <a:r>
              <a:rPr lang="zh-CN" altLang="en-US" sz="2000" dirty="0"/>
              <a:t>向无限大的方向发展时，事件                             </a:t>
            </a:r>
            <a:endParaRPr lang="en-US" altLang="zh-CN" sz="2000" dirty="0"/>
          </a:p>
          <a:p>
            <a:r>
              <a:rPr lang="en-US" altLang="zh-CN" sz="2000" dirty="0"/>
              <a:t>                   </a:t>
            </a:r>
            <a:r>
              <a:rPr lang="zh-CN" altLang="en-US" sz="2000" dirty="0"/>
              <a:t>是一个小概率事件，可推断这一事件是几乎不可能发生的。</a:t>
            </a:r>
            <a:endParaRPr lang="en-US" altLang="zh-CN" sz="2000" dirty="0"/>
          </a:p>
          <a:p>
            <a:endParaRPr lang="en-US" altLang="zh-CN" sz="2000" dirty="0"/>
          </a:p>
          <a:p>
            <a:r>
              <a:rPr lang="zh-CN" altLang="en-US" sz="2000" dirty="0"/>
              <a:t>这一定律描述了频率的稳定性，其真正含义是，当实验次数很大时，事件频率即可替代事件概率。</a:t>
            </a:r>
            <a:br>
              <a:rPr lang="zh-CN" altLang="en-US" sz="2000" dirty="0"/>
            </a:br>
            <a:r>
              <a:rPr lang="zh-CN" altLang="en-US" sz="2000" dirty="0"/>
              <a:t> </a:t>
            </a:r>
            <a:br>
              <a:rPr lang="zh-CN" altLang="en-US" sz="2000" dirty="0"/>
            </a:br>
            <a:endParaRPr lang="en-US" altLang="zh-CN" sz="2000" dirty="0"/>
          </a:p>
          <a:p>
            <a:endParaRPr lang="en-US" altLang="zh-CN" sz="2000" dirty="0"/>
          </a:p>
          <a:p>
            <a:r>
              <a:rPr lang="en-US" altLang="zh-CN" sz="2000" dirty="0"/>
              <a:t>                                                                          </a:t>
            </a:r>
            <a:br>
              <a:rPr lang="zh-CN" altLang="en-US" sz="2000" dirty="0"/>
            </a:br>
            <a:r>
              <a:rPr lang="zh-CN" altLang="en-US" sz="2000" dirty="0"/>
              <a:t> </a:t>
            </a:r>
            <a:br>
              <a:rPr lang="zh-CN" altLang="en-US" sz="2000" dirty="0"/>
            </a:br>
            <a:endParaRPr lang="zh-CN" altLang="en-US" sz="2000" dirty="0"/>
          </a:p>
        </p:txBody>
      </p:sp>
      <p:pic>
        <p:nvPicPr>
          <p:cNvPr id="15362" name="Picture 2"/>
          <p:cNvPicPr>
            <a:picLocks noChangeAspect="1" noChangeArrowheads="1"/>
          </p:cNvPicPr>
          <p:nvPr/>
        </p:nvPicPr>
        <p:blipFill>
          <a:blip r:embed="rId2"/>
          <a:srcRect/>
          <a:stretch>
            <a:fillRect/>
          </a:stretch>
        </p:blipFill>
        <p:spPr bwMode="auto">
          <a:xfrm>
            <a:off x="819216" y="1479376"/>
            <a:ext cx="257175" cy="2667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2865980" y="2390644"/>
            <a:ext cx="2952750" cy="7239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6344694" y="2426984"/>
            <a:ext cx="3009900" cy="676275"/>
          </a:xfrm>
          <a:prstGeom prst="rect">
            <a:avLst/>
          </a:prstGeom>
          <a:noFill/>
          <a:ln w="9525">
            <a:noFill/>
            <a:miter lim="800000"/>
            <a:headEnd/>
            <a:tailEnd/>
          </a:ln>
          <a:effectLst/>
        </p:spPr>
      </p:pic>
      <p:pic>
        <p:nvPicPr>
          <p:cNvPr id="15366" name="Picture 6"/>
          <p:cNvPicPr>
            <a:picLocks noChangeAspect="1" noChangeArrowheads="1"/>
          </p:cNvPicPr>
          <p:nvPr/>
        </p:nvPicPr>
        <p:blipFill>
          <a:blip r:embed="rId5"/>
          <a:srcRect/>
          <a:stretch>
            <a:fillRect/>
          </a:stretch>
        </p:blipFill>
        <p:spPr bwMode="auto">
          <a:xfrm>
            <a:off x="503520" y="3829702"/>
            <a:ext cx="1314450" cy="476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随机过程</a:t>
            </a:r>
          </a:p>
        </p:txBody>
      </p:sp>
      <p:sp>
        <p:nvSpPr>
          <p:cNvPr id="3" name="文本占位符 2"/>
          <p:cNvSpPr>
            <a:spLocks noGrp="1"/>
          </p:cNvSpPr>
          <p:nvPr>
            <p:ph type="body" sz="quarter" idx="22"/>
          </p:nvPr>
        </p:nvSpPr>
        <p:spPr>
          <a:xfrm>
            <a:off x="386618" y="1138494"/>
            <a:ext cx="11081266" cy="4766832"/>
          </a:xfrm>
        </p:spPr>
        <p:txBody>
          <a:bodyPr/>
          <a:lstStyle/>
          <a:p>
            <a:r>
              <a:rPr lang="zh-CN" altLang="en-US" sz="2000" dirty="0"/>
              <a:t>随机变量是将随机试验结果映射为数值的函数，随机变量的数学表示为： </a:t>
            </a:r>
            <a:endParaRPr lang="en-US" altLang="zh-CN" sz="2000" b="1" dirty="0"/>
          </a:p>
          <a:p>
            <a:endParaRPr lang="en-US" altLang="zh-CN" sz="2000" b="1" dirty="0"/>
          </a:p>
          <a:p>
            <a:r>
              <a:rPr lang="zh-CN" altLang="en-US" sz="2000" dirty="0"/>
              <a:t>随机过程可简单地理解为随时间变化的随机变量，其取值随时间而变化。</a:t>
            </a:r>
            <a:endParaRPr lang="en-US" altLang="zh-CN" sz="2000" dirty="0"/>
          </a:p>
          <a:p>
            <a:endParaRPr lang="en-US" altLang="zh-CN" sz="2000" dirty="0"/>
          </a:p>
          <a:p>
            <a:r>
              <a:rPr lang="zh-CN" altLang="en-US" sz="2000" dirty="0"/>
              <a:t>例如，某商店在某一时间接待顾客人数是随机变量 </a:t>
            </a:r>
            <a:r>
              <a:rPr lang="en-US" altLang="zh-CN" sz="2000" dirty="0"/>
              <a:t>X</a:t>
            </a:r>
            <a:r>
              <a:rPr lang="zh-CN" altLang="en-US" sz="2000" dirty="0"/>
              <a:t>，在不同的时间 </a:t>
            </a:r>
            <a:r>
              <a:rPr lang="en-US" altLang="zh-CN" sz="2000" dirty="0"/>
              <a:t>t</a:t>
            </a:r>
            <a:r>
              <a:rPr lang="zh-CN" altLang="en-US" sz="2000" dirty="0"/>
              <a:t>，</a:t>
            </a:r>
            <a:r>
              <a:rPr lang="en-US" altLang="zh-CN" sz="2000" dirty="0"/>
              <a:t>X(t) </a:t>
            </a:r>
            <a:r>
              <a:rPr lang="zh-CN" altLang="en-US" sz="2000" dirty="0"/>
              <a:t>的取值不同，这里</a:t>
            </a:r>
            <a:br>
              <a:rPr lang="zh-CN" altLang="en-US" sz="2000" dirty="0"/>
            </a:br>
            <a:r>
              <a:rPr lang="zh-CN" altLang="en-US" sz="2000" dirty="0"/>
              <a:t>的 </a:t>
            </a:r>
            <a:r>
              <a:rPr lang="en-US" altLang="zh-CN" sz="2000" dirty="0"/>
              <a:t>X(t) </a:t>
            </a:r>
            <a:r>
              <a:rPr lang="zh-CN" altLang="en-US" sz="2000" dirty="0"/>
              <a:t>就是一个随机过程。当给定一个具体时间 </a:t>
            </a:r>
            <a:r>
              <a:rPr lang="en-US" altLang="zh-CN" sz="2000" dirty="0"/>
              <a:t>t</a:t>
            </a:r>
            <a:r>
              <a:rPr lang="en-US" altLang="zh-CN" sz="2000" baseline="-25000" dirty="0"/>
              <a:t>0</a:t>
            </a:r>
            <a:r>
              <a:rPr lang="en-US" altLang="zh-CN" sz="2000" dirty="0"/>
              <a:t> </a:t>
            </a:r>
            <a:r>
              <a:rPr lang="zh-CN" altLang="en-US" sz="2000" dirty="0"/>
              <a:t>时，随机过程 </a:t>
            </a:r>
            <a:r>
              <a:rPr lang="en-US" altLang="zh-CN" sz="2000" dirty="0"/>
              <a:t>X(t) </a:t>
            </a:r>
            <a:r>
              <a:rPr lang="zh-CN" altLang="en-US" sz="2000" dirty="0"/>
              <a:t>退化为一个随机变量。</a:t>
            </a:r>
            <a:endParaRPr lang="en-US" altLang="zh-CN" sz="2000" dirty="0"/>
          </a:p>
          <a:p>
            <a:endParaRPr lang="en-US" altLang="zh-CN" sz="2000" dirty="0"/>
          </a:p>
          <a:p>
            <a:r>
              <a:rPr lang="zh-CN" altLang="en-US" sz="2000" dirty="0"/>
              <a:t>也就是说，以时间 </a:t>
            </a:r>
            <a:r>
              <a:rPr lang="en-US" sz="2000" dirty="0"/>
              <a:t>t </a:t>
            </a:r>
            <a:r>
              <a:rPr lang="zh-CN" altLang="en-US" sz="2000" dirty="0"/>
              <a:t>为自变量的随机函数 </a:t>
            </a:r>
            <a:r>
              <a:rPr lang="en-US" sz="2000" dirty="0"/>
              <a:t>X(t) </a:t>
            </a:r>
            <a:r>
              <a:rPr lang="zh-CN" altLang="en-US" sz="2000" dirty="0"/>
              <a:t>就是随机过程，随机过程的数学表示为 </a:t>
            </a:r>
            <a:br>
              <a:rPr lang="en-US" sz="2000" dirty="0"/>
            </a:br>
            <a:r>
              <a:rPr lang="en-US" sz="2000" dirty="0"/>
              <a:t> </a:t>
            </a:r>
            <a:br>
              <a:rPr lang="zh-CN" altLang="en-US" sz="2000" dirty="0"/>
            </a:br>
            <a:r>
              <a:rPr lang="zh-CN" altLang="en-US" sz="2000" dirty="0"/>
              <a:t> </a:t>
            </a:r>
            <a:br>
              <a:rPr lang="zh-CN" altLang="en-US" sz="2000" dirty="0"/>
            </a:br>
            <a:endParaRPr lang="en-US" altLang="zh-CN" sz="2000" dirty="0"/>
          </a:p>
          <a:p>
            <a:br>
              <a:rPr lang="zh-CN" altLang="en-US" sz="2000" dirty="0"/>
            </a:br>
            <a:r>
              <a:rPr lang="zh-CN" altLang="en-US" sz="2000" dirty="0"/>
              <a:t> </a:t>
            </a:r>
            <a:br>
              <a:rPr lang="zh-CN" altLang="en-US" sz="2000" dirty="0"/>
            </a:br>
            <a:r>
              <a:rPr lang="zh-CN" altLang="en-US" sz="2000" dirty="0"/>
              <a:t> </a:t>
            </a:r>
            <a:br>
              <a:rPr lang="en-US" sz="2000" dirty="0"/>
            </a:br>
            <a:r>
              <a:rPr lang="en-US" sz="2000" dirty="0"/>
              <a:t> </a:t>
            </a:r>
            <a:br>
              <a:rPr lang="zh-CN" altLang="en-US" sz="2000" dirty="0"/>
            </a:br>
            <a:endParaRPr lang="en-US" altLang="zh-CN" sz="2000" dirty="0"/>
          </a:p>
          <a:p>
            <a:br>
              <a:rPr lang="zh-CN" altLang="en-US" sz="2000" dirty="0"/>
            </a:br>
            <a:r>
              <a:rPr lang="zh-CN" altLang="en-US" sz="2000" dirty="0"/>
              <a:t> </a:t>
            </a:r>
            <a:br>
              <a:rPr lang="zh-CN" altLang="en-US" sz="2000" dirty="0"/>
            </a:br>
            <a:r>
              <a:rPr lang="zh-CN" altLang="en-US" sz="2000" dirty="0"/>
              <a:t> </a:t>
            </a:r>
            <a:br>
              <a:rPr lang="en-US" sz="2000" dirty="0"/>
            </a:br>
            <a:r>
              <a:rPr lang="en-US" sz="2000" dirty="0"/>
              <a:t>  </a:t>
            </a:r>
            <a:endParaRPr lang="en-US" altLang="zh-CN" sz="2000" dirty="0"/>
          </a:p>
        </p:txBody>
      </p:sp>
      <p:pic>
        <p:nvPicPr>
          <p:cNvPr id="19465" name="Picture 9"/>
          <p:cNvPicPr>
            <a:picLocks noChangeAspect="1" noChangeArrowheads="1"/>
          </p:cNvPicPr>
          <p:nvPr/>
        </p:nvPicPr>
        <p:blipFill>
          <a:blip r:embed="rId2"/>
          <a:srcRect/>
          <a:stretch>
            <a:fillRect/>
          </a:stretch>
        </p:blipFill>
        <p:spPr bwMode="auto">
          <a:xfrm>
            <a:off x="8499169" y="1148937"/>
            <a:ext cx="1246653" cy="291556"/>
          </a:xfrm>
          <a:prstGeom prst="rect">
            <a:avLst/>
          </a:prstGeom>
          <a:noFill/>
          <a:ln w="9525">
            <a:noFill/>
            <a:miter lim="800000"/>
            <a:headEnd/>
            <a:tailEnd/>
          </a:ln>
          <a:effectLst/>
        </p:spPr>
      </p:pic>
      <p:pic>
        <p:nvPicPr>
          <p:cNvPr id="19466" name="Picture 10"/>
          <p:cNvPicPr>
            <a:picLocks noChangeAspect="1" noChangeArrowheads="1"/>
          </p:cNvPicPr>
          <p:nvPr/>
        </p:nvPicPr>
        <p:blipFill>
          <a:blip r:embed="rId3"/>
          <a:srcRect/>
          <a:stretch>
            <a:fillRect/>
          </a:stretch>
        </p:blipFill>
        <p:spPr bwMode="auto">
          <a:xfrm>
            <a:off x="9892235" y="4038926"/>
            <a:ext cx="1476375" cy="3333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基本概念</a:t>
            </a:r>
          </a:p>
        </p:txBody>
      </p:sp>
      <p:sp>
        <p:nvSpPr>
          <p:cNvPr id="3" name="文本占位符 2"/>
          <p:cNvSpPr>
            <a:spLocks noGrp="1"/>
          </p:cNvSpPr>
          <p:nvPr>
            <p:ph type="body" sz="quarter" idx="22"/>
          </p:nvPr>
        </p:nvSpPr>
        <p:spPr>
          <a:xfrm>
            <a:off x="374092" y="1013234"/>
            <a:ext cx="11081266" cy="4766832"/>
          </a:xfrm>
        </p:spPr>
        <p:txBody>
          <a:bodyPr/>
          <a:lstStyle/>
          <a:p>
            <a:r>
              <a:rPr lang="zh-CN" altLang="en-US" sz="2000" dirty="0"/>
              <a:t>给定概率空间              和实数参数集 </a:t>
            </a:r>
            <a:r>
              <a:rPr lang="en-US" sz="2000" dirty="0"/>
              <a:t>T，</a:t>
            </a:r>
            <a:r>
              <a:rPr lang="zh-CN" altLang="en-US" sz="2000" dirty="0"/>
              <a:t>对任意一个给定的                      是定义在概率空间 </a:t>
            </a:r>
            <a:r>
              <a:rPr lang="en-US" altLang="zh-CN" sz="2000" dirty="0"/>
              <a:t>               </a:t>
            </a:r>
            <a:r>
              <a:rPr lang="zh-CN" altLang="en-US" sz="2000" dirty="0"/>
              <a:t>上的随机变量，则称随机变量族                               是                上的一个</a:t>
            </a:r>
            <a:r>
              <a:rPr lang="zh-CN" altLang="en-US" sz="2000" b="1" dirty="0"/>
              <a:t>随机过程</a:t>
            </a:r>
            <a:r>
              <a:rPr lang="zh-CN" altLang="en-US" sz="2000" dirty="0"/>
              <a:t>，一般简记为</a:t>
            </a:r>
            <a:r>
              <a:rPr lang="en-US" altLang="zh-CN" sz="2000" dirty="0"/>
              <a:t>     </a:t>
            </a:r>
          </a:p>
          <a:p>
            <a:endParaRPr lang="en-US" altLang="zh-CN" sz="2000" dirty="0"/>
          </a:p>
          <a:p>
            <a:pPr>
              <a:buFont typeface="Arial" pitchFamily="34" charset="0"/>
              <a:buChar char="•"/>
            </a:pPr>
            <a:r>
              <a:rPr lang="zh-CN" altLang="en-US" sz="2000" dirty="0"/>
              <a:t> 在实际应用中，实数参数集 </a:t>
            </a:r>
            <a:r>
              <a:rPr lang="en-US" altLang="zh-CN" sz="2000" dirty="0"/>
              <a:t>T </a:t>
            </a:r>
            <a:r>
              <a:rPr lang="zh-CN" altLang="en-US" sz="2000" dirty="0"/>
              <a:t>通常为时间，下面统一将参数 </a:t>
            </a:r>
            <a:r>
              <a:rPr lang="en-US" altLang="zh-CN" sz="2000" dirty="0"/>
              <a:t>t</a:t>
            </a:r>
            <a:r>
              <a:rPr lang="en-US" altLang="zh-CN" sz="2000" i="1" dirty="0"/>
              <a:t> </a:t>
            </a:r>
            <a:r>
              <a:rPr lang="zh-CN" altLang="en-US" sz="2000" dirty="0"/>
              <a:t>称为时间。</a:t>
            </a:r>
            <a:endParaRPr lang="en-US" altLang="zh-CN" sz="2000" dirty="0"/>
          </a:p>
          <a:p>
            <a:pPr>
              <a:buFont typeface="Arial" pitchFamily="34" charset="0"/>
              <a:buChar char="•"/>
            </a:pPr>
            <a:r>
              <a:rPr lang="zh-CN" altLang="en-US" sz="2000" dirty="0"/>
              <a:t> 若固定时间                          就是一个定义在概率空间              上的随机变量。</a:t>
            </a:r>
            <a:endParaRPr lang="en-US" altLang="zh-CN" sz="2000" dirty="0"/>
          </a:p>
          <a:p>
            <a:pPr>
              <a:buFont typeface="Arial" pitchFamily="34" charset="0"/>
              <a:buChar char="•"/>
            </a:pPr>
            <a:r>
              <a:rPr lang="zh-CN" altLang="en-US" sz="2000" dirty="0"/>
              <a:t> 若固定状态                           就是一个关于参数          的函数，通常被称为</a:t>
            </a:r>
            <a:r>
              <a:rPr lang="zh-CN" altLang="en-US" sz="2000" b="1" dirty="0"/>
              <a:t>样本函数。</a:t>
            </a:r>
            <a:endParaRPr lang="en-US" altLang="zh-CN" sz="2000" b="1" dirty="0"/>
          </a:p>
          <a:p>
            <a:pPr>
              <a:buFont typeface="Arial" pitchFamily="34" charset="0"/>
              <a:buChar char="•"/>
            </a:pPr>
            <a:r>
              <a:rPr lang="zh-CN" altLang="en-US" sz="2000" dirty="0"/>
              <a:t> 根据参数集和状态空间的不同类型，随机过程可以分为以下四类：</a:t>
            </a:r>
            <a:endParaRPr lang="en-US" altLang="zh-CN" sz="2000" dirty="0"/>
          </a:p>
          <a:p>
            <a:r>
              <a:rPr lang="en-US" altLang="zh-CN" sz="2000" dirty="0"/>
              <a:t>(1) </a:t>
            </a:r>
            <a:r>
              <a:rPr lang="zh-CN" altLang="en-US" sz="2000" dirty="0"/>
              <a:t>离散时间离散状态随机过程；</a:t>
            </a:r>
            <a:br>
              <a:rPr lang="zh-CN" altLang="en-US" sz="2000" dirty="0"/>
            </a:br>
            <a:r>
              <a:rPr lang="en-US" altLang="zh-CN" sz="2000" dirty="0"/>
              <a:t>(2) </a:t>
            </a:r>
            <a:r>
              <a:rPr lang="zh-CN" altLang="en-US" sz="2000" dirty="0"/>
              <a:t>离散时间连续状态随机过程；</a:t>
            </a:r>
            <a:br>
              <a:rPr lang="zh-CN" altLang="en-US" sz="2000" dirty="0"/>
            </a:br>
            <a:r>
              <a:rPr lang="en-US" altLang="zh-CN" sz="2000" dirty="0"/>
              <a:t>(3) </a:t>
            </a:r>
            <a:r>
              <a:rPr lang="zh-CN" altLang="en-US" sz="2000" dirty="0"/>
              <a:t>连续时间离散状态随机过程；</a:t>
            </a:r>
            <a:br>
              <a:rPr lang="zh-CN" altLang="en-US" sz="2000" dirty="0"/>
            </a:br>
            <a:r>
              <a:rPr lang="en-US" altLang="zh-CN" sz="2000" dirty="0"/>
              <a:t>(4) </a:t>
            </a:r>
            <a:r>
              <a:rPr lang="zh-CN" altLang="en-US" sz="2000" dirty="0"/>
              <a:t>连续时间连续状态随机过程 。</a:t>
            </a:r>
            <a:endParaRPr lang="en-US" altLang="zh-CN" sz="2000" dirty="0"/>
          </a:p>
          <a:p>
            <a:r>
              <a:rPr lang="zh-CN" altLang="en-US" sz="2000" dirty="0"/>
              <a:t>除了上述分类方法外，随机过程还可以根据其统计特征或概率特征进行分类，比如平稳过程，独立增量过程，平稳增量过程和马尔科夫过程等。</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en-US" sz="2000" dirty="0"/>
            </a:br>
            <a:r>
              <a:rPr lang="en-US" sz="2000" dirty="0"/>
              <a:t> </a:t>
            </a:r>
            <a:br>
              <a:rPr lang="zh-CN" altLang="en-US" sz="2000" dirty="0"/>
            </a:br>
            <a:endParaRPr lang="en-US" altLang="zh-CN" sz="2000" dirty="0"/>
          </a:p>
          <a:p>
            <a:br>
              <a:rPr lang="zh-CN" altLang="en-US" sz="2000" dirty="0"/>
            </a:br>
            <a:r>
              <a:rPr lang="zh-CN" altLang="en-US" sz="2000" dirty="0"/>
              <a:t> </a:t>
            </a:r>
            <a:br>
              <a:rPr lang="zh-CN" altLang="en-US" sz="2000" dirty="0"/>
            </a:br>
            <a:r>
              <a:rPr lang="zh-CN" altLang="en-US" sz="2000" dirty="0"/>
              <a:t> </a:t>
            </a:r>
            <a:br>
              <a:rPr lang="en-US" sz="2000" dirty="0"/>
            </a:br>
            <a:r>
              <a:rPr lang="en-US" sz="2000" dirty="0"/>
              <a:t>  </a:t>
            </a:r>
            <a:endParaRPr lang="en-US" altLang="zh-CN" sz="2000" dirty="0"/>
          </a:p>
        </p:txBody>
      </p:sp>
      <p:pic>
        <p:nvPicPr>
          <p:cNvPr id="19458" name="Picture 2"/>
          <p:cNvPicPr>
            <a:picLocks noChangeAspect="1" noChangeArrowheads="1"/>
          </p:cNvPicPr>
          <p:nvPr/>
        </p:nvPicPr>
        <p:blipFill>
          <a:blip r:embed="rId2"/>
          <a:srcRect/>
          <a:stretch>
            <a:fillRect/>
          </a:stretch>
        </p:blipFill>
        <p:spPr bwMode="auto">
          <a:xfrm>
            <a:off x="2007493" y="1054733"/>
            <a:ext cx="962025" cy="314325"/>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079359" y="1054733"/>
            <a:ext cx="1590675" cy="314325"/>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a:stretch>
            <a:fillRect/>
          </a:stretch>
        </p:blipFill>
        <p:spPr bwMode="auto">
          <a:xfrm>
            <a:off x="10727696" y="1056820"/>
            <a:ext cx="962025" cy="314325"/>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6696404" y="1359533"/>
            <a:ext cx="962025" cy="314325"/>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4092946" y="1370885"/>
            <a:ext cx="2132490" cy="302175"/>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a:srcRect/>
          <a:stretch>
            <a:fillRect/>
          </a:stretch>
        </p:blipFill>
        <p:spPr bwMode="auto">
          <a:xfrm>
            <a:off x="461899" y="1731138"/>
            <a:ext cx="1447800" cy="314325"/>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6635861" y="2651801"/>
            <a:ext cx="962025" cy="314325"/>
          </a:xfrm>
          <a:prstGeom prst="rect">
            <a:avLst/>
          </a:prstGeom>
          <a:noFill/>
          <a:ln w="9525">
            <a:noFill/>
            <a:miter lim="800000"/>
            <a:headEnd/>
            <a:tailEnd/>
          </a:ln>
          <a:effectLst/>
        </p:spPr>
      </p:pic>
      <p:pic>
        <p:nvPicPr>
          <p:cNvPr id="19462" name="Picture 6"/>
          <p:cNvPicPr>
            <a:picLocks noChangeAspect="1" noChangeArrowheads="1"/>
          </p:cNvPicPr>
          <p:nvPr/>
        </p:nvPicPr>
        <p:blipFill>
          <a:blip r:embed="rId6"/>
          <a:srcRect/>
          <a:stretch>
            <a:fillRect/>
          </a:stretch>
        </p:blipFill>
        <p:spPr bwMode="auto">
          <a:xfrm>
            <a:off x="1939122" y="2689641"/>
            <a:ext cx="1800225" cy="276225"/>
          </a:xfrm>
          <a:prstGeom prst="rect">
            <a:avLst/>
          </a:prstGeom>
          <a:noFill/>
          <a:ln w="9525">
            <a:noFill/>
            <a:miter lim="800000"/>
            <a:headEnd/>
            <a:tailEnd/>
          </a:ln>
          <a:effectLst/>
        </p:spPr>
      </p:pic>
      <p:pic>
        <p:nvPicPr>
          <p:cNvPr id="19463" name="Picture 7"/>
          <p:cNvPicPr>
            <a:picLocks noChangeAspect="1" noChangeArrowheads="1"/>
          </p:cNvPicPr>
          <p:nvPr/>
        </p:nvPicPr>
        <p:blipFill>
          <a:blip r:embed="rId7"/>
          <a:srcRect/>
          <a:stretch>
            <a:fillRect/>
          </a:stretch>
        </p:blipFill>
        <p:spPr bwMode="auto">
          <a:xfrm>
            <a:off x="1933836" y="3113764"/>
            <a:ext cx="1885950" cy="304800"/>
          </a:xfrm>
          <a:prstGeom prst="rect">
            <a:avLst/>
          </a:prstGeom>
          <a:noFill/>
          <a:ln w="9525">
            <a:noFill/>
            <a:miter lim="800000"/>
            <a:headEnd/>
            <a:tailEnd/>
          </a:ln>
          <a:effectLst/>
        </p:spPr>
      </p:pic>
      <p:pic>
        <p:nvPicPr>
          <p:cNvPr id="19464" name="Picture 8"/>
          <p:cNvPicPr>
            <a:picLocks noChangeAspect="1" noChangeArrowheads="1"/>
          </p:cNvPicPr>
          <p:nvPr/>
        </p:nvPicPr>
        <p:blipFill>
          <a:blip r:embed="rId8"/>
          <a:srcRect/>
          <a:stretch>
            <a:fillRect/>
          </a:stretch>
        </p:blipFill>
        <p:spPr bwMode="auto">
          <a:xfrm>
            <a:off x="5988759" y="3112002"/>
            <a:ext cx="638175" cy="219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基本类型</a:t>
            </a:r>
          </a:p>
        </p:txBody>
      </p:sp>
      <p:sp>
        <p:nvSpPr>
          <p:cNvPr id="3" name="文本占位符 2"/>
          <p:cNvSpPr>
            <a:spLocks noGrp="1"/>
          </p:cNvSpPr>
          <p:nvPr>
            <p:ph type="body" sz="quarter" idx="22"/>
          </p:nvPr>
        </p:nvSpPr>
        <p:spPr>
          <a:xfrm>
            <a:off x="436722" y="1038286"/>
            <a:ext cx="11081266" cy="4766832"/>
          </a:xfrm>
        </p:spPr>
        <p:txBody>
          <a:bodyPr/>
          <a:lstStyle/>
          <a:p>
            <a:pPr>
              <a:buFont typeface="Wingdings" pitchFamily="2" charset="2"/>
              <a:buChar char="Ø"/>
            </a:pPr>
            <a:r>
              <a:rPr lang="zh-CN" altLang="en-US" sz="2000" dirty="0"/>
              <a:t> 严平稳过程</a:t>
            </a:r>
            <a:endParaRPr lang="en-US" altLang="zh-CN" sz="2000" dirty="0"/>
          </a:p>
          <a:p>
            <a:r>
              <a:rPr lang="zh-CN" altLang="en-US" sz="2000" dirty="0"/>
              <a:t>随机过程 </a:t>
            </a:r>
            <a:r>
              <a:rPr lang="en-US" altLang="zh-CN" sz="2000" i="1" dirty="0"/>
              <a:t>                                         </a:t>
            </a:r>
            <a:r>
              <a:rPr lang="zh-CN" altLang="en-US" sz="2000" dirty="0"/>
              <a:t>且                  </a:t>
            </a:r>
            <a:r>
              <a:rPr lang="en-US" sz="2000" dirty="0"/>
              <a:t>，</a:t>
            </a:r>
            <a:r>
              <a:rPr lang="zh-CN" altLang="en-US" sz="2000" dirty="0"/>
              <a:t>若对任意实数                                                       </a:t>
            </a:r>
            <a:endParaRPr lang="en-US" altLang="zh-CN" sz="2000" dirty="0"/>
          </a:p>
          <a:p>
            <a:r>
              <a:rPr lang="zh-CN" altLang="en-US" sz="2000" dirty="0"/>
              <a:t>                                                                     具有相同的联合分布函数，即：</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则称                     为严平稳过程，或狭义平稳过程。</a:t>
            </a:r>
            <a:endParaRPr lang="en-US" altLang="zh-CN" sz="2000" dirty="0"/>
          </a:p>
          <a:p>
            <a:endParaRPr lang="en-US" altLang="zh-CN" sz="2000" dirty="0"/>
          </a:p>
          <a:p>
            <a:r>
              <a:rPr lang="zh-CN" altLang="en-US" sz="2000" dirty="0"/>
              <a:t>当随机过程为严平稳过程时，其有限维分布不随时间的推移而发生变化。</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21507" name="Picture 3"/>
          <p:cNvPicPr>
            <a:picLocks noChangeAspect="1" noChangeArrowheads="1"/>
          </p:cNvPicPr>
          <p:nvPr/>
        </p:nvPicPr>
        <p:blipFill>
          <a:blip r:embed="rId2"/>
          <a:srcRect/>
          <a:stretch>
            <a:fillRect/>
          </a:stretch>
        </p:blipFill>
        <p:spPr bwMode="auto">
          <a:xfrm>
            <a:off x="1575278" y="1497905"/>
            <a:ext cx="3028950" cy="304800"/>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5005127" y="1515193"/>
            <a:ext cx="1304925" cy="295275"/>
          </a:xfrm>
          <a:prstGeom prst="rect">
            <a:avLst/>
          </a:prstGeom>
          <a:noFill/>
          <a:ln w="9525">
            <a:noFill/>
            <a:miter lim="800000"/>
            <a:headEnd/>
            <a:tailEnd/>
          </a:ln>
          <a:effectLst/>
        </p:spPr>
      </p:pic>
      <p:pic>
        <p:nvPicPr>
          <p:cNvPr id="21509" name="Picture 5"/>
          <p:cNvPicPr>
            <a:picLocks noChangeAspect="1" noChangeArrowheads="1"/>
          </p:cNvPicPr>
          <p:nvPr/>
        </p:nvPicPr>
        <p:blipFill>
          <a:blip r:embed="rId4"/>
          <a:srcRect/>
          <a:stretch>
            <a:fillRect/>
          </a:stretch>
        </p:blipFill>
        <p:spPr bwMode="auto">
          <a:xfrm>
            <a:off x="8091880" y="1554533"/>
            <a:ext cx="1895475" cy="266700"/>
          </a:xfrm>
          <a:prstGeom prst="rect">
            <a:avLst/>
          </a:prstGeom>
          <a:noFill/>
          <a:ln w="9525">
            <a:noFill/>
            <a:miter lim="800000"/>
            <a:headEnd/>
            <a:tailEnd/>
          </a:ln>
          <a:effectLst/>
        </p:spPr>
      </p:pic>
      <p:pic>
        <p:nvPicPr>
          <p:cNvPr id="21510" name="Picture 6"/>
          <p:cNvPicPr>
            <a:picLocks noChangeAspect="1" noChangeArrowheads="1"/>
          </p:cNvPicPr>
          <p:nvPr/>
        </p:nvPicPr>
        <p:blipFill>
          <a:blip r:embed="rId5"/>
          <a:srcRect/>
          <a:stretch>
            <a:fillRect/>
          </a:stretch>
        </p:blipFill>
        <p:spPr bwMode="auto">
          <a:xfrm>
            <a:off x="10008426" y="1540246"/>
            <a:ext cx="742950" cy="295275"/>
          </a:xfrm>
          <a:prstGeom prst="rect">
            <a:avLst/>
          </a:prstGeom>
          <a:noFill/>
          <a:ln w="9525">
            <a:noFill/>
            <a:miter lim="800000"/>
            <a:headEnd/>
            <a:tailEnd/>
          </a:ln>
          <a:effectLst/>
        </p:spPr>
      </p:pic>
      <p:pic>
        <p:nvPicPr>
          <p:cNvPr id="21511" name="Picture 7"/>
          <p:cNvPicPr>
            <a:picLocks noChangeAspect="1" noChangeArrowheads="1"/>
          </p:cNvPicPr>
          <p:nvPr/>
        </p:nvPicPr>
        <p:blipFill>
          <a:blip r:embed="rId6"/>
          <a:srcRect/>
          <a:stretch>
            <a:fillRect/>
          </a:stretch>
        </p:blipFill>
        <p:spPr bwMode="auto">
          <a:xfrm>
            <a:off x="505999" y="1923788"/>
            <a:ext cx="5067300" cy="304800"/>
          </a:xfrm>
          <a:prstGeom prst="rect">
            <a:avLst/>
          </a:prstGeom>
          <a:noFill/>
          <a:ln w="9525">
            <a:noFill/>
            <a:miter lim="800000"/>
            <a:headEnd/>
            <a:tailEnd/>
          </a:ln>
          <a:effectLst/>
        </p:spPr>
      </p:pic>
      <p:pic>
        <p:nvPicPr>
          <p:cNvPr id="21512" name="Picture 8"/>
          <p:cNvPicPr>
            <a:picLocks noChangeAspect="1" noChangeArrowheads="1"/>
          </p:cNvPicPr>
          <p:nvPr/>
        </p:nvPicPr>
        <p:blipFill>
          <a:blip r:embed="rId7"/>
          <a:srcRect/>
          <a:stretch>
            <a:fillRect/>
          </a:stretch>
        </p:blipFill>
        <p:spPr bwMode="auto">
          <a:xfrm>
            <a:off x="2228785" y="2590081"/>
            <a:ext cx="7058025" cy="1552575"/>
          </a:xfrm>
          <a:prstGeom prst="rect">
            <a:avLst/>
          </a:prstGeom>
          <a:noFill/>
          <a:ln w="9525">
            <a:noFill/>
            <a:miter lim="800000"/>
            <a:headEnd/>
            <a:tailEnd/>
          </a:ln>
          <a:effectLst/>
        </p:spPr>
      </p:pic>
      <p:pic>
        <p:nvPicPr>
          <p:cNvPr id="21513" name="Picture 9"/>
          <p:cNvPicPr>
            <a:picLocks noChangeAspect="1" noChangeArrowheads="1"/>
          </p:cNvPicPr>
          <p:nvPr/>
        </p:nvPicPr>
        <p:blipFill>
          <a:blip r:embed="rId8"/>
          <a:srcRect/>
          <a:stretch>
            <a:fillRect/>
          </a:stretch>
        </p:blipFill>
        <p:spPr bwMode="auto">
          <a:xfrm>
            <a:off x="1082197" y="4502389"/>
            <a:ext cx="1409700" cy="3333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基本类型</a:t>
            </a:r>
          </a:p>
          <a:p>
            <a:endParaRPr lang="zh-CN" altLang="en-US" dirty="0"/>
          </a:p>
        </p:txBody>
      </p:sp>
      <p:sp>
        <p:nvSpPr>
          <p:cNvPr id="3" name="文本占位符 2"/>
          <p:cNvSpPr>
            <a:spLocks noGrp="1"/>
          </p:cNvSpPr>
          <p:nvPr>
            <p:ph type="body" sz="quarter" idx="22"/>
          </p:nvPr>
        </p:nvSpPr>
        <p:spPr/>
        <p:txBody>
          <a:bodyPr/>
          <a:lstStyle/>
          <a:p>
            <a:pPr>
              <a:buFont typeface="Wingdings" pitchFamily="2" charset="2"/>
              <a:buChar char="Ø"/>
            </a:pPr>
            <a:r>
              <a:rPr lang="zh-CN" altLang="en-US" sz="2000" dirty="0"/>
              <a:t> 平稳增量过程</a:t>
            </a:r>
            <a:endParaRPr lang="en-US" altLang="zh-CN" sz="2000" dirty="0"/>
          </a:p>
          <a:p>
            <a:r>
              <a:rPr lang="zh-CN" altLang="en-US" sz="2000" dirty="0"/>
              <a:t>随机过程                                             且                   </a:t>
            </a:r>
            <a:r>
              <a:rPr lang="en-US" sz="2000" dirty="0"/>
              <a:t>，</a:t>
            </a:r>
            <a:r>
              <a:rPr lang="zh-CN" altLang="en-US" sz="2000" dirty="0"/>
              <a:t>若对任意                                     与 </a:t>
            </a:r>
            <a:endParaRPr lang="en-US" altLang="zh-CN" sz="2000" dirty="0"/>
          </a:p>
          <a:p>
            <a:r>
              <a:rPr lang="zh-CN" altLang="en-US" sz="2000" dirty="0"/>
              <a:t>                          具有相同的分布函数，则称                    为平稳增量过程。</a:t>
            </a:r>
            <a:br>
              <a:rPr lang="zh-CN" altLang="en-US" sz="2000" dirty="0"/>
            </a:br>
            <a:endParaRPr lang="en-US" altLang="zh-CN" sz="2000" dirty="0"/>
          </a:p>
          <a:p>
            <a:pPr>
              <a:buFont typeface="Wingdings" pitchFamily="2" charset="2"/>
              <a:buChar char="Ø"/>
            </a:pPr>
            <a:r>
              <a:rPr lang="en-US" altLang="zh-CN" sz="2000" dirty="0"/>
              <a:t> </a:t>
            </a:r>
            <a:r>
              <a:rPr lang="zh-CN" altLang="en-US" sz="2000" dirty="0"/>
              <a:t>独立增量过程</a:t>
            </a:r>
            <a:endParaRPr lang="en-US" altLang="zh-CN" sz="2000" dirty="0"/>
          </a:p>
          <a:p>
            <a:r>
              <a:rPr lang="zh-CN" altLang="en-US" sz="2000" dirty="0"/>
              <a:t>随机过程                                             且                                         </a:t>
            </a:r>
            <a:r>
              <a:rPr lang="en-US" sz="2000" dirty="0"/>
              <a:t>，</a:t>
            </a:r>
            <a:r>
              <a:rPr lang="zh-CN" altLang="en-US" sz="2000" dirty="0"/>
              <a:t>若对任意正整数 </a:t>
            </a:r>
            <a:r>
              <a:rPr lang="en-US" sz="2000" dirty="0"/>
              <a:t>n，</a:t>
            </a:r>
            <a:r>
              <a:rPr lang="zh-CN" altLang="en-US" sz="2000" dirty="0"/>
              <a:t>随机</a:t>
            </a:r>
            <a:endParaRPr lang="en-US" altLang="zh-CN" sz="2000" dirty="0"/>
          </a:p>
          <a:p>
            <a:r>
              <a:rPr lang="zh-CN" altLang="en-US" sz="2000" dirty="0"/>
              <a:t>变量                                                                            是相互独立的，则称 </a:t>
            </a:r>
            <a:r>
              <a:rPr lang="en-US" altLang="zh-CN" sz="2000" i="1" dirty="0"/>
              <a:t>                   </a:t>
            </a:r>
            <a:r>
              <a:rPr lang="zh-CN" altLang="en-US" sz="2000" dirty="0"/>
              <a:t>为独立</a:t>
            </a:r>
            <a:endParaRPr lang="en-US" altLang="zh-CN" sz="2000" dirty="0"/>
          </a:p>
          <a:p>
            <a:r>
              <a:rPr lang="zh-CN" altLang="en-US" sz="2000" dirty="0"/>
              <a:t>增量过程。</a:t>
            </a:r>
            <a:endParaRPr lang="en-US" altLang="zh-CN" sz="2000" dirty="0"/>
          </a:p>
          <a:p>
            <a:endParaRPr lang="en-US" altLang="zh-CN" sz="2000" dirty="0"/>
          </a:p>
          <a:p>
            <a:r>
              <a:rPr lang="zh-CN" altLang="en-US" sz="2000" dirty="0"/>
              <a:t>若随机过程                    同时满足平稳增量和独立增量的条件，则称其为平稳独立增量过程。</a:t>
            </a:r>
            <a:br>
              <a:rPr lang="zh-CN" altLang="en-US" sz="2000" dirty="0"/>
            </a:br>
            <a:br>
              <a:rPr lang="zh-CN" altLang="en-US" sz="2000" dirty="0"/>
            </a:br>
            <a:endParaRPr lang="zh-CN" altLang="en-US" sz="2000" dirty="0"/>
          </a:p>
        </p:txBody>
      </p:sp>
      <p:pic>
        <p:nvPicPr>
          <p:cNvPr id="22530" name="Picture 2"/>
          <p:cNvPicPr>
            <a:picLocks noChangeAspect="1" noChangeArrowheads="1"/>
          </p:cNvPicPr>
          <p:nvPr/>
        </p:nvPicPr>
        <p:blipFill>
          <a:blip r:embed="rId2"/>
          <a:srcRect/>
          <a:stretch>
            <a:fillRect/>
          </a:stretch>
        </p:blipFill>
        <p:spPr bwMode="auto">
          <a:xfrm>
            <a:off x="1610051" y="1593350"/>
            <a:ext cx="3209925" cy="3143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5206260" y="1627927"/>
            <a:ext cx="1428750" cy="295275"/>
          </a:xfrm>
          <a:prstGeom prst="rect">
            <a:avLst/>
          </a:prstGeom>
          <a:noFill/>
          <a:ln w="9525">
            <a:noFill/>
            <a:miter lim="800000"/>
            <a:headEnd/>
            <a:tailEnd/>
          </a:ln>
          <a:effectLst/>
        </p:spPr>
      </p:pic>
      <p:pic>
        <p:nvPicPr>
          <p:cNvPr id="22532" name="Picture 4"/>
          <p:cNvPicPr>
            <a:picLocks noChangeAspect="1" noChangeArrowheads="1"/>
          </p:cNvPicPr>
          <p:nvPr/>
        </p:nvPicPr>
        <p:blipFill>
          <a:blip r:embed="rId4"/>
          <a:srcRect/>
          <a:stretch>
            <a:fillRect/>
          </a:stretch>
        </p:blipFill>
        <p:spPr bwMode="auto">
          <a:xfrm>
            <a:off x="7901706" y="1615402"/>
            <a:ext cx="2000250" cy="295275"/>
          </a:xfrm>
          <a:prstGeom prst="rect">
            <a:avLst/>
          </a:prstGeom>
          <a:noFill/>
          <a:ln w="9525">
            <a:noFill/>
            <a:miter lim="800000"/>
            <a:headEnd/>
            <a:tailEnd/>
          </a:ln>
          <a:effectLst/>
        </p:spPr>
      </p:pic>
      <p:pic>
        <p:nvPicPr>
          <p:cNvPr id="22533" name="Picture 5"/>
          <p:cNvPicPr>
            <a:picLocks noChangeAspect="1" noChangeArrowheads="1"/>
          </p:cNvPicPr>
          <p:nvPr/>
        </p:nvPicPr>
        <p:blipFill>
          <a:blip r:embed="rId5"/>
          <a:srcRect/>
          <a:stretch>
            <a:fillRect/>
          </a:stretch>
        </p:blipFill>
        <p:spPr bwMode="auto">
          <a:xfrm>
            <a:off x="9880687" y="1610639"/>
            <a:ext cx="647700" cy="304800"/>
          </a:xfrm>
          <a:prstGeom prst="rect">
            <a:avLst/>
          </a:prstGeom>
          <a:noFill/>
          <a:ln w="9525">
            <a:noFill/>
            <a:miter lim="800000"/>
            <a:headEnd/>
            <a:tailEnd/>
          </a:ln>
          <a:effectLst/>
        </p:spPr>
      </p:pic>
      <p:pic>
        <p:nvPicPr>
          <p:cNvPr id="22534" name="Picture 6"/>
          <p:cNvPicPr>
            <a:picLocks noChangeAspect="1" noChangeArrowheads="1"/>
          </p:cNvPicPr>
          <p:nvPr/>
        </p:nvPicPr>
        <p:blipFill>
          <a:blip r:embed="rId6"/>
          <a:srcRect/>
          <a:stretch>
            <a:fillRect/>
          </a:stretch>
        </p:blipFill>
        <p:spPr bwMode="auto">
          <a:xfrm>
            <a:off x="546448" y="2050812"/>
            <a:ext cx="1905000" cy="276225"/>
          </a:xfrm>
          <a:prstGeom prst="rect">
            <a:avLst/>
          </a:prstGeom>
          <a:noFill/>
          <a:ln w="9525">
            <a:noFill/>
            <a:miter lim="800000"/>
            <a:headEnd/>
            <a:tailEnd/>
          </a:ln>
          <a:effectLst/>
        </p:spPr>
      </p:pic>
      <p:pic>
        <p:nvPicPr>
          <p:cNvPr id="22535" name="Picture 7"/>
          <p:cNvPicPr>
            <a:picLocks noChangeAspect="1" noChangeArrowheads="1"/>
          </p:cNvPicPr>
          <p:nvPr/>
        </p:nvPicPr>
        <p:blipFill>
          <a:blip r:embed="rId7"/>
          <a:srcRect/>
          <a:stretch>
            <a:fillRect/>
          </a:stretch>
        </p:blipFill>
        <p:spPr bwMode="auto">
          <a:xfrm>
            <a:off x="5585565" y="2019235"/>
            <a:ext cx="1371600" cy="314325"/>
          </a:xfrm>
          <a:prstGeom prst="rect">
            <a:avLst/>
          </a:prstGeom>
          <a:noFill/>
          <a:ln w="9525">
            <a:noFill/>
            <a:miter lim="800000"/>
            <a:headEnd/>
            <a:tailEnd/>
          </a:ln>
          <a:effectLst/>
        </p:spPr>
      </p:pic>
      <p:pic>
        <p:nvPicPr>
          <p:cNvPr id="11" name="Picture 2"/>
          <p:cNvPicPr>
            <a:picLocks noChangeAspect="1" noChangeArrowheads="1"/>
          </p:cNvPicPr>
          <p:nvPr/>
        </p:nvPicPr>
        <p:blipFill>
          <a:blip r:embed="rId2"/>
          <a:srcRect/>
          <a:stretch>
            <a:fillRect/>
          </a:stretch>
        </p:blipFill>
        <p:spPr bwMode="auto">
          <a:xfrm>
            <a:off x="1612139" y="3186243"/>
            <a:ext cx="3209925" cy="314325"/>
          </a:xfrm>
          <a:prstGeom prst="rect">
            <a:avLst/>
          </a:prstGeom>
          <a:noFill/>
          <a:ln w="9525">
            <a:noFill/>
            <a:miter lim="800000"/>
            <a:headEnd/>
            <a:tailEnd/>
          </a:ln>
          <a:effectLst/>
        </p:spPr>
      </p:pic>
      <p:pic>
        <p:nvPicPr>
          <p:cNvPr id="22536" name="Picture 8"/>
          <p:cNvPicPr>
            <a:picLocks noChangeAspect="1" noChangeArrowheads="1"/>
          </p:cNvPicPr>
          <p:nvPr/>
        </p:nvPicPr>
        <p:blipFill>
          <a:blip r:embed="rId8"/>
          <a:srcRect/>
          <a:stretch>
            <a:fillRect/>
          </a:stretch>
        </p:blipFill>
        <p:spPr bwMode="auto">
          <a:xfrm>
            <a:off x="5237641" y="3245545"/>
            <a:ext cx="3019425" cy="266700"/>
          </a:xfrm>
          <a:prstGeom prst="rect">
            <a:avLst/>
          </a:prstGeom>
          <a:noFill/>
          <a:ln w="9525">
            <a:noFill/>
            <a:miter lim="800000"/>
            <a:headEnd/>
            <a:tailEnd/>
          </a:ln>
          <a:effectLst/>
        </p:spPr>
      </p:pic>
      <p:pic>
        <p:nvPicPr>
          <p:cNvPr id="22537" name="Picture 9"/>
          <p:cNvPicPr>
            <a:picLocks noChangeAspect="1" noChangeArrowheads="1"/>
          </p:cNvPicPr>
          <p:nvPr/>
        </p:nvPicPr>
        <p:blipFill>
          <a:blip r:embed="rId9"/>
          <a:srcRect/>
          <a:stretch>
            <a:fillRect/>
          </a:stretch>
        </p:blipFill>
        <p:spPr bwMode="auto">
          <a:xfrm>
            <a:off x="1184558" y="3622566"/>
            <a:ext cx="5438775" cy="314325"/>
          </a:xfrm>
          <a:prstGeom prst="rect">
            <a:avLst/>
          </a:prstGeom>
          <a:noFill/>
          <a:ln w="9525">
            <a:noFill/>
            <a:miter lim="800000"/>
            <a:headEnd/>
            <a:tailEnd/>
          </a:ln>
          <a:effectLst/>
        </p:spPr>
      </p:pic>
      <p:pic>
        <p:nvPicPr>
          <p:cNvPr id="22538" name="Picture 10"/>
          <p:cNvPicPr>
            <a:picLocks noChangeAspect="1" noChangeArrowheads="1"/>
          </p:cNvPicPr>
          <p:nvPr/>
        </p:nvPicPr>
        <p:blipFill>
          <a:blip r:embed="rId10"/>
          <a:srcRect/>
          <a:stretch>
            <a:fillRect/>
          </a:stretch>
        </p:blipFill>
        <p:spPr bwMode="auto">
          <a:xfrm>
            <a:off x="9057036" y="3644617"/>
            <a:ext cx="1343025" cy="295275"/>
          </a:xfrm>
          <a:prstGeom prst="rect">
            <a:avLst/>
          </a:prstGeom>
          <a:noFill/>
          <a:ln w="9525">
            <a:noFill/>
            <a:miter lim="800000"/>
            <a:headEnd/>
            <a:tailEnd/>
          </a:ln>
          <a:effectLst/>
        </p:spPr>
      </p:pic>
      <p:pic>
        <p:nvPicPr>
          <p:cNvPr id="15" name="Picture 10"/>
          <p:cNvPicPr>
            <a:picLocks noChangeAspect="1" noChangeArrowheads="1"/>
          </p:cNvPicPr>
          <p:nvPr/>
        </p:nvPicPr>
        <p:blipFill>
          <a:blip r:embed="rId10"/>
          <a:srcRect/>
          <a:stretch>
            <a:fillRect/>
          </a:stretch>
        </p:blipFill>
        <p:spPr bwMode="auto">
          <a:xfrm>
            <a:off x="1894237" y="4961937"/>
            <a:ext cx="1343025" cy="2952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7520940" cy="1956435"/>
            <a:chOff x="1964" y="2851"/>
            <a:chExt cx="11844" cy="3081"/>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10956" cy="3054"/>
            </a:xfrm>
            <a:prstGeom prst="rect">
              <a:avLst/>
            </a:prstGeom>
            <a:noFill/>
          </p:spPr>
          <p:txBody>
            <a:bodyPr wrap="square" rtlCol="0">
              <a:spAutoFit/>
            </a:bodyPr>
            <a:lstStyle/>
            <a:p>
              <a:r>
                <a:rPr lang="zh-CN" altLang="en-US" sz="2000" dirty="0"/>
                <a:t>掌握集合、概率、条件概率及独立事件的基本概念</a:t>
              </a:r>
              <a:br>
                <a:rPr lang="zh-CN" altLang="en-US" sz="2000" dirty="0"/>
              </a:br>
              <a:br>
                <a:rPr lang="zh-CN" altLang="en-US" sz="2000" dirty="0"/>
              </a:br>
              <a:r>
                <a:rPr lang="zh-CN" altLang="en-US" sz="2000" dirty="0"/>
                <a:t> </a:t>
              </a:r>
              <a:br>
                <a:rPr lang="zh-CN" altLang="en-US" sz="2000" dirty="0"/>
              </a:br>
              <a:br>
                <a:rPr lang="zh-CN" altLang="en-US" sz="2000" dirty="0"/>
              </a:br>
              <a:br>
                <a:rPr lang="zh-CN" altLang="en-US" sz="2000" dirty="0"/>
              </a:br>
              <a:endParaRPr lang="zh-CN" altLang="en-US" sz="2000" dirty="0"/>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7345680" cy="1939290"/>
            <a:chOff x="1964" y="5054"/>
            <a:chExt cx="11568" cy="3054"/>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10680" cy="3054"/>
            </a:xfrm>
            <a:prstGeom prst="rect">
              <a:avLst/>
            </a:prstGeom>
            <a:noFill/>
          </p:spPr>
          <p:txBody>
            <a:bodyPr wrap="square" rtlCol="0">
              <a:spAutoFit/>
            </a:bodyPr>
            <a:lstStyle/>
            <a:p>
              <a:r>
                <a:rPr lang="zh-CN" altLang="en-US" sz="2000" dirty="0"/>
                <a:t>掌握概率分布的基本概念及常见的概率分布</a:t>
              </a:r>
              <a:br>
                <a:rPr lang="zh-CN" altLang="en-US" sz="2000" dirty="0"/>
              </a:br>
              <a:br>
                <a:rPr lang="zh-CN" altLang="en-US" sz="2000" dirty="0"/>
              </a:br>
              <a:r>
                <a:rPr lang="zh-CN" altLang="en-US" sz="2000" dirty="0"/>
                <a:t> </a:t>
              </a:r>
              <a:br>
                <a:rPr lang="zh-CN" altLang="en-US" sz="2000" dirty="0"/>
              </a:br>
              <a:br>
                <a:rPr lang="zh-CN" altLang="en-US" sz="2000" dirty="0"/>
              </a:br>
              <a:br>
                <a:rPr lang="zh-CN" altLang="en-US" sz="2000" dirty="0"/>
              </a:br>
              <a:endParaRPr lang="zh-CN" altLang="en-US" sz="2000" dirty="0"/>
            </a:p>
          </p:txBody>
        </p:sp>
      </p:grpSp>
      <p:grpSp>
        <p:nvGrpSpPr>
          <p:cNvPr id="14" name="组合 15"/>
          <p:cNvGrpSpPr/>
          <p:nvPr/>
        </p:nvGrpSpPr>
        <p:grpSpPr>
          <a:xfrm>
            <a:off x="1247140" y="3891915"/>
            <a:ext cx="6669405" cy="1939290"/>
            <a:chOff x="1964" y="6129"/>
            <a:chExt cx="10503" cy="3054"/>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9615" cy="3054"/>
            </a:xfrm>
            <a:prstGeom prst="rect">
              <a:avLst/>
            </a:prstGeom>
            <a:noFill/>
          </p:spPr>
          <p:txBody>
            <a:bodyPr wrap="square" rtlCol="0">
              <a:spAutoFit/>
            </a:bodyPr>
            <a:lstStyle/>
            <a:p>
              <a:r>
                <a:rPr lang="zh-CN" altLang="en-US" sz="2000" dirty="0"/>
                <a:t>掌握随机过程的基本概念</a:t>
              </a:r>
              <a:br>
                <a:rPr lang="zh-CN" altLang="en-US" sz="2000" dirty="0"/>
              </a:br>
              <a:br>
                <a:rPr lang="zh-CN" altLang="en-US" sz="2000" dirty="0"/>
              </a:br>
              <a:r>
                <a:rPr lang="zh-CN" altLang="en-US" sz="2000" dirty="0"/>
                <a:t> </a:t>
              </a:r>
              <a:br>
                <a:rPr lang="it-IT" sz="2000" dirty="0"/>
              </a:br>
              <a:br>
                <a:rPr lang="zh-CN" altLang="en-US" sz="2000" dirty="0"/>
              </a:br>
              <a:br>
                <a:rPr lang="zh-CN" altLang="en-US" sz="2000" dirty="0"/>
              </a:br>
              <a:endParaRPr lang="zh-CN" altLang="en-US" sz="2000" dirty="0"/>
            </a:p>
          </p:txBody>
        </p:sp>
      </p:grpSp>
      <p:sp>
        <p:nvSpPr>
          <p:cNvPr id="15" name="矩形 14"/>
          <p:cNvSpPr/>
          <p:nvPr/>
        </p:nvSpPr>
        <p:spPr>
          <a:xfrm>
            <a:off x="1823546" y="2497082"/>
            <a:ext cx="6096000" cy="2062103"/>
          </a:xfrm>
          <a:prstGeom prst="rect">
            <a:avLst/>
          </a:prstGeom>
        </p:spPr>
        <p:txBody>
          <a:bodyPr>
            <a:spAutoFit/>
          </a:bodyPr>
          <a:lstStyle/>
          <a:p>
            <a:r>
              <a:rPr lang="zh-CN" altLang="en-US" sz="2000" dirty="0"/>
              <a:t>掌握随机变量、期望和方差的基本概念</a:t>
            </a:r>
            <a:br>
              <a:rPr lang="zh-CN" altLang="en-US" sz="2000" dirty="0"/>
            </a:br>
            <a:br>
              <a:rPr lang="zh-CN" altLang="en-US" dirty="0"/>
            </a:br>
            <a:r>
              <a:rPr lang="zh-CN" altLang="en-US" dirty="0"/>
              <a:t> </a:t>
            </a:r>
            <a:br>
              <a:rPr lang="zh-CN" altLang="en-US" dirty="0"/>
            </a:br>
            <a:br>
              <a:rPr lang="zh-CN" altLang="en-US" dirty="0"/>
            </a:br>
            <a:br>
              <a:rPr lang="zh-CN" altLang="en-US" dirty="0"/>
            </a:br>
            <a:r>
              <a:rPr lang="zh-CN" altLang="en-US" dirty="0"/>
              <a:t> </a:t>
            </a:r>
            <a:br>
              <a:rPr lang="zh-CN" altLang="en-US" dirty="0"/>
            </a:br>
            <a:endParaRPr lang="zh-CN" altLang="en-US" dirty="0"/>
          </a:p>
        </p:txBody>
      </p:sp>
      <p:grpSp>
        <p:nvGrpSpPr>
          <p:cNvPr id="16" name="组合 15"/>
          <p:cNvGrpSpPr/>
          <p:nvPr/>
        </p:nvGrpSpPr>
        <p:grpSpPr>
          <a:xfrm>
            <a:off x="1249228" y="4582933"/>
            <a:ext cx="6669405" cy="2246630"/>
            <a:chOff x="1964" y="6129"/>
            <a:chExt cx="10503" cy="3538"/>
          </a:xfrm>
        </p:grpSpPr>
        <p:sp>
          <p:nvSpPr>
            <p:cNvPr id="17" name="圆角矩形 16"/>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dirty="0"/>
                <a:t>5</a:t>
              </a:r>
            </a:p>
          </p:txBody>
        </p:sp>
        <p:sp>
          <p:nvSpPr>
            <p:cNvPr id="18" name="文本框 11"/>
            <p:cNvSpPr txBox="1"/>
            <p:nvPr/>
          </p:nvSpPr>
          <p:spPr>
            <a:xfrm>
              <a:off x="2852" y="6129"/>
              <a:ext cx="9615" cy="3538"/>
            </a:xfrm>
            <a:prstGeom prst="rect">
              <a:avLst/>
            </a:prstGeom>
            <a:noFill/>
          </p:spPr>
          <p:txBody>
            <a:bodyPr wrap="square" rtlCol="0">
              <a:spAutoFit/>
            </a:bodyPr>
            <a:lstStyle/>
            <a:p>
              <a:r>
                <a:rPr lang="zh-CN" altLang="en-US" sz="2000" dirty="0"/>
                <a:t>掌握统计学相关的基本概念</a:t>
              </a:r>
              <a:br>
                <a:rPr lang="zh-CN" altLang="en-US" sz="2000" dirty="0"/>
              </a:br>
              <a:r>
                <a:rPr lang="zh-CN" altLang="en-US" sz="2000" dirty="0"/>
                <a:t> </a:t>
              </a:r>
              <a:br>
                <a:rPr lang="zh-CN" altLang="en-US" sz="2000" dirty="0"/>
              </a:br>
              <a:br>
                <a:rPr lang="zh-CN" altLang="en-US" sz="2000" dirty="0"/>
              </a:br>
              <a:r>
                <a:rPr lang="zh-CN" altLang="en-US" sz="2000" dirty="0"/>
                <a:t> </a:t>
              </a:r>
              <a:br>
                <a:rPr lang="it-IT" sz="2000" dirty="0"/>
              </a:br>
              <a:br>
                <a:rPr lang="zh-CN" altLang="en-US" sz="2000" dirty="0"/>
              </a:br>
              <a:br>
                <a:rPr lang="zh-CN" altLang="en-US" sz="2000" dirty="0"/>
              </a:br>
              <a:endParaRPr lang="zh-CN" altLang="en-US" sz="20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马尔科夫过程</a:t>
            </a:r>
          </a:p>
        </p:txBody>
      </p:sp>
      <p:sp>
        <p:nvSpPr>
          <p:cNvPr id="3" name="文本占位符 2"/>
          <p:cNvSpPr>
            <a:spLocks noGrp="1"/>
          </p:cNvSpPr>
          <p:nvPr>
            <p:ph type="body" sz="quarter" idx="22"/>
          </p:nvPr>
        </p:nvSpPr>
        <p:spPr/>
        <p:txBody>
          <a:bodyPr/>
          <a:lstStyle/>
          <a:p>
            <a:pPr>
              <a:buFont typeface="Wingdings" pitchFamily="2" charset="2"/>
              <a:buChar char="Ø"/>
            </a:pPr>
            <a:r>
              <a:rPr lang="zh-CN" altLang="en-US" sz="2000" dirty="0"/>
              <a:t> 马尔科夫过程</a:t>
            </a:r>
            <a:endParaRPr lang="en-US" altLang="zh-CN" sz="2000" dirty="0"/>
          </a:p>
          <a:p>
            <a:r>
              <a:rPr lang="zh-CN" altLang="en-US" sz="2000" dirty="0"/>
              <a:t>马尔科夫过程是一个具有马尔科夫性（无后效性）的随机过程。其未来的状态，只与当前状态有</a:t>
            </a:r>
            <a:endParaRPr lang="en-US" altLang="zh-CN" sz="2000" dirty="0"/>
          </a:p>
          <a:p>
            <a:r>
              <a:rPr lang="zh-CN" altLang="en-US" sz="2000" dirty="0"/>
              <a:t>关，而与过去的所有状态无关。</a:t>
            </a:r>
            <a:endParaRPr lang="en-US" altLang="zh-CN" sz="2000" dirty="0"/>
          </a:p>
          <a:p>
            <a:endParaRPr lang="en-US" altLang="zh-CN" sz="2000" dirty="0"/>
          </a:p>
          <a:p>
            <a:r>
              <a:rPr lang="zh-CN" altLang="en-US" sz="2000" dirty="0"/>
              <a:t>随机过程                                            且                    </a:t>
            </a:r>
            <a:r>
              <a:rPr lang="en-US" sz="2000" dirty="0"/>
              <a:t>，</a:t>
            </a:r>
            <a:r>
              <a:rPr lang="zh-CN" altLang="en-US" sz="2000" dirty="0"/>
              <a:t>若对任意自然数 </a:t>
            </a:r>
            <a:r>
              <a:rPr lang="en-US" sz="2000" dirty="0"/>
              <a:t>n，</a:t>
            </a:r>
            <a:r>
              <a:rPr lang="zh-CN" altLang="en-US" sz="2000" dirty="0"/>
              <a:t>随机过程 </a:t>
            </a:r>
            <a:r>
              <a:rPr lang="en-US" altLang="zh-CN" sz="2000" i="1" dirty="0"/>
              <a:t>              </a:t>
            </a:r>
            <a:r>
              <a:rPr lang="zh-CN" altLang="en-US" sz="2000" dirty="0"/>
              <a:t>满足如下马尔科夫性：</a:t>
            </a:r>
            <a:endParaRPr lang="en-US" altLang="zh-CN" sz="2000" dirty="0"/>
          </a:p>
          <a:p>
            <a:endParaRPr lang="en-US" altLang="zh-CN" sz="2000" dirty="0"/>
          </a:p>
          <a:p>
            <a:endParaRPr lang="en-US" altLang="zh-CN" sz="2000" dirty="0"/>
          </a:p>
          <a:p>
            <a:endParaRPr lang="en-US" altLang="zh-CN" sz="2000" dirty="0"/>
          </a:p>
          <a:p>
            <a:r>
              <a:rPr lang="zh-CN" altLang="en-US" sz="2000" dirty="0"/>
              <a:t>则称 </a:t>
            </a:r>
            <a:r>
              <a:rPr lang="en-US" altLang="zh-CN" sz="2000" i="1" dirty="0"/>
              <a:t>                   </a:t>
            </a:r>
            <a:r>
              <a:rPr lang="zh-CN" altLang="en-US" sz="2000" dirty="0"/>
              <a:t>为马尔科夫过程。</a:t>
            </a:r>
            <a:endParaRPr lang="en-US" altLang="zh-CN" sz="2000" dirty="0"/>
          </a:p>
          <a:p>
            <a:endParaRPr lang="en-US" altLang="zh-CN" sz="2000" dirty="0"/>
          </a:p>
          <a:p>
            <a:r>
              <a:rPr lang="zh-CN" altLang="en-US" sz="2000" dirty="0"/>
              <a:t>在已知现在状态的情况下，具备马尔科夫性系统的未来状态只与现在状态有关，而与过去的所有状态无关。</a:t>
            </a:r>
            <a:br>
              <a:rPr lang="zh-CN" altLang="en-US" sz="2000" dirty="0"/>
            </a:b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4" name="Picture 2"/>
          <p:cNvPicPr>
            <a:picLocks noChangeAspect="1" noChangeArrowheads="1"/>
          </p:cNvPicPr>
          <p:nvPr/>
        </p:nvPicPr>
        <p:blipFill>
          <a:blip r:embed="rId2"/>
          <a:srcRect/>
          <a:stretch>
            <a:fillRect/>
          </a:stretch>
        </p:blipFill>
        <p:spPr bwMode="auto">
          <a:xfrm>
            <a:off x="1587087" y="2885619"/>
            <a:ext cx="3209925" cy="31432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156156" y="2905582"/>
            <a:ext cx="1428750" cy="295275"/>
          </a:xfrm>
          <a:prstGeom prst="rect">
            <a:avLst/>
          </a:prstGeom>
          <a:noFill/>
          <a:ln w="9525">
            <a:noFill/>
            <a:miter lim="800000"/>
            <a:headEnd/>
            <a:tailEnd/>
          </a:ln>
          <a:effectLst/>
        </p:spPr>
      </p:pic>
      <p:pic>
        <p:nvPicPr>
          <p:cNvPr id="6" name="Picture 10"/>
          <p:cNvPicPr>
            <a:picLocks noChangeAspect="1" noChangeArrowheads="1"/>
          </p:cNvPicPr>
          <p:nvPr/>
        </p:nvPicPr>
        <p:blipFill>
          <a:blip r:embed="rId4"/>
          <a:srcRect/>
          <a:stretch>
            <a:fillRect/>
          </a:stretch>
        </p:blipFill>
        <p:spPr bwMode="auto">
          <a:xfrm>
            <a:off x="10148889" y="2907669"/>
            <a:ext cx="1343025" cy="295275"/>
          </a:xfrm>
          <a:prstGeom prst="rect">
            <a:avLst/>
          </a:prstGeom>
          <a:noFill/>
          <a:ln w="9525">
            <a:noFill/>
            <a:miter lim="800000"/>
            <a:headEnd/>
            <a:tailEnd/>
          </a:ln>
          <a:effectLst/>
        </p:spPr>
      </p:pic>
      <p:pic>
        <p:nvPicPr>
          <p:cNvPr id="23554" name="Picture 2"/>
          <p:cNvPicPr>
            <a:picLocks noChangeAspect="1" noChangeArrowheads="1"/>
          </p:cNvPicPr>
          <p:nvPr/>
        </p:nvPicPr>
        <p:blipFill>
          <a:blip r:embed="rId5"/>
          <a:srcRect/>
          <a:stretch>
            <a:fillRect/>
          </a:stretch>
        </p:blipFill>
        <p:spPr bwMode="auto">
          <a:xfrm>
            <a:off x="2914194" y="3740652"/>
            <a:ext cx="6655691" cy="846440"/>
          </a:xfrm>
          <a:prstGeom prst="rect">
            <a:avLst/>
          </a:prstGeom>
          <a:noFill/>
          <a:ln w="9525">
            <a:noFill/>
            <a:miter lim="800000"/>
            <a:headEnd/>
            <a:tailEnd/>
          </a:ln>
          <a:effectLst/>
        </p:spPr>
      </p:pic>
      <p:pic>
        <p:nvPicPr>
          <p:cNvPr id="8" name="Picture 10"/>
          <p:cNvPicPr>
            <a:picLocks noChangeAspect="1" noChangeArrowheads="1"/>
          </p:cNvPicPr>
          <p:nvPr/>
        </p:nvPicPr>
        <p:blipFill>
          <a:blip r:embed="rId4"/>
          <a:srcRect/>
          <a:stretch>
            <a:fillRect/>
          </a:stretch>
        </p:blipFill>
        <p:spPr bwMode="auto">
          <a:xfrm>
            <a:off x="1132236" y="4951499"/>
            <a:ext cx="1343025" cy="295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马尔科夫链的状态分类</a:t>
            </a:r>
          </a:p>
        </p:txBody>
      </p:sp>
      <p:sp>
        <p:nvSpPr>
          <p:cNvPr id="3" name="文本占位符 2"/>
          <p:cNvSpPr>
            <a:spLocks noGrp="1"/>
          </p:cNvSpPr>
          <p:nvPr>
            <p:ph type="body" sz="quarter" idx="22"/>
          </p:nvPr>
        </p:nvSpPr>
        <p:spPr>
          <a:xfrm>
            <a:off x="449248" y="963130"/>
            <a:ext cx="11081266" cy="4766832"/>
          </a:xfrm>
        </p:spPr>
        <p:txBody>
          <a:bodyPr/>
          <a:lstStyle/>
          <a:p>
            <a:r>
              <a:rPr lang="zh-CN" altLang="en-US" sz="2000" dirty="0"/>
              <a:t>状态离散的马尔科夫过程被称为</a:t>
            </a:r>
            <a:r>
              <a:rPr lang="zh-CN" altLang="en-US" sz="2000" b="1" dirty="0"/>
              <a:t>马尔科夫链</a:t>
            </a:r>
            <a:r>
              <a:rPr lang="zh-CN" altLang="en-US" sz="2000" dirty="0"/>
              <a:t>。</a:t>
            </a:r>
            <a:endParaRPr lang="en-US" altLang="zh-CN" sz="2000" dirty="0"/>
          </a:p>
          <a:p>
            <a:r>
              <a:rPr lang="zh-CN" altLang="en-US" sz="2000" dirty="0"/>
              <a:t>马尔科夫链 </a:t>
            </a:r>
            <a:r>
              <a:rPr lang="en-US" altLang="zh-CN" sz="2000" dirty="0"/>
              <a:t>{</a:t>
            </a:r>
            <a:r>
              <a:rPr lang="en-US" sz="2000" dirty="0"/>
              <a:t>X(n, s), n ∈ T, s ∈ S} </a:t>
            </a:r>
            <a:r>
              <a:rPr lang="zh-CN" altLang="en-US" sz="2000" dirty="0"/>
              <a:t>通常被简记为 </a:t>
            </a:r>
            <a:r>
              <a:rPr lang="en-US" altLang="zh-CN" sz="2000" dirty="0"/>
              <a:t>{</a:t>
            </a:r>
            <a:r>
              <a:rPr lang="en-US" sz="2000" dirty="0" err="1"/>
              <a:t>X</a:t>
            </a:r>
            <a:r>
              <a:rPr lang="en-US" altLang="zh-CN" sz="2000" baseline="-25000" dirty="0" err="1"/>
              <a:t>n</a:t>
            </a:r>
            <a:r>
              <a:rPr lang="en-US" sz="2000" dirty="0"/>
              <a:t>}，</a:t>
            </a:r>
            <a:r>
              <a:rPr lang="zh-CN" altLang="en-US" sz="2000" dirty="0"/>
              <a:t>其时间参数集 </a:t>
            </a:r>
            <a:r>
              <a:rPr lang="en-US" sz="2000" dirty="0"/>
              <a:t>T = {1, · · · , n, · · · }</a:t>
            </a:r>
            <a:br>
              <a:rPr lang="en-US" sz="2000" dirty="0"/>
            </a:br>
            <a:r>
              <a:rPr lang="zh-CN" altLang="en-US" sz="2000" dirty="0"/>
              <a:t>是离散的时间集合，状态空间 </a:t>
            </a:r>
            <a:r>
              <a:rPr lang="en-US" sz="2000" dirty="0"/>
              <a:t>S = {</a:t>
            </a:r>
            <a:r>
              <a:rPr lang="en-US" altLang="zh-CN" sz="2000" dirty="0"/>
              <a:t>s</a:t>
            </a:r>
            <a:r>
              <a:rPr lang="en-US" altLang="zh-CN" sz="2000" baseline="-25000" dirty="0"/>
              <a:t>1 </a:t>
            </a:r>
            <a:r>
              <a:rPr lang="en-US" sz="2000" dirty="0"/>
              <a:t>, · · · } </a:t>
            </a:r>
            <a:r>
              <a:rPr lang="zh-CN" altLang="en-US" sz="2000" dirty="0"/>
              <a:t>是离散的状态集合。</a:t>
            </a:r>
            <a:br>
              <a:rPr lang="zh-CN" altLang="en-US" sz="2000" dirty="0"/>
            </a:br>
            <a:endParaRPr lang="en-US" altLang="zh-CN" sz="2000" dirty="0"/>
          </a:p>
          <a:p>
            <a:r>
              <a:rPr lang="zh-CN" altLang="en-US" sz="2000" dirty="0"/>
              <a:t>为了方便介绍，下面将状态空间中的状态值简记为 </a:t>
            </a:r>
            <a:r>
              <a:rPr lang="en-US" altLang="zh-CN" sz="2000" dirty="0"/>
              <a:t>{1,2, · · · }</a:t>
            </a:r>
            <a:r>
              <a:rPr lang="zh-CN" altLang="en-US" sz="2000" dirty="0"/>
              <a:t>。若马尔科夫链 </a:t>
            </a:r>
            <a:r>
              <a:rPr lang="en-US" altLang="zh-CN" sz="2000" dirty="0"/>
              <a:t>{</a:t>
            </a:r>
            <a:r>
              <a:rPr lang="en-US" sz="2000" dirty="0" err="1"/>
              <a:t>X</a:t>
            </a:r>
            <a:r>
              <a:rPr lang="en-US" altLang="zh-CN" sz="2000" baseline="-25000" dirty="0" err="1"/>
              <a:t>n</a:t>
            </a:r>
            <a:r>
              <a:rPr lang="en-US" altLang="zh-CN" sz="2000" dirty="0"/>
              <a:t>} </a:t>
            </a:r>
            <a:r>
              <a:rPr lang="zh-CN" altLang="en-US" sz="2000" dirty="0"/>
              <a:t>在第 </a:t>
            </a:r>
            <a:r>
              <a:rPr lang="en-US" altLang="zh-CN" sz="2000" dirty="0"/>
              <a:t>n </a:t>
            </a:r>
            <a:r>
              <a:rPr lang="zh-CN" altLang="en-US" sz="2000" dirty="0"/>
              <a:t>次随机试验（通常被称为第 </a:t>
            </a:r>
            <a:r>
              <a:rPr lang="en-US" altLang="zh-CN" sz="2000" dirty="0"/>
              <a:t>n </a:t>
            </a:r>
            <a:r>
              <a:rPr lang="zh-CN" altLang="en-US" sz="2000" dirty="0"/>
              <a:t>步）处于状态 </a:t>
            </a:r>
            <a:r>
              <a:rPr lang="en-US" altLang="zh-CN" sz="2000" dirty="0" err="1"/>
              <a:t>i</a:t>
            </a:r>
            <a:r>
              <a:rPr lang="zh-CN" altLang="en-US" sz="2000" dirty="0"/>
              <a:t>（</a:t>
            </a:r>
            <a:r>
              <a:rPr lang="en-US" altLang="zh-CN" sz="2000" dirty="0" err="1"/>
              <a:t>i</a:t>
            </a:r>
            <a:r>
              <a:rPr lang="en-US" altLang="zh-CN" sz="2000" dirty="0"/>
              <a:t> </a:t>
            </a:r>
            <a:r>
              <a:rPr lang="en-US" sz="2000" dirty="0"/>
              <a:t>∈</a:t>
            </a:r>
            <a:r>
              <a:rPr lang="en-US" altLang="zh-CN" sz="2000" dirty="0"/>
              <a:t> N</a:t>
            </a:r>
            <a:r>
              <a:rPr lang="zh-CN" altLang="en-US" sz="2000" dirty="0"/>
              <a:t>），则记为 </a:t>
            </a:r>
            <a:r>
              <a:rPr lang="en-US" sz="2000" dirty="0" err="1"/>
              <a:t>X</a:t>
            </a:r>
            <a:r>
              <a:rPr lang="en-US" altLang="zh-CN" sz="2000" baseline="-25000" dirty="0" err="1"/>
              <a:t>n</a:t>
            </a:r>
            <a:r>
              <a:rPr lang="en-US" altLang="zh-CN" sz="2000" dirty="0"/>
              <a:t> = </a:t>
            </a:r>
            <a:r>
              <a:rPr lang="en-US" altLang="zh-CN" sz="2000" dirty="0" err="1"/>
              <a:t>i</a:t>
            </a:r>
            <a:r>
              <a:rPr lang="zh-CN" altLang="en-US" sz="2000" dirty="0"/>
              <a:t>。</a:t>
            </a:r>
            <a:br>
              <a:rPr lang="zh-CN" altLang="en-US" sz="2000" dirty="0"/>
            </a:br>
            <a:endParaRPr lang="en-US" altLang="zh-CN" sz="2000" dirty="0"/>
          </a:p>
          <a:p>
            <a:r>
              <a:rPr lang="zh-CN" altLang="en-US" sz="2000" dirty="0"/>
              <a:t>马尔科夫链 </a:t>
            </a:r>
            <a:r>
              <a:rPr lang="en-US" altLang="zh-CN" sz="2000" dirty="0"/>
              <a:t>{</a:t>
            </a:r>
            <a:r>
              <a:rPr lang="en-US" sz="2000" dirty="0" err="1"/>
              <a:t>X</a:t>
            </a:r>
            <a:r>
              <a:rPr lang="en-US" altLang="zh-CN" sz="2000" baseline="-25000" dirty="0" err="1"/>
              <a:t>n</a:t>
            </a:r>
            <a:r>
              <a:rPr lang="en-US" altLang="zh-CN" sz="2000" dirty="0"/>
              <a:t>}</a:t>
            </a:r>
            <a:r>
              <a:rPr lang="zh-CN" altLang="en-US" sz="2000" dirty="0"/>
              <a:t>，从第 </a:t>
            </a:r>
            <a:r>
              <a:rPr lang="en-US" altLang="zh-CN" sz="2000" dirty="0"/>
              <a:t>n </a:t>
            </a:r>
            <a:r>
              <a:rPr lang="zh-CN" altLang="en-US" sz="2000" dirty="0"/>
              <a:t>步的状态 </a:t>
            </a:r>
            <a:r>
              <a:rPr lang="en-US" altLang="zh-CN" sz="2000" dirty="0" err="1"/>
              <a:t>i</a:t>
            </a:r>
            <a:r>
              <a:rPr lang="en-US" altLang="zh-CN" sz="2000" dirty="0"/>
              <a:t> </a:t>
            </a:r>
            <a:r>
              <a:rPr lang="zh-CN" altLang="en-US" sz="2000" dirty="0"/>
              <a:t>转移到第 </a:t>
            </a:r>
            <a:r>
              <a:rPr lang="en-US" altLang="zh-CN" sz="2000" dirty="0"/>
              <a:t>n+1 </a:t>
            </a:r>
            <a:r>
              <a:rPr lang="zh-CN" altLang="en-US" sz="2000" dirty="0"/>
              <a:t>步的状态 </a:t>
            </a:r>
            <a:r>
              <a:rPr lang="en-US" altLang="zh-CN" sz="2000" dirty="0"/>
              <a:t>j </a:t>
            </a:r>
            <a:r>
              <a:rPr lang="zh-CN" altLang="en-US" sz="2000" dirty="0"/>
              <a:t>的转移概率定义为 </a:t>
            </a:r>
            <a:endParaRPr lang="en-US" altLang="zh-CN" sz="2000" dirty="0"/>
          </a:p>
          <a:p>
            <a:endParaRPr lang="en-US" altLang="zh-CN" sz="2000" dirty="0"/>
          </a:p>
          <a:p>
            <a:endParaRPr lang="en-US" altLang="zh-CN" sz="2000" dirty="0"/>
          </a:p>
          <a:p>
            <a:r>
              <a:rPr lang="zh-CN" altLang="en-US" sz="2000" dirty="0"/>
              <a:t>当马尔科夫链 </a:t>
            </a:r>
            <a:r>
              <a:rPr lang="en-US" altLang="zh-CN" sz="2000" dirty="0"/>
              <a:t>{</a:t>
            </a:r>
            <a:r>
              <a:rPr lang="en-US" sz="2000" dirty="0" err="1"/>
              <a:t>X</a:t>
            </a:r>
            <a:r>
              <a:rPr lang="en-US" altLang="zh-CN" sz="2000" baseline="-25000" dirty="0" err="1"/>
              <a:t>n</a:t>
            </a:r>
            <a:r>
              <a:rPr lang="en-US" altLang="zh-CN" sz="2000" dirty="0"/>
              <a:t>} </a:t>
            </a:r>
            <a:r>
              <a:rPr lang="zh-CN" altLang="en-US" sz="2000" dirty="0"/>
              <a:t>的转移概率 </a:t>
            </a:r>
            <a:r>
              <a:rPr lang="en-US" sz="2000" dirty="0" err="1"/>
              <a:t>p</a:t>
            </a:r>
            <a:r>
              <a:rPr lang="en-US" altLang="zh-CN" sz="2000" baseline="-25000" dirty="0" err="1"/>
              <a:t>ij</a:t>
            </a:r>
            <a:r>
              <a:rPr lang="en-US" sz="2000" dirty="0"/>
              <a:t>(n) </a:t>
            </a:r>
            <a:r>
              <a:rPr lang="zh-CN" altLang="en-US" sz="2000" dirty="0"/>
              <a:t>与时间参数 </a:t>
            </a:r>
            <a:r>
              <a:rPr lang="en-US" sz="2000" dirty="0"/>
              <a:t>n </a:t>
            </a:r>
            <a:r>
              <a:rPr lang="zh-CN" altLang="en-US" sz="2000" dirty="0"/>
              <a:t>无关时，马尔科夫链 </a:t>
            </a:r>
            <a:r>
              <a:rPr lang="en-US" altLang="zh-CN" sz="2000" dirty="0"/>
              <a:t>{</a:t>
            </a:r>
            <a:r>
              <a:rPr lang="en-US" sz="2000" dirty="0" err="1"/>
              <a:t>X</a:t>
            </a:r>
            <a:r>
              <a:rPr lang="en-US" altLang="zh-CN" sz="2000" baseline="-25000" dirty="0" err="1"/>
              <a:t>n</a:t>
            </a:r>
            <a:r>
              <a:rPr lang="en-US" altLang="zh-CN" sz="2000" dirty="0"/>
              <a:t>} </a:t>
            </a:r>
            <a:r>
              <a:rPr lang="zh-CN" altLang="en-US" sz="2000" dirty="0"/>
              <a:t>具有</a:t>
            </a:r>
            <a:r>
              <a:rPr lang="zh-CN" altLang="en-US" sz="2000" b="1" dirty="0"/>
              <a:t>平稳转移概率。</a:t>
            </a:r>
            <a:br>
              <a:rPr lang="en-US" sz="2000" dirty="0"/>
            </a:br>
            <a:r>
              <a:rPr lang="en-US" sz="2000" dirty="0"/>
              <a:t> </a:t>
            </a:r>
            <a:br>
              <a:rPr lang="zh-CN" altLang="en-US" sz="2000" dirty="0"/>
            </a:br>
            <a:endParaRPr lang="en-US" altLang="zh-CN" sz="2000" dirty="0"/>
          </a:p>
        </p:txBody>
      </p:sp>
      <p:pic>
        <p:nvPicPr>
          <p:cNvPr id="24578" name="Picture 2"/>
          <p:cNvPicPr>
            <a:picLocks noChangeAspect="1" noChangeArrowheads="1"/>
          </p:cNvPicPr>
          <p:nvPr/>
        </p:nvPicPr>
        <p:blipFill>
          <a:blip r:embed="rId2"/>
          <a:srcRect/>
          <a:stretch>
            <a:fillRect/>
          </a:stretch>
        </p:blipFill>
        <p:spPr bwMode="auto">
          <a:xfrm>
            <a:off x="3265379" y="4150420"/>
            <a:ext cx="876300" cy="28575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4180301" y="4115844"/>
            <a:ext cx="4457700" cy="304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马尔科夫链的状态分类</a:t>
            </a:r>
          </a:p>
          <a:p>
            <a:endParaRPr lang="zh-CN" altLang="en-US" dirty="0"/>
          </a:p>
        </p:txBody>
      </p:sp>
      <p:sp>
        <p:nvSpPr>
          <p:cNvPr id="3" name="文本占位符 2"/>
          <p:cNvSpPr>
            <a:spLocks noGrp="1"/>
          </p:cNvSpPr>
          <p:nvPr>
            <p:ph type="body" sz="quarter" idx="22"/>
          </p:nvPr>
        </p:nvSpPr>
        <p:spPr>
          <a:xfrm>
            <a:off x="449248" y="1186876"/>
            <a:ext cx="11081266" cy="4766832"/>
          </a:xfrm>
        </p:spPr>
        <p:txBody>
          <a:bodyPr/>
          <a:lstStyle/>
          <a:p>
            <a:pPr>
              <a:buFont typeface="Wingdings" pitchFamily="2" charset="2"/>
              <a:buChar char="Ø"/>
            </a:pPr>
            <a:r>
              <a:rPr lang="zh-CN" altLang="en-US" sz="2000" dirty="0"/>
              <a:t> 齐次马尔科夫链</a:t>
            </a:r>
            <a:endParaRPr lang="en-US" altLang="zh-CN" sz="2000" dirty="0"/>
          </a:p>
          <a:p>
            <a:r>
              <a:rPr lang="zh-CN" altLang="en-US" sz="2000" dirty="0"/>
              <a:t>若                                </a:t>
            </a:r>
            <a:r>
              <a:rPr lang="en-US" sz="2000" dirty="0"/>
              <a:t>，</a:t>
            </a:r>
            <a:r>
              <a:rPr lang="zh-CN" altLang="en-US" sz="2000" dirty="0"/>
              <a:t>马尔科夫链 </a:t>
            </a:r>
            <a:r>
              <a:rPr lang="en-US" altLang="zh-CN" sz="2000" dirty="0"/>
              <a:t>{</a:t>
            </a:r>
            <a:r>
              <a:rPr lang="en-US" sz="2000" dirty="0" err="1"/>
              <a:t>X</a:t>
            </a:r>
            <a:r>
              <a:rPr lang="en-US" altLang="zh-CN" sz="2000" baseline="-25000" dirty="0" err="1"/>
              <a:t>n</a:t>
            </a:r>
            <a:r>
              <a:rPr lang="en-US" sz="2000" dirty="0"/>
              <a:t>} </a:t>
            </a:r>
            <a:r>
              <a:rPr lang="zh-CN" altLang="en-US" sz="2000" dirty="0"/>
              <a:t>的转移概率 </a:t>
            </a:r>
            <a:r>
              <a:rPr lang="en-US" sz="2000" dirty="0" err="1"/>
              <a:t>p</a:t>
            </a:r>
            <a:r>
              <a:rPr lang="en-US" altLang="zh-CN" sz="2000" baseline="-25000" dirty="0" err="1"/>
              <a:t>ij</a:t>
            </a:r>
            <a:r>
              <a:rPr lang="en-US" sz="2000" dirty="0"/>
              <a:t>(n) </a:t>
            </a:r>
            <a:r>
              <a:rPr lang="zh-CN" altLang="en-US" sz="2000" dirty="0"/>
              <a:t>与所处时刻 </a:t>
            </a:r>
            <a:r>
              <a:rPr lang="en-US" sz="2000" dirty="0"/>
              <a:t>n </a:t>
            </a:r>
            <a:r>
              <a:rPr lang="zh-CN" altLang="en-US" sz="2000" dirty="0"/>
              <a:t>无关，即：</a:t>
            </a:r>
            <a:endParaRPr lang="en-US" altLang="zh-CN" sz="2000" dirty="0"/>
          </a:p>
          <a:p>
            <a:endParaRPr lang="en-US" altLang="zh-CN" sz="2000" dirty="0"/>
          </a:p>
          <a:p>
            <a:r>
              <a:rPr lang="zh-CN" altLang="en-US" sz="2000" dirty="0"/>
              <a:t>则称马尔科夫链 </a:t>
            </a:r>
            <a:r>
              <a:rPr lang="en-US" altLang="zh-CN" sz="2000" dirty="0"/>
              <a:t>{</a:t>
            </a:r>
            <a:r>
              <a:rPr lang="en-US" sz="2000" dirty="0" err="1"/>
              <a:t>X</a:t>
            </a:r>
            <a:r>
              <a:rPr lang="en-US" altLang="zh-CN" sz="2000" baseline="-25000" dirty="0" err="1"/>
              <a:t>n</a:t>
            </a:r>
            <a:r>
              <a:rPr lang="en-US" sz="2000" dirty="0"/>
              <a:t>} </a:t>
            </a:r>
            <a:r>
              <a:rPr lang="zh-CN" altLang="en-US" sz="2000" dirty="0"/>
              <a:t>是</a:t>
            </a:r>
            <a:r>
              <a:rPr lang="zh-CN" altLang="en-US" sz="2000" b="1" dirty="0"/>
              <a:t>齐次</a:t>
            </a:r>
            <a:r>
              <a:rPr lang="zh-CN" altLang="en-US" sz="2000" dirty="0"/>
              <a:t>的（</a:t>
            </a:r>
            <a:r>
              <a:rPr lang="en-US" altLang="zh-CN" sz="2000" dirty="0"/>
              <a:t>Homogeneous</a:t>
            </a:r>
            <a:r>
              <a:rPr lang="zh-CN" altLang="en-US" sz="2000" dirty="0"/>
              <a:t>），此时转移概率 </a:t>
            </a:r>
            <a:r>
              <a:rPr lang="en-US" sz="2000" dirty="0" err="1"/>
              <a:t>p</a:t>
            </a:r>
            <a:r>
              <a:rPr lang="en-US" altLang="zh-CN" sz="2000" baseline="-25000" dirty="0" err="1"/>
              <a:t>ij</a:t>
            </a:r>
            <a:r>
              <a:rPr lang="en-US" sz="2000" dirty="0"/>
              <a:t>(n) </a:t>
            </a:r>
            <a:r>
              <a:rPr lang="zh-CN" altLang="en-US" sz="2000" dirty="0"/>
              <a:t>可简记为 </a:t>
            </a:r>
            <a:r>
              <a:rPr lang="en-US" sz="2000" dirty="0" err="1"/>
              <a:t>p</a:t>
            </a:r>
            <a:r>
              <a:rPr lang="en-US" altLang="zh-CN" sz="2000" baseline="-25000" dirty="0" err="1"/>
              <a:t>ij</a:t>
            </a:r>
            <a:r>
              <a:rPr lang="en-US" altLang="zh-CN" sz="2000" dirty="0"/>
              <a:t> </a:t>
            </a:r>
            <a:r>
              <a:rPr lang="zh-CN" altLang="en-US" sz="2000" dirty="0"/>
              <a:t>。</a:t>
            </a:r>
            <a:endParaRPr lang="en-US" altLang="zh-CN" sz="2000" dirty="0"/>
          </a:p>
          <a:p>
            <a:r>
              <a:rPr lang="zh-CN" altLang="en-US" sz="2000" dirty="0"/>
              <a:t>齐次马尔科夫链                    ，其状态空间 </a:t>
            </a:r>
            <a:r>
              <a:rPr lang="en-US" altLang="zh-CN" sz="2000" dirty="0"/>
              <a:t>S = {1,2 · · · }</a:t>
            </a:r>
            <a:r>
              <a:rPr lang="zh-CN" altLang="en-US" sz="2000" dirty="0"/>
              <a:t>，转移概率矩阵为    </a:t>
            </a:r>
            <a:endParaRPr lang="en-US" altLang="zh-CN" sz="2000" dirty="0"/>
          </a:p>
          <a:p>
            <a:r>
              <a:rPr lang="zh-CN" altLang="en-US" sz="2000" dirty="0"/>
              <a:t>依据转移概率的性质可对齐次马尔科夫链的状态进行分类。</a:t>
            </a:r>
            <a:endParaRPr lang="en-US" altLang="zh-CN" sz="2000" dirty="0"/>
          </a:p>
          <a:p>
            <a:r>
              <a:rPr lang="zh-CN" altLang="en-US" sz="2000" dirty="0"/>
              <a:t> </a:t>
            </a:r>
            <a:br>
              <a:rPr lang="en-US" sz="2000" dirty="0"/>
            </a:br>
            <a:r>
              <a:rPr 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br>
              <a:rPr lang="zh-CN" altLang="en-US" sz="2000" dirty="0"/>
            </a:br>
            <a:endParaRPr lang="zh-CN" altLang="en-US" sz="2000" dirty="0"/>
          </a:p>
        </p:txBody>
      </p:sp>
      <p:pic>
        <p:nvPicPr>
          <p:cNvPr id="25602" name="Picture 2"/>
          <p:cNvPicPr>
            <a:picLocks noChangeAspect="1" noChangeArrowheads="1"/>
          </p:cNvPicPr>
          <p:nvPr/>
        </p:nvPicPr>
        <p:blipFill>
          <a:blip r:embed="rId2"/>
          <a:srcRect/>
          <a:stretch>
            <a:fillRect/>
          </a:stretch>
        </p:blipFill>
        <p:spPr bwMode="auto">
          <a:xfrm>
            <a:off x="834937" y="1679310"/>
            <a:ext cx="2305050" cy="314325"/>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3559153" y="2049806"/>
            <a:ext cx="4783181" cy="394683"/>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2373617" y="2966489"/>
            <a:ext cx="1457325" cy="295275"/>
          </a:xfrm>
          <a:prstGeom prst="rect">
            <a:avLst/>
          </a:prstGeom>
          <a:noFill/>
          <a:ln w="9525">
            <a:noFill/>
            <a:miter lim="800000"/>
            <a:headEnd/>
            <a:tailEnd/>
          </a:ln>
          <a:effectLst/>
        </p:spPr>
      </p:pic>
      <p:pic>
        <p:nvPicPr>
          <p:cNvPr id="25605" name="Picture 5"/>
          <p:cNvPicPr>
            <a:picLocks noChangeAspect="1" noChangeArrowheads="1"/>
          </p:cNvPicPr>
          <p:nvPr/>
        </p:nvPicPr>
        <p:blipFill>
          <a:blip r:embed="rId5"/>
          <a:srcRect/>
          <a:stretch>
            <a:fillRect/>
          </a:stretch>
        </p:blipFill>
        <p:spPr bwMode="auto">
          <a:xfrm>
            <a:off x="8962569" y="2980778"/>
            <a:ext cx="504825" cy="266700"/>
          </a:xfrm>
          <a:prstGeom prst="rect">
            <a:avLst/>
          </a:prstGeom>
          <a:noFill/>
          <a:ln w="9525">
            <a:noFill/>
            <a:miter lim="800000"/>
            <a:headEnd/>
            <a:tailEnd/>
          </a:ln>
          <a:effectLst/>
        </p:spPr>
      </p:pic>
      <p:pic>
        <p:nvPicPr>
          <p:cNvPr id="25606" name="Picture 6"/>
          <p:cNvPicPr>
            <a:picLocks noChangeAspect="1" noChangeArrowheads="1"/>
          </p:cNvPicPr>
          <p:nvPr/>
        </p:nvPicPr>
        <p:blipFill>
          <a:blip r:embed="rId6"/>
          <a:srcRect/>
          <a:stretch>
            <a:fillRect/>
          </a:stretch>
        </p:blipFill>
        <p:spPr bwMode="auto">
          <a:xfrm>
            <a:off x="9489640" y="2956965"/>
            <a:ext cx="1504950" cy="3143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平稳分布</a:t>
            </a:r>
          </a:p>
          <a:p>
            <a:endParaRPr lang="zh-CN" altLang="en-US" dirty="0"/>
          </a:p>
        </p:txBody>
      </p:sp>
      <p:sp>
        <p:nvSpPr>
          <p:cNvPr id="3" name="文本占位符 2"/>
          <p:cNvSpPr>
            <a:spLocks noGrp="1"/>
          </p:cNvSpPr>
          <p:nvPr>
            <p:ph type="body" sz="quarter" idx="22"/>
          </p:nvPr>
        </p:nvSpPr>
        <p:spPr>
          <a:xfrm>
            <a:off x="474300" y="1045802"/>
            <a:ext cx="11081266" cy="4766832"/>
          </a:xfrm>
        </p:spPr>
        <p:txBody>
          <a:bodyPr/>
          <a:lstStyle/>
          <a:p>
            <a:pPr>
              <a:buFont typeface="Wingdings" pitchFamily="2" charset="2"/>
              <a:buChar char="Ø"/>
            </a:pPr>
            <a:r>
              <a:rPr lang="zh-CN" altLang="en-US" sz="2000" dirty="0"/>
              <a:t> 平稳分布</a:t>
            </a:r>
            <a:endParaRPr lang="en-US" altLang="zh-CN" sz="2000" dirty="0"/>
          </a:p>
          <a:p>
            <a:r>
              <a:rPr lang="en-US" altLang="zh-CN" sz="2000" i="1" dirty="0"/>
              <a:t>          </a:t>
            </a:r>
            <a:r>
              <a:rPr lang="zh-CN" altLang="en-US" sz="2000" i="1" dirty="0"/>
              <a:t>，</a:t>
            </a:r>
            <a:r>
              <a:rPr lang="zh-CN" altLang="en-US" sz="2000" dirty="0"/>
              <a:t>若                     </a:t>
            </a:r>
            <a:r>
              <a:rPr lang="en-US" altLang="zh-CN" sz="2000" dirty="0"/>
              <a:t>                         </a:t>
            </a:r>
            <a:r>
              <a:rPr lang="zh-CN" altLang="en-US" sz="2000" dirty="0"/>
              <a:t>              </a:t>
            </a:r>
            <a:r>
              <a:rPr lang="en-US" sz="2000" dirty="0"/>
              <a:t>，</a:t>
            </a:r>
            <a:r>
              <a:rPr lang="zh-CN" altLang="en-US" sz="2000" dirty="0"/>
              <a:t>则称概率分布                为齐次马尔科夫链</a:t>
            </a:r>
            <a:endParaRPr lang="en-US" altLang="zh-CN" sz="2000" dirty="0"/>
          </a:p>
          <a:p>
            <a:r>
              <a:rPr lang="en-US" altLang="zh-CN" sz="2000" dirty="0"/>
              <a:t> {</a:t>
            </a:r>
            <a:r>
              <a:rPr lang="en-US" sz="2000" dirty="0" err="1"/>
              <a:t>X</a:t>
            </a:r>
            <a:r>
              <a:rPr lang="en-US" altLang="zh-CN" sz="2000" baseline="-25000" dirty="0" err="1"/>
              <a:t>n</a:t>
            </a:r>
            <a:r>
              <a:rPr lang="en-US" altLang="zh-CN" sz="2000" dirty="0"/>
              <a:t>}</a:t>
            </a:r>
            <a:r>
              <a:rPr lang="en-US" sz="2000" dirty="0"/>
              <a:t> </a:t>
            </a:r>
            <a:r>
              <a:rPr lang="zh-CN" altLang="en-US" sz="2000" dirty="0"/>
              <a:t>的</a:t>
            </a:r>
            <a:r>
              <a:rPr lang="zh-CN" altLang="en-US" sz="2000" b="1" dirty="0"/>
              <a:t>平稳分布</a:t>
            </a:r>
            <a:r>
              <a:rPr lang="zh-CN" altLang="en-US" sz="2000" dirty="0"/>
              <a:t>（或极限分布）。</a:t>
            </a:r>
            <a:endParaRPr lang="en-US" altLang="zh-CN" sz="2000" dirty="0"/>
          </a:p>
          <a:p>
            <a:r>
              <a:rPr lang="zh-CN" altLang="en-US" sz="2000" dirty="0"/>
              <a:t>                                  因此平稳分布也是一个随机矩阵。</a:t>
            </a:r>
            <a:endParaRPr lang="en-US" altLang="zh-CN" sz="2000" dirty="0"/>
          </a:p>
          <a:p>
            <a:r>
              <a:rPr lang="zh-CN" altLang="en-US" sz="2000" dirty="0"/>
              <a:t>对平稳分布的两点理解：</a:t>
            </a:r>
            <a:endParaRPr lang="en-US" altLang="zh-CN" sz="2000" dirty="0"/>
          </a:p>
          <a:p>
            <a:pPr marL="457200" indent="-457200"/>
            <a:r>
              <a:rPr lang="en-US" altLang="zh-CN" sz="2000" dirty="0"/>
              <a:t>1</a:t>
            </a:r>
            <a:r>
              <a:rPr lang="zh-CN" altLang="en-US" sz="2000" dirty="0"/>
              <a:t>）无论初始状态如何，经过足够长的时间后，处于状态 </a:t>
            </a:r>
            <a:r>
              <a:rPr lang="en-US" altLang="zh-CN" sz="2000" dirty="0"/>
              <a:t>j </a:t>
            </a:r>
            <a:r>
              <a:rPr lang="zh-CN" altLang="en-US" sz="2000" dirty="0"/>
              <a:t>的概率为    ；</a:t>
            </a:r>
            <a:endParaRPr lang="en-US" altLang="zh-CN" sz="2000" dirty="0"/>
          </a:p>
          <a:p>
            <a:pPr marL="457200" indent="-457200"/>
            <a:r>
              <a:rPr lang="en-US" altLang="zh-CN" sz="2000" dirty="0"/>
              <a:t>2</a:t>
            </a:r>
            <a:r>
              <a:rPr lang="zh-CN" altLang="en-US" sz="2000" dirty="0"/>
              <a:t>）无论初始状态如何，经过足够长的时间后，到达状态 </a:t>
            </a:r>
            <a:r>
              <a:rPr lang="en-US" altLang="zh-CN" sz="2000" dirty="0"/>
              <a:t>j </a:t>
            </a:r>
            <a:r>
              <a:rPr lang="zh-CN" altLang="en-US" sz="2000" dirty="0"/>
              <a:t>的次数占总数的比例。</a:t>
            </a:r>
            <a:endParaRPr lang="en-US" altLang="zh-CN" sz="2000" dirty="0"/>
          </a:p>
          <a:p>
            <a:br>
              <a:rPr lang="zh-CN" altLang="en-US" sz="2000" dirty="0"/>
            </a:br>
            <a:r>
              <a:rPr lang="zh-CN" altLang="en-US" sz="2000" dirty="0"/>
              <a:t> </a:t>
            </a:r>
            <a:br>
              <a:rPr lang="zh-CN" altLang="en-US" sz="2000" dirty="0"/>
            </a:br>
            <a:endParaRPr lang="en-US" altLang="zh-CN" sz="2000" dirty="0"/>
          </a:p>
          <a:p>
            <a:pPr marL="457200" indent="-457200">
              <a:buFont typeface="Arial" pitchFamily="34" charset="0"/>
              <a:buChar char="•"/>
            </a:pPr>
            <a:endParaRPr lang="en-US" altLang="zh-CN" sz="2000" dirty="0"/>
          </a:p>
          <a:p>
            <a:pPr marL="457200" indent="-457200"/>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p>
          <a:p>
            <a:br>
              <a:rPr lang="zh-CN" altLang="en-US" sz="2000" dirty="0"/>
            </a:br>
            <a:br>
              <a:rPr lang="zh-CN" altLang="en-US" sz="2000" dirty="0"/>
            </a:br>
            <a:endParaRPr lang="zh-CN" altLang="en-US" sz="2000" dirty="0"/>
          </a:p>
        </p:txBody>
      </p:sp>
      <p:pic>
        <p:nvPicPr>
          <p:cNvPr id="30722" name="Picture 2"/>
          <p:cNvPicPr>
            <a:picLocks noChangeAspect="1" noChangeArrowheads="1"/>
          </p:cNvPicPr>
          <p:nvPr/>
        </p:nvPicPr>
        <p:blipFill>
          <a:blip r:embed="rId2"/>
          <a:srcRect/>
          <a:stretch>
            <a:fillRect/>
          </a:stretch>
        </p:blipFill>
        <p:spPr bwMode="auto">
          <a:xfrm>
            <a:off x="554276" y="1527471"/>
            <a:ext cx="762000" cy="28575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1935662" y="1501897"/>
            <a:ext cx="4332572" cy="359471"/>
          </a:xfrm>
          <a:prstGeom prst="rect">
            <a:avLst/>
          </a:prstGeom>
          <a:noFill/>
          <a:ln w="9525">
            <a:noFill/>
            <a:miter lim="800000"/>
            <a:headEnd/>
            <a:tailEnd/>
          </a:ln>
          <a:effectLst/>
        </p:spPr>
      </p:pic>
      <p:pic>
        <p:nvPicPr>
          <p:cNvPr id="30724" name="Picture 4"/>
          <p:cNvPicPr>
            <a:picLocks noChangeAspect="1" noChangeArrowheads="1"/>
          </p:cNvPicPr>
          <p:nvPr/>
        </p:nvPicPr>
        <p:blipFill>
          <a:blip r:embed="rId4"/>
          <a:srcRect/>
          <a:stretch>
            <a:fillRect/>
          </a:stretch>
        </p:blipFill>
        <p:spPr bwMode="auto">
          <a:xfrm>
            <a:off x="8062522" y="1469082"/>
            <a:ext cx="1152525" cy="352425"/>
          </a:xfrm>
          <a:prstGeom prst="rect">
            <a:avLst/>
          </a:prstGeom>
          <a:noFill/>
          <a:ln w="9525">
            <a:noFill/>
            <a:miter lim="800000"/>
            <a:headEnd/>
            <a:tailEnd/>
          </a:ln>
          <a:effectLst/>
        </p:spPr>
      </p:pic>
      <p:pic>
        <p:nvPicPr>
          <p:cNvPr id="30725" name="Picture 5"/>
          <p:cNvPicPr>
            <a:picLocks noChangeAspect="1" noChangeArrowheads="1"/>
          </p:cNvPicPr>
          <p:nvPr/>
        </p:nvPicPr>
        <p:blipFill>
          <a:blip r:embed="rId5"/>
          <a:srcRect/>
          <a:stretch>
            <a:fillRect/>
          </a:stretch>
        </p:blipFill>
        <p:spPr bwMode="auto">
          <a:xfrm>
            <a:off x="598184" y="2347144"/>
            <a:ext cx="2352675" cy="400050"/>
          </a:xfrm>
          <a:prstGeom prst="rect">
            <a:avLst/>
          </a:prstGeom>
          <a:noFill/>
          <a:ln w="9525">
            <a:noFill/>
            <a:miter lim="800000"/>
            <a:headEnd/>
            <a:tailEnd/>
          </a:ln>
          <a:effectLst/>
        </p:spPr>
      </p:pic>
      <p:pic>
        <p:nvPicPr>
          <p:cNvPr id="30726" name="Picture 6"/>
          <p:cNvPicPr>
            <a:picLocks noChangeAspect="1" noChangeArrowheads="1"/>
          </p:cNvPicPr>
          <p:nvPr/>
        </p:nvPicPr>
        <p:blipFill>
          <a:blip r:embed="rId6"/>
          <a:srcRect/>
          <a:stretch>
            <a:fillRect/>
          </a:stretch>
        </p:blipFill>
        <p:spPr bwMode="auto">
          <a:xfrm>
            <a:off x="8092075" y="3237014"/>
            <a:ext cx="266700" cy="3238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平稳分布</a:t>
            </a:r>
          </a:p>
          <a:p>
            <a:endParaRPr lang="zh-CN" altLang="en-US" dirty="0"/>
          </a:p>
        </p:txBody>
      </p:sp>
      <p:sp>
        <p:nvSpPr>
          <p:cNvPr id="3" name="文本占位符 2"/>
          <p:cNvSpPr>
            <a:spLocks noGrp="1"/>
          </p:cNvSpPr>
          <p:nvPr>
            <p:ph type="body" sz="quarter" idx="22"/>
          </p:nvPr>
        </p:nvSpPr>
        <p:spPr/>
        <p:txBody>
          <a:bodyPr/>
          <a:lstStyle/>
          <a:p>
            <a:r>
              <a:rPr lang="zh-CN" altLang="en-US" sz="2000" dirty="0"/>
              <a:t>平稳分布的性质：</a:t>
            </a:r>
            <a:endParaRPr lang="en-US" altLang="zh-CN" sz="2000" dirty="0"/>
          </a:p>
          <a:p>
            <a:r>
              <a:rPr lang="zh-CN" altLang="en-US" sz="2000" dirty="0"/>
              <a:t>若 </a:t>
            </a:r>
            <a:r>
              <a:rPr lang="en-US" altLang="zh-CN" sz="2000" i="1" dirty="0"/>
              <a:t>                 </a:t>
            </a:r>
            <a:r>
              <a:rPr lang="zh-CN" altLang="en-US" sz="2000" dirty="0"/>
              <a:t>为平稳分布，</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性质 </a:t>
            </a:r>
            <a:r>
              <a:rPr lang="en-US" altLang="zh-CN" sz="2000" dirty="0"/>
              <a:t>(2) </a:t>
            </a:r>
            <a:r>
              <a:rPr lang="zh-CN" altLang="en-US" sz="2000" dirty="0"/>
              <a:t>是性质 </a:t>
            </a:r>
            <a:r>
              <a:rPr lang="en-US" altLang="zh-CN" sz="2000" dirty="0"/>
              <a:t>(1) </a:t>
            </a:r>
            <a:r>
              <a:rPr lang="zh-CN" altLang="en-US" sz="2000" dirty="0"/>
              <a:t>的矩阵形式。</a:t>
            </a:r>
            <a:br>
              <a:rPr lang="zh-CN" altLang="en-US" sz="2000" dirty="0"/>
            </a:br>
            <a:r>
              <a:rPr lang="zh-CN" altLang="en-US" sz="2000" dirty="0"/>
              <a:t>性质 </a:t>
            </a:r>
            <a:r>
              <a:rPr lang="en-US" altLang="zh-CN" sz="2000" dirty="0"/>
              <a:t>(3) </a:t>
            </a:r>
            <a:r>
              <a:rPr lang="zh-CN" altLang="en-US" sz="2000" dirty="0"/>
              <a:t>中，     是从状态 </a:t>
            </a:r>
            <a:r>
              <a:rPr lang="en-US" altLang="zh-CN" sz="2000" dirty="0"/>
              <a:t>j </a:t>
            </a:r>
            <a:r>
              <a:rPr lang="zh-CN" altLang="en-US" sz="2000" dirty="0"/>
              <a:t>出发再次返回到状态 </a:t>
            </a:r>
            <a:r>
              <a:rPr lang="en-US" altLang="zh-CN" sz="2000" dirty="0"/>
              <a:t>j </a:t>
            </a:r>
            <a:r>
              <a:rPr lang="zh-CN" altLang="en-US" sz="2000" dirty="0"/>
              <a:t>的平均返回时间，则     表示从状态 </a:t>
            </a:r>
            <a:r>
              <a:rPr lang="en-US" altLang="zh-CN" sz="2000" dirty="0"/>
              <a:t>j </a:t>
            </a:r>
            <a:r>
              <a:rPr lang="zh-CN" altLang="en-US" sz="2000" dirty="0"/>
              <a:t>出发每单位时间返回状态 </a:t>
            </a:r>
            <a:r>
              <a:rPr lang="en-US" altLang="zh-CN" sz="2000" dirty="0"/>
              <a:t>j </a:t>
            </a:r>
            <a:r>
              <a:rPr lang="zh-CN" altLang="en-US" sz="2000" dirty="0"/>
              <a:t>的平均次数。</a:t>
            </a:r>
            <a:br>
              <a:rPr lang="zh-CN" altLang="en-US" sz="2000" dirty="0"/>
            </a:br>
            <a:br>
              <a:rPr lang="zh-CN" altLang="en-US" sz="2000" dirty="0"/>
            </a:br>
            <a:endParaRPr lang="zh-CN" altLang="en-US" sz="2000" dirty="0"/>
          </a:p>
        </p:txBody>
      </p:sp>
      <p:pic>
        <p:nvPicPr>
          <p:cNvPr id="31746" name="Picture 2"/>
          <p:cNvPicPr>
            <a:picLocks noChangeAspect="1" noChangeArrowheads="1"/>
          </p:cNvPicPr>
          <p:nvPr/>
        </p:nvPicPr>
        <p:blipFill>
          <a:blip r:embed="rId2"/>
          <a:srcRect/>
          <a:stretch>
            <a:fillRect/>
          </a:stretch>
        </p:blipFill>
        <p:spPr bwMode="auto">
          <a:xfrm>
            <a:off x="869059" y="1618402"/>
            <a:ext cx="1209675" cy="314325"/>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70130" y="2302049"/>
            <a:ext cx="2333625" cy="400050"/>
          </a:xfrm>
          <a:prstGeom prst="rect">
            <a:avLst/>
          </a:prstGeom>
          <a:noFill/>
          <a:ln w="9525">
            <a:noFill/>
            <a:miter lim="800000"/>
            <a:headEnd/>
            <a:tailEnd/>
          </a:ln>
          <a:effectLst/>
        </p:spPr>
      </p:pic>
      <p:pic>
        <p:nvPicPr>
          <p:cNvPr id="31748" name="Picture 4"/>
          <p:cNvPicPr>
            <a:picLocks noChangeAspect="1" noChangeArrowheads="1"/>
          </p:cNvPicPr>
          <p:nvPr/>
        </p:nvPicPr>
        <p:blipFill>
          <a:blip r:embed="rId4"/>
          <a:srcRect/>
          <a:stretch>
            <a:fillRect/>
          </a:stretch>
        </p:blipFill>
        <p:spPr bwMode="auto">
          <a:xfrm>
            <a:off x="571631" y="2969452"/>
            <a:ext cx="1428750" cy="3429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5"/>
          <a:srcRect/>
          <a:stretch>
            <a:fillRect/>
          </a:stretch>
        </p:blipFill>
        <p:spPr bwMode="auto">
          <a:xfrm>
            <a:off x="595769" y="3530839"/>
            <a:ext cx="2933700" cy="447675"/>
          </a:xfrm>
          <a:prstGeom prst="rect">
            <a:avLst/>
          </a:prstGeom>
          <a:noFill/>
          <a:ln w="9525">
            <a:noFill/>
            <a:miter lim="800000"/>
            <a:headEnd/>
            <a:tailEnd/>
          </a:ln>
          <a:effectLst/>
        </p:spPr>
      </p:pic>
      <p:pic>
        <p:nvPicPr>
          <p:cNvPr id="31750" name="Picture 6"/>
          <p:cNvPicPr>
            <a:picLocks noChangeAspect="1" noChangeArrowheads="1"/>
          </p:cNvPicPr>
          <p:nvPr/>
        </p:nvPicPr>
        <p:blipFill>
          <a:blip r:embed="rId6"/>
          <a:srcRect/>
          <a:stretch>
            <a:fillRect/>
          </a:stretch>
        </p:blipFill>
        <p:spPr bwMode="auto">
          <a:xfrm>
            <a:off x="2059293" y="4496387"/>
            <a:ext cx="257175" cy="295275"/>
          </a:xfrm>
          <a:prstGeom prst="rect">
            <a:avLst/>
          </a:prstGeom>
          <a:noFill/>
          <a:ln w="9525">
            <a:noFill/>
            <a:miter lim="800000"/>
            <a:headEnd/>
            <a:tailEnd/>
          </a:ln>
          <a:effectLst/>
        </p:spPr>
      </p:pic>
      <p:pic>
        <p:nvPicPr>
          <p:cNvPr id="31751" name="Picture 7"/>
          <p:cNvPicPr>
            <a:picLocks noChangeAspect="1" noChangeArrowheads="1"/>
          </p:cNvPicPr>
          <p:nvPr/>
        </p:nvPicPr>
        <p:blipFill>
          <a:blip r:embed="rId7"/>
          <a:srcRect/>
          <a:stretch>
            <a:fillRect/>
          </a:stretch>
        </p:blipFill>
        <p:spPr bwMode="auto">
          <a:xfrm>
            <a:off x="8477381" y="4434474"/>
            <a:ext cx="247650" cy="4191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平稳分布示例</a:t>
            </a:r>
          </a:p>
          <a:p>
            <a:endParaRPr lang="zh-CN" altLang="en-US" dirty="0"/>
          </a:p>
        </p:txBody>
      </p:sp>
      <p:sp>
        <p:nvSpPr>
          <p:cNvPr id="3" name="文本占位符 2"/>
          <p:cNvSpPr>
            <a:spLocks noGrp="1"/>
          </p:cNvSpPr>
          <p:nvPr>
            <p:ph type="body" sz="quarter" idx="22"/>
          </p:nvPr>
        </p:nvSpPr>
        <p:spPr>
          <a:xfrm>
            <a:off x="436722" y="925552"/>
            <a:ext cx="11081266" cy="4766832"/>
          </a:xfrm>
        </p:spPr>
        <p:txBody>
          <a:bodyPr/>
          <a:lstStyle/>
          <a:p>
            <a:r>
              <a:rPr lang="zh-CN" altLang="en-US" sz="2000" dirty="0"/>
              <a:t>例题  马尔科夫链的状态空间 </a:t>
            </a:r>
            <a:r>
              <a:rPr lang="en-US" altLang="zh-CN" sz="2000" dirty="0"/>
              <a:t>S = {1, 2, 3}</a:t>
            </a:r>
            <a:r>
              <a:rPr lang="zh-CN" altLang="en-US" sz="2000" dirty="0"/>
              <a:t>，一步转移概率矩阵为：</a:t>
            </a:r>
            <a:endParaRPr lang="en-US" altLang="zh-CN" sz="2000" dirty="0"/>
          </a:p>
          <a:p>
            <a:endParaRPr lang="en-US" altLang="zh-CN" sz="2000" dirty="0"/>
          </a:p>
          <a:p>
            <a:r>
              <a:rPr lang="en-US" altLang="zh-CN" sz="2000" dirty="0"/>
              <a:t>                               </a:t>
            </a:r>
            <a:r>
              <a:rPr lang="zh-CN" altLang="en-US" sz="2000" dirty="0"/>
              <a:t>，试求其平稳分布。</a:t>
            </a:r>
            <a:endParaRPr lang="en-US" altLang="zh-CN" sz="2000" dirty="0"/>
          </a:p>
          <a:p>
            <a:endParaRPr lang="en-US" altLang="zh-CN" sz="2000" dirty="0"/>
          </a:p>
          <a:p>
            <a:r>
              <a:rPr lang="zh-CN" altLang="en-US" sz="2000" dirty="0"/>
              <a:t>答案：</a:t>
            </a:r>
            <a:endParaRPr lang="en-US" altLang="zh-CN" sz="2000" dirty="0"/>
          </a:p>
          <a:p>
            <a:r>
              <a:rPr lang="zh-CN" altLang="en-US" sz="2000" dirty="0"/>
              <a:t>设其平稳分布                        依据             有： </a:t>
            </a:r>
            <a:endParaRPr lang="en-US" altLang="zh-CN" sz="2000" dirty="0"/>
          </a:p>
          <a:p>
            <a:endParaRPr lang="en-US" altLang="zh-CN" sz="2000" b="1" dirty="0"/>
          </a:p>
          <a:p>
            <a:endParaRPr lang="en-US" altLang="zh-CN" sz="2000" b="1" dirty="0"/>
          </a:p>
          <a:p>
            <a:endParaRPr lang="en-US" altLang="zh-CN" sz="2000" b="1" dirty="0"/>
          </a:p>
          <a:p>
            <a:r>
              <a:rPr lang="zh-CN" altLang="en-US" sz="2000" dirty="0"/>
              <a:t>因此，有：                                     ，                                      ，</a:t>
            </a:r>
            <a:endParaRPr lang="en-US" altLang="zh-CN" sz="2000" dirty="0"/>
          </a:p>
          <a:p>
            <a:r>
              <a:rPr lang="zh-CN" altLang="en-US" sz="2000" dirty="0"/>
              <a:t>且有平稳分布的性质：</a:t>
            </a:r>
            <a:endParaRPr lang="en-US" altLang="zh-CN" sz="2000" dirty="0"/>
          </a:p>
          <a:p>
            <a:r>
              <a:rPr lang="zh-CN" altLang="en-US" sz="2000" dirty="0"/>
              <a:t>计算可得：                                           因此，该马尔科夫链的平稳分布</a:t>
            </a:r>
            <a:br>
              <a:rPr lang="zh-CN" altLang="en-US" sz="2000" dirty="0"/>
            </a:br>
            <a:br>
              <a:rPr lang="zh-CN" altLang="en-US" sz="2000" b="1" dirty="0"/>
            </a:br>
            <a:br>
              <a:rPr lang="zh-CN" altLang="en-US" sz="2000" dirty="0"/>
            </a:br>
            <a:endParaRPr lang="zh-CN" altLang="en-US" sz="2000" dirty="0"/>
          </a:p>
        </p:txBody>
      </p:sp>
      <p:pic>
        <p:nvPicPr>
          <p:cNvPr id="32770" name="Picture 2"/>
          <p:cNvPicPr>
            <a:picLocks noChangeAspect="1" noChangeArrowheads="1"/>
          </p:cNvPicPr>
          <p:nvPr/>
        </p:nvPicPr>
        <p:blipFill>
          <a:blip r:embed="rId2"/>
          <a:srcRect/>
          <a:stretch>
            <a:fillRect/>
          </a:stretch>
        </p:blipFill>
        <p:spPr bwMode="auto">
          <a:xfrm>
            <a:off x="559887" y="1375906"/>
            <a:ext cx="2228850" cy="120015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2090477" y="3156102"/>
            <a:ext cx="1647825" cy="29527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4384959" y="3109000"/>
            <a:ext cx="866775" cy="314325"/>
          </a:xfrm>
          <a:prstGeom prst="rect">
            <a:avLst/>
          </a:prstGeom>
          <a:noFill/>
          <a:ln w="9525">
            <a:noFill/>
            <a:miter lim="800000"/>
            <a:headEnd/>
            <a:tailEnd/>
          </a:ln>
          <a:effectLst/>
        </p:spPr>
      </p:pic>
      <p:pic>
        <p:nvPicPr>
          <p:cNvPr id="32773" name="Picture 5"/>
          <p:cNvPicPr>
            <a:picLocks noChangeAspect="1" noChangeArrowheads="1"/>
          </p:cNvPicPr>
          <p:nvPr/>
        </p:nvPicPr>
        <p:blipFill>
          <a:blip r:embed="rId5"/>
          <a:srcRect/>
          <a:stretch>
            <a:fillRect/>
          </a:stretch>
        </p:blipFill>
        <p:spPr bwMode="auto">
          <a:xfrm>
            <a:off x="3683306" y="3558435"/>
            <a:ext cx="4324350" cy="1219200"/>
          </a:xfrm>
          <a:prstGeom prst="rect">
            <a:avLst/>
          </a:prstGeom>
          <a:noFill/>
          <a:ln w="9525">
            <a:noFill/>
            <a:miter lim="800000"/>
            <a:headEnd/>
            <a:tailEnd/>
          </a:ln>
          <a:effectLst/>
        </p:spPr>
      </p:pic>
      <p:pic>
        <p:nvPicPr>
          <p:cNvPr id="32775" name="Picture 7"/>
          <p:cNvPicPr>
            <a:picLocks noChangeAspect="1" noChangeArrowheads="1"/>
          </p:cNvPicPr>
          <p:nvPr/>
        </p:nvPicPr>
        <p:blipFill>
          <a:blip r:embed="rId6"/>
          <a:srcRect/>
          <a:stretch>
            <a:fillRect/>
          </a:stretch>
        </p:blipFill>
        <p:spPr bwMode="auto">
          <a:xfrm>
            <a:off x="1772498" y="4865644"/>
            <a:ext cx="2809875" cy="333375"/>
          </a:xfrm>
          <a:prstGeom prst="rect">
            <a:avLst/>
          </a:prstGeom>
          <a:noFill/>
          <a:ln w="9525">
            <a:noFill/>
            <a:miter lim="800000"/>
            <a:headEnd/>
            <a:tailEnd/>
          </a:ln>
          <a:effectLst/>
        </p:spPr>
      </p:pic>
      <p:pic>
        <p:nvPicPr>
          <p:cNvPr id="32776" name="Picture 8"/>
          <p:cNvPicPr>
            <a:picLocks noChangeAspect="1" noChangeArrowheads="1"/>
          </p:cNvPicPr>
          <p:nvPr/>
        </p:nvPicPr>
        <p:blipFill>
          <a:blip r:embed="rId7"/>
          <a:srcRect/>
          <a:stretch>
            <a:fillRect/>
          </a:stretch>
        </p:blipFill>
        <p:spPr bwMode="auto">
          <a:xfrm>
            <a:off x="4767458" y="4856120"/>
            <a:ext cx="2857500" cy="352425"/>
          </a:xfrm>
          <a:prstGeom prst="rect">
            <a:avLst/>
          </a:prstGeom>
          <a:noFill/>
          <a:ln w="9525">
            <a:noFill/>
            <a:miter lim="800000"/>
            <a:headEnd/>
            <a:tailEnd/>
          </a:ln>
          <a:effectLst/>
        </p:spPr>
      </p:pic>
      <p:pic>
        <p:nvPicPr>
          <p:cNvPr id="32777" name="Picture 9"/>
          <p:cNvPicPr>
            <a:picLocks noChangeAspect="1" noChangeArrowheads="1"/>
          </p:cNvPicPr>
          <p:nvPr/>
        </p:nvPicPr>
        <p:blipFill>
          <a:blip r:embed="rId8"/>
          <a:srcRect/>
          <a:stretch>
            <a:fillRect/>
          </a:stretch>
        </p:blipFill>
        <p:spPr bwMode="auto">
          <a:xfrm>
            <a:off x="7786231" y="4878170"/>
            <a:ext cx="2857500" cy="333375"/>
          </a:xfrm>
          <a:prstGeom prst="rect">
            <a:avLst/>
          </a:prstGeom>
          <a:noFill/>
          <a:ln w="9525">
            <a:noFill/>
            <a:miter lim="800000"/>
            <a:headEnd/>
            <a:tailEnd/>
          </a:ln>
          <a:effectLst/>
        </p:spPr>
      </p:pic>
      <p:pic>
        <p:nvPicPr>
          <p:cNvPr id="32778" name="Picture 10"/>
          <p:cNvPicPr>
            <a:picLocks noChangeAspect="1" noChangeArrowheads="1"/>
          </p:cNvPicPr>
          <p:nvPr/>
        </p:nvPicPr>
        <p:blipFill>
          <a:blip r:embed="rId9"/>
          <a:srcRect/>
          <a:stretch>
            <a:fillRect/>
          </a:stretch>
        </p:blipFill>
        <p:spPr bwMode="auto">
          <a:xfrm>
            <a:off x="3087993" y="5295052"/>
            <a:ext cx="1857375" cy="276225"/>
          </a:xfrm>
          <a:prstGeom prst="rect">
            <a:avLst/>
          </a:prstGeom>
          <a:noFill/>
          <a:ln w="9525">
            <a:noFill/>
            <a:miter lim="800000"/>
            <a:headEnd/>
            <a:tailEnd/>
          </a:ln>
          <a:effectLst/>
        </p:spPr>
      </p:pic>
      <p:pic>
        <p:nvPicPr>
          <p:cNvPr id="32779" name="Picture 11"/>
          <p:cNvPicPr>
            <a:picLocks noChangeAspect="1" noChangeArrowheads="1"/>
          </p:cNvPicPr>
          <p:nvPr/>
        </p:nvPicPr>
        <p:blipFill>
          <a:blip r:embed="rId10"/>
          <a:srcRect/>
          <a:stretch>
            <a:fillRect/>
          </a:stretch>
        </p:blipFill>
        <p:spPr bwMode="auto">
          <a:xfrm>
            <a:off x="1816274" y="5659024"/>
            <a:ext cx="3048000" cy="400050"/>
          </a:xfrm>
          <a:prstGeom prst="rect">
            <a:avLst/>
          </a:prstGeom>
          <a:noFill/>
          <a:ln w="9525">
            <a:noFill/>
            <a:miter lim="800000"/>
            <a:headEnd/>
            <a:tailEnd/>
          </a:ln>
          <a:effectLst/>
        </p:spPr>
      </p:pic>
      <p:pic>
        <p:nvPicPr>
          <p:cNvPr id="32780" name="Picture 12"/>
          <p:cNvPicPr>
            <a:picLocks noChangeAspect="1" noChangeArrowheads="1"/>
          </p:cNvPicPr>
          <p:nvPr/>
        </p:nvPicPr>
        <p:blipFill>
          <a:blip r:embed="rId11"/>
          <a:srcRect/>
          <a:stretch>
            <a:fillRect/>
          </a:stretch>
        </p:blipFill>
        <p:spPr bwMode="auto">
          <a:xfrm>
            <a:off x="8539619" y="5685839"/>
            <a:ext cx="1676400" cy="3714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p>
        </p:txBody>
      </p:sp>
      <p:sp>
        <p:nvSpPr>
          <p:cNvPr id="3" name="文本占位符 2"/>
          <p:cNvSpPr>
            <a:spLocks noGrp="1"/>
          </p:cNvSpPr>
          <p:nvPr>
            <p:ph type="body" sz="quarter" idx="22"/>
          </p:nvPr>
        </p:nvSpPr>
        <p:spPr/>
        <p:txBody>
          <a:bodyPr/>
          <a:lstStyle/>
          <a:p>
            <a:r>
              <a:rPr lang="zh-CN" altLang="en-US" sz="2000" dirty="0"/>
              <a:t>强化学习与统计学、概率论等数学理论有着密不可分的关系，例如：</a:t>
            </a:r>
            <a:endParaRPr lang="en-US" altLang="zh-CN" sz="2000" dirty="0"/>
          </a:p>
          <a:p>
            <a:endParaRPr lang="en-US" altLang="zh-CN" sz="2000" dirty="0"/>
          </a:p>
          <a:p>
            <a:pPr>
              <a:buFont typeface="Arial" pitchFamily="34" charset="0"/>
              <a:buChar char="•"/>
            </a:pPr>
            <a:r>
              <a:rPr lang="zh-CN" altLang="en-US" sz="2000" dirty="0"/>
              <a:t> 强化学习中状态和行动集合、期望回报涉及到概率论知识；</a:t>
            </a:r>
            <a:endParaRPr lang="en-US" altLang="zh-CN" sz="2000" dirty="0"/>
          </a:p>
          <a:p>
            <a:endParaRPr lang="en-US" altLang="zh-CN" sz="2000" dirty="0"/>
          </a:p>
          <a:p>
            <a:pPr>
              <a:buFont typeface="Arial" pitchFamily="34" charset="0"/>
              <a:buChar char="•"/>
            </a:pPr>
            <a:r>
              <a:rPr lang="zh-CN" altLang="en-US" sz="2000" dirty="0"/>
              <a:t> 后续的蒙特卡洛法涉及统计学的伯雷尔强大数定律和无意识统计学家定律；</a:t>
            </a:r>
            <a:endParaRPr lang="en-US" altLang="zh-CN" sz="2000" dirty="0"/>
          </a:p>
          <a:p>
            <a:endParaRPr lang="en-US" altLang="zh-CN" sz="2000" dirty="0"/>
          </a:p>
          <a:p>
            <a:pPr>
              <a:buFont typeface="Arial" pitchFamily="34" charset="0"/>
              <a:buChar char="•"/>
            </a:pPr>
            <a:r>
              <a:rPr lang="zh-CN" altLang="en-US" sz="2000" dirty="0"/>
              <a:t> 随机过程为强化学习的序贯决策问题提供了模型分析基础。</a:t>
            </a:r>
            <a:endParaRPr lang="en-US" altLang="zh-CN" sz="2000" dirty="0"/>
          </a:p>
          <a:p>
            <a:pPr>
              <a:buFont typeface="Arial" pitchFamily="34" charset="0"/>
              <a:buChar char="•"/>
            </a:pPr>
            <a:endParaRPr lang="en-US" altLang="zh-CN" sz="2000" dirty="0"/>
          </a:p>
          <a:p>
            <a:r>
              <a:rPr lang="zh-CN" altLang="en-US" sz="2000" dirty="0"/>
              <a:t>本章提供了概率论、统计学基础和随机过程这三部分的预备知识，本章涉及的数理知识是建立强化学习方法论的基石。</a:t>
            </a:r>
            <a:br>
              <a:rPr lang="zh-CN" altLang="en-US" sz="2000" dirty="0"/>
            </a:br>
            <a:br>
              <a:rPr lang="zh-CN" altLang="en-US" sz="2000" dirty="0"/>
            </a:br>
            <a:br>
              <a:rPr lang="zh-CN" altLang="en-US" sz="2000" dirty="0"/>
            </a:br>
            <a:br>
              <a:rPr lang="zh-CN" altLang="en-US" sz="2000" dirty="0"/>
            </a:b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集合</a:t>
            </a:r>
          </a:p>
        </p:txBody>
      </p:sp>
      <p:sp>
        <p:nvSpPr>
          <p:cNvPr id="3" name="文本占位符 2"/>
          <p:cNvSpPr>
            <a:spLocks noGrp="1"/>
          </p:cNvSpPr>
          <p:nvPr>
            <p:ph type="body" sz="quarter" idx="22"/>
          </p:nvPr>
        </p:nvSpPr>
        <p:spPr>
          <a:xfrm>
            <a:off x="474300" y="1013234"/>
            <a:ext cx="11081266" cy="4766832"/>
          </a:xfrm>
        </p:spPr>
        <p:txBody>
          <a:bodyPr/>
          <a:lstStyle/>
          <a:p>
            <a:r>
              <a:rPr lang="zh-CN" altLang="en-US" sz="2000" b="1" dirty="0"/>
              <a:t>集合</a:t>
            </a:r>
            <a:r>
              <a:rPr lang="zh-CN" altLang="en-US" sz="2000" dirty="0"/>
              <a:t>（</a:t>
            </a:r>
            <a:r>
              <a:rPr lang="en-US" altLang="zh-CN" sz="2000" b="1" dirty="0"/>
              <a:t>Set</a:t>
            </a:r>
            <a:r>
              <a:rPr lang="zh-CN" altLang="en-US" sz="2000" dirty="0"/>
              <a:t>）：是由一个或多个确定的元素（</a:t>
            </a:r>
            <a:r>
              <a:rPr lang="en-US" altLang="zh-CN" sz="2000" dirty="0"/>
              <a:t>Element</a:t>
            </a:r>
            <a:r>
              <a:rPr lang="zh-CN" altLang="en-US" sz="2000" dirty="0"/>
              <a:t>）所构成的整体。</a:t>
            </a:r>
            <a:endParaRPr lang="en-US" altLang="zh-CN" sz="2000" dirty="0"/>
          </a:p>
          <a:p>
            <a:r>
              <a:rPr lang="zh-CN" altLang="en-US" sz="2000" dirty="0"/>
              <a:t>集合中元素的数目称为  集合的</a:t>
            </a:r>
            <a:r>
              <a:rPr lang="zh-CN" altLang="en-US" sz="2000" b="1" dirty="0"/>
              <a:t>基数</a:t>
            </a:r>
            <a:r>
              <a:rPr lang="zh-CN" altLang="en-US" sz="2000" dirty="0"/>
              <a:t>（</a:t>
            </a:r>
            <a:r>
              <a:rPr lang="en-US" altLang="zh-CN" sz="2000" dirty="0"/>
              <a:t>Cardinal Number</a:t>
            </a:r>
            <a:r>
              <a:rPr lang="zh-CN" altLang="en-US" sz="2000" dirty="0"/>
              <a:t>），一般地，把含有有限个元素的集合叫做</a:t>
            </a:r>
            <a:r>
              <a:rPr lang="zh-CN" altLang="en-US" sz="2000" b="1" dirty="0"/>
              <a:t>有限集</a:t>
            </a:r>
            <a:r>
              <a:rPr lang="zh-CN" altLang="en-US" sz="2000" dirty="0"/>
              <a:t>，含有无限个元素的集合叫做</a:t>
            </a:r>
            <a:r>
              <a:rPr lang="zh-CN" altLang="en-US" sz="2000" b="1" dirty="0"/>
              <a:t>无限集</a:t>
            </a:r>
            <a:r>
              <a:rPr lang="zh-CN" altLang="en-US" sz="2000" dirty="0"/>
              <a:t>。</a:t>
            </a:r>
            <a:endParaRPr lang="en-US" altLang="zh-CN" sz="2000" dirty="0"/>
          </a:p>
          <a:p>
            <a:endParaRPr lang="en-US" altLang="zh-CN" sz="2000" dirty="0"/>
          </a:p>
          <a:p>
            <a:pPr>
              <a:buFont typeface="Wingdings" pitchFamily="2" charset="2"/>
              <a:buChar char="Ø"/>
            </a:pPr>
            <a:r>
              <a:rPr lang="zh-CN" altLang="en-US" sz="2000" dirty="0"/>
              <a:t> 全集（</a:t>
            </a:r>
            <a:r>
              <a:rPr lang="en-US" sz="2000" b="1" dirty="0"/>
              <a:t>Universe</a:t>
            </a:r>
            <a:r>
              <a:rPr lang="en-US" sz="2000" dirty="0"/>
              <a:t>）：</a:t>
            </a:r>
            <a:r>
              <a:rPr lang="zh-CN" altLang="en-US" sz="2000" dirty="0"/>
              <a:t>指包含了研究问题中的所有元素的集合，</a:t>
            </a:r>
            <a:r>
              <a:rPr lang="el-GR" altLang="zh-CN" sz="2000" dirty="0"/>
              <a:t> Ω </a:t>
            </a:r>
            <a:r>
              <a:rPr lang="zh-CN" altLang="en-US" sz="2000" dirty="0"/>
              <a:t>。</a:t>
            </a:r>
            <a:endParaRPr lang="en-US" altLang="zh-CN" sz="2000" dirty="0"/>
          </a:p>
          <a:p>
            <a:pPr>
              <a:buFont typeface="Wingdings" pitchFamily="2" charset="2"/>
              <a:buChar char="Ø"/>
            </a:pPr>
            <a:r>
              <a:rPr lang="zh-CN" altLang="en-US" sz="2000" dirty="0"/>
              <a:t> 子集（</a:t>
            </a:r>
            <a:r>
              <a:rPr lang="en-US" sz="2000" b="1" dirty="0"/>
              <a:t>Subset</a:t>
            </a:r>
            <a:r>
              <a:rPr lang="en-US" sz="2000" dirty="0"/>
              <a:t>）：</a:t>
            </a:r>
            <a:r>
              <a:rPr lang="zh-CN" altLang="en-US" sz="2000" dirty="0"/>
              <a:t>集合 </a:t>
            </a:r>
            <a:r>
              <a:rPr lang="en-US" sz="2000" dirty="0"/>
              <a:t>A </a:t>
            </a:r>
            <a:r>
              <a:rPr lang="zh-CN" altLang="en-US" sz="2000" dirty="0"/>
              <a:t>为集合 </a:t>
            </a:r>
            <a:r>
              <a:rPr lang="en-US" sz="2000" dirty="0"/>
              <a:t>B </a:t>
            </a:r>
            <a:r>
              <a:rPr lang="zh-CN" altLang="en-US" sz="2000" dirty="0"/>
              <a:t>的子集则有，若             均有           则</a:t>
            </a:r>
            <a:endParaRPr lang="en-US" altLang="zh-CN" sz="2000" dirty="0"/>
          </a:p>
          <a:p>
            <a:pPr>
              <a:buFont typeface="Wingdings" pitchFamily="2" charset="2"/>
              <a:buChar char="Ø"/>
            </a:pPr>
            <a:r>
              <a:rPr lang="zh-CN" altLang="en-US" sz="2000" dirty="0"/>
              <a:t> 空集（</a:t>
            </a:r>
            <a:r>
              <a:rPr lang="en-US" sz="2000" b="1" dirty="0"/>
              <a:t>Empty Set</a:t>
            </a:r>
            <a:r>
              <a:rPr lang="en-US" sz="2000" dirty="0"/>
              <a:t>）： </a:t>
            </a:r>
            <a:r>
              <a:rPr lang="zh-CN" altLang="en-US" sz="2000" dirty="0"/>
              <a:t>空集指没有任何元素的集合，记为    。</a:t>
            </a:r>
            <a:endParaRPr lang="en-US" altLang="zh-CN" sz="2000" dirty="0"/>
          </a:p>
          <a:p>
            <a:pPr>
              <a:buFont typeface="Wingdings" pitchFamily="2" charset="2"/>
              <a:buChar char="Ø"/>
            </a:pPr>
            <a:r>
              <a:rPr lang="zh-CN" altLang="en-US" sz="2000" dirty="0"/>
              <a:t> 交集（</a:t>
            </a:r>
            <a:r>
              <a:rPr lang="en-US" sz="2000" b="1" dirty="0"/>
              <a:t>Intersection</a:t>
            </a:r>
            <a:r>
              <a:rPr lang="en-US" sz="2000" dirty="0"/>
              <a:t>）：</a:t>
            </a:r>
          </a:p>
          <a:p>
            <a:pPr>
              <a:buFont typeface="Wingdings" pitchFamily="2" charset="2"/>
              <a:buChar char="Ø"/>
            </a:pPr>
            <a:r>
              <a:rPr lang="zh-CN" altLang="en-US" sz="2000" dirty="0"/>
              <a:t> 并集（</a:t>
            </a:r>
            <a:r>
              <a:rPr lang="en-US" sz="2000" b="1" dirty="0"/>
              <a:t>Union</a:t>
            </a:r>
            <a:r>
              <a:rPr lang="en-US" sz="2000" dirty="0"/>
              <a:t>）：</a:t>
            </a:r>
          </a:p>
          <a:p>
            <a:pPr>
              <a:buFont typeface="Wingdings" pitchFamily="2" charset="2"/>
              <a:buChar char="Ø"/>
            </a:pPr>
            <a:r>
              <a:rPr lang="zh-CN" altLang="en-US" sz="2000" dirty="0"/>
              <a:t> 补集（</a:t>
            </a:r>
            <a:r>
              <a:rPr lang="en-US" sz="2000" b="1" dirty="0"/>
              <a:t>Complement</a:t>
            </a:r>
            <a:r>
              <a:rPr lang="en-US" sz="2000" dirty="0"/>
              <a:t>）：</a:t>
            </a:r>
            <a:r>
              <a:rPr lang="en-US" sz="2000" i="1" dirty="0"/>
              <a:t> </a:t>
            </a:r>
            <a:r>
              <a:rPr lang="en-US" sz="2000" dirty="0"/>
              <a:t>A </a:t>
            </a:r>
            <a:r>
              <a:rPr lang="zh-CN" altLang="en-US" sz="2000" dirty="0"/>
              <a:t>在 </a:t>
            </a:r>
            <a:r>
              <a:rPr lang="en-US" sz="2000" dirty="0"/>
              <a:t>B </a:t>
            </a:r>
            <a:r>
              <a:rPr lang="zh-CN" altLang="en-US" sz="2000" dirty="0"/>
              <a:t>中的补集为</a:t>
            </a:r>
            <a:endParaRPr lang="en-US" altLang="zh-CN" sz="2000" dirty="0"/>
          </a:p>
          <a:p>
            <a:pPr>
              <a:buFont typeface="Wingdings" pitchFamily="2" charset="2"/>
              <a:buChar char="Ø"/>
            </a:pPr>
            <a:r>
              <a:rPr lang="zh-CN" altLang="en-US" sz="2000" dirty="0"/>
              <a:t> 互斥（</a:t>
            </a:r>
            <a:r>
              <a:rPr lang="en-US" sz="2000" b="1" dirty="0"/>
              <a:t>Mutually Exclusive</a:t>
            </a:r>
            <a:r>
              <a:rPr lang="en-US" sz="2000" dirty="0"/>
              <a:t>）：</a:t>
            </a:r>
            <a:r>
              <a:rPr lang="en-US" sz="2000" i="1" dirty="0"/>
              <a:t> </a:t>
            </a:r>
            <a:r>
              <a:rPr lang="en-US" sz="2000" dirty="0"/>
              <a:t>A </a:t>
            </a:r>
            <a:r>
              <a:rPr lang="zh-CN" altLang="en-US" sz="2000" dirty="0"/>
              <a:t>和 </a:t>
            </a:r>
            <a:r>
              <a:rPr lang="en-US" sz="2000" dirty="0"/>
              <a:t>B </a:t>
            </a:r>
            <a:r>
              <a:rPr lang="zh-CN" altLang="en-US" sz="2000" dirty="0"/>
              <a:t>互斥则</a:t>
            </a:r>
            <a:br>
              <a:rPr lang="en-US" sz="2000" dirty="0"/>
            </a:br>
            <a:r>
              <a:rPr lang="en-US" sz="2000" dirty="0"/>
              <a:t> </a:t>
            </a:r>
            <a:br>
              <a:rPr lang="en-US" sz="2000" dirty="0"/>
            </a:br>
            <a:r>
              <a:rPr lang="en-US" sz="2000" dirty="0"/>
              <a:t> </a:t>
            </a:r>
            <a:br>
              <a:rPr lang="zh-CN" altLang="en-US" sz="2000" dirty="0"/>
            </a:br>
            <a:r>
              <a:rPr lang="zh-CN" altLang="en-US" sz="2000" dirty="0"/>
              <a:t> </a:t>
            </a:r>
            <a:br>
              <a:rPr lang="en-US" sz="2000" dirty="0"/>
            </a:br>
            <a:r>
              <a:rPr lang="en-US" sz="2000" dirty="0"/>
              <a:t> </a:t>
            </a:r>
            <a:br>
              <a:rPr lang="en-US" sz="2000" dirty="0"/>
            </a:br>
            <a:r>
              <a:rPr lang="en-US" sz="2000" dirty="0"/>
              <a:t> </a:t>
            </a:r>
            <a:br>
              <a:rPr lang="en-US" sz="2000" dirty="0"/>
            </a:br>
            <a:r>
              <a:rPr lang="en-US" sz="2000" dirty="0"/>
              <a:t> </a:t>
            </a:r>
            <a:br>
              <a:rPr lang="zh-CN" altLang="en-US" sz="2000" dirty="0"/>
            </a:br>
            <a:r>
              <a:rPr lang="zh-CN" altLang="en-US" sz="2000" dirty="0"/>
              <a:t>          </a:t>
            </a:r>
            <a:br>
              <a:rPr lang="zh-CN" altLang="en-US" sz="2000" dirty="0"/>
            </a:br>
            <a:r>
              <a:rPr lang="zh-CN" altLang="en-US" sz="2000" dirty="0"/>
              <a:t> </a:t>
            </a:r>
            <a:br>
              <a:rPr lang="en-US" sz="2000" dirty="0"/>
            </a:br>
            <a:endParaRPr lang="en-US" altLang="zh-CN" sz="2000" dirty="0"/>
          </a:p>
          <a:p>
            <a:br>
              <a:rPr lang="zh-CN" altLang="en-US" sz="2000" dirty="0"/>
            </a:br>
            <a:endParaRPr lang="en-US" altLang="zh-CN" sz="2000" dirty="0"/>
          </a:p>
          <a:p>
            <a:br>
              <a:rPr lang="zh-CN" altLang="en-US" dirty="0"/>
            </a:br>
            <a:endParaRPr kumimoji="1" lang="zh-CN" altLang="en-US" dirty="0"/>
          </a:p>
        </p:txBody>
      </p:sp>
      <p:pic>
        <p:nvPicPr>
          <p:cNvPr id="1027" name="Picture 3"/>
          <p:cNvPicPr>
            <a:picLocks noChangeAspect="1" noChangeArrowheads="1"/>
          </p:cNvPicPr>
          <p:nvPr/>
        </p:nvPicPr>
        <p:blipFill>
          <a:blip r:embed="rId2"/>
          <a:srcRect/>
          <a:stretch>
            <a:fillRect/>
          </a:stretch>
        </p:blipFill>
        <p:spPr bwMode="auto">
          <a:xfrm>
            <a:off x="6671217" y="3110761"/>
            <a:ext cx="828675" cy="285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8139042" y="3105999"/>
            <a:ext cx="723900" cy="295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9250333" y="3091711"/>
            <a:ext cx="781050" cy="3238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7237304" y="3535406"/>
            <a:ext cx="253260" cy="24351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3731517" y="3911903"/>
            <a:ext cx="3070116" cy="370363"/>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3109981" y="4399178"/>
            <a:ext cx="3102929" cy="326104"/>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5904001" y="4813778"/>
            <a:ext cx="3164843" cy="36778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9"/>
          <a:srcRect/>
          <a:stretch>
            <a:fillRect/>
          </a:stretch>
        </p:blipFill>
        <p:spPr bwMode="auto">
          <a:xfrm>
            <a:off x="6173571" y="5252710"/>
            <a:ext cx="1304467" cy="29873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概率</a:t>
            </a:r>
          </a:p>
        </p:txBody>
      </p:sp>
      <p:sp>
        <p:nvSpPr>
          <p:cNvPr id="3" name="文本占位符 2"/>
          <p:cNvSpPr>
            <a:spLocks noGrp="1"/>
          </p:cNvSpPr>
          <p:nvPr>
            <p:ph type="body" sz="quarter" idx="22"/>
          </p:nvPr>
        </p:nvSpPr>
        <p:spPr>
          <a:xfrm>
            <a:off x="212942" y="1363962"/>
            <a:ext cx="11736888" cy="4766832"/>
          </a:xfrm>
        </p:spPr>
        <p:txBody>
          <a:bodyPr/>
          <a:lstStyle/>
          <a:p>
            <a:r>
              <a:rPr lang="zh-CN" altLang="en-US" sz="2000" b="1" dirty="0"/>
              <a:t>概率</a:t>
            </a:r>
            <a:r>
              <a:rPr lang="zh-CN" altLang="en-US" sz="2000" dirty="0"/>
              <a:t>（</a:t>
            </a:r>
            <a:r>
              <a:rPr lang="en-US" sz="2000" b="1" dirty="0"/>
              <a:t>Probability</a:t>
            </a:r>
            <a:r>
              <a:rPr lang="en-US" sz="2000" dirty="0"/>
              <a:t>）：</a:t>
            </a:r>
            <a:r>
              <a:rPr lang="zh-CN" altLang="en-US" sz="2000" dirty="0"/>
              <a:t>概率是对一个事件发生可能性的数值描述，我们常用 </a:t>
            </a:r>
            <a:r>
              <a:rPr lang="en-US" altLang="zh-CN" sz="2000" dirty="0"/>
              <a:t>P(·) </a:t>
            </a:r>
            <a:r>
              <a:rPr lang="zh-CN" altLang="en-US" sz="2000" dirty="0"/>
              <a:t>或 </a:t>
            </a:r>
            <a:r>
              <a:rPr lang="en-US" altLang="zh-CN" sz="2000" dirty="0"/>
              <a:t>P {·} </a:t>
            </a:r>
            <a:r>
              <a:rPr lang="zh-CN" altLang="en-US" sz="2000" dirty="0"/>
              <a:t>表示概率。</a:t>
            </a:r>
            <a:endParaRPr lang="en-US" altLang="zh-CN" sz="2000" dirty="0"/>
          </a:p>
          <a:p>
            <a:endParaRPr lang="en-US" altLang="zh-CN" sz="2000" dirty="0"/>
          </a:p>
          <a:p>
            <a:pPr>
              <a:buFont typeface="Wingdings" pitchFamily="2" charset="2"/>
              <a:buChar char="Ø"/>
            </a:pPr>
            <a:r>
              <a:rPr lang="zh-CN" altLang="en-US" sz="2000" dirty="0"/>
              <a:t> 为了计算事件的概率，一般用函数形式给出每个取值发生的概率；</a:t>
            </a:r>
            <a:endParaRPr lang="en-US" altLang="zh-CN" sz="2000" dirty="0"/>
          </a:p>
          <a:p>
            <a:pPr>
              <a:buFont typeface="Wingdings" pitchFamily="2" charset="2"/>
              <a:buChar char="Ø"/>
            </a:pPr>
            <a:endParaRPr lang="en-US" altLang="zh-CN" sz="2000" dirty="0"/>
          </a:p>
          <a:p>
            <a:pPr>
              <a:buFont typeface="Wingdings" pitchFamily="2" charset="2"/>
              <a:buChar char="Ø"/>
            </a:pPr>
            <a:r>
              <a:rPr lang="zh-CN" altLang="en-US" sz="2000" dirty="0"/>
              <a:t> 概率函数的自变量是事件，因变量则是事件的概率，取值范围为 </a:t>
            </a:r>
            <a:r>
              <a:rPr lang="en-US" altLang="zh-CN" sz="2000" dirty="0"/>
              <a:t>[0</a:t>
            </a:r>
            <a:r>
              <a:rPr lang="en-US" altLang="zh-CN" sz="2000" i="1" dirty="0"/>
              <a:t>, </a:t>
            </a:r>
            <a:r>
              <a:rPr lang="en-US" altLang="zh-CN" sz="2000" dirty="0"/>
              <a:t>1]</a:t>
            </a:r>
            <a:r>
              <a:rPr lang="zh-CN" altLang="en-US" sz="2000" dirty="0"/>
              <a:t>。</a:t>
            </a:r>
            <a:endParaRPr lang="en-US" altLang="zh-CN" sz="2000" dirty="0"/>
          </a:p>
          <a:p>
            <a:pPr>
              <a:buFont typeface="Wingdings" pitchFamily="2" charset="2"/>
              <a:buChar char="Ø"/>
            </a:pPr>
            <a:endParaRPr lang="en-US" altLang="zh-CN" sz="2000" dirty="0"/>
          </a:p>
          <a:p>
            <a:pPr>
              <a:buFont typeface="Wingdings" pitchFamily="2" charset="2"/>
              <a:buChar char="Ø"/>
            </a:pPr>
            <a:r>
              <a:rPr lang="zh-CN" altLang="en-US" sz="2000" dirty="0"/>
              <a:t> 概率模型是随机现象的数学表示，由样本空间、样本空间内的事件以及与每个事件相关的概率所定义。</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kumimoji="1"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概率</a:t>
            </a:r>
          </a:p>
        </p:txBody>
      </p:sp>
      <p:sp>
        <p:nvSpPr>
          <p:cNvPr id="3" name="文本占位符 2"/>
          <p:cNvSpPr>
            <a:spLocks noGrp="1"/>
          </p:cNvSpPr>
          <p:nvPr>
            <p:ph type="body" sz="quarter" idx="22"/>
          </p:nvPr>
        </p:nvSpPr>
        <p:spPr>
          <a:xfrm>
            <a:off x="474300" y="913026"/>
            <a:ext cx="11081266" cy="4766832"/>
          </a:xfrm>
        </p:spPr>
        <p:txBody>
          <a:bodyPr/>
          <a:lstStyle/>
          <a:p>
            <a:pPr>
              <a:buFont typeface="Arial" pitchFamily="34" charset="0"/>
              <a:buChar char="•"/>
            </a:pPr>
            <a:r>
              <a:rPr lang="zh-CN" altLang="en-US" sz="2000" dirty="0"/>
              <a:t> 概率三公理：</a:t>
            </a:r>
            <a:endParaRPr lang="en-US" altLang="zh-CN" sz="2000" dirty="0"/>
          </a:p>
          <a:p>
            <a:br>
              <a:rPr lang="zh-CN" altLang="en-US" sz="2000" dirty="0"/>
            </a:br>
            <a:r>
              <a:rPr lang="en-US" altLang="zh-CN" sz="2000" dirty="0"/>
              <a:t>(1) </a:t>
            </a:r>
            <a:r>
              <a:rPr lang="zh-CN" altLang="en-US" sz="2000" dirty="0"/>
              <a:t>对任意事件 </a:t>
            </a:r>
            <a:r>
              <a:rPr lang="en-US" sz="2000" dirty="0"/>
              <a:t>A ，0 ≤ P (A) ≤ 1；</a:t>
            </a:r>
          </a:p>
          <a:p>
            <a:br>
              <a:rPr lang="en-US" sz="2000" dirty="0"/>
            </a:br>
            <a:r>
              <a:rPr lang="en-US" sz="2000" dirty="0"/>
              <a:t>(2) P (S) = 1，</a:t>
            </a:r>
            <a:r>
              <a:rPr lang="zh-CN" altLang="en-US" sz="2000" dirty="0"/>
              <a:t>其中 </a:t>
            </a:r>
            <a:r>
              <a:rPr lang="en-US" sz="2000" dirty="0"/>
              <a:t>S </a:t>
            </a:r>
            <a:r>
              <a:rPr lang="zh-CN" altLang="en-US" sz="2000" dirty="0"/>
              <a:t>为样本空间；</a:t>
            </a:r>
            <a:endParaRPr lang="en-US" altLang="zh-CN" sz="2000" dirty="0"/>
          </a:p>
          <a:p>
            <a:br>
              <a:rPr lang="zh-CN" altLang="en-US" sz="2000" dirty="0"/>
            </a:br>
            <a:r>
              <a:rPr lang="en-US" altLang="zh-CN" sz="2000" dirty="0"/>
              <a:t>(3) </a:t>
            </a:r>
            <a:r>
              <a:rPr lang="zh-CN" altLang="en-US" sz="2000" dirty="0"/>
              <a:t>设事件 </a:t>
            </a:r>
            <a:r>
              <a:rPr lang="en-US" sz="2000" dirty="0"/>
              <a:t>A</a:t>
            </a:r>
            <a:r>
              <a:rPr lang="en-US" altLang="zh-CN" sz="2000" baseline="-25000" dirty="0"/>
              <a:t>1 </a:t>
            </a:r>
            <a:r>
              <a:rPr lang="en-US" sz="2000" dirty="0"/>
              <a:t>, A</a:t>
            </a:r>
            <a:r>
              <a:rPr lang="en-US" altLang="zh-CN" sz="2000" baseline="-25000" dirty="0"/>
              <a:t>2 </a:t>
            </a:r>
            <a:r>
              <a:rPr lang="en-US" sz="2000" dirty="0"/>
              <a:t>, · · · </a:t>
            </a:r>
            <a:r>
              <a:rPr lang="zh-CN" altLang="en-US" sz="2000" dirty="0"/>
              <a:t>两两互斥，则                                                          </a:t>
            </a:r>
            <a:r>
              <a:rPr lang="en-US" sz="2000" dirty="0"/>
              <a:t>；</a:t>
            </a:r>
          </a:p>
          <a:p>
            <a:r>
              <a:rPr lang="zh-CN" altLang="en-US" sz="2000" dirty="0"/>
              <a:t>我们把同时满足以上三条公理的 </a:t>
            </a:r>
            <a:r>
              <a:rPr lang="en-US" sz="2000" dirty="0"/>
              <a:t>P (A) </a:t>
            </a:r>
            <a:r>
              <a:rPr lang="zh-CN" altLang="en-US" sz="2000" dirty="0"/>
              <a:t>称为事件 </a:t>
            </a:r>
            <a:r>
              <a:rPr lang="en-US" sz="2000" dirty="0"/>
              <a:t>A </a:t>
            </a:r>
            <a:r>
              <a:rPr lang="zh-CN" altLang="en-US" sz="2000" dirty="0"/>
              <a:t>发生的概率。其中公理 </a:t>
            </a:r>
            <a:r>
              <a:rPr lang="en-US" altLang="zh-CN" sz="2000" dirty="0"/>
              <a:t>(3) </a:t>
            </a:r>
            <a:r>
              <a:rPr lang="zh-CN" altLang="en-US" sz="2000" dirty="0"/>
              <a:t>搭起了前面介绍的集合论和概率论之间的桥梁。</a:t>
            </a:r>
            <a:endParaRPr lang="en-US" altLang="zh-CN" sz="2000" dirty="0"/>
          </a:p>
          <a:p>
            <a:endParaRPr lang="en-US" altLang="zh-CN" sz="2000" dirty="0"/>
          </a:p>
          <a:p>
            <a:pPr>
              <a:buFont typeface="Arial" pitchFamily="34" charset="0"/>
              <a:buChar char="•"/>
            </a:pPr>
            <a:r>
              <a:rPr lang="zh-CN" altLang="en-US" sz="2000" dirty="0"/>
              <a:t> 概率的性质：</a:t>
            </a:r>
            <a:br>
              <a:rPr lang="zh-CN" altLang="en-US" sz="2000" dirty="0"/>
            </a:br>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4733011" y="3159103"/>
            <a:ext cx="4229100" cy="3143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45979" y="5211871"/>
            <a:ext cx="4952739" cy="128851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随机实验与随机事件</a:t>
            </a:r>
          </a:p>
        </p:txBody>
      </p:sp>
      <p:sp>
        <p:nvSpPr>
          <p:cNvPr id="3" name="文本占位符 2"/>
          <p:cNvSpPr>
            <a:spLocks noGrp="1"/>
          </p:cNvSpPr>
          <p:nvPr>
            <p:ph type="body" sz="quarter" idx="22"/>
          </p:nvPr>
        </p:nvSpPr>
        <p:spPr>
          <a:xfrm>
            <a:off x="425885" y="1125968"/>
            <a:ext cx="11766115" cy="4766832"/>
          </a:xfrm>
        </p:spPr>
        <p:txBody>
          <a:bodyPr/>
          <a:lstStyle/>
          <a:p>
            <a:r>
              <a:rPr lang="zh-CN" altLang="en-US" sz="2000" dirty="0"/>
              <a:t>随机试验一般有以下三个特征：</a:t>
            </a:r>
            <a:br>
              <a:rPr lang="zh-CN" altLang="en-US" sz="2000" dirty="0"/>
            </a:br>
            <a:endParaRPr lang="en-US" altLang="zh-CN" sz="2000" dirty="0"/>
          </a:p>
          <a:p>
            <a:r>
              <a:rPr lang="en-US" altLang="zh-CN" sz="2000" dirty="0"/>
              <a:t>(1) </a:t>
            </a:r>
            <a:r>
              <a:rPr lang="zh-CN" altLang="en-US" sz="2000" dirty="0"/>
              <a:t>可以在相同条件下重复进行；</a:t>
            </a:r>
            <a:br>
              <a:rPr lang="zh-CN" altLang="en-US" sz="2000" dirty="0"/>
            </a:br>
            <a:r>
              <a:rPr lang="en-US" altLang="zh-CN" sz="2000" dirty="0"/>
              <a:t>(2) </a:t>
            </a:r>
            <a:r>
              <a:rPr lang="zh-CN" altLang="en-US" sz="2000" dirty="0"/>
              <a:t>每次试验的结果不止一个，并且事先知道试验的所有可能结果；</a:t>
            </a:r>
            <a:br>
              <a:rPr lang="zh-CN" altLang="en-US" sz="2000" dirty="0"/>
            </a:br>
            <a:r>
              <a:rPr lang="en-US" altLang="zh-CN" sz="2000" dirty="0"/>
              <a:t>(3) </a:t>
            </a:r>
            <a:r>
              <a:rPr lang="zh-CN" altLang="en-US" sz="2000" dirty="0"/>
              <a:t>每次试验前是不能确定哪个结果会出现的。</a:t>
            </a:r>
            <a:br>
              <a:rPr lang="zh-CN" altLang="en-US" sz="2000" dirty="0"/>
            </a:br>
            <a:endParaRPr lang="en-US" altLang="zh-CN" sz="2000" dirty="0"/>
          </a:p>
          <a:p>
            <a:r>
              <a:rPr lang="zh-CN" altLang="en-US" sz="2000" dirty="0"/>
              <a:t>相关术语：</a:t>
            </a:r>
            <a:endParaRPr lang="en-US" altLang="zh-CN" sz="2000" dirty="0"/>
          </a:p>
          <a:p>
            <a:pPr>
              <a:buFont typeface="Wingdings" pitchFamily="2" charset="2"/>
              <a:buChar char="Ø"/>
            </a:pPr>
            <a:r>
              <a:rPr lang="zh-CN" altLang="en-US" sz="2000" dirty="0"/>
              <a:t> 实验（</a:t>
            </a:r>
            <a:r>
              <a:rPr lang="en-US" altLang="zh-CN" sz="2000" b="1" dirty="0"/>
              <a:t>Experiment</a:t>
            </a:r>
            <a:r>
              <a:rPr lang="zh-CN" altLang="en-US" sz="2000" dirty="0"/>
              <a:t>）：在任何真实或假设的过程中，这个过程的结果（</a:t>
            </a:r>
            <a:r>
              <a:rPr lang="en-US" altLang="zh-CN" sz="2000" dirty="0"/>
              <a:t>Outcome</a:t>
            </a:r>
            <a:r>
              <a:rPr lang="zh-CN" altLang="en-US" sz="2000" dirty="0"/>
              <a:t>）若是可以被预测到，那么便可以称其为实验。</a:t>
            </a:r>
            <a:endParaRPr lang="en-US" altLang="zh-CN" sz="2000" dirty="0"/>
          </a:p>
          <a:p>
            <a:pPr>
              <a:buFont typeface="Wingdings" pitchFamily="2" charset="2"/>
              <a:buChar char="Ø"/>
            </a:pPr>
            <a:r>
              <a:rPr lang="zh-CN" altLang="en-US" sz="2000" dirty="0"/>
              <a:t> 样本空间（</a:t>
            </a:r>
            <a:r>
              <a:rPr lang="en-US" altLang="zh-CN" sz="2000" b="1" dirty="0"/>
              <a:t>Sample Space</a:t>
            </a:r>
            <a:r>
              <a:rPr lang="zh-CN" altLang="en-US" sz="2000" dirty="0"/>
              <a:t>）：随机实验所有可能结果的集合称为实验的样本空间。</a:t>
            </a:r>
            <a:endParaRPr lang="en-US" altLang="zh-CN" sz="2000" dirty="0"/>
          </a:p>
          <a:p>
            <a:pPr>
              <a:buFont typeface="Wingdings" pitchFamily="2" charset="2"/>
              <a:buChar char="Ø"/>
            </a:pPr>
            <a:r>
              <a:rPr lang="zh-CN" altLang="en-US" sz="2000" dirty="0"/>
              <a:t> 事件（</a:t>
            </a:r>
            <a:r>
              <a:rPr lang="en-US" altLang="zh-CN" sz="2000" b="1" dirty="0"/>
              <a:t>Event</a:t>
            </a:r>
            <a:r>
              <a:rPr lang="zh-CN" altLang="en-US" sz="2000" dirty="0"/>
              <a:t>）： 事件是对实验结果的描述，是实验结果的集合。</a:t>
            </a:r>
            <a:endParaRPr lang="en-US" altLang="zh-CN" sz="2000" dirty="0"/>
          </a:p>
          <a:p>
            <a:pPr>
              <a:buFont typeface="Wingdings" pitchFamily="2" charset="2"/>
              <a:buChar char="Ø"/>
            </a:pPr>
            <a:r>
              <a:rPr lang="zh-CN" altLang="en-US" sz="2000" dirty="0"/>
              <a:t> 事件空间（</a:t>
            </a:r>
            <a:r>
              <a:rPr lang="en-US" altLang="zh-CN" sz="2000" b="1" dirty="0"/>
              <a:t>Event Space</a:t>
            </a:r>
            <a:r>
              <a:rPr lang="zh-CN" altLang="en-US" sz="2000" dirty="0"/>
              <a:t>）：指包含所有事件的集合。事件空间的大小等于样本空间所有子集的个数。</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kumimoji="1"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条件概率与独立事件</a:t>
            </a:r>
          </a:p>
        </p:txBody>
      </p:sp>
      <p:sp>
        <p:nvSpPr>
          <p:cNvPr id="3" name="文本占位符 2"/>
          <p:cNvSpPr>
            <a:spLocks noGrp="1"/>
          </p:cNvSpPr>
          <p:nvPr>
            <p:ph type="body" sz="quarter" idx="22"/>
          </p:nvPr>
        </p:nvSpPr>
        <p:spPr>
          <a:xfrm>
            <a:off x="474300" y="1050812"/>
            <a:ext cx="11081266" cy="4766832"/>
          </a:xfrm>
        </p:spPr>
        <p:txBody>
          <a:bodyPr/>
          <a:lstStyle/>
          <a:p>
            <a:pPr>
              <a:buFont typeface="Arial" pitchFamily="34" charset="0"/>
              <a:buChar char="•"/>
            </a:pPr>
            <a:r>
              <a:rPr lang="zh-CN" altLang="en-US" sz="2000" dirty="0"/>
              <a:t> 条件概率研究的是一个事件的发生受另一个事件的影响情况。</a:t>
            </a:r>
            <a:endParaRPr lang="en-US" altLang="zh-CN" sz="2000" dirty="0"/>
          </a:p>
          <a:p>
            <a:r>
              <a:rPr lang="zh-CN" altLang="en-US" sz="2000" b="1" dirty="0"/>
              <a:t>条件概率</a:t>
            </a:r>
            <a:r>
              <a:rPr lang="zh-CN" altLang="en-US" sz="2000" dirty="0"/>
              <a:t>（</a:t>
            </a:r>
            <a:r>
              <a:rPr lang="en-US" sz="2000" b="1" dirty="0"/>
              <a:t>Conditional Probability</a:t>
            </a:r>
            <a:r>
              <a:rPr lang="en-US" sz="2000" dirty="0"/>
              <a:t>）： </a:t>
            </a:r>
            <a:r>
              <a:rPr lang="zh-CN" altLang="en-US" sz="2000" dirty="0"/>
              <a:t>设 </a:t>
            </a:r>
            <a:r>
              <a:rPr lang="en-US" sz="2000" dirty="0"/>
              <a:t>A, B </a:t>
            </a:r>
            <a:r>
              <a:rPr lang="zh-CN" altLang="en-US" sz="2000" dirty="0"/>
              <a:t>是两个事件，且事件 </a:t>
            </a:r>
            <a:r>
              <a:rPr lang="en-US" sz="2000" dirty="0"/>
              <a:t>A </a:t>
            </a:r>
            <a:r>
              <a:rPr lang="zh-CN" altLang="en-US" sz="2000" dirty="0"/>
              <a:t>发生的概率不为 </a:t>
            </a:r>
            <a:r>
              <a:rPr lang="en-US" altLang="zh-CN" sz="2000" dirty="0"/>
              <a:t>0</a:t>
            </a:r>
            <a:r>
              <a:rPr lang="zh-CN" altLang="en-US" sz="2000" dirty="0"/>
              <a:t>，即</a:t>
            </a:r>
            <a:endParaRPr lang="en-US" altLang="zh-CN" sz="2000" dirty="0"/>
          </a:p>
          <a:p>
            <a:r>
              <a:rPr lang="en-US" sz="2000" dirty="0"/>
              <a:t>P(A) &gt; 0，</a:t>
            </a:r>
            <a:r>
              <a:rPr lang="zh-CN" altLang="en-US" sz="2000" dirty="0"/>
              <a:t>那么称：</a:t>
            </a:r>
            <a:endParaRPr lang="en-US" altLang="zh-CN" sz="2000" dirty="0"/>
          </a:p>
          <a:p>
            <a:endParaRPr lang="en-US" altLang="zh-CN" sz="2000" dirty="0"/>
          </a:p>
          <a:p>
            <a:endParaRPr lang="en-US" altLang="zh-CN" sz="2000" dirty="0"/>
          </a:p>
          <a:p>
            <a:r>
              <a:rPr lang="zh-CN" altLang="en-US" sz="2000" dirty="0"/>
              <a:t>为在事件 </a:t>
            </a:r>
            <a:r>
              <a:rPr lang="en-US" altLang="zh-CN" sz="2000" dirty="0"/>
              <a:t>A </a:t>
            </a:r>
            <a:r>
              <a:rPr lang="zh-CN" altLang="en-US" sz="2000" dirty="0"/>
              <a:t>发生的条件下，事件 </a:t>
            </a:r>
            <a:r>
              <a:rPr lang="en-US" altLang="zh-CN" sz="2000" dirty="0"/>
              <a:t>B </a:t>
            </a:r>
            <a:r>
              <a:rPr lang="zh-CN" altLang="en-US" sz="2000" dirty="0"/>
              <a:t>发生的条件概率。</a:t>
            </a:r>
            <a:endParaRPr lang="en-US" altLang="zh-CN" sz="2000" dirty="0"/>
          </a:p>
          <a:p>
            <a:endParaRPr lang="en-US" altLang="zh-CN" sz="2000" dirty="0"/>
          </a:p>
          <a:p>
            <a:pPr>
              <a:buFont typeface="Arial" pitchFamily="34" charset="0"/>
              <a:buChar char="•"/>
            </a:pPr>
            <a:r>
              <a:rPr lang="zh-CN" altLang="en-US" sz="2000" dirty="0"/>
              <a:t> 独立事件研究的是两个发生与否互不影响的事件。</a:t>
            </a:r>
            <a:endParaRPr lang="en-US" altLang="zh-CN" sz="2000" dirty="0"/>
          </a:p>
          <a:p>
            <a:r>
              <a:rPr lang="zh-CN" altLang="en-US" sz="2000" b="1" dirty="0"/>
              <a:t>独立事件</a:t>
            </a:r>
            <a:r>
              <a:rPr lang="zh-CN" altLang="en-US" sz="2000" dirty="0"/>
              <a:t>（</a:t>
            </a:r>
            <a:r>
              <a:rPr lang="en-US" sz="2000" b="1" dirty="0"/>
              <a:t>Independent Events</a:t>
            </a:r>
            <a:r>
              <a:rPr lang="en-US" sz="2000" dirty="0"/>
              <a:t>）：</a:t>
            </a:r>
            <a:r>
              <a:rPr lang="zh-CN" altLang="en-US" sz="2000" dirty="0"/>
              <a:t>若事件 </a:t>
            </a:r>
            <a:r>
              <a:rPr lang="en-US" sz="2000" dirty="0"/>
              <a:t>A </a:t>
            </a:r>
            <a:r>
              <a:rPr lang="zh-CN" altLang="en-US" sz="2000" dirty="0"/>
              <a:t>和事件 </a:t>
            </a:r>
            <a:r>
              <a:rPr lang="en-US" sz="2000" dirty="0"/>
              <a:t>B </a:t>
            </a:r>
            <a:r>
              <a:rPr lang="zh-CN" altLang="en-US" sz="2000" dirty="0"/>
              <a:t>满足：</a:t>
            </a:r>
            <a:endParaRPr lang="en-US" altLang="zh-CN" sz="2000" dirty="0"/>
          </a:p>
          <a:p>
            <a:endParaRPr lang="en-US" altLang="zh-CN" sz="2000" dirty="0"/>
          </a:p>
          <a:p>
            <a:endParaRPr lang="en-US" altLang="zh-CN" sz="2000" dirty="0"/>
          </a:p>
          <a:p>
            <a:r>
              <a:rPr lang="zh-CN" altLang="en-US" sz="2000" dirty="0"/>
              <a:t>则称事件 </a:t>
            </a:r>
            <a:r>
              <a:rPr lang="en-US" sz="2000" dirty="0"/>
              <a:t>A </a:t>
            </a:r>
            <a:r>
              <a:rPr lang="zh-CN" altLang="en-US" sz="2000" dirty="0"/>
              <a:t>和 </a:t>
            </a:r>
            <a:r>
              <a:rPr lang="en-US" sz="2000" dirty="0"/>
              <a:t>B </a:t>
            </a:r>
            <a:r>
              <a:rPr lang="zh-CN" altLang="en-US" sz="2000" dirty="0"/>
              <a:t>是独立的。</a:t>
            </a:r>
            <a:br>
              <a:rPr lang="zh-CN" altLang="en-US" sz="2000" dirty="0"/>
            </a:br>
            <a:br>
              <a:rPr lang="zh-CN" altLang="en-US" sz="2000" dirty="0"/>
            </a:br>
            <a:br>
              <a:rPr lang="zh-CN" altLang="en-US" sz="2000" dirty="0"/>
            </a:br>
            <a:br>
              <a:rPr lang="zh-CN" altLang="en-US" sz="2000" dirty="0"/>
            </a:br>
            <a:br>
              <a:rPr lang="zh-CN" altLang="en-US" sz="2000" dirty="0"/>
            </a:br>
            <a:br>
              <a:rPr lang="zh-CN" altLang="en-US" dirty="0"/>
            </a:br>
            <a:endParaRPr kumimoji="1" lang="zh-CN" altLang="en-US" dirty="0"/>
          </a:p>
        </p:txBody>
      </p:sp>
      <p:pic>
        <p:nvPicPr>
          <p:cNvPr id="4098" name="Picture 2"/>
          <p:cNvPicPr>
            <a:picLocks noChangeAspect="1" noChangeArrowheads="1"/>
          </p:cNvPicPr>
          <p:nvPr/>
        </p:nvPicPr>
        <p:blipFill>
          <a:blip r:embed="rId2"/>
          <a:srcRect/>
          <a:stretch>
            <a:fillRect/>
          </a:stretch>
        </p:blipFill>
        <p:spPr bwMode="auto">
          <a:xfrm>
            <a:off x="4524441" y="2160937"/>
            <a:ext cx="1990725" cy="6572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83743" y="5177034"/>
            <a:ext cx="2247900" cy="3619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条件概率与独立事件</a:t>
            </a:r>
          </a:p>
        </p:txBody>
      </p:sp>
      <p:sp>
        <p:nvSpPr>
          <p:cNvPr id="3" name="文本占位符 2"/>
          <p:cNvSpPr>
            <a:spLocks noGrp="1"/>
          </p:cNvSpPr>
          <p:nvPr>
            <p:ph type="body" sz="quarter" idx="22"/>
          </p:nvPr>
        </p:nvSpPr>
        <p:spPr/>
        <p:txBody>
          <a:bodyPr/>
          <a:lstStyle/>
          <a:p>
            <a:r>
              <a:rPr lang="zh-CN" altLang="en-US" sz="2000" dirty="0"/>
              <a:t>独立事件的发生是互不影响的：</a:t>
            </a:r>
            <a:endParaRPr lang="en-US" altLang="zh-CN" sz="2000" dirty="0"/>
          </a:p>
          <a:p>
            <a:r>
              <a:rPr lang="zh-CN" altLang="en-US" sz="2000" dirty="0"/>
              <a:t>设两个事件 </a:t>
            </a:r>
            <a:r>
              <a:rPr lang="en-US" altLang="zh-CN" sz="2000" dirty="0"/>
              <a:t>A, B </a:t>
            </a:r>
            <a:r>
              <a:rPr lang="zh-CN" altLang="en-US" sz="2000" dirty="0"/>
              <a:t>是独立的，且 </a:t>
            </a:r>
            <a:r>
              <a:rPr lang="en-US" sz="2000" dirty="0"/>
              <a:t>A</a:t>
            </a:r>
            <a:r>
              <a:rPr lang="en-US" sz="2000" i="1" dirty="0"/>
              <a:t> </a:t>
            </a:r>
            <a:r>
              <a:rPr lang="zh-CN" altLang="en-US" sz="2000" dirty="0"/>
              <a:t>发生的概率不为 </a:t>
            </a:r>
            <a:r>
              <a:rPr lang="en-US" altLang="zh-CN" sz="2000" dirty="0"/>
              <a:t>0</a:t>
            </a:r>
            <a:r>
              <a:rPr lang="zh-CN" altLang="en-US" sz="2000" dirty="0"/>
              <a:t>，根据独立事件的定义，有：</a:t>
            </a:r>
            <a:endParaRPr lang="en-US" altLang="zh-CN" sz="2000" dirty="0"/>
          </a:p>
          <a:p>
            <a:endParaRPr lang="en-US" altLang="zh-CN" sz="2000" dirty="0"/>
          </a:p>
          <a:p>
            <a:r>
              <a:rPr lang="zh-CN" altLang="en-US" sz="2000" dirty="0"/>
              <a:t>根据条件概率的定义，有：</a:t>
            </a:r>
            <a:endParaRPr lang="en-US" altLang="zh-CN" sz="2000" dirty="0"/>
          </a:p>
          <a:p>
            <a:endParaRPr lang="en-US" altLang="zh-CN" sz="2000" dirty="0"/>
          </a:p>
          <a:p>
            <a:endParaRPr lang="en-US" altLang="zh-CN" sz="2000" dirty="0"/>
          </a:p>
          <a:p>
            <a:r>
              <a:rPr lang="zh-CN" altLang="en-US" sz="2000" dirty="0"/>
              <a:t>因而我们可以得到：</a:t>
            </a:r>
            <a:endParaRPr lang="en-US" altLang="zh-CN" sz="2000" dirty="0"/>
          </a:p>
          <a:p>
            <a:endParaRPr lang="en-US" altLang="zh-CN" sz="2000" dirty="0"/>
          </a:p>
          <a:p>
            <a:r>
              <a:rPr lang="zh-CN" altLang="en-US" sz="2000" dirty="0"/>
              <a:t>这说明事件 </a:t>
            </a:r>
            <a:r>
              <a:rPr lang="en-US" altLang="zh-CN" sz="2000" dirty="0"/>
              <a:t>A </a:t>
            </a:r>
            <a:r>
              <a:rPr lang="zh-CN" altLang="en-US" sz="2000" dirty="0"/>
              <a:t>的发生与否不会影响到事件 </a:t>
            </a:r>
            <a:r>
              <a:rPr lang="en-US" altLang="zh-CN" sz="2000" dirty="0"/>
              <a:t>B </a:t>
            </a:r>
            <a:r>
              <a:rPr lang="zh-CN" altLang="en-US" sz="2000" dirty="0"/>
              <a:t>的发生，这就是独立事件的意义所在。</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en-US" altLang="zh-CN" sz="2000" dirty="0"/>
            </a:br>
            <a:r>
              <a:rPr lang="en-US" altLang="zh-CN" sz="2000" dirty="0"/>
              <a:t> </a:t>
            </a:r>
            <a:br>
              <a:rPr lang="zh-CN" altLang="en-US" sz="2000" dirty="0"/>
            </a:br>
            <a:endParaRPr lang="zh-CN" altLang="en-US" sz="2000" dirty="0"/>
          </a:p>
        </p:txBody>
      </p:sp>
      <p:pic>
        <p:nvPicPr>
          <p:cNvPr id="5122" name="Picture 2"/>
          <p:cNvPicPr>
            <a:picLocks noChangeAspect="1" noChangeArrowheads="1"/>
          </p:cNvPicPr>
          <p:nvPr/>
        </p:nvPicPr>
        <p:blipFill>
          <a:blip r:embed="rId2"/>
          <a:srcRect/>
          <a:stretch>
            <a:fillRect/>
          </a:stretch>
        </p:blipFill>
        <p:spPr bwMode="auto">
          <a:xfrm>
            <a:off x="4635088" y="2050290"/>
            <a:ext cx="2254228" cy="34608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292580" y="2823575"/>
            <a:ext cx="3306109" cy="596031"/>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045576" y="4086029"/>
            <a:ext cx="1800225" cy="3143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条件概率与独立事件</a:t>
            </a:r>
          </a:p>
        </p:txBody>
      </p:sp>
      <p:sp>
        <p:nvSpPr>
          <p:cNvPr id="3" name="文本占位符 2"/>
          <p:cNvSpPr>
            <a:spLocks noGrp="1"/>
          </p:cNvSpPr>
          <p:nvPr>
            <p:ph type="body" sz="quarter" idx="22"/>
          </p:nvPr>
        </p:nvSpPr>
        <p:spPr>
          <a:xfrm>
            <a:off x="474300" y="1125968"/>
            <a:ext cx="11275114" cy="4766832"/>
          </a:xfrm>
        </p:spPr>
        <p:txBody>
          <a:bodyPr/>
          <a:lstStyle/>
          <a:p>
            <a:r>
              <a:rPr lang="en-US" sz="2000" b="1" dirty="0" err="1"/>
              <a:t>全概率公式</a:t>
            </a:r>
            <a:r>
              <a:rPr lang="en-US" sz="2000" dirty="0" err="1"/>
              <a:t>（</a:t>
            </a:r>
            <a:r>
              <a:rPr lang="en-US" sz="2000" b="1" dirty="0" err="1"/>
              <a:t>Law</a:t>
            </a:r>
            <a:r>
              <a:rPr lang="en-US" sz="2000" b="1" dirty="0"/>
              <a:t> of total probability</a:t>
            </a:r>
            <a:r>
              <a:rPr lang="en-US" sz="2000" dirty="0"/>
              <a:t>）：</a:t>
            </a:r>
          </a:p>
          <a:p>
            <a:r>
              <a:rPr lang="zh-CN" altLang="en-US" sz="2000" dirty="0"/>
              <a:t>若事件 </a:t>
            </a:r>
            <a:r>
              <a:rPr lang="en-US" sz="2000" dirty="0"/>
              <a:t>B</a:t>
            </a:r>
            <a:r>
              <a:rPr lang="en-US" altLang="zh-CN" sz="2000" baseline="-25000" dirty="0"/>
              <a:t>1 </a:t>
            </a:r>
            <a:r>
              <a:rPr lang="en-US" sz="2000" dirty="0"/>
              <a:t>, B</a:t>
            </a:r>
            <a:r>
              <a:rPr lang="en-US" altLang="zh-CN" sz="2000" baseline="-25000" dirty="0"/>
              <a:t>2 </a:t>
            </a:r>
            <a:r>
              <a:rPr lang="en-US" sz="2000" dirty="0"/>
              <a:t>, · · · , </a:t>
            </a:r>
            <a:r>
              <a:rPr lang="en-US" sz="2000" dirty="0" err="1"/>
              <a:t>B</a:t>
            </a:r>
            <a:r>
              <a:rPr lang="en-US" altLang="zh-CN" sz="2000" baseline="-25000" dirty="0" err="1"/>
              <a:t>n</a:t>
            </a:r>
            <a:r>
              <a:rPr lang="en-US" sz="2000" dirty="0"/>
              <a:t> </a:t>
            </a:r>
            <a:r>
              <a:rPr lang="zh-CN" altLang="en-US" sz="2000" dirty="0"/>
              <a:t>两两互斥，且 </a:t>
            </a:r>
            <a:r>
              <a:rPr lang="en-US" sz="2000" dirty="0"/>
              <a:t>                                  ，</a:t>
            </a:r>
            <a:r>
              <a:rPr lang="zh-CN" altLang="en-US" sz="2000" dirty="0"/>
              <a:t>其中 </a:t>
            </a:r>
            <a:r>
              <a:rPr lang="en-US" sz="2000" dirty="0"/>
              <a:t>S </a:t>
            </a:r>
            <a:r>
              <a:rPr lang="zh-CN" altLang="en-US" sz="2000" dirty="0"/>
              <a:t>为样本空间，则对 </a:t>
            </a:r>
            <a:r>
              <a:rPr lang="en-US" sz="2000" dirty="0"/>
              <a:t>S </a:t>
            </a:r>
            <a:r>
              <a:rPr lang="zh-CN" altLang="en-US" sz="2000" dirty="0"/>
              <a:t>中的任意事件 </a:t>
            </a:r>
            <a:r>
              <a:rPr lang="en-US" sz="2000" dirty="0"/>
              <a:t>A </a:t>
            </a:r>
            <a:r>
              <a:rPr lang="zh-CN" altLang="en-US" sz="2000" dirty="0"/>
              <a:t>有：</a:t>
            </a:r>
            <a:endParaRPr lang="en-US" altLang="zh-CN" sz="2000" dirty="0"/>
          </a:p>
          <a:p>
            <a:endParaRPr lang="en-US" altLang="zh-CN" sz="2000" dirty="0"/>
          </a:p>
          <a:p>
            <a:endParaRPr lang="en-US" altLang="zh-CN" sz="2000" dirty="0"/>
          </a:p>
          <a:p>
            <a:r>
              <a:rPr lang="zh-CN" altLang="en-US" sz="2000" dirty="0"/>
              <a:t>在条件概率定义的基础上，我们通过引入全概率公式可以得到贝叶斯公式。</a:t>
            </a:r>
            <a:br>
              <a:rPr lang="zh-CN" altLang="en-US" sz="2000" dirty="0"/>
            </a:br>
            <a:r>
              <a:rPr lang="zh-CN" altLang="en-US" sz="2000" dirty="0"/>
              <a:t> </a:t>
            </a:r>
            <a:br>
              <a:rPr lang="zh-CN" altLang="en-US" dirty="0"/>
            </a:br>
            <a:r>
              <a:rPr lang="zh-CN" altLang="en-US" sz="2000" b="1" dirty="0"/>
              <a:t>贝叶斯定理</a:t>
            </a:r>
            <a:r>
              <a:rPr lang="zh-CN" altLang="en-US" sz="2000" dirty="0"/>
              <a:t>（</a:t>
            </a:r>
            <a:r>
              <a:rPr lang="en-US" sz="2000" b="1" dirty="0" err="1"/>
              <a:t>Bayes</a:t>
            </a:r>
            <a:r>
              <a:rPr lang="en-US" sz="2000" b="1" dirty="0"/>
              <a:t>’ Formula</a:t>
            </a:r>
            <a:r>
              <a:rPr lang="en-US" sz="2000" dirty="0"/>
              <a:t>）：</a:t>
            </a:r>
          </a:p>
          <a:p>
            <a:r>
              <a:rPr lang="zh-CN" altLang="en-US" sz="2000" dirty="0"/>
              <a:t>若事件 </a:t>
            </a:r>
            <a:r>
              <a:rPr lang="en-US" sz="2000" dirty="0"/>
              <a:t>B</a:t>
            </a:r>
            <a:r>
              <a:rPr lang="en-US" altLang="zh-CN" sz="2000" baseline="-25000" dirty="0"/>
              <a:t>1 </a:t>
            </a:r>
            <a:r>
              <a:rPr lang="en-US" sz="2000" dirty="0"/>
              <a:t>, B</a:t>
            </a:r>
            <a:r>
              <a:rPr lang="en-US" altLang="zh-CN" sz="2000" baseline="-25000" dirty="0"/>
              <a:t>2 </a:t>
            </a:r>
            <a:r>
              <a:rPr lang="en-US" sz="2000" dirty="0"/>
              <a:t>, · · · , </a:t>
            </a:r>
            <a:r>
              <a:rPr lang="en-US" sz="2000" dirty="0" err="1"/>
              <a:t>B</a:t>
            </a:r>
            <a:r>
              <a:rPr lang="en-US" altLang="zh-CN" sz="2000" baseline="-25000" dirty="0" err="1"/>
              <a:t>n</a:t>
            </a:r>
            <a:r>
              <a:rPr lang="en-US" sz="2000" dirty="0"/>
              <a:t> </a:t>
            </a:r>
            <a:r>
              <a:rPr lang="zh-CN" altLang="en-US" sz="2000" dirty="0"/>
              <a:t>两两互斥，且 </a:t>
            </a:r>
            <a:r>
              <a:rPr lang="en-US" sz="2000" dirty="0"/>
              <a:t>                                  ，</a:t>
            </a:r>
            <a:r>
              <a:rPr lang="zh-CN" altLang="en-US" sz="2000" dirty="0"/>
              <a:t>其中 </a:t>
            </a:r>
            <a:r>
              <a:rPr lang="en-US" sz="2000" dirty="0"/>
              <a:t>S </a:t>
            </a:r>
            <a:r>
              <a:rPr lang="zh-CN" altLang="en-US" sz="2000" dirty="0"/>
              <a:t>为样本空间，则对 </a:t>
            </a:r>
            <a:r>
              <a:rPr lang="en-US" sz="2000" dirty="0"/>
              <a:t>S </a:t>
            </a:r>
            <a:r>
              <a:rPr lang="zh-CN" altLang="en-US" sz="2000" dirty="0"/>
              <a:t>中的任意事件 </a:t>
            </a:r>
            <a:r>
              <a:rPr lang="en-US" sz="2000" dirty="0"/>
              <a:t>A </a:t>
            </a:r>
            <a:r>
              <a:rPr lang="zh-CN" altLang="en-US" sz="2000" dirty="0"/>
              <a:t>有：</a:t>
            </a:r>
            <a:endParaRPr lang="en-US" altLang="zh-CN" sz="2000" dirty="0"/>
          </a:p>
          <a:p>
            <a:endParaRPr lang="en-US" altLang="zh-CN" sz="2000" dirty="0"/>
          </a:p>
          <a:p>
            <a:endParaRPr lang="en-US" altLang="zh-CN" sz="2000" dirty="0"/>
          </a:p>
          <a:p>
            <a:r>
              <a:rPr lang="zh-CN" altLang="en-US" sz="2000" dirty="0"/>
              <a:t>其中，事件 </a:t>
            </a:r>
            <a:r>
              <a:rPr lang="en-US" sz="2000" dirty="0"/>
              <a:t>A</a:t>
            </a:r>
            <a:r>
              <a:rPr lang="en-US" sz="2000" i="1" dirty="0"/>
              <a:t>, </a:t>
            </a:r>
            <a:r>
              <a:rPr lang="en-US" sz="2000" dirty="0"/>
              <a:t>B</a:t>
            </a:r>
            <a:r>
              <a:rPr lang="en-US" altLang="zh-CN" sz="2000" baseline="-25000" dirty="0"/>
              <a:t>1 </a:t>
            </a:r>
            <a:r>
              <a:rPr lang="en-US" sz="2000" dirty="0"/>
              <a:t>, B</a:t>
            </a:r>
            <a:r>
              <a:rPr lang="en-US" altLang="zh-CN" sz="2000" baseline="-25000" dirty="0"/>
              <a:t>2 </a:t>
            </a:r>
            <a:r>
              <a:rPr lang="en-US" sz="2000" dirty="0"/>
              <a:t>, · · · , </a:t>
            </a:r>
            <a:r>
              <a:rPr lang="en-US" sz="2000" dirty="0" err="1"/>
              <a:t>B</a:t>
            </a:r>
            <a:r>
              <a:rPr lang="en-US" altLang="zh-CN" sz="2000" baseline="-25000" dirty="0" err="1"/>
              <a:t>n</a:t>
            </a:r>
            <a:r>
              <a:rPr lang="en-US" altLang="zh-CN" sz="2000" baseline="-25000" dirty="0"/>
              <a:t> </a:t>
            </a:r>
            <a:r>
              <a:rPr lang="zh-CN" altLang="en-US" sz="2000" dirty="0"/>
              <a:t>发生的概率均不为 </a:t>
            </a:r>
            <a:r>
              <a:rPr lang="en-US" altLang="zh-CN" sz="2000" dirty="0"/>
              <a:t>0</a:t>
            </a:r>
            <a:r>
              <a:rPr lang="zh-CN" altLang="en-US" sz="2000" dirty="0"/>
              <a:t>。</a:t>
            </a:r>
            <a:br>
              <a:rPr lang="zh-CN" altLang="en-US" sz="2000" dirty="0"/>
            </a:br>
            <a:endParaRPr lang="en-US" altLang="zh-CN" sz="2000" dirty="0"/>
          </a:p>
          <a:p>
            <a:r>
              <a:rPr lang="en-US" sz="2000" dirty="0"/>
              <a:t>  </a:t>
            </a:r>
            <a:endParaRPr lang="zh-CN" altLang="en-US" sz="2000" dirty="0"/>
          </a:p>
        </p:txBody>
      </p:sp>
      <p:pic>
        <p:nvPicPr>
          <p:cNvPr id="6147" name="Picture 3"/>
          <p:cNvPicPr>
            <a:picLocks noChangeAspect="1" noChangeArrowheads="1"/>
          </p:cNvPicPr>
          <p:nvPr/>
        </p:nvPicPr>
        <p:blipFill>
          <a:blip r:embed="rId2"/>
          <a:srcRect/>
          <a:stretch>
            <a:fillRect/>
          </a:stretch>
        </p:blipFill>
        <p:spPr bwMode="auto">
          <a:xfrm>
            <a:off x="4758782" y="1620163"/>
            <a:ext cx="2524125" cy="2857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472117" y="2243333"/>
            <a:ext cx="2771775" cy="742950"/>
          </a:xfrm>
          <a:prstGeom prst="rect">
            <a:avLst/>
          </a:prstGeom>
          <a:noFill/>
          <a:ln w="9525">
            <a:noFill/>
            <a:miter lim="800000"/>
            <a:headEnd/>
            <a:tailEnd/>
          </a:ln>
          <a:effectLst/>
        </p:spPr>
      </p:pic>
      <p:pic>
        <p:nvPicPr>
          <p:cNvPr id="7" name="Picture 3"/>
          <p:cNvPicPr>
            <a:picLocks noChangeAspect="1" noChangeArrowheads="1"/>
          </p:cNvPicPr>
          <p:nvPr/>
        </p:nvPicPr>
        <p:blipFill>
          <a:blip r:embed="rId2"/>
          <a:srcRect/>
          <a:stretch>
            <a:fillRect/>
          </a:stretch>
        </p:blipFill>
        <p:spPr bwMode="auto">
          <a:xfrm>
            <a:off x="4760870" y="4227659"/>
            <a:ext cx="2524125" cy="285750"/>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3523011" y="4839743"/>
            <a:ext cx="5095875" cy="685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3377</Words>
  <Application>Microsoft Macintosh PowerPoint</Application>
  <PresentationFormat>宽屏</PresentationFormat>
  <Paragraphs>263</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Microsoft YaHei</vt:lpstr>
      <vt:lpstr>Microsoft YaHei</vt:lpstr>
      <vt:lpstr>FZFangSong-Z02S</vt:lpstr>
      <vt:lpstr>FZXiaoBiaoSong-B05</vt:lpstr>
      <vt:lpstr>Microsoft YaHei Light</vt:lpstr>
      <vt:lpstr>Source Han Sans CN</vt:lpstr>
      <vt:lpstr>Arial</vt:lpstr>
      <vt:lpstr>Open Sans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527</cp:revision>
  <dcterms:created xsi:type="dcterms:W3CDTF">2020-08-07T10:06:14Z</dcterms:created>
  <dcterms:modified xsi:type="dcterms:W3CDTF">2021-11-29T15:23:05Z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