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6" r:id="rId2"/>
    <p:sldId id="269" r:id="rId3"/>
    <p:sldId id="258" r:id="rId4"/>
    <p:sldId id="270" r:id="rId5"/>
    <p:sldId id="259" r:id="rId6"/>
    <p:sldId id="271" r:id="rId7"/>
    <p:sldId id="272" r:id="rId8"/>
    <p:sldId id="273" r:id="rId9"/>
    <p:sldId id="262" r:id="rId10"/>
    <p:sldId id="260" r:id="rId11"/>
    <p:sldId id="274" r:id="rId12"/>
    <p:sldId id="261" r:id="rId13"/>
    <p:sldId id="275" r:id="rId14"/>
    <p:sldId id="263" r:id="rId15"/>
    <p:sldId id="279" r:id="rId16"/>
    <p:sldId id="276" r:id="rId17"/>
    <p:sldId id="277" r:id="rId18"/>
    <p:sldId id="278" r:id="rId19"/>
    <p:sldId id="264" r:id="rId20"/>
    <p:sldId id="265" r:id="rId21"/>
    <p:sldId id="280" r:id="rId22"/>
    <p:sldId id="266" r:id="rId23"/>
    <p:sldId id="281" r:id="rId24"/>
    <p:sldId id="282" r:id="rId25"/>
    <p:sldId id="267" r:id="rId26"/>
    <p:sldId id="283" r:id="rId27"/>
    <p:sldId id="268"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90D0"/>
    <a:srgbClr val="82AAEA"/>
    <a:srgbClr val="33B2E2"/>
    <a:srgbClr val="215FC3"/>
    <a:srgbClr val="79E5FF"/>
    <a:srgbClr val="0F6EC7"/>
    <a:srgbClr val="3A78DE"/>
    <a:srgbClr val="BBEFE9"/>
    <a:srgbClr val="EFFCFA"/>
    <a:srgbClr val="8BE3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4660"/>
  </p:normalViewPr>
  <p:slideViewPr>
    <p:cSldViewPr snapToGrid="0">
      <p:cViewPr varScale="1">
        <p:scale>
          <a:sx n="112" d="100"/>
          <a:sy n="112" d="100"/>
        </p:scale>
        <p:origin x="1136" y="19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77B41C-55C6-AA4D-9D10-2CC5C4F729B8}" type="datetime1">
              <a:rPr kumimoji="1" lang="zh-CN" altLang="en-US" smtClean="0">
                <a:latin typeface="FZFangSong-Z02S" panose="02000000000000000000" pitchFamily="2" charset="-122"/>
                <a:ea typeface="FZFangSong-Z02S" panose="02000000000000000000" pitchFamily="2" charset="-122"/>
              </a:rPr>
              <a:pPr/>
              <a:t>2021/11/29</a:t>
            </a:fld>
            <a:endParaRPr kumimoji="1" lang="zh-CN" altLang="en-US" dirty="0">
              <a:latin typeface="FZFangSong-Z02S" panose="02000000000000000000" pitchFamily="2" charset="-122"/>
              <a:ea typeface="FZFangSong-Z02S" panose="02000000000000000000"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264C2F-3442-F444-92ED-0A9076812EA2}" type="slidenum">
              <a:rPr kumimoji="1" lang="zh-CN" altLang="en-US" smtClean="0">
                <a:latin typeface="FZFangSong-Z02S" panose="02000000000000000000" pitchFamily="2" charset="-122"/>
                <a:ea typeface="FZFangSong-Z02S" panose="02000000000000000000" pitchFamily="2" charset="-122"/>
              </a:rPr>
              <a:pPr/>
              <a:t>‹#›</a:t>
            </a:fld>
            <a:endParaRPr kumimoji="1" lang="zh-CN" altLang="en-US" dirty="0">
              <a:latin typeface="FZFangSong-Z02S" panose="02000000000000000000" pitchFamily="2" charset="-122"/>
              <a:ea typeface="FZFangSong-Z02S" panose="02000000000000000000"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ZFangSong-Z02S" panose="02000000000000000000" pitchFamily="2" charset="-122"/>
                <a:ea typeface="FZFangSong-Z02S" panose="02000000000000000000" pitchFamily="2" charset="-122"/>
              </a:defRPr>
            </a:lvl1pPr>
          </a:lstStyle>
          <a:p>
            <a:fld id="{63A05F16-8E2F-274A-861C-435AE2937111}" type="datetime1">
              <a:rPr kumimoji="1" lang="zh-CN" altLang="en-US" smtClean="0"/>
              <a:pPr/>
              <a:t>2021/11/29</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ZFangSong-Z02S" panose="02000000000000000000" pitchFamily="2" charset="-122"/>
                <a:ea typeface="FZFangSong-Z02S" panose="02000000000000000000" pitchFamily="2" charset="-122"/>
              </a:defRPr>
            </a:lvl1pPr>
          </a:lstStyle>
          <a:p>
            <a:fld id="{3DAF0EED-9229-9448-9314-2D1876BE30B4}" type="slidenum">
              <a:rPr kumimoji="1" lang="zh-CN" altLang="en-US" smtClean="0"/>
              <a:pPr/>
              <a:t>‹#›</a:t>
            </a:fld>
            <a:endParaRPr kumimoji="1" lang="zh-CN" altLang="en-US" dirty="0"/>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1pPr>
    <a:lvl2pPr marL="4572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2pPr>
    <a:lvl3pPr marL="9144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3pPr>
    <a:lvl4pPr marL="13716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4pPr>
    <a:lvl5pPr marL="18288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0070C0"/>
        </a:solidFill>
        <a:effectLst/>
      </p:bgPr>
    </p:bg>
    <p:spTree>
      <p:nvGrpSpPr>
        <p:cNvPr id="1" name=""/>
        <p:cNvGrpSpPr/>
        <p:nvPr/>
      </p:nvGrpSpPr>
      <p:grpSpPr>
        <a:xfrm>
          <a:off x="0" y="0"/>
          <a:ext cx="0" cy="0"/>
          <a:chOff x="0" y="0"/>
          <a:chExt cx="0" cy="0"/>
        </a:xfrm>
      </p:grpSpPr>
      <p:sp>
        <p:nvSpPr>
          <p:cNvPr id="10" name="Parallelogram 47"/>
          <p:cNvSpPr/>
          <p:nvPr userDrawn="1"/>
        </p:nvSpPr>
        <p:spPr>
          <a:xfrm>
            <a:off x="5326602" y="0"/>
            <a:ext cx="5974672" cy="6858000"/>
          </a:xfrm>
          <a:prstGeom prst="parallelogram">
            <a:avLst>
              <a:gd name="adj" fmla="val 33767"/>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11" name="Parallelogram 48"/>
          <p:cNvSpPr/>
          <p:nvPr userDrawn="1"/>
        </p:nvSpPr>
        <p:spPr>
          <a:xfrm rot="10800000">
            <a:off x="7655934" y="1069677"/>
            <a:ext cx="4763925" cy="5788319"/>
          </a:xfrm>
          <a:prstGeom prst="parallelogram">
            <a:avLst>
              <a:gd name="adj" fmla="val 36976"/>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3" name="文本占位符 2"/>
          <p:cNvSpPr>
            <a:spLocks noGrp="1"/>
          </p:cNvSpPr>
          <p:nvPr>
            <p:ph type="body" sz="quarter" idx="10" hasCustomPrompt="1"/>
          </p:nvPr>
        </p:nvSpPr>
        <p:spPr>
          <a:xfrm>
            <a:off x="1133430" y="3230557"/>
            <a:ext cx="7165976" cy="539905"/>
          </a:xfrm>
          <a:prstGeom prst="rect">
            <a:avLst/>
          </a:prstGeom>
        </p:spPr>
        <p:txBody>
          <a:bodyPr lIns="0" tIns="0" rIns="0" bIns="0"/>
          <a:lstStyle>
            <a:lvl1pPr marL="0" indent="0">
              <a:buFontTx/>
              <a:buNone/>
              <a:defRPr sz="44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
        <p:nvSpPr>
          <p:cNvPr id="12" name="文本占位符 2"/>
          <p:cNvSpPr>
            <a:spLocks noGrp="1"/>
          </p:cNvSpPr>
          <p:nvPr>
            <p:ph type="body" sz="quarter" idx="11" hasCustomPrompt="1"/>
          </p:nvPr>
        </p:nvSpPr>
        <p:spPr>
          <a:xfrm>
            <a:off x="1122920" y="4179609"/>
            <a:ext cx="7165976" cy="539905"/>
          </a:xfrm>
          <a:prstGeom prst="rect">
            <a:avLst/>
          </a:prstGeom>
        </p:spPr>
        <p:txBody>
          <a:bodyPr lIns="0" tIns="0" rIns="0" bIns="0"/>
          <a:lstStyle>
            <a:lvl1pPr marL="0" indent="0">
              <a:buFontTx/>
              <a:buNone/>
              <a:defRPr sz="30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组织架构">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6" name="文本占位符 5"/>
          <p:cNvSpPr>
            <a:spLocks noGrp="1"/>
          </p:cNvSpPr>
          <p:nvPr>
            <p:ph type="body" sz="quarter" idx="22"/>
          </p:nvPr>
        </p:nvSpPr>
        <p:spPr>
          <a:xfrm>
            <a:off x="474300" y="1125968"/>
            <a:ext cx="11081266" cy="4766832"/>
          </a:xfrm>
          <a:prstGeom prst="rect">
            <a:avLst/>
          </a:prstGeom>
        </p:spPr>
        <p:txBody>
          <a:bodyPr/>
          <a:lstStyle>
            <a:lvl1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8" name="矩形 7"/>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12" name="文本占位符 5"/>
          <p:cNvSpPr>
            <a:spLocks noGrp="1"/>
          </p:cNvSpPr>
          <p:nvPr>
            <p:ph type="body" sz="quarter" idx="22"/>
          </p:nvPr>
        </p:nvSpPr>
        <p:spPr>
          <a:xfrm>
            <a:off x="474300" y="1125968"/>
            <a:ext cx="11081266" cy="4766832"/>
          </a:xfrm>
          <a:prstGeom prst="rect">
            <a:avLst/>
          </a:prstGeom>
        </p:spPr>
        <p:txBody>
          <a:bodyPr/>
          <a:lstStyle>
            <a:lvl1pPr marL="0" indent="0">
              <a:lnSpc>
                <a:spcPct val="100000"/>
              </a:lnSpc>
              <a:buFontTx/>
              <a:buNone/>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p:txBody>
      </p:sp>
      <p:sp>
        <p:nvSpPr>
          <p:cNvPr id="15" name="矩形 14"/>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联系我们">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0"/>
            <a:ext cx="12192000" cy="355123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7" name="文本占位符 6"/>
          <p:cNvSpPr>
            <a:spLocks noGrp="1"/>
          </p:cNvSpPr>
          <p:nvPr>
            <p:ph type="body" sz="quarter" idx="29" hasCustomPrompt="1"/>
          </p:nvPr>
        </p:nvSpPr>
        <p:spPr>
          <a:xfrm>
            <a:off x="720000" y="5094200"/>
            <a:ext cx="6298641"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邮件：</a:t>
            </a:r>
            <a:r>
              <a:rPr kumimoji="1" lang="en-GB" altLang="zh-CN" dirty="0" err="1"/>
              <a:t>press@baai.ac.cn</a:t>
            </a:r>
            <a:endParaRPr kumimoji="1" lang="zh-CN" altLang="en-US" dirty="0"/>
          </a:p>
        </p:txBody>
      </p:sp>
      <p:sp>
        <p:nvSpPr>
          <p:cNvPr id="8" name="文本占位符 6"/>
          <p:cNvSpPr>
            <a:spLocks noGrp="1"/>
          </p:cNvSpPr>
          <p:nvPr>
            <p:ph type="body" sz="quarter" idx="30" hasCustomPrompt="1"/>
          </p:nvPr>
        </p:nvSpPr>
        <p:spPr>
          <a:xfrm>
            <a:off x="720001" y="5449712"/>
            <a:ext cx="6298640"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电话：</a:t>
            </a:r>
            <a:r>
              <a:rPr kumimoji="1" lang="en-US" altLang="zh-CN" dirty="0"/>
              <a:t>010 - 6893 3383</a:t>
            </a:r>
            <a:endParaRPr kumimoji="1" lang="zh-CN" altLang="en-US" dirty="0"/>
          </a:p>
        </p:txBody>
      </p:sp>
      <p:sp>
        <p:nvSpPr>
          <p:cNvPr id="9" name="文本占位符 6"/>
          <p:cNvSpPr>
            <a:spLocks noGrp="1"/>
          </p:cNvSpPr>
          <p:nvPr>
            <p:ph type="body" sz="quarter" idx="31" hasCustomPrompt="1"/>
          </p:nvPr>
        </p:nvSpPr>
        <p:spPr>
          <a:xfrm>
            <a:off x="720000" y="5805224"/>
            <a:ext cx="6298641" cy="222834"/>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地址：北京市海淀区知春路</a:t>
            </a:r>
            <a:r>
              <a:rPr kumimoji="1" lang="en-US" altLang="zh-CN" dirty="0"/>
              <a:t>27</a:t>
            </a:r>
            <a:r>
              <a:rPr kumimoji="1" lang="zh-CN" altLang="en-US" dirty="0"/>
              <a:t>号（量子芯座）七层</a:t>
            </a:r>
          </a:p>
        </p:txBody>
      </p:sp>
      <p:sp>
        <p:nvSpPr>
          <p:cNvPr id="11" name="文本占位符 6"/>
          <p:cNvSpPr>
            <a:spLocks noGrp="1"/>
          </p:cNvSpPr>
          <p:nvPr>
            <p:ph type="body" sz="quarter" idx="33" hasCustomPrompt="1"/>
          </p:nvPr>
        </p:nvSpPr>
        <p:spPr>
          <a:xfrm>
            <a:off x="720000" y="4410343"/>
            <a:ext cx="2099400" cy="348222"/>
          </a:xfrm>
          <a:prstGeom prst="rect">
            <a:avLst/>
          </a:prstGeom>
          <a:noFill/>
          <a:ln>
            <a:noFill/>
          </a:ln>
        </p:spPr>
        <p:txBody>
          <a:bodyPr lIns="0" tIns="0" rIns="0" bIns="0" anchor="t"/>
          <a:lstStyle>
            <a:lvl1pPr marL="0" indent="0">
              <a:buNone/>
              <a:defRPr sz="3000" b="1"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联系我们</a:t>
            </a:r>
          </a:p>
        </p:txBody>
      </p:sp>
      <p:pic>
        <p:nvPicPr>
          <p:cNvPr id="10" name="图片 9" descr="图片包含 游戏机&#10;&#10;描述已自动生成"/>
          <p:cNvPicPr>
            <a:picLocks noChangeAspect="1"/>
          </p:cNvPicPr>
          <p:nvPr userDrawn="1"/>
        </p:nvPicPr>
        <p:blipFill>
          <a:blip r:embed="rId2" cstate="screen"/>
          <a:stretch>
            <a:fillRect/>
          </a:stretch>
        </p:blipFill>
        <p:spPr>
          <a:xfrm>
            <a:off x="11461845" y="6544233"/>
            <a:ext cx="501855" cy="127615"/>
          </a:xfrm>
          <a:prstGeom prst="rect">
            <a:avLst/>
          </a:prstGeom>
        </p:spPr>
      </p:pic>
      <p:sp>
        <p:nvSpPr>
          <p:cNvPr id="13" name="灯片编号占位符 16"/>
          <p:cNvSpPr>
            <a:spLocks noGrp="1"/>
          </p:cNvSpPr>
          <p:nvPr>
            <p:ph type="sldNum" sz="quarter" idx="4"/>
          </p:nvPr>
        </p:nvSpPr>
        <p:spPr>
          <a:xfrm>
            <a:off x="11194231" y="6555701"/>
            <a:ext cx="361335" cy="127615"/>
          </a:xfrm>
          <a:prstGeom prst="rect">
            <a:avLst/>
          </a:prstGeom>
        </p:spPr>
        <p:txBody>
          <a:bodyPr vert="horz" lIns="91440" tIns="45720" rIns="91440" bIns="45720" rtlCol="0" anchor="ctr"/>
          <a:lstStyle>
            <a:lvl1pPr algn="r">
              <a:defRPr sz="1000" b="1">
                <a:solidFill>
                  <a:schemeClr val="tx1">
                    <a:lumMod val="50000"/>
                    <a:lumOff val="50000"/>
                  </a:schemeClr>
                </a:solidFill>
                <a:latin typeface="FZFangSong-Z02S" panose="02000000000000000000" pitchFamily="2" charset="-122"/>
                <a:ea typeface="FZFangSong-Z02S" panose="02000000000000000000" pitchFamily="2" charset="-122"/>
              </a:defRPr>
            </a:lvl1pPr>
          </a:lstStyle>
          <a:p>
            <a:fld id="{CFA165D2-0530-E94C-A987-BD40D545B1E6}" type="slidenum">
              <a:rPr kumimoji="1" lang="zh-CN" altLang="en-US" smtClean="0"/>
              <a:pPr/>
              <a:t>‹#›</a:t>
            </a:fld>
            <a:endParaRPr kumimoji="1" lang="zh-CN" altLang="en-US" dirty="0"/>
          </a:p>
        </p:txBody>
      </p:sp>
      <p:pic>
        <p:nvPicPr>
          <p:cNvPr id="4" name="图片 3"/>
          <p:cNvPicPr>
            <a:picLocks noChangeAspect="1"/>
          </p:cNvPicPr>
          <p:nvPr userDrawn="1"/>
        </p:nvPicPr>
        <p:blipFill>
          <a:blip r:embed="rId3" cstate="screen"/>
          <a:stretch>
            <a:fillRect/>
          </a:stretch>
        </p:blipFill>
        <p:spPr>
          <a:xfrm>
            <a:off x="9149968" y="4938045"/>
            <a:ext cx="1210885" cy="1210885"/>
          </a:xfrm>
          <a:prstGeom prst="rect">
            <a:avLst/>
          </a:prstGeom>
        </p:spPr>
      </p:pic>
      <p:sp>
        <p:nvSpPr>
          <p:cNvPr id="15" name="文本占位符 6"/>
          <p:cNvSpPr>
            <a:spLocks noGrp="1"/>
          </p:cNvSpPr>
          <p:nvPr>
            <p:ph type="body" sz="quarter" idx="34" hasCustomPrompt="1"/>
          </p:nvPr>
        </p:nvSpPr>
        <p:spPr>
          <a:xfrm>
            <a:off x="10395578" y="4990064"/>
            <a:ext cx="196769" cy="1094700"/>
          </a:xfrm>
          <a:prstGeom prst="rect">
            <a:avLst/>
          </a:prstGeom>
          <a:noFill/>
          <a:ln>
            <a:noFill/>
          </a:ln>
        </p:spPr>
        <p:txBody>
          <a:bodyPr vert="eaVert" lIns="0" tIns="0" rIns="0" bIns="0" anchor="t"/>
          <a:lstStyle>
            <a:lvl1pPr marL="0" indent="0" algn="ctr">
              <a:buNone/>
              <a:defRPr sz="1600" b="0" i="0">
                <a:ln>
                  <a:noFill/>
                </a:ln>
                <a:solidFill>
                  <a:schemeClr val="bg1">
                    <a:lumMod val="50000"/>
                  </a:schemeClr>
                </a:solidFill>
                <a:latin typeface="Microsoft YaHei Light" panose="020B0502040204020203" pitchFamily="34" charset="-122"/>
                <a:ea typeface="Microsoft YaHei Light" panose="020B0502040204020203"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智源公众号</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时间轴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人物介绍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3.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xml"/><Relationship Id="rId5" Type="http://schemas.openxmlformats.org/officeDocument/2006/relationships/image" Target="../media/image79.png"/><Relationship Id="rId4" Type="http://schemas.openxmlformats.org/officeDocument/2006/relationships/image" Target="../media/image78.png"/></Relationships>
</file>

<file path=ppt/slides/_rels/slide23.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3.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3.xml"/><Relationship Id="rId4" Type="http://schemas.openxmlformats.org/officeDocument/2006/relationships/image" Target="../media/image91.png"/></Relationships>
</file>

<file path=ppt/slides/_rels/slide2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3.xml"/><Relationship Id="rId4" Type="http://schemas.openxmlformats.org/officeDocument/2006/relationships/image" Target="../media/image9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6.jpg"/><Relationship Id="rId2" Type="http://schemas.openxmlformats.org/officeDocument/2006/relationships/image" Target="../media/image95.jpeg"/><Relationship Id="rId1" Type="http://schemas.openxmlformats.org/officeDocument/2006/relationships/slideLayout" Target="../slideLayouts/slideLayout3.xml"/><Relationship Id="rId4" Type="http://schemas.openxmlformats.org/officeDocument/2006/relationships/image" Target="../media/image9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b="1" dirty="0"/>
              <a:t>机器学习</a:t>
            </a:r>
            <a:endParaRPr kumimoji="1" lang="zh-CN" altLang="en-US" dirty="0"/>
          </a:p>
          <a:p>
            <a:endParaRPr kumimoji="1" lang="zh-CN" altLang="en-US" dirty="0"/>
          </a:p>
        </p:txBody>
      </p:sp>
      <p:sp>
        <p:nvSpPr>
          <p:cNvPr id="8" name="文本占位符 5">
            <a:extLst>
              <a:ext uri="{FF2B5EF4-FFF2-40B4-BE49-F238E27FC236}">
                <a16:creationId xmlns:a16="http://schemas.microsoft.com/office/drawing/2014/main" id="{AF3E0491-2FA6-8145-8C9A-A280E9935750}"/>
              </a:ext>
            </a:extLst>
          </p:cNvPr>
          <p:cNvSpPr>
            <a:spLocks noGrp="1"/>
          </p:cNvSpPr>
          <p:nvPr>
            <p:ph type="body" sz="quarter" idx="11"/>
          </p:nvPr>
        </p:nvSpPr>
        <p:spPr>
          <a:xfrm>
            <a:off x="5715000" y="6318095"/>
            <a:ext cx="6477000" cy="539905"/>
          </a:xfrm>
        </p:spPr>
        <p:txBody>
          <a:body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Sigmoid </a:t>
            </a:r>
            <a:r>
              <a:rPr lang="zh-CN" altLang="en-US" dirty="0"/>
              <a:t>函数</a:t>
            </a:r>
          </a:p>
        </p:txBody>
      </p:sp>
      <p:sp>
        <p:nvSpPr>
          <p:cNvPr id="3" name="文本占位符 2"/>
          <p:cNvSpPr>
            <a:spLocks noGrp="1"/>
          </p:cNvSpPr>
          <p:nvPr>
            <p:ph type="body" sz="quarter" idx="22"/>
          </p:nvPr>
        </p:nvSpPr>
        <p:spPr/>
        <p:txBody>
          <a:bodyPr/>
          <a:lstStyle/>
          <a:p>
            <a:r>
              <a:rPr lang="en-US" altLang="zh-CN" sz="2000" dirty="0"/>
              <a:t>• Sigmoid</a:t>
            </a:r>
            <a:r>
              <a:rPr lang="zh-CN" altLang="en-US" sz="2000" dirty="0"/>
              <a:t>函数用于构建逻辑回归的模型，其表达式如下：</a:t>
            </a:r>
            <a:endParaRPr lang="en-US" altLang="zh-CN" sz="2000" dirty="0"/>
          </a:p>
          <a:p>
            <a:endParaRPr lang="en-US" altLang="zh-CN" sz="2000" dirty="0"/>
          </a:p>
          <a:p>
            <a:endParaRPr lang="en-US" altLang="zh-CN" sz="2000" dirty="0"/>
          </a:p>
          <a:p>
            <a:r>
              <a:rPr lang="en-US" altLang="zh-CN" sz="2000" dirty="0"/>
              <a:t>• Sigmoid </a:t>
            </a:r>
            <a:r>
              <a:rPr lang="zh-CN" altLang="en-US" sz="2000" dirty="0"/>
              <a:t>函数的定义域为 </a:t>
            </a:r>
            <a:r>
              <a:rPr lang="en-US" altLang="zh-CN" sz="2000" dirty="0"/>
              <a:t>[- ∞, + ∞]</a:t>
            </a:r>
            <a:r>
              <a:rPr lang="zh-CN" altLang="en-US" sz="2000" dirty="0"/>
              <a:t>，而值域为 </a:t>
            </a:r>
            <a:r>
              <a:rPr lang="en-US" altLang="zh-CN" sz="2000" dirty="0"/>
              <a:t>[0, 1]</a:t>
            </a:r>
            <a:r>
              <a:rPr lang="zh-CN" altLang="en-US" sz="2000" dirty="0"/>
              <a:t>。</a:t>
            </a:r>
            <a:endParaRPr lang="en-US" altLang="zh-CN" sz="2000" dirty="0"/>
          </a:p>
          <a:p>
            <a:r>
              <a:rPr lang="en-US" altLang="zh-CN" sz="2000" dirty="0"/>
              <a:t>• Sigmoid </a:t>
            </a:r>
            <a:r>
              <a:rPr lang="zh-CN" altLang="en-US" sz="2000" dirty="0"/>
              <a:t>函数可以将一个实数，单调地映射到 </a:t>
            </a:r>
            <a:r>
              <a:rPr lang="en-US" altLang="zh-CN" sz="2000" dirty="0"/>
              <a:t>0 </a:t>
            </a:r>
            <a:r>
              <a:rPr lang="zh-CN" altLang="en-US" sz="2000" dirty="0"/>
              <a:t>至 </a:t>
            </a:r>
            <a:r>
              <a:rPr lang="en-US" altLang="zh-CN" sz="2000" dirty="0"/>
              <a:t>1 </a:t>
            </a:r>
            <a:r>
              <a:rPr lang="zh-CN" altLang="en-US" sz="2000" dirty="0"/>
              <a:t>的区间内，这正好是概率的取值范围。在很多情况下，</a:t>
            </a:r>
            <a:r>
              <a:rPr lang="en-US" altLang="zh-CN" sz="2000" dirty="0"/>
              <a:t>Sigmoid </a:t>
            </a:r>
            <a:r>
              <a:rPr lang="zh-CN" altLang="en-US" sz="2000" dirty="0"/>
              <a:t>函数的输出被看作事件发生的概率。</a:t>
            </a:r>
            <a:endParaRPr lang="en-US" altLang="zh-CN" sz="2000" dirty="0"/>
          </a:p>
          <a:p>
            <a:endParaRPr lang="en-US" altLang="zh-CN" sz="2000" dirty="0"/>
          </a:p>
          <a:p>
            <a:endParaRPr lang="en-US" altLang="zh-CN" sz="2000" dirty="0"/>
          </a:p>
          <a:p>
            <a:endParaRPr lang="en-US" altLang="zh-CN" sz="2000" dirty="0"/>
          </a:p>
          <a:p>
            <a:r>
              <a:rPr lang="en-US" altLang="zh-CN" sz="2000" dirty="0"/>
              <a:t>• Sigmoid </a:t>
            </a:r>
            <a:r>
              <a:rPr lang="zh-CN" altLang="en-US" sz="2000" dirty="0"/>
              <a:t>函数图像如右图所示。</a:t>
            </a:r>
            <a:endParaRPr lang="en-US" altLang="zh-CN" sz="2000" dirty="0"/>
          </a:p>
          <a:p>
            <a:br>
              <a:rPr lang="zh-CN" altLang="en-US" sz="2000" dirty="0"/>
            </a:br>
            <a:endParaRPr lang="en-US" altLang="zh-CN" sz="2000" dirty="0"/>
          </a:p>
          <a:p>
            <a:br>
              <a:rPr lang="zh-CN" altLang="en-US" sz="2000" dirty="0"/>
            </a:br>
            <a:r>
              <a:rPr lang="zh-CN" altLang="en-US" sz="2000" dirty="0"/>
              <a:t> </a:t>
            </a:r>
            <a:br>
              <a:rPr lang="zh-CN" altLang="en-US" sz="2000" dirty="0"/>
            </a:br>
            <a:endParaRPr lang="en-US" altLang="zh-CN" sz="2000" dirty="0"/>
          </a:p>
          <a:p>
            <a:endParaRPr lang="zh-CN" altLang="en-US" sz="2000" dirty="0"/>
          </a:p>
        </p:txBody>
      </p:sp>
      <p:pic>
        <p:nvPicPr>
          <p:cNvPr id="4098" name="Picture 2"/>
          <p:cNvPicPr>
            <a:picLocks noChangeAspect="1" noChangeArrowheads="1"/>
          </p:cNvPicPr>
          <p:nvPr/>
        </p:nvPicPr>
        <p:blipFill>
          <a:blip r:embed="rId2"/>
          <a:srcRect/>
          <a:stretch>
            <a:fillRect/>
          </a:stretch>
        </p:blipFill>
        <p:spPr bwMode="auto">
          <a:xfrm>
            <a:off x="591398" y="1510821"/>
            <a:ext cx="1550552" cy="721641"/>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052353" y="3529304"/>
            <a:ext cx="4369302" cy="321596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Sigmoid </a:t>
            </a:r>
            <a:r>
              <a:rPr lang="zh-CN" altLang="en-US" dirty="0"/>
              <a:t>函数</a:t>
            </a:r>
          </a:p>
          <a:p>
            <a:endParaRPr lang="zh-CN" altLang="en-US" dirty="0"/>
          </a:p>
        </p:txBody>
      </p:sp>
      <p:sp>
        <p:nvSpPr>
          <p:cNvPr id="3" name="文本占位符 2"/>
          <p:cNvSpPr>
            <a:spLocks noGrp="1"/>
          </p:cNvSpPr>
          <p:nvPr>
            <p:ph type="body" sz="quarter" idx="22"/>
          </p:nvPr>
        </p:nvSpPr>
        <p:spPr/>
        <p:txBody>
          <a:bodyPr/>
          <a:lstStyle/>
          <a:p>
            <a:r>
              <a:rPr lang="en-US" altLang="zh-CN" sz="2000" dirty="0"/>
              <a:t>• </a:t>
            </a:r>
            <a:r>
              <a:rPr lang="zh-CN" altLang="en-US" sz="2000" dirty="0"/>
              <a:t>从图像可知，</a:t>
            </a:r>
            <a:r>
              <a:rPr lang="en-US" altLang="zh-CN" sz="2000" dirty="0"/>
              <a:t>Sigmoid </a:t>
            </a:r>
            <a:r>
              <a:rPr lang="zh-CN" altLang="en-US" sz="2000" dirty="0"/>
              <a:t>函数在 </a:t>
            </a:r>
            <a:r>
              <a:rPr lang="en-US" altLang="zh-CN" sz="2000" dirty="0"/>
              <a:t>|z| </a:t>
            </a:r>
            <a:r>
              <a:rPr lang="zh-CN" altLang="en-US" sz="2000" dirty="0"/>
              <a:t>相对较小的时候，变化率最大。</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a:t>
            </a:r>
            <a:r>
              <a:rPr lang="zh-CN" altLang="en-US" sz="2000" dirty="0"/>
              <a:t> </a:t>
            </a:r>
            <a:r>
              <a:rPr lang="en-US" altLang="zh-CN" sz="2000" dirty="0"/>
              <a:t>Sigmoid </a:t>
            </a:r>
            <a:r>
              <a:rPr lang="zh-CN" altLang="en-US" sz="2000" dirty="0"/>
              <a:t>函数的一阶导函数在机器学习算法中经常被使用。</a:t>
            </a:r>
            <a:r>
              <a:rPr lang="en-US" altLang="zh-CN" sz="2000" dirty="0"/>
              <a:t>Sigmoid </a:t>
            </a:r>
            <a:r>
              <a:rPr lang="zh-CN" altLang="en-US" sz="2000" dirty="0"/>
              <a:t>函数的一阶导函数为：</a:t>
            </a:r>
            <a:br>
              <a:rPr lang="zh-CN" altLang="en-US" sz="2000" dirty="0"/>
            </a:br>
            <a:endParaRPr lang="en-US" altLang="zh-CN" sz="2000" dirty="0"/>
          </a:p>
          <a:p>
            <a:endParaRPr lang="en-US" altLang="zh-CN" sz="2000" dirty="0"/>
          </a:p>
          <a:p>
            <a:endParaRPr lang="en-US" altLang="zh-CN" sz="2000" dirty="0"/>
          </a:p>
          <a:p>
            <a:endParaRPr lang="en-US" altLang="zh-CN" sz="2000" dirty="0"/>
          </a:p>
          <a:p>
            <a:endParaRPr lang="zh-CN" altLang="en-US" sz="2000" dirty="0"/>
          </a:p>
        </p:txBody>
      </p:sp>
      <p:pic>
        <p:nvPicPr>
          <p:cNvPr id="4" name="Picture 3"/>
          <p:cNvPicPr>
            <a:picLocks noChangeAspect="1" noChangeArrowheads="1"/>
          </p:cNvPicPr>
          <p:nvPr/>
        </p:nvPicPr>
        <p:blipFill>
          <a:blip r:embed="rId2"/>
          <a:srcRect/>
          <a:stretch>
            <a:fillRect/>
          </a:stretch>
        </p:blipFill>
        <p:spPr bwMode="auto">
          <a:xfrm>
            <a:off x="3133790" y="1500089"/>
            <a:ext cx="4037444" cy="2971703"/>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641373" y="5202998"/>
            <a:ext cx="5648325" cy="685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模型的数学表达</a:t>
            </a:r>
          </a:p>
        </p:txBody>
      </p:sp>
      <p:sp>
        <p:nvSpPr>
          <p:cNvPr id="3" name="文本占位符 2"/>
          <p:cNvSpPr>
            <a:spLocks noGrp="1"/>
          </p:cNvSpPr>
          <p:nvPr>
            <p:ph type="body" sz="quarter" idx="22"/>
          </p:nvPr>
        </p:nvSpPr>
        <p:spPr>
          <a:xfrm>
            <a:off x="461774" y="1100916"/>
            <a:ext cx="11081266" cy="4766832"/>
          </a:xfrm>
        </p:spPr>
        <p:txBody>
          <a:bodyPr/>
          <a:lstStyle/>
          <a:p>
            <a:r>
              <a:rPr lang="zh-CN" altLang="en-US" sz="2000" dirty="0"/>
              <a:t>在数据集 </a:t>
            </a:r>
            <a:r>
              <a:rPr lang="en-US" altLang="zh-CN" sz="2000" dirty="0"/>
              <a:t>D </a:t>
            </a:r>
            <a:r>
              <a:rPr lang="zh-CN" altLang="en-US" sz="2000" dirty="0"/>
              <a:t>矩阵中，一条数据是一行，则其表达式可写作                 。拓展到整个数据集，则有：</a:t>
            </a:r>
            <a:endParaRPr lang="en-US" altLang="zh-CN" sz="2000" dirty="0"/>
          </a:p>
          <a:p>
            <a:endParaRPr lang="en-US" altLang="zh-CN" sz="2000" dirty="0"/>
          </a:p>
          <a:p>
            <a:endParaRPr lang="en-US" altLang="zh-CN" sz="2000" dirty="0"/>
          </a:p>
          <a:p>
            <a:r>
              <a:rPr lang="en-US" altLang="zh-CN" sz="2000" dirty="0"/>
              <a:t>                                                  </a:t>
            </a:r>
            <a:r>
              <a:rPr lang="zh-CN" altLang="en-US" sz="2000" dirty="0"/>
              <a:t>，</a:t>
            </a:r>
            <a:br>
              <a:rPr lang="zh-CN" altLang="en-US" dirty="0"/>
            </a:br>
            <a:endParaRPr lang="en-US" altLang="zh-CN" dirty="0"/>
          </a:p>
          <a:p>
            <a:endParaRPr lang="en-US" altLang="zh-CN" dirty="0"/>
          </a:p>
          <a:p>
            <a:r>
              <a:rPr lang="zh-CN" altLang="en-US" sz="2000" dirty="0"/>
              <a:t>在线性回归的学习中，我们直接对 </a:t>
            </a:r>
            <a:r>
              <a:rPr lang="en-US" altLang="zh-CN" sz="2000" b="1" dirty="0"/>
              <a:t>X </a:t>
            </a:r>
            <a:r>
              <a:rPr lang="zh-CN" altLang="en-US" sz="2000" dirty="0"/>
              <a:t>和 </a:t>
            </a:r>
            <a:r>
              <a:rPr lang="en-US" altLang="zh-CN" sz="2000" b="1" dirty="0"/>
              <a:t>y </a:t>
            </a:r>
            <a:r>
              <a:rPr lang="zh-CN" altLang="en-US" sz="2000" dirty="0"/>
              <a:t>进行计算，所有计算都可以用矩阵计算来表示。逻辑回归则不同，它引入了 </a:t>
            </a:r>
            <a:r>
              <a:rPr lang="en-US" altLang="zh-CN" sz="2000" dirty="0"/>
              <a:t>Sigmoid </a:t>
            </a:r>
            <a:r>
              <a:rPr lang="zh-CN" altLang="en-US" sz="2000" dirty="0"/>
              <a:t>函数。因此，下面的公式推导，将从单个样本的计算说起。</a:t>
            </a:r>
            <a:endParaRPr lang="en-US" altLang="zh-CN" sz="2000" dirty="0"/>
          </a:p>
          <a:p>
            <a:r>
              <a:rPr lang="en-US" altLang="zh-CN" sz="2000" dirty="0"/>
              <a:t>• </a:t>
            </a:r>
            <a:r>
              <a:rPr lang="zh-CN" altLang="en-US" sz="2000" dirty="0"/>
              <a:t>逻辑回归的表达式如下所示：</a:t>
            </a:r>
            <a:endParaRPr lang="en-US" altLang="zh-CN" sz="2000" dirty="0"/>
          </a:p>
          <a:p>
            <a:endParaRPr lang="en-US" altLang="zh-CN" sz="2000" dirty="0"/>
          </a:p>
          <a:p>
            <a:endParaRPr lang="en-US" altLang="zh-CN" sz="2000" dirty="0"/>
          </a:p>
          <a:p>
            <a:r>
              <a:rPr lang="zh-CN" altLang="en-US" sz="2000" dirty="0"/>
              <a:t>其中，输入    </a:t>
            </a:r>
            <a:r>
              <a:rPr lang="en-US" sz="2000" dirty="0"/>
              <a:t>（    </a:t>
            </a:r>
            <a:r>
              <a:rPr lang="zh-CN" altLang="en-US" sz="2000" dirty="0"/>
              <a:t>为行向量）为 </a:t>
            </a:r>
            <a:r>
              <a:rPr lang="en-US" sz="2000" dirty="0"/>
              <a:t>n</a:t>
            </a:r>
            <a:r>
              <a:rPr lang="en-US" altLang="zh-CN" sz="2000" dirty="0"/>
              <a:t>-</a:t>
            </a:r>
            <a:r>
              <a:rPr lang="en-US" sz="2000" dirty="0"/>
              <a:t>1 </a:t>
            </a:r>
            <a:r>
              <a:rPr lang="zh-CN" altLang="en-US" sz="2000" dirty="0"/>
              <a:t>的特征向量，输出 </a:t>
            </a:r>
            <a:r>
              <a:rPr lang="en-US" altLang="zh-CN" sz="2000" dirty="0" err="1"/>
              <a:t>y</a:t>
            </a:r>
            <a:r>
              <a:rPr lang="en-US" altLang="zh-CN" sz="2400" baseline="-25000" dirty="0" err="1"/>
              <a:t>i</a:t>
            </a:r>
            <a:r>
              <a:rPr lang="en-US" sz="2000" dirty="0"/>
              <a:t> </a:t>
            </a:r>
            <a:r>
              <a:rPr lang="zh-CN" altLang="en-US" sz="2000" dirty="0"/>
              <a:t>为概率值，表示输入     为正例的概率。</a:t>
            </a:r>
            <a:br>
              <a:rPr lang="zh-CN" altLang="en-US" sz="2000" dirty="0"/>
            </a:br>
            <a:endParaRPr lang="en-US" altLang="zh-CN" sz="2000" dirty="0"/>
          </a:p>
          <a:p>
            <a:endParaRPr lang="en-US" altLang="zh-CN" sz="2000" dirty="0"/>
          </a:p>
          <a:p>
            <a:br>
              <a:rPr lang="zh-CN" altLang="en-US" dirty="0"/>
            </a:br>
            <a:r>
              <a:rPr lang="zh-CN" altLang="en-US" dirty="0"/>
              <a:t> </a:t>
            </a:r>
            <a:br>
              <a:rPr lang="zh-CN" altLang="en-US" dirty="0"/>
            </a:br>
            <a:r>
              <a:rPr lang="zh-CN" altLang="en-US" dirty="0"/>
              <a:t> </a:t>
            </a:r>
            <a:br>
              <a:rPr lang="zh-CN" altLang="en-US" dirty="0"/>
            </a:br>
            <a:r>
              <a:rPr lang="zh-CN" altLang="en-US" dirty="0"/>
              <a:t> </a:t>
            </a:r>
            <a:br>
              <a:rPr lang="zh-CN" altLang="en-US" dirty="0"/>
            </a:b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7002049" y="1197279"/>
            <a:ext cx="1219200" cy="3048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43774" y="1522043"/>
            <a:ext cx="3438525" cy="180975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4808886" y="1524522"/>
            <a:ext cx="2524125" cy="1905000"/>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a:stretch>
            <a:fillRect/>
          </a:stretch>
        </p:blipFill>
        <p:spPr bwMode="auto">
          <a:xfrm>
            <a:off x="463463" y="4765830"/>
            <a:ext cx="2095500" cy="733425"/>
          </a:xfrm>
          <a:prstGeom prst="rect">
            <a:avLst/>
          </a:prstGeom>
          <a:noFill/>
          <a:ln w="9525">
            <a:noFill/>
            <a:miter lim="800000"/>
            <a:headEnd/>
            <a:tailEnd/>
          </a:ln>
          <a:effectLst/>
        </p:spPr>
      </p:pic>
      <p:pic>
        <p:nvPicPr>
          <p:cNvPr id="6150" name="Picture 6"/>
          <p:cNvPicPr>
            <a:picLocks noChangeAspect="1" noChangeArrowheads="1"/>
          </p:cNvPicPr>
          <p:nvPr/>
        </p:nvPicPr>
        <p:blipFill>
          <a:blip r:embed="rId6"/>
          <a:srcRect/>
          <a:stretch>
            <a:fillRect/>
          </a:stretch>
        </p:blipFill>
        <p:spPr bwMode="auto">
          <a:xfrm>
            <a:off x="1792723" y="5625483"/>
            <a:ext cx="350285" cy="424588"/>
          </a:xfrm>
          <a:prstGeom prst="rect">
            <a:avLst/>
          </a:prstGeom>
          <a:noFill/>
          <a:ln w="9525">
            <a:noFill/>
            <a:miter lim="800000"/>
            <a:headEnd/>
            <a:tailEnd/>
          </a:ln>
          <a:effectLst/>
        </p:spPr>
      </p:pic>
      <p:pic>
        <p:nvPicPr>
          <p:cNvPr id="11" name="Picture 6"/>
          <p:cNvPicPr>
            <a:picLocks noChangeAspect="1" noChangeArrowheads="1"/>
          </p:cNvPicPr>
          <p:nvPr/>
        </p:nvPicPr>
        <p:blipFill>
          <a:blip r:embed="rId6"/>
          <a:srcRect/>
          <a:stretch>
            <a:fillRect/>
          </a:stretch>
        </p:blipFill>
        <p:spPr bwMode="auto">
          <a:xfrm>
            <a:off x="2308377" y="5627571"/>
            <a:ext cx="350285" cy="424588"/>
          </a:xfrm>
          <a:prstGeom prst="rect">
            <a:avLst/>
          </a:prstGeom>
          <a:noFill/>
          <a:ln w="9525">
            <a:noFill/>
            <a:miter lim="800000"/>
            <a:headEnd/>
            <a:tailEnd/>
          </a:ln>
          <a:effectLst/>
        </p:spPr>
      </p:pic>
      <p:pic>
        <p:nvPicPr>
          <p:cNvPr id="12" name="Picture 6"/>
          <p:cNvPicPr>
            <a:picLocks noChangeAspect="1" noChangeArrowheads="1"/>
          </p:cNvPicPr>
          <p:nvPr/>
        </p:nvPicPr>
        <p:blipFill>
          <a:blip r:embed="rId6"/>
          <a:srcRect/>
          <a:stretch>
            <a:fillRect/>
          </a:stretch>
        </p:blipFill>
        <p:spPr bwMode="auto">
          <a:xfrm>
            <a:off x="9423162" y="5589993"/>
            <a:ext cx="350285" cy="42458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模型的数学表达</a:t>
            </a:r>
          </a:p>
          <a:p>
            <a:endParaRPr lang="zh-CN" altLang="en-US" dirty="0"/>
          </a:p>
        </p:txBody>
      </p:sp>
      <p:sp>
        <p:nvSpPr>
          <p:cNvPr id="3" name="文本占位符 2"/>
          <p:cNvSpPr>
            <a:spLocks noGrp="1"/>
          </p:cNvSpPr>
          <p:nvPr>
            <p:ph type="body" sz="quarter" idx="22"/>
          </p:nvPr>
        </p:nvSpPr>
        <p:spPr/>
        <p:txBody>
          <a:bodyPr/>
          <a:lstStyle/>
          <a:p>
            <a:r>
              <a:rPr lang="en-US" altLang="zh-CN" sz="2000" dirty="0"/>
              <a:t>• </a:t>
            </a:r>
            <a:r>
              <a:rPr lang="zh-CN" altLang="en-US" sz="2000" dirty="0"/>
              <a:t>令                 ，则逻辑回归模型的数学表达为：</a:t>
            </a:r>
            <a:br>
              <a:rPr lang="zh-CN" altLang="en-US" sz="2000" dirty="0"/>
            </a:br>
            <a:endParaRPr lang="en-US" altLang="zh-CN" sz="2000" dirty="0"/>
          </a:p>
          <a:p>
            <a:r>
              <a:rPr lang="en-US" altLang="zh-CN" sz="2000" dirty="0"/>
              <a:t>• </a:t>
            </a:r>
            <a:r>
              <a:rPr lang="zh-CN" altLang="en-US" sz="2000" dirty="0"/>
              <a:t>逻辑回归是输入经线性变换（                ）并叠加 </a:t>
            </a:r>
            <a:r>
              <a:rPr lang="en-US" altLang="zh-CN" sz="2000" dirty="0"/>
              <a:t>sigmoid </a:t>
            </a:r>
            <a:r>
              <a:rPr lang="zh-CN" altLang="en-US" sz="2000" dirty="0"/>
              <a:t>函数（                  ）后产生输出的过程。</a:t>
            </a:r>
            <a:r>
              <a:rPr lang="en-US" altLang="zh-CN" sz="2000" dirty="0"/>
              <a:t>Sigmoid </a:t>
            </a:r>
            <a:r>
              <a:rPr lang="zh-CN" altLang="en-US" sz="2000" dirty="0"/>
              <a:t>函数通常也被称作逻辑函数（</a:t>
            </a:r>
            <a:r>
              <a:rPr lang="en-US" altLang="zh-CN" sz="2000" dirty="0"/>
              <a:t>Logistic Function</a:t>
            </a:r>
            <a:r>
              <a:rPr lang="zh-CN" altLang="en-US" sz="2000" dirty="0"/>
              <a:t>）。</a:t>
            </a:r>
            <a:endParaRPr lang="en-US" altLang="zh-CN" sz="2000" dirty="0"/>
          </a:p>
          <a:p>
            <a:endParaRPr lang="en-US" altLang="zh-CN" sz="2000" dirty="0"/>
          </a:p>
          <a:p>
            <a:r>
              <a:rPr lang="en-US" altLang="zh-CN" sz="2000" dirty="0"/>
              <a:t>• Sigmoid </a:t>
            </a:r>
            <a:r>
              <a:rPr lang="zh-CN" altLang="en-US" sz="2000" dirty="0"/>
              <a:t>函数与逻辑回归密不可分。借助 </a:t>
            </a:r>
            <a:r>
              <a:rPr lang="en-US" altLang="zh-CN" sz="2000" dirty="0"/>
              <a:t>Sigmoid </a:t>
            </a:r>
            <a:r>
              <a:rPr lang="zh-CN" altLang="en-US" sz="2000" dirty="0"/>
              <a:t>函数，我们将模型公式重写为：</a:t>
            </a:r>
            <a:endParaRPr lang="en-US" altLang="zh-CN" sz="2000" dirty="0"/>
          </a:p>
          <a:p>
            <a:endParaRPr lang="en-US" altLang="zh-CN" sz="2000" dirty="0"/>
          </a:p>
          <a:p>
            <a:r>
              <a:rPr lang="en-US" altLang="zh-CN" sz="2000" dirty="0"/>
              <a:t>                                                   </a:t>
            </a:r>
            <a:r>
              <a:rPr lang="zh-CN" altLang="en-US" sz="2000" dirty="0"/>
              <a:t>，其中，        是</a:t>
            </a:r>
            <a:r>
              <a:rPr lang="en-US" altLang="zh-CN" sz="2000" b="1" dirty="0"/>
              <a:t>x</a:t>
            </a:r>
            <a:r>
              <a:rPr lang="zh-CN" altLang="en-US" sz="2000" dirty="0"/>
              <a:t>的线性求和</a:t>
            </a:r>
            <a:endParaRPr lang="en-US" altLang="zh-CN" sz="2000" dirty="0"/>
          </a:p>
          <a:p>
            <a:r>
              <a:rPr lang="en-US" altLang="zh-CN" sz="2000" dirty="0"/>
              <a:t>• </a:t>
            </a:r>
            <a:r>
              <a:rPr lang="zh-CN" altLang="en-US" sz="2000" dirty="0"/>
              <a:t>建立逻辑回归模型的过程，本质上就是利用数据求解参数 </a:t>
            </a:r>
            <a:r>
              <a:rPr lang="en-US" altLang="zh-CN" sz="2000" b="1" dirty="0"/>
              <a:t>w </a:t>
            </a:r>
            <a:r>
              <a:rPr lang="zh-CN" altLang="en-US" sz="2000" dirty="0"/>
              <a:t>的过程。</a:t>
            </a:r>
            <a:r>
              <a:rPr lang="zh-CN" altLang="en-US" sz="2000" b="1" dirty="0"/>
              <a:t> </a:t>
            </a:r>
            <a:r>
              <a:rPr lang="en-US" altLang="zh-CN" sz="2000" b="1" dirty="0"/>
              <a:t>x </a:t>
            </a:r>
            <a:r>
              <a:rPr lang="zh-CN" altLang="en-US" sz="2000" dirty="0"/>
              <a:t>是输入的特征向量训练集，是已知样本。样本对应的真实值向量 </a:t>
            </a:r>
            <a:r>
              <a:rPr lang="en-US" altLang="zh-CN" sz="2000" b="1" dirty="0"/>
              <a:t>y </a:t>
            </a:r>
            <a:r>
              <a:rPr lang="zh-CN" altLang="en-US" sz="2000" dirty="0"/>
              <a:t>也是已知的，只有模型的参数 </a:t>
            </a:r>
            <a:r>
              <a:rPr lang="en-US" altLang="zh-CN" sz="2000" b="1" dirty="0"/>
              <a:t>w </a:t>
            </a:r>
            <a:r>
              <a:rPr lang="zh-CN" altLang="en-US" sz="2000" dirty="0"/>
              <a:t>是未知的。</a:t>
            </a:r>
            <a:endParaRPr lang="en-US" altLang="zh-CN" sz="2000" dirty="0"/>
          </a:p>
          <a:p>
            <a:r>
              <a:rPr lang="en-US" altLang="zh-CN" sz="2000" dirty="0"/>
              <a:t>• </a:t>
            </a:r>
            <a:r>
              <a:rPr lang="zh-CN" altLang="en-US" sz="2000" dirty="0"/>
              <a:t>逻辑回归的目标，就是通过训练集合的 </a:t>
            </a:r>
            <a:r>
              <a:rPr lang="en-US" altLang="zh-CN" sz="2000" i="1" dirty="0"/>
              <a:t>&lt; </a:t>
            </a:r>
            <a:r>
              <a:rPr lang="en-US" altLang="zh-CN" sz="2000" b="1" dirty="0"/>
              <a:t>X</a:t>
            </a:r>
            <a:r>
              <a:rPr lang="en-US" altLang="zh-CN" sz="2000" i="1" dirty="0"/>
              <a:t>, </a:t>
            </a:r>
            <a:r>
              <a:rPr lang="en-US" altLang="zh-CN" sz="2000" b="1" dirty="0"/>
              <a:t>y </a:t>
            </a:r>
            <a:r>
              <a:rPr lang="en-US" altLang="zh-CN" sz="2000" i="1" dirty="0"/>
              <a:t>&gt;</a:t>
            </a:r>
            <a:r>
              <a:rPr lang="zh-CN" altLang="en-US" sz="2000" dirty="0"/>
              <a:t>，求解“最合适”的系数向量 </a:t>
            </a:r>
            <a:r>
              <a:rPr lang="en-US" altLang="zh-CN" sz="2000" b="1" dirty="0"/>
              <a:t>w </a:t>
            </a:r>
            <a:r>
              <a:rPr lang="zh-CN" altLang="en-US" sz="2000" dirty="0"/>
              <a:t>的过程。“最合适”，可理解为错误概率最低。</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7170" name="Picture 2"/>
          <p:cNvPicPr>
            <a:picLocks noChangeAspect="1" noChangeArrowheads="1"/>
          </p:cNvPicPr>
          <p:nvPr/>
        </p:nvPicPr>
        <p:blipFill>
          <a:blip r:embed="rId2"/>
          <a:srcRect/>
          <a:stretch>
            <a:fillRect/>
          </a:stretch>
        </p:blipFill>
        <p:spPr bwMode="auto">
          <a:xfrm>
            <a:off x="1059754" y="1147176"/>
            <a:ext cx="1159046" cy="343421"/>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059270" y="1070453"/>
            <a:ext cx="1518976" cy="548791"/>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a:stretch>
            <a:fillRect/>
          </a:stretch>
        </p:blipFill>
        <p:spPr bwMode="auto">
          <a:xfrm>
            <a:off x="4017986" y="1875773"/>
            <a:ext cx="1159046" cy="343421"/>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8027945" y="1811577"/>
            <a:ext cx="1518976" cy="548791"/>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626692" y="3702682"/>
            <a:ext cx="3719839" cy="544618"/>
          </a:xfrm>
          <a:prstGeom prst="rect">
            <a:avLst/>
          </a:prstGeom>
          <a:noFill/>
          <a:ln w="9525">
            <a:noFill/>
            <a:miter lim="800000"/>
            <a:headEnd/>
            <a:tailEnd/>
          </a:ln>
          <a:effectLst/>
        </p:spPr>
      </p:pic>
      <p:pic>
        <p:nvPicPr>
          <p:cNvPr id="7173" name="Picture 5"/>
          <p:cNvPicPr>
            <a:picLocks noChangeAspect="1" noChangeArrowheads="1"/>
          </p:cNvPicPr>
          <p:nvPr/>
        </p:nvPicPr>
        <p:blipFill>
          <a:blip r:embed="rId5"/>
          <a:srcRect/>
          <a:stretch>
            <a:fillRect/>
          </a:stretch>
        </p:blipFill>
        <p:spPr bwMode="auto">
          <a:xfrm>
            <a:off x="5309207" y="3920190"/>
            <a:ext cx="606981" cy="31360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逻辑回归指标</a:t>
            </a:r>
          </a:p>
        </p:txBody>
      </p:sp>
      <p:sp>
        <p:nvSpPr>
          <p:cNvPr id="3" name="文本占位符 2"/>
          <p:cNvSpPr>
            <a:spLocks noGrp="1"/>
          </p:cNvSpPr>
          <p:nvPr>
            <p:ph type="body" sz="quarter" idx="22"/>
          </p:nvPr>
        </p:nvSpPr>
        <p:spPr/>
        <p:txBody>
          <a:bodyPr/>
          <a:lstStyle/>
          <a:p>
            <a:r>
              <a:rPr lang="zh-CN" altLang="en-US" sz="2000" b="1" dirty="0"/>
              <a:t>极大似然估计</a:t>
            </a:r>
            <a:endParaRPr lang="en-US" altLang="zh-CN" sz="2000" b="1" dirty="0"/>
          </a:p>
          <a:p>
            <a:r>
              <a:rPr lang="zh-CN" altLang="en-US" sz="2000" dirty="0"/>
              <a:t>似然（</a:t>
            </a:r>
            <a:r>
              <a:rPr lang="en-US" sz="2000" dirty="0"/>
              <a:t>Likelihood）</a:t>
            </a:r>
            <a:r>
              <a:rPr lang="zh-CN" altLang="en-US" sz="2000" dirty="0"/>
              <a:t>的意思是可能性。极大似然估计，就是最大的可能性的估计。</a:t>
            </a:r>
            <a:br>
              <a:rPr lang="zh-CN" altLang="en-US" sz="2000" dirty="0"/>
            </a:br>
            <a:endParaRPr lang="en-US" altLang="zh-CN" sz="2000" dirty="0"/>
          </a:p>
          <a:p>
            <a:r>
              <a:rPr lang="zh-CN" altLang="en-US" sz="2000" dirty="0"/>
              <a:t>一般说来，事件 </a:t>
            </a:r>
            <a:r>
              <a:rPr lang="en-US" altLang="zh-CN" sz="2000" dirty="0"/>
              <a:t>A </a:t>
            </a:r>
            <a:r>
              <a:rPr lang="zh-CN" altLang="en-US" sz="2000" dirty="0"/>
              <a:t>发生的概率与某一未知参数  有关。随着   取值的不同，事件 </a:t>
            </a:r>
            <a:r>
              <a:rPr lang="en-US" altLang="zh-CN" sz="2000" dirty="0"/>
              <a:t>A </a:t>
            </a:r>
            <a:r>
              <a:rPr lang="zh-CN" altLang="en-US" sz="2000" dirty="0"/>
              <a:t>发生的概率 </a:t>
            </a:r>
            <a:r>
              <a:rPr lang="en-US" altLang="zh-CN" sz="2000" dirty="0"/>
              <a:t>    P (A) </a:t>
            </a:r>
            <a:r>
              <a:rPr lang="zh-CN" altLang="en-US" sz="2000" dirty="0"/>
              <a:t>也不同，当我们在一次试验中事件 </a:t>
            </a:r>
            <a:r>
              <a:rPr lang="en-US" altLang="zh-CN" sz="2000" dirty="0"/>
              <a:t>A </a:t>
            </a:r>
            <a:r>
              <a:rPr lang="zh-CN" altLang="en-US" sz="2000" dirty="0"/>
              <a:t>发生了，则认为此时的   值应是其所有可能取值中使  </a:t>
            </a:r>
            <a:r>
              <a:rPr lang="en-US" altLang="zh-CN" sz="2000" dirty="0"/>
              <a:t>P (A|   ) </a:t>
            </a:r>
            <a:r>
              <a:rPr lang="zh-CN" altLang="en-US" sz="2000" dirty="0"/>
              <a:t>达到最大的那一个。极大似然估计法就是要选取   作为参数    的估计值，使所选取的样本在被选的总体中出现的可能性最大。</a:t>
            </a:r>
            <a:r>
              <a:rPr lang="el-GR" altLang="zh-CN" sz="2000" dirty="0"/>
              <a:t> </a:t>
            </a:r>
            <a:endParaRPr lang="en-US" altLang="zh-CN" sz="2000" dirty="0"/>
          </a:p>
          <a:p>
            <a:endParaRPr lang="en-US" altLang="zh-CN" sz="2000" dirty="0"/>
          </a:p>
          <a:p>
            <a:r>
              <a:rPr lang="zh-CN" altLang="en-US" sz="2000" dirty="0"/>
              <a:t>极大似然估计，一般包括以下两步：</a:t>
            </a:r>
            <a:endParaRPr lang="en-US" altLang="zh-CN" sz="2000" dirty="0"/>
          </a:p>
          <a:p>
            <a:r>
              <a:rPr lang="en-US" altLang="zh-CN" sz="2000" dirty="0"/>
              <a:t>1</a:t>
            </a:r>
            <a:r>
              <a:rPr lang="zh-CN" altLang="en-US" sz="2000" dirty="0"/>
              <a:t>）似然，建立似然函数；</a:t>
            </a:r>
            <a:endParaRPr lang="en-US" altLang="zh-CN" sz="2000" dirty="0"/>
          </a:p>
          <a:p>
            <a:r>
              <a:rPr lang="en-US" altLang="zh-CN" sz="2000" dirty="0"/>
              <a:t>2</a:t>
            </a:r>
            <a:r>
              <a:rPr lang="zh-CN" altLang="en-US" sz="2000" dirty="0"/>
              <a:t>）极大，求解似然函数的极大值，并对未知事物进行估计。</a:t>
            </a:r>
            <a:endParaRPr lang="en-US" altLang="zh-CN" sz="2000" dirty="0"/>
          </a:p>
          <a:p>
            <a:br>
              <a:rPr lang="zh-CN" altLang="en-US" sz="2000" dirty="0"/>
            </a:br>
            <a:r>
              <a:rPr lang="zh-CN" altLang="en-US" sz="2000" dirty="0"/>
              <a:t> </a:t>
            </a:r>
            <a:br>
              <a:rPr lang="zh-CN" altLang="en-US" sz="2000" dirty="0"/>
            </a:br>
            <a:endParaRPr lang="zh-CN" altLang="en-US" sz="2000" b="1" dirty="0"/>
          </a:p>
        </p:txBody>
      </p:sp>
      <p:pic>
        <p:nvPicPr>
          <p:cNvPr id="8194" name="Picture 2"/>
          <p:cNvPicPr>
            <a:picLocks noChangeAspect="1" noChangeArrowheads="1"/>
          </p:cNvPicPr>
          <p:nvPr/>
        </p:nvPicPr>
        <p:blipFill>
          <a:blip r:embed="rId2"/>
          <a:srcRect/>
          <a:stretch>
            <a:fillRect/>
          </a:stretch>
        </p:blipFill>
        <p:spPr bwMode="auto">
          <a:xfrm>
            <a:off x="7874892" y="2593670"/>
            <a:ext cx="233363" cy="40005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5654785" y="2340670"/>
            <a:ext cx="220927" cy="302321"/>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7109892" y="2330232"/>
            <a:ext cx="220927" cy="302321"/>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1124539" y="2946095"/>
            <a:ext cx="220927" cy="302321"/>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8089010" y="2946095"/>
            <a:ext cx="220927" cy="302321"/>
          </a:xfrm>
          <a:prstGeom prst="rect">
            <a:avLst/>
          </a:prstGeom>
          <a:noFill/>
          <a:ln w="9525">
            <a:noFill/>
            <a:miter lim="800000"/>
            <a:headEnd/>
            <a:tailEnd/>
          </a:ln>
          <a:effectLst/>
        </p:spPr>
      </p:pic>
      <p:pic>
        <p:nvPicPr>
          <p:cNvPr id="9" name="Picture 2"/>
          <p:cNvPicPr>
            <a:picLocks noChangeAspect="1" noChangeArrowheads="1"/>
          </p:cNvPicPr>
          <p:nvPr/>
        </p:nvPicPr>
        <p:blipFill>
          <a:blip r:embed="rId2"/>
          <a:srcRect/>
          <a:stretch>
            <a:fillRect/>
          </a:stretch>
        </p:blipFill>
        <p:spPr bwMode="auto">
          <a:xfrm>
            <a:off x="6812267" y="2896383"/>
            <a:ext cx="233363" cy="400050"/>
          </a:xfrm>
          <a:prstGeom prst="rect">
            <a:avLst/>
          </a:prstGeom>
          <a:noFill/>
          <a:ln w="9525">
            <a:noFill/>
            <a:miter lim="800000"/>
            <a:headEnd/>
            <a:tailEnd/>
          </a:ln>
          <a:effectLst/>
        </p:spPr>
      </p:pic>
      <p:sp>
        <p:nvSpPr>
          <p:cNvPr id="10" name="TextBox 9"/>
          <p:cNvSpPr txBox="1"/>
          <p:nvPr/>
        </p:nvSpPr>
        <p:spPr>
          <a:xfrm>
            <a:off x="463463" y="726509"/>
            <a:ext cx="8217074" cy="400110"/>
          </a:xfrm>
          <a:prstGeom prst="rect">
            <a:avLst/>
          </a:prstGeom>
          <a:noFill/>
        </p:spPr>
        <p:txBody>
          <a:bodyPr wrap="square" rtlCol="0">
            <a:spAutoFit/>
          </a:bodyPr>
          <a:lstStyle/>
          <a:p>
            <a:r>
              <a:rPr lang="zh-CN" altLang="en-US" sz="2000" dirty="0"/>
              <a:t>为了了解逻辑回归的指标，我们需要先学习极大似然估计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极大似然估计</a:t>
            </a:r>
          </a:p>
        </p:txBody>
      </p:sp>
      <p:sp>
        <p:nvSpPr>
          <p:cNvPr id="3" name="文本占位符 2"/>
          <p:cNvSpPr>
            <a:spLocks noGrp="1"/>
          </p:cNvSpPr>
          <p:nvPr>
            <p:ph type="body" sz="quarter" idx="22"/>
          </p:nvPr>
        </p:nvSpPr>
        <p:spPr/>
        <p:txBody>
          <a:bodyPr/>
          <a:lstStyle/>
          <a:p>
            <a:r>
              <a:rPr lang="zh-CN" altLang="en-US" sz="2000" dirty="0"/>
              <a:t>接下来，我们给出极大似然估计的数学抽象表达式：</a:t>
            </a:r>
            <a:endParaRPr lang="en-US" altLang="zh-CN" sz="2000" dirty="0"/>
          </a:p>
          <a:p>
            <a:r>
              <a:rPr lang="en-US" altLang="zh-CN" sz="2000" dirty="0"/>
              <a:t>1</a:t>
            </a:r>
            <a:r>
              <a:rPr lang="zh-CN" altLang="en-US" sz="2000" dirty="0"/>
              <a:t>）似然，建立似然函数；</a:t>
            </a:r>
            <a:endParaRPr lang="en-US" altLang="zh-CN" sz="2000" dirty="0"/>
          </a:p>
          <a:p>
            <a:r>
              <a:rPr lang="zh-CN" altLang="en-US" sz="2000" dirty="0"/>
              <a:t>假设最终要估计的参数值   是已知的。经过 </a:t>
            </a:r>
            <a:r>
              <a:rPr lang="en-US" altLang="zh-CN" sz="2000" dirty="0"/>
              <a:t>N </a:t>
            </a:r>
            <a:r>
              <a:rPr lang="zh-CN" altLang="en-US" sz="2000" dirty="0"/>
              <a:t>次实验后，得到试验结果集合为 </a:t>
            </a:r>
            <a:r>
              <a:rPr lang="en-US" altLang="zh-CN" sz="2000" dirty="0"/>
              <a:t>EXP =</a:t>
            </a:r>
            <a:br>
              <a:rPr lang="en-US" altLang="zh-CN" sz="2000" dirty="0"/>
            </a:br>
            <a:r>
              <a:rPr lang="en-US" altLang="zh-CN" sz="2000" dirty="0"/>
              <a:t>{exp</a:t>
            </a:r>
            <a:r>
              <a:rPr lang="en-US" altLang="zh-CN" sz="2400" baseline="-25000" dirty="0"/>
              <a:t>1 </a:t>
            </a:r>
            <a:r>
              <a:rPr lang="en-US" altLang="zh-CN" sz="2000" dirty="0"/>
              <a:t>, exp</a:t>
            </a:r>
            <a:r>
              <a:rPr lang="en-US" altLang="zh-CN" sz="2400" baseline="-25000" dirty="0"/>
              <a:t>2 </a:t>
            </a:r>
            <a:r>
              <a:rPr lang="en-US" altLang="zh-CN" sz="2000" dirty="0"/>
              <a:t>, · · · , </a:t>
            </a:r>
            <a:r>
              <a:rPr lang="en-US" altLang="zh-CN" sz="2000" dirty="0" err="1"/>
              <a:t>exp</a:t>
            </a:r>
            <a:r>
              <a:rPr lang="en-US" altLang="zh-CN" sz="2400" baseline="-25000" dirty="0" err="1"/>
              <a:t>N</a:t>
            </a:r>
            <a:r>
              <a:rPr lang="en-US" altLang="zh-CN" sz="2000" dirty="0"/>
              <a:t>}</a:t>
            </a:r>
            <a:r>
              <a:rPr lang="zh-CN" altLang="en-US" sz="2000" dirty="0"/>
              <a:t>，计算实验结果的似然函数，得到：</a:t>
            </a:r>
            <a:endParaRPr lang="en-US" altLang="zh-CN" sz="2000" dirty="0"/>
          </a:p>
          <a:p>
            <a:endParaRPr lang="en-US" altLang="zh-CN" sz="2000" dirty="0"/>
          </a:p>
          <a:p>
            <a:endParaRPr lang="en-US" altLang="zh-CN" sz="2000" dirty="0"/>
          </a:p>
          <a:p>
            <a:r>
              <a:rPr lang="zh-CN" altLang="en-US" sz="2000" dirty="0"/>
              <a:t>一般情况下，会对似然函数取对数，得到对数似然函数：</a:t>
            </a:r>
            <a:br>
              <a:rPr lang="zh-CN" altLang="en-US" sz="2000" dirty="0"/>
            </a:br>
            <a:r>
              <a:rPr lang="zh-CN" altLang="en-US" sz="2000" dirty="0"/>
              <a:t> </a:t>
            </a:r>
            <a:br>
              <a:rPr lang="zh-CN" altLang="en-US" sz="2000" dirty="0"/>
            </a:br>
            <a:r>
              <a:rPr lang="zh-CN" altLang="en-US" sz="2000" dirty="0"/>
              <a:t> </a:t>
            </a:r>
            <a:br>
              <a:rPr lang="zh-CN" altLang="en-US" sz="2000" dirty="0"/>
            </a:br>
            <a:endParaRPr lang="en-US" altLang="zh-CN" sz="2000" dirty="0"/>
          </a:p>
          <a:p>
            <a:r>
              <a:rPr lang="en-US" altLang="zh-CN" sz="2000" dirty="0"/>
              <a:t>2</a:t>
            </a:r>
            <a:r>
              <a:rPr lang="zh-CN" altLang="en-US" sz="2000" dirty="0"/>
              <a:t>）极大，求解似然函数的极大值。</a:t>
            </a:r>
            <a:endParaRPr lang="en-US" altLang="zh-CN" sz="2000" dirty="0"/>
          </a:p>
          <a:p>
            <a:r>
              <a:rPr lang="zh-CN" altLang="en-US" sz="2000" dirty="0"/>
              <a:t>求解对数似然函数的极大值，并用极大值时的参数   作为最终结果，即</a:t>
            </a:r>
            <a:br>
              <a:rPr lang="zh-CN" altLang="en-US" sz="2000" dirty="0"/>
            </a:br>
            <a:endParaRPr lang="zh-CN" altLang="en-US" sz="2000" dirty="0"/>
          </a:p>
        </p:txBody>
      </p:sp>
      <p:pic>
        <p:nvPicPr>
          <p:cNvPr id="4" name="Picture 3"/>
          <p:cNvPicPr>
            <a:picLocks noChangeAspect="1" noChangeArrowheads="1"/>
          </p:cNvPicPr>
          <p:nvPr/>
        </p:nvPicPr>
        <p:blipFill>
          <a:blip r:embed="rId2"/>
          <a:srcRect/>
          <a:stretch>
            <a:fillRect/>
          </a:stretch>
        </p:blipFill>
        <p:spPr bwMode="auto">
          <a:xfrm>
            <a:off x="3341646" y="2031694"/>
            <a:ext cx="220927" cy="302321"/>
          </a:xfrm>
          <a:prstGeom prst="rect">
            <a:avLst/>
          </a:prstGeom>
          <a:noFill/>
          <a:ln w="9525">
            <a:noFill/>
            <a:miter lim="800000"/>
            <a:headEnd/>
            <a:tailEnd/>
          </a:ln>
          <a:effectLst/>
        </p:spPr>
      </p:pic>
      <p:pic>
        <p:nvPicPr>
          <p:cNvPr id="11266" name="Picture 2"/>
          <p:cNvPicPr>
            <a:picLocks noChangeAspect="1" noChangeArrowheads="1"/>
          </p:cNvPicPr>
          <p:nvPr/>
        </p:nvPicPr>
        <p:blipFill>
          <a:blip r:embed="rId3"/>
          <a:srcRect/>
          <a:stretch>
            <a:fillRect/>
          </a:stretch>
        </p:blipFill>
        <p:spPr bwMode="auto">
          <a:xfrm>
            <a:off x="493343" y="2733088"/>
            <a:ext cx="3714750" cy="79057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4"/>
          <a:srcRect/>
          <a:stretch>
            <a:fillRect/>
          </a:stretch>
        </p:blipFill>
        <p:spPr bwMode="auto">
          <a:xfrm>
            <a:off x="530987" y="3985691"/>
            <a:ext cx="4391025" cy="790575"/>
          </a:xfrm>
          <a:prstGeom prst="rect">
            <a:avLst/>
          </a:prstGeom>
          <a:noFill/>
          <a:ln w="9525">
            <a:noFill/>
            <a:miter lim="800000"/>
            <a:headEnd/>
            <a:tailEnd/>
          </a:ln>
          <a:effectLst/>
        </p:spPr>
      </p:pic>
      <p:pic>
        <p:nvPicPr>
          <p:cNvPr id="11268" name="Picture 4"/>
          <p:cNvPicPr>
            <a:picLocks noChangeAspect="1" noChangeArrowheads="1"/>
          </p:cNvPicPr>
          <p:nvPr/>
        </p:nvPicPr>
        <p:blipFill>
          <a:blip r:embed="rId5"/>
          <a:srcRect/>
          <a:stretch>
            <a:fillRect/>
          </a:stretch>
        </p:blipFill>
        <p:spPr bwMode="auto">
          <a:xfrm>
            <a:off x="526551" y="5861920"/>
            <a:ext cx="2295525" cy="495300"/>
          </a:xfrm>
          <a:prstGeom prst="rect">
            <a:avLst/>
          </a:prstGeom>
          <a:noFill/>
          <a:ln w="9525">
            <a:noFill/>
            <a:miter lim="800000"/>
            <a:headEnd/>
            <a:tailEnd/>
          </a:ln>
          <a:effectLst/>
        </p:spPr>
      </p:pic>
      <p:pic>
        <p:nvPicPr>
          <p:cNvPr id="8" name="Picture 2"/>
          <p:cNvPicPr>
            <a:picLocks noChangeAspect="1" noChangeArrowheads="1"/>
          </p:cNvPicPr>
          <p:nvPr/>
        </p:nvPicPr>
        <p:blipFill>
          <a:blip r:embed="rId6"/>
          <a:srcRect/>
          <a:stretch>
            <a:fillRect/>
          </a:stretch>
        </p:blipFill>
        <p:spPr bwMode="auto">
          <a:xfrm>
            <a:off x="6110809" y="5364010"/>
            <a:ext cx="233363" cy="4000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极大似然估计示例一</a:t>
            </a:r>
          </a:p>
        </p:txBody>
      </p:sp>
      <p:sp>
        <p:nvSpPr>
          <p:cNvPr id="3" name="文本占位符 2"/>
          <p:cNvSpPr>
            <a:spLocks noGrp="1"/>
          </p:cNvSpPr>
          <p:nvPr>
            <p:ph type="body" sz="quarter" idx="22"/>
          </p:nvPr>
        </p:nvSpPr>
        <p:spPr/>
        <p:txBody>
          <a:bodyPr/>
          <a:lstStyle/>
          <a:p>
            <a:r>
              <a:rPr lang="zh-CN" altLang="en-US" sz="2000" dirty="0"/>
              <a:t>设甲箱中有 </a:t>
            </a:r>
            <a:r>
              <a:rPr lang="en-US" altLang="zh-CN" sz="2000" dirty="0"/>
              <a:t>9 </a:t>
            </a:r>
            <a:r>
              <a:rPr lang="zh-CN" altLang="en-US" sz="2000" dirty="0"/>
              <a:t>个红球，</a:t>
            </a:r>
            <a:r>
              <a:rPr lang="en-US" altLang="zh-CN" sz="2000" dirty="0"/>
              <a:t>1 </a:t>
            </a:r>
            <a:r>
              <a:rPr lang="zh-CN" altLang="en-US" sz="2000" dirty="0"/>
              <a:t>个蓝球；乙箱中则反过来，有 </a:t>
            </a:r>
            <a:r>
              <a:rPr lang="en-US" altLang="zh-CN" sz="2000" dirty="0"/>
              <a:t>1 </a:t>
            </a:r>
            <a:r>
              <a:rPr lang="zh-CN" altLang="en-US" sz="2000" dirty="0"/>
              <a:t>个红球，</a:t>
            </a:r>
            <a:r>
              <a:rPr lang="en-US" altLang="zh-CN" sz="2000" dirty="0"/>
              <a:t>9 </a:t>
            </a:r>
            <a:r>
              <a:rPr lang="zh-CN" altLang="en-US" sz="2000" dirty="0"/>
              <a:t>个蓝球。随机取出一个箱，再从中随机取出一个球，发现该球是蓝球。利用极大似然，估计这个球来自甲箱还是乙箱。</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答案：遵循极大似然估计的两个步骤，逐步分析。</a:t>
            </a:r>
            <a:endParaRPr lang="en-US" altLang="zh-CN" sz="2000" dirty="0"/>
          </a:p>
          <a:p>
            <a:r>
              <a:rPr lang="en-US" altLang="zh-CN" sz="2000" dirty="0"/>
              <a:t>1</a:t>
            </a:r>
            <a:r>
              <a:rPr lang="zh-CN" altLang="en-US" sz="2000" dirty="0"/>
              <a:t>）似然，建立似然函数；</a:t>
            </a:r>
            <a:endParaRPr lang="en-US" altLang="zh-CN" sz="2000" dirty="0"/>
          </a:p>
          <a:p>
            <a:r>
              <a:rPr lang="en-US" altLang="zh-CN" sz="2000" dirty="0"/>
              <a:t>2</a:t>
            </a:r>
            <a:r>
              <a:rPr lang="zh-CN" altLang="en-US" sz="2000" dirty="0"/>
              <a:t>）极大，求解似然函数的极大值。</a:t>
            </a:r>
            <a:endParaRPr lang="en-US" altLang="zh-CN" sz="2000" dirty="0"/>
          </a:p>
          <a:p>
            <a:endParaRPr lang="en-US" altLang="zh-CN" sz="2000" dirty="0"/>
          </a:p>
          <a:p>
            <a:br>
              <a:rPr lang="zh-CN" altLang="en-US" sz="2000" dirty="0"/>
            </a:br>
            <a:br>
              <a:rPr lang="zh-CN" altLang="en-US" sz="2000" dirty="0"/>
            </a:br>
            <a:endParaRPr lang="zh-CN" altLang="en-US" sz="2000" dirty="0"/>
          </a:p>
        </p:txBody>
      </p:sp>
      <p:pic>
        <p:nvPicPr>
          <p:cNvPr id="9218" name="Picture 2"/>
          <p:cNvPicPr>
            <a:picLocks noChangeAspect="1" noChangeArrowheads="1"/>
          </p:cNvPicPr>
          <p:nvPr/>
        </p:nvPicPr>
        <p:blipFill>
          <a:blip r:embed="rId2"/>
          <a:srcRect/>
          <a:stretch>
            <a:fillRect/>
          </a:stretch>
        </p:blipFill>
        <p:spPr bwMode="auto">
          <a:xfrm>
            <a:off x="2469584" y="1868793"/>
            <a:ext cx="6877050" cy="26193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极大似然估计示例一</a:t>
            </a:r>
          </a:p>
          <a:p>
            <a:endParaRPr lang="zh-CN" altLang="en-US" dirty="0"/>
          </a:p>
        </p:txBody>
      </p:sp>
      <p:sp>
        <p:nvSpPr>
          <p:cNvPr id="3" name="文本占位符 2"/>
          <p:cNvSpPr>
            <a:spLocks noGrp="1"/>
          </p:cNvSpPr>
          <p:nvPr>
            <p:ph type="body" sz="quarter" idx="22"/>
          </p:nvPr>
        </p:nvSpPr>
        <p:spPr/>
        <p:txBody>
          <a:bodyPr/>
          <a:lstStyle/>
          <a:p>
            <a:r>
              <a:rPr lang="en-US" altLang="zh-CN" sz="2000" dirty="0"/>
              <a:t>1</a:t>
            </a:r>
            <a:r>
              <a:rPr lang="zh-CN" altLang="en-US" sz="2000" dirty="0"/>
              <a:t>）似然，建立似然函数：</a:t>
            </a:r>
            <a:endParaRPr lang="en-US" altLang="zh-CN" sz="2000" dirty="0"/>
          </a:p>
          <a:p>
            <a:r>
              <a:rPr lang="zh-CN" altLang="en-US" sz="2000" dirty="0"/>
              <a:t>假设 </a:t>
            </a:r>
            <a:r>
              <a:rPr lang="en-US" altLang="zh-CN" sz="2000" dirty="0"/>
              <a:t>A </a:t>
            </a:r>
            <a:r>
              <a:rPr lang="zh-CN" altLang="en-US" sz="2000" dirty="0"/>
              <a:t>事件为小球最终的颜色。</a:t>
            </a:r>
            <a:r>
              <a:rPr lang="en-US" altLang="zh-CN" sz="2000" dirty="0"/>
              <a:t>B </a:t>
            </a:r>
            <a:r>
              <a:rPr lang="zh-CN" altLang="en-US" sz="2000" dirty="0"/>
              <a:t>事件为这个小球来自哪个箱子。则事件“随机取出一个箱，再从中随机取出一个球，发现该球是蓝球”的似然函数为 </a:t>
            </a:r>
            <a:r>
              <a:rPr lang="en-US" altLang="zh-CN" sz="2000" dirty="0"/>
              <a:t>P(B|A = </a:t>
            </a:r>
            <a:r>
              <a:rPr lang="zh-CN" altLang="en-US" sz="2000" dirty="0"/>
              <a:t>蓝</a:t>
            </a:r>
            <a:r>
              <a:rPr lang="en-US" altLang="zh-CN" sz="2000" dirty="0"/>
              <a:t>)</a:t>
            </a:r>
            <a:r>
              <a:rPr lang="zh-CN" altLang="en-US" sz="2000" dirty="0"/>
              <a:t>。</a:t>
            </a:r>
            <a:endParaRPr lang="en-US" altLang="zh-CN" sz="2000" dirty="0"/>
          </a:p>
          <a:p>
            <a:br>
              <a:rPr lang="zh-CN" altLang="en-US" sz="2000" dirty="0"/>
            </a:br>
            <a:r>
              <a:rPr lang="en-US" altLang="zh-CN" sz="2000" dirty="0"/>
              <a:t>2</a:t>
            </a:r>
            <a:r>
              <a:rPr lang="zh-CN" altLang="en-US" sz="2000" dirty="0"/>
              <a:t>）极大，求解似然函数的极大值：</a:t>
            </a:r>
            <a:endParaRPr lang="en-US" altLang="zh-CN" sz="2000" dirty="0"/>
          </a:p>
          <a:p>
            <a:r>
              <a:rPr lang="zh-CN" altLang="en-US" sz="2000" dirty="0"/>
              <a:t>甲箱中蓝色球的概率为 </a:t>
            </a:r>
            <a:r>
              <a:rPr lang="en-US" sz="2000" dirty="0"/>
              <a:t>P(A = </a:t>
            </a:r>
            <a:r>
              <a:rPr lang="zh-CN" altLang="en-US" sz="2000" dirty="0"/>
              <a:t>蓝</a:t>
            </a:r>
            <a:r>
              <a:rPr lang="en-US" altLang="zh-CN" sz="2000" dirty="0"/>
              <a:t>|</a:t>
            </a:r>
            <a:r>
              <a:rPr lang="en-US" sz="2000" dirty="0"/>
              <a:t>B = </a:t>
            </a:r>
            <a:r>
              <a:rPr lang="zh-CN" altLang="en-US" sz="2000" dirty="0"/>
              <a:t>甲</a:t>
            </a:r>
            <a:r>
              <a:rPr lang="en-US" altLang="zh-CN" sz="2000" dirty="0"/>
              <a:t>) = 0.1</a:t>
            </a:r>
            <a:r>
              <a:rPr lang="zh-CN" altLang="en-US" sz="2000" dirty="0"/>
              <a:t>，乙箱中蓝色球的概率为 </a:t>
            </a:r>
            <a:r>
              <a:rPr lang="en-US" sz="2000" dirty="0"/>
              <a:t>P(A = </a:t>
            </a:r>
            <a:r>
              <a:rPr lang="zh-CN" altLang="en-US" sz="2000" dirty="0"/>
              <a:t>蓝</a:t>
            </a:r>
            <a:r>
              <a:rPr lang="en-US" altLang="zh-CN" sz="2000" dirty="0"/>
              <a:t>|</a:t>
            </a:r>
            <a:r>
              <a:rPr lang="en-US" sz="2000" dirty="0"/>
              <a:t>B =</a:t>
            </a:r>
            <a:r>
              <a:rPr lang="zh-CN" altLang="en-US" sz="2000" dirty="0"/>
              <a:t>乙</a:t>
            </a:r>
            <a:r>
              <a:rPr lang="en-US" altLang="zh-CN" sz="2000" dirty="0"/>
              <a:t>) = 0.9</a:t>
            </a:r>
            <a:r>
              <a:rPr lang="zh-CN" altLang="en-US" sz="2000" dirty="0"/>
              <a:t>。</a:t>
            </a:r>
            <a:br>
              <a:rPr lang="zh-CN" altLang="en-US" sz="2000" dirty="0"/>
            </a:br>
            <a:r>
              <a:rPr lang="zh-CN" altLang="en-US" sz="2000" dirty="0"/>
              <a:t>随机选取箱子，则选中甲箱的概率为 </a:t>
            </a:r>
            <a:r>
              <a:rPr lang="en-US" altLang="zh-CN" sz="2000" dirty="0"/>
              <a:t>P(B = </a:t>
            </a:r>
            <a:r>
              <a:rPr lang="zh-CN" altLang="en-US" sz="2000" dirty="0"/>
              <a:t>甲</a:t>
            </a:r>
            <a:r>
              <a:rPr lang="en-US" altLang="zh-CN" sz="2000" dirty="0"/>
              <a:t>) = 0.5</a:t>
            </a:r>
            <a:r>
              <a:rPr lang="zh-CN" altLang="en-US" sz="2000" dirty="0"/>
              <a:t>，选中乙箱的概率为 </a:t>
            </a:r>
            <a:r>
              <a:rPr lang="en-US" altLang="zh-CN" sz="2000" dirty="0"/>
              <a:t>P(B = </a:t>
            </a:r>
            <a:r>
              <a:rPr lang="zh-CN" altLang="en-US" sz="2000" dirty="0"/>
              <a:t>乙</a:t>
            </a:r>
            <a:r>
              <a:rPr lang="en-US" altLang="zh-CN" sz="2000" dirty="0"/>
              <a:t>) =0.5</a:t>
            </a:r>
            <a:r>
              <a:rPr lang="zh-CN" altLang="en-US" sz="2000" dirty="0"/>
              <a:t>。</a:t>
            </a:r>
            <a:br>
              <a:rPr lang="zh-CN" altLang="en-US" sz="2000" dirty="0"/>
            </a:br>
            <a:r>
              <a:rPr lang="zh-CN" altLang="en-US" sz="2000" dirty="0"/>
              <a:t>两个箱子合在一起后，红色球与蓝色球数量相等，则有 </a:t>
            </a:r>
            <a:r>
              <a:rPr lang="en-US" altLang="zh-CN" sz="2000" dirty="0"/>
              <a:t>P(A = </a:t>
            </a:r>
            <a:r>
              <a:rPr lang="zh-CN" altLang="en-US" sz="2000" dirty="0"/>
              <a:t>蓝</a:t>
            </a:r>
            <a:r>
              <a:rPr lang="en-US" altLang="zh-CN" sz="2000" dirty="0"/>
              <a:t>) = 0.5</a:t>
            </a:r>
            <a:r>
              <a:rPr lang="zh-CN" altLang="en-US" sz="2000" dirty="0"/>
              <a:t>。</a:t>
            </a:r>
            <a:endParaRPr lang="en-US" altLang="zh-CN" sz="2000" dirty="0"/>
          </a:p>
          <a:p>
            <a:r>
              <a:rPr lang="zh-CN" altLang="en-US" sz="2000" dirty="0"/>
              <a:t>根据条件概率公式，有：</a:t>
            </a:r>
            <a:endParaRPr lang="en-US" altLang="zh-CN" sz="2000" dirty="0"/>
          </a:p>
          <a:p>
            <a:br>
              <a:rPr lang="zh-CN" altLang="en-US" sz="2000" dirty="0"/>
            </a:br>
            <a:r>
              <a:rPr lang="zh-CN" altLang="en-US" sz="2000" dirty="0"/>
              <a:t>所以，似然函数可以转化为：</a:t>
            </a:r>
            <a:endParaRPr lang="en-US" altLang="zh-CN" sz="2000" dirty="0"/>
          </a:p>
          <a:p>
            <a:endParaRPr lang="en-US" altLang="zh-CN" sz="2000" dirty="0"/>
          </a:p>
          <a:p>
            <a:r>
              <a:rPr lang="zh-CN" altLang="en-US" sz="2000" dirty="0"/>
              <a:t>结论：该式的极大值是 </a:t>
            </a:r>
            <a:r>
              <a:rPr lang="en-US" altLang="zh-CN" sz="2000" dirty="0"/>
              <a:t>0</a:t>
            </a:r>
            <a:r>
              <a:rPr lang="en-US" altLang="zh-CN" sz="2000" i="1" dirty="0"/>
              <a:t>.</a:t>
            </a:r>
            <a:r>
              <a:rPr lang="en-US" altLang="zh-CN" sz="2000" dirty="0"/>
              <a:t>9</a:t>
            </a:r>
            <a:r>
              <a:rPr lang="zh-CN" altLang="en-US" sz="2000" dirty="0"/>
              <a:t>，而且这个极大值发生在 </a:t>
            </a:r>
            <a:r>
              <a:rPr lang="en-US" altLang="zh-CN" sz="2000" i="1" dirty="0"/>
              <a:t>B </a:t>
            </a:r>
            <a:r>
              <a:rPr lang="en-US" altLang="zh-CN" sz="2000" dirty="0"/>
              <a:t>= </a:t>
            </a:r>
            <a:r>
              <a:rPr lang="zh-CN" altLang="en-US" sz="2000" dirty="0"/>
              <a:t>乙 的情况。所以，利用极大似然估</a:t>
            </a:r>
            <a:br>
              <a:rPr lang="zh-CN" altLang="en-US" sz="2000" dirty="0"/>
            </a:br>
            <a:r>
              <a:rPr lang="zh-CN" altLang="en-US" sz="2000" dirty="0"/>
              <a:t>计，这个球来自乙箱。</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10242" name="Picture 2"/>
          <p:cNvPicPr>
            <a:picLocks noChangeAspect="1" noChangeArrowheads="1"/>
          </p:cNvPicPr>
          <p:nvPr/>
        </p:nvPicPr>
        <p:blipFill>
          <a:blip r:embed="rId2"/>
          <a:srcRect/>
          <a:stretch>
            <a:fillRect/>
          </a:stretch>
        </p:blipFill>
        <p:spPr bwMode="auto">
          <a:xfrm>
            <a:off x="3342754" y="3962922"/>
            <a:ext cx="5581650" cy="6858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3813067" y="4633522"/>
            <a:ext cx="5267325" cy="8477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6135665" y="175364"/>
            <a:ext cx="1524000" cy="1314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8142831" y="224752"/>
            <a:ext cx="1543050" cy="12477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极大似然估计示例二</a:t>
            </a:r>
          </a:p>
          <a:p>
            <a:endParaRPr lang="zh-CN" altLang="en-US" dirty="0"/>
          </a:p>
        </p:txBody>
      </p:sp>
      <p:sp>
        <p:nvSpPr>
          <p:cNvPr id="3" name="文本占位符 2"/>
          <p:cNvSpPr>
            <a:spLocks noGrp="1"/>
          </p:cNvSpPr>
          <p:nvPr>
            <p:ph type="body" sz="quarter" idx="22"/>
          </p:nvPr>
        </p:nvSpPr>
        <p:spPr/>
        <p:txBody>
          <a:bodyPr/>
          <a:lstStyle/>
          <a:p>
            <a:r>
              <a:rPr lang="zh-CN" altLang="en-US" sz="2000" dirty="0"/>
              <a:t>设样本服从正态分布 </a:t>
            </a:r>
            <a:r>
              <a:rPr lang="en-US" altLang="zh-CN" sz="2000" dirty="0"/>
              <a:t>N(µ,</a:t>
            </a:r>
            <a:r>
              <a:rPr lang="el-GR" altLang="zh-CN" sz="2000" dirty="0"/>
              <a:t>σ²</a:t>
            </a:r>
            <a:r>
              <a:rPr lang="en-US" altLang="zh-CN" sz="2000" dirty="0"/>
              <a:t>)</a:t>
            </a:r>
            <a:r>
              <a:rPr lang="zh-CN" altLang="en-US" sz="2000" dirty="0"/>
              <a:t>，用极大似然法估计正态分布的参数 </a:t>
            </a:r>
            <a:r>
              <a:rPr lang="en-US" altLang="zh-CN" sz="2000" dirty="0"/>
              <a:t>µ </a:t>
            </a:r>
            <a:r>
              <a:rPr lang="zh-CN" altLang="en-US" sz="2000" dirty="0"/>
              <a:t>和 </a:t>
            </a:r>
            <a:r>
              <a:rPr lang="el-GR" altLang="zh-CN" sz="2000" dirty="0"/>
              <a:t>σ</a:t>
            </a:r>
            <a:r>
              <a:rPr lang="en-US" altLang="zh-CN" sz="2000" dirty="0"/>
              <a:t> </a:t>
            </a:r>
            <a:r>
              <a:rPr lang="zh-CN" altLang="en-US" sz="2000" dirty="0"/>
              <a:t>。</a:t>
            </a:r>
            <a:endParaRPr lang="en-US" altLang="zh-CN" sz="2000" dirty="0"/>
          </a:p>
          <a:p>
            <a:r>
              <a:rPr lang="zh-CN" altLang="en-US" sz="2000" dirty="0"/>
              <a:t>答案：</a:t>
            </a:r>
            <a:endParaRPr lang="en-US" altLang="zh-CN" sz="2000" dirty="0"/>
          </a:p>
          <a:p>
            <a:r>
              <a:rPr lang="en-US" altLang="zh-CN" sz="2000" dirty="0"/>
              <a:t>1</a:t>
            </a:r>
            <a:r>
              <a:rPr lang="zh-CN" altLang="en-US" sz="2000" dirty="0"/>
              <a:t>）似然，建立似然函数：</a:t>
            </a:r>
            <a:endParaRPr lang="en-US" altLang="zh-CN" sz="2000" dirty="0"/>
          </a:p>
          <a:p>
            <a:endParaRPr lang="en-US" altLang="zh-CN" sz="2000" dirty="0"/>
          </a:p>
          <a:p>
            <a:r>
              <a:rPr lang="zh-CN" altLang="en-US" sz="2000" dirty="0"/>
              <a:t>取对数得：</a:t>
            </a:r>
            <a:endParaRPr lang="en-US" altLang="zh-CN" sz="2000" dirty="0"/>
          </a:p>
          <a:p>
            <a:endParaRPr lang="en-US" altLang="zh-CN" sz="2000" dirty="0"/>
          </a:p>
          <a:p>
            <a:r>
              <a:rPr lang="en-US" altLang="zh-CN" sz="2000" dirty="0"/>
              <a:t>2</a:t>
            </a:r>
            <a:r>
              <a:rPr lang="zh-CN" altLang="en-US" sz="2000" dirty="0"/>
              <a:t>）极大，求解似然函数的极大值：</a:t>
            </a:r>
            <a:endParaRPr lang="en-US" altLang="zh-CN" sz="2000" dirty="0"/>
          </a:p>
          <a:p>
            <a:r>
              <a:rPr lang="zh-CN" altLang="en-US" sz="2000" dirty="0"/>
              <a:t>求对数似然函数的偏导：                          ，</a:t>
            </a:r>
            <a:endParaRPr lang="en-US" altLang="zh-CN" sz="2000" dirty="0"/>
          </a:p>
          <a:p>
            <a:endParaRPr lang="en-US" altLang="zh-CN" sz="2000" dirty="0"/>
          </a:p>
          <a:p>
            <a:r>
              <a:rPr lang="zh-CN" altLang="en-US" sz="2000" dirty="0"/>
              <a:t>求解上式，有：                       ，</a:t>
            </a:r>
            <a:endParaRPr lang="en-US" altLang="zh-CN" sz="2000" dirty="0"/>
          </a:p>
          <a:p>
            <a:endParaRPr lang="en-US" altLang="zh-CN" sz="2000" dirty="0"/>
          </a:p>
          <a:p>
            <a:r>
              <a:rPr lang="zh-CN" altLang="en-US" sz="2000" dirty="0"/>
              <a:t>最终得到：                          ，</a:t>
            </a:r>
            <a:br>
              <a:rPr lang="zh-CN" altLang="en-US" sz="2000" dirty="0"/>
            </a:br>
            <a:r>
              <a:rPr lang="zh-CN" altLang="en-US" sz="2000" dirty="0"/>
              <a:t>                 </a:t>
            </a:r>
            <a:br>
              <a:rPr lang="zh-CN" altLang="en-US" sz="2000" dirty="0"/>
            </a:br>
            <a:endParaRPr lang="en-US" altLang="zh-CN" sz="2000" dirty="0"/>
          </a:p>
          <a:p>
            <a:br>
              <a:rPr lang="zh-CN" altLang="en-US" sz="2000" dirty="0"/>
            </a:br>
            <a:endParaRPr lang="zh-CN" altLang="en-US" sz="2000" dirty="0"/>
          </a:p>
        </p:txBody>
      </p:sp>
      <p:pic>
        <p:nvPicPr>
          <p:cNvPr id="12291" name="Picture 3"/>
          <p:cNvPicPr>
            <a:picLocks noChangeAspect="1" noChangeArrowheads="1"/>
          </p:cNvPicPr>
          <p:nvPr/>
        </p:nvPicPr>
        <p:blipFill>
          <a:blip r:embed="rId2"/>
          <a:srcRect/>
          <a:stretch>
            <a:fillRect/>
          </a:stretch>
        </p:blipFill>
        <p:spPr bwMode="auto">
          <a:xfrm>
            <a:off x="1872511" y="2662697"/>
            <a:ext cx="4438650" cy="781050"/>
          </a:xfrm>
          <a:prstGeom prst="rect">
            <a:avLst/>
          </a:prstGeom>
          <a:noFill/>
          <a:ln w="9525">
            <a:noFill/>
            <a:miter lim="800000"/>
            <a:headEnd/>
            <a:tailEnd/>
          </a:ln>
          <a:effectLst/>
        </p:spPr>
      </p:pic>
      <p:pic>
        <p:nvPicPr>
          <p:cNvPr id="12292" name="Picture 4"/>
          <p:cNvPicPr>
            <a:picLocks noChangeAspect="1" noChangeArrowheads="1"/>
          </p:cNvPicPr>
          <p:nvPr/>
        </p:nvPicPr>
        <p:blipFill>
          <a:blip r:embed="rId3"/>
          <a:srcRect/>
          <a:stretch>
            <a:fillRect/>
          </a:stretch>
        </p:blipFill>
        <p:spPr bwMode="auto">
          <a:xfrm>
            <a:off x="3383854" y="4083422"/>
            <a:ext cx="1866900" cy="695325"/>
          </a:xfrm>
          <a:prstGeom prst="rect">
            <a:avLst/>
          </a:prstGeom>
          <a:noFill/>
          <a:ln w="9525">
            <a:noFill/>
            <a:miter lim="800000"/>
            <a:headEnd/>
            <a:tailEnd/>
          </a:ln>
          <a:effectLst/>
        </p:spPr>
      </p:pic>
      <p:pic>
        <p:nvPicPr>
          <p:cNvPr id="12293" name="Picture 5"/>
          <p:cNvPicPr>
            <a:picLocks noChangeAspect="1" noChangeArrowheads="1"/>
          </p:cNvPicPr>
          <p:nvPr/>
        </p:nvPicPr>
        <p:blipFill>
          <a:blip r:embed="rId4"/>
          <a:srcRect/>
          <a:stretch>
            <a:fillRect/>
          </a:stretch>
        </p:blipFill>
        <p:spPr bwMode="auto">
          <a:xfrm>
            <a:off x="5571147" y="4091707"/>
            <a:ext cx="1876425" cy="628650"/>
          </a:xfrm>
          <a:prstGeom prst="rect">
            <a:avLst/>
          </a:prstGeom>
          <a:noFill/>
          <a:ln w="9525">
            <a:noFill/>
            <a:miter lim="800000"/>
            <a:headEnd/>
            <a:tailEnd/>
          </a:ln>
          <a:effectLst/>
        </p:spPr>
      </p:pic>
      <p:pic>
        <p:nvPicPr>
          <p:cNvPr id="12294" name="Picture 6"/>
          <p:cNvPicPr>
            <a:picLocks noChangeAspect="1" noChangeArrowheads="1"/>
          </p:cNvPicPr>
          <p:nvPr/>
        </p:nvPicPr>
        <p:blipFill>
          <a:blip r:embed="rId5"/>
          <a:srcRect/>
          <a:stretch>
            <a:fillRect/>
          </a:stretch>
        </p:blipFill>
        <p:spPr bwMode="auto">
          <a:xfrm>
            <a:off x="2312423" y="4755781"/>
            <a:ext cx="1704975" cy="828675"/>
          </a:xfrm>
          <a:prstGeom prst="rect">
            <a:avLst/>
          </a:prstGeom>
          <a:noFill/>
          <a:ln w="9525">
            <a:noFill/>
            <a:miter lim="800000"/>
            <a:headEnd/>
            <a:tailEnd/>
          </a:ln>
          <a:effectLst/>
        </p:spPr>
      </p:pic>
      <p:pic>
        <p:nvPicPr>
          <p:cNvPr id="12295" name="Picture 7"/>
          <p:cNvPicPr>
            <a:picLocks noChangeAspect="1" noChangeArrowheads="1"/>
          </p:cNvPicPr>
          <p:nvPr/>
        </p:nvPicPr>
        <p:blipFill>
          <a:blip r:embed="rId6"/>
          <a:srcRect/>
          <a:stretch>
            <a:fillRect/>
          </a:stretch>
        </p:blipFill>
        <p:spPr bwMode="auto">
          <a:xfrm>
            <a:off x="4319001" y="4758781"/>
            <a:ext cx="2952750" cy="847725"/>
          </a:xfrm>
          <a:prstGeom prst="rect">
            <a:avLst/>
          </a:prstGeom>
          <a:noFill/>
          <a:ln w="9525">
            <a:noFill/>
            <a:miter lim="800000"/>
            <a:headEnd/>
            <a:tailEnd/>
          </a:ln>
          <a:effectLst/>
        </p:spPr>
      </p:pic>
      <p:pic>
        <p:nvPicPr>
          <p:cNvPr id="12296" name="Picture 8"/>
          <p:cNvPicPr>
            <a:picLocks noChangeAspect="1" noChangeArrowheads="1"/>
          </p:cNvPicPr>
          <p:nvPr/>
        </p:nvPicPr>
        <p:blipFill>
          <a:blip r:embed="rId7"/>
          <a:srcRect/>
          <a:stretch>
            <a:fillRect/>
          </a:stretch>
        </p:blipFill>
        <p:spPr bwMode="auto">
          <a:xfrm>
            <a:off x="3457182" y="1797876"/>
            <a:ext cx="3048000" cy="857250"/>
          </a:xfrm>
          <a:prstGeom prst="rect">
            <a:avLst/>
          </a:prstGeom>
          <a:noFill/>
          <a:ln w="9525">
            <a:noFill/>
            <a:miter lim="800000"/>
            <a:headEnd/>
            <a:tailEnd/>
          </a:ln>
          <a:effectLst/>
        </p:spPr>
      </p:pic>
      <p:pic>
        <p:nvPicPr>
          <p:cNvPr id="12297" name="Picture 9"/>
          <p:cNvPicPr>
            <a:picLocks noChangeAspect="1" noChangeArrowheads="1"/>
          </p:cNvPicPr>
          <p:nvPr/>
        </p:nvPicPr>
        <p:blipFill>
          <a:blip r:embed="rId8"/>
          <a:srcRect/>
          <a:stretch>
            <a:fillRect/>
          </a:stretch>
        </p:blipFill>
        <p:spPr bwMode="auto">
          <a:xfrm>
            <a:off x="6268233" y="1763822"/>
            <a:ext cx="2286000" cy="800100"/>
          </a:xfrm>
          <a:prstGeom prst="rect">
            <a:avLst/>
          </a:prstGeom>
          <a:noFill/>
          <a:ln w="9525">
            <a:noFill/>
            <a:miter lim="800000"/>
            <a:headEnd/>
            <a:tailEnd/>
          </a:ln>
          <a:effectLst/>
        </p:spPr>
      </p:pic>
      <p:pic>
        <p:nvPicPr>
          <p:cNvPr id="12298" name="Picture 10"/>
          <p:cNvPicPr>
            <a:picLocks noChangeAspect="1" noChangeArrowheads="1"/>
          </p:cNvPicPr>
          <p:nvPr/>
        </p:nvPicPr>
        <p:blipFill>
          <a:blip r:embed="rId9"/>
          <a:srcRect/>
          <a:stretch>
            <a:fillRect/>
          </a:stretch>
        </p:blipFill>
        <p:spPr bwMode="auto">
          <a:xfrm>
            <a:off x="1830105" y="5717805"/>
            <a:ext cx="1943100" cy="733425"/>
          </a:xfrm>
          <a:prstGeom prst="rect">
            <a:avLst/>
          </a:prstGeom>
          <a:noFill/>
          <a:ln w="9525">
            <a:noFill/>
            <a:miter lim="800000"/>
            <a:headEnd/>
            <a:tailEnd/>
          </a:ln>
          <a:effectLst/>
        </p:spPr>
      </p:pic>
      <p:pic>
        <p:nvPicPr>
          <p:cNvPr id="12299" name="Picture 11"/>
          <p:cNvPicPr>
            <a:picLocks noChangeAspect="1" noChangeArrowheads="1"/>
          </p:cNvPicPr>
          <p:nvPr/>
        </p:nvPicPr>
        <p:blipFill>
          <a:blip r:embed="rId10"/>
          <a:srcRect/>
          <a:stretch>
            <a:fillRect/>
          </a:stretch>
        </p:blipFill>
        <p:spPr bwMode="auto">
          <a:xfrm>
            <a:off x="4010548" y="5667180"/>
            <a:ext cx="2266950" cy="8096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指标的数学表达</a:t>
            </a:r>
          </a:p>
        </p:txBody>
      </p:sp>
      <p:sp>
        <p:nvSpPr>
          <p:cNvPr id="3" name="文本占位符 2"/>
          <p:cNvSpPr>
            <a:spLocks noGrp="1"/>
          </p:cNvSpPr>
          <p:nvPr>
            <p:ph type="body" sz="quarter" idx="22"/>
          </p:nvPr>
        </p:nvSpPr>
        <p:spPr/>
        <p:txBody>
          <a:bodyPr/>
          <a:lstStyle/>
          <a:p>
            <a:r>
              <a:rPr lang="zh-CN" altLang="en-US" sz="2000" dirty="0"/>
              <a:t>指标的数学表达，就是预测值与真实值的距离，通常被称为损失函数（</a:t>
            </a:r>
            <a:r>
              <a:rPr lang="en-US" altLang="zh-CN" sz="2000" dirty="0"/>
              <a:t>Loss Function</a:t>
            </a:r>
            <a:r>
              <a:rPr lang="zh-CN" altLang="en-US" sz="2000" dirty="0"/>
              <a:t>）。</a:t>
            </a:r>
            <a:br>
              <a:rPr lang="zh-CN" altLang="en-US" sz="2000" dirty="0"/>
            </a:br>
            <a:r>
              <a:rPr lang="zh-CN" altLang="en-US" sz="2000" dirty="0"/>
              <a:t>在逻辑回归中，损失函数描述的是一种概率。</a:t>
            </a:r>
            <a:endParaRPr lang="en-US" altLang="zh-CN" sz="2000" dirty="0"/>
          </a:p>
          <a:p>
            <a:r>
              <a:rPr lang="en-US" altLang="zh-CN" sz="2000" dirty="0"/>
              <a:t>• </a:t>
            </a:r>
            <a:r>
              <a:rPr lang="zh-CN" altLang="en-US" sz="2000" dirty="0"/>
              <a:t>先看 </a:t>
            </a:r>
            <a:r>
              <a:rPr lang="en-US" altLang="zh-CN" sz="2000" dirty="0"/>
              <a:t>D </a:t>
            </a:r>
            <a:r>
              <a:rPr lang="zh-CN" altLang="en-US" sz="2000" dirty="0"/>
              <a:t>中的一个样本 </a:t>
            </a:r>
            <a:r>
              <a:rPr lang="en-US" altLang="zh-CN" sz="2000" dirty="0" err="1"/>
              <a:t>d</a:t>
            </a:r>
            <a:r>
              <a:rPr lang="en-US" altLang="zh-CN" sz="2400" baseline="-25000" dirty="0" err="1"/>
              <a:t>i</a:t>
            </a:r>
            <a:r>
              <a:rPr lang="zh-CN" altLang="en-US" sz="2000" dirty="0"/>
              <a:t> </a:t>
            </a:r>
            <a:r>
              <a:rPr lang="en-US" altLang="zh-CN" sz="2000" dirty="0"/>
              <a:t>=&lt; </a:t>
            </a:r>
            <a:r>
              <a:rPr lang="en-US" altLang="zh-CN" sz="2000" b="1" dirty="0"/>
              <a:t>x</a:t>
            </a:r>
            <a:r>
              <a:rPr lang="en-US" altLang="zh-CN" sz="2400" baseline="-25000" dirty="0"/>
              <a:t>i </a:t>
            </a:r>
            <a:r>
              <a:rPr lang="en-US" altLang="zh-CN" sz="2000" dirty="0"/>
              <a:t>, </a:t>
            </a:r>
            <a:r>
              <a:rPr lang="en-US" altLang="zh-CN" sz="2000" dirty="0" err="1"/>
              <a:t>y</a:t>
            </a:r>
            <a:r>
              <a:rPr lang="en-US" altLang="zh-CN" sz="2000" baseline="-25000" dirty="0" err="1"/>
              <a:t>i</a:t>
            </a:r>
            <a:r>
              <a:rPr lang="en-US" altLang="zh-CN" sz="2000" baseline="-25000" dirty="0"/>
              <a:t> </a:t>
            </a:r>
            <a:r>
              <a:rPr lang="en-US" altLang="zh-CN" sz="2000" dirty="0"/>
              <a:t>&gt;</a:t>
            </a:r>
            <a:r>
              <a:rPr lang="zh-CN" altLang="en-US" sz="2000" dirty="0"/>
              <a:t>。逻辑回归计算输出值为 </a:t>
            </a:r>
            <a:r>
              <a:rPr lang="en-US" altLang="zh-CN" sz="2000" dirty="0"/>
              <a:t>1 </a:t>
            </a:r>
            <a:r>
              <a:rPr lang="zh-CN" altLang="en-US" sz="2000" dirty="0"/>
              <a:t>的概率：</a:t>
            </a:r>
            <a:endParaRPr lang="en-US" altLang="zh-CN" sz="2000" dirty="0"/>
          </a:p>
          <a:p>
            <a:endParaRPr lang="en-US" altLang="zh-CN" sz="2000" dirty="0"/>
          </a:p>
          <a:p>
            <a:endParaRPr lang="en-US" altLang="zh-CN" sz="2000" dirty="0"/>
          </a:p>
          <a:p>
            <a:r>
              <a:rPr lang="en-US" altLang="zh-CN" sz="2000" dirty="0"/>
              <a:t>• </a:t>
            </a:r>
            <a:r>
              <a:rPr lang="zh-CN" altLang="en-US" sz="2000" dirty="0"/>
              <a:t>我们将                      简记为        ，其中，             </a:t>
            </a:r>
            <a:r>
              <a:rPr lang="en-US" sz="2000" dirty="0"/>
              <a:t>，</a:t>
            </a:r>
            <a:r>
              <a:rPr lang="zh-CN" altLang="en-US" sz="2000" dirty="0"/>
              <a:t>则有：</a:t>
            </a:r>
            <a:br>
              <a:rPr lang="zh-CN" altLang="en-US" sz="2000" dirty="0"/>
            </a:br>
            <a:r>
              <a:rPr lang="zh-CN" altLang="en-US" sz="2000" dirty="0"/>
              <a:t> </a:t>
            </a:r>
            <a:br>
              <a:rPr lang="zh-CN" altLang="en-US" sz="2000" dirty="0"/>
            </a:br>
            <a:r>
              <a:rPr lang="en-US" altLang="zh-CN" sz="2000" dirty="0"/>
              <a:t>• </a:t>
            </a:r>
            <a:r>
              <a:rPr lang="zh-CN" altLang="en-US" sz="2000" dirty="0"/>
              <a:t>由上述两式可以得到更一般的表达式：</a:t>
            </a:r>
            <a:endParaRPr lang="en-US" altLang="zh-CN" sz="2000" dirty="0"/>
          </a:p>
          <a:p>
            <a:endParaRPr lang="en-US" altLang="zh-CN" sz="2000" dirty="0"/>
          </a:p>
          <a:p>
            <a:r>
              <a:rPr lang="en-US" altLang="zh-CN" sz="2000" dirty="0"/>
              <a:t>• </a:t>
            </a:r>
            <a:r>
              <a:rPr lang="zh-CN" altLang="en-US" sz="2000" dirty="0"/>
              <a:t>由单个样本扩展到样本集 </a:t>
            </a:r>
            <a:r>
              <a:rPr lang="en-US" altLang="zh-CN" sz="2000" i="1" dirty="0"/>
              <a:t>D</a:t>
            </a:r>
            <a:r>
              <a:rPr lang="zh-CN" altLang="en-US" sz="2000" dirty="0"/>
              <a:t>，则可采用极大似然估计：</a:t>
            </a:r>
            <a:endParaRPr lang="en-US" altLang="zh-CN" sz="2000" dirty="0"/>
          </a:p>
          <a:p>
            <a:endParaRPr lang="en-US" altLang="zh-CN" sz="2000" dirty="0"/>
          </a:p>
          <a:p>
            <a:r>
              <a:rPr lang="en-US" altLang="zh-CN" sz="2000" dirty="0"/>
              <a:t>• </a:t>
            </a:r>
            <a:r>
              <a:rPr lang="zh-CN" altLang="en-US" sz="2000" dirty="0"/>
              <a:t>通常会对似然函数取对数，将连乘运算转化为求和运算。则对数极大似然函数为：</a:t>
            </a:r>
            <a:br>
              <a:rPr lang="zh-CN" altLang="en-US" sz="2000" dirty="0"/>
            </a:br>
            <a:r>
              <a:rPr lang="zh-CN" altLang="en-US" sz="2000" dirty="0"/>
              <a:t> </a:t>
            </a:r>
            <a:br>
              <a:rPr lang="zh-CN" altLang="en-US" sz="2000" dirty="0"/>
            </a:br>
            <a:br>
              <a:rPr lang="zh-CN" altLang="en-US" sz="2000" dirty="0"/>
            </a:br>
            <a:r>
              <a:rPr lang="zh-CN" altLang="en-US" sz="2000" dirty="0"/>
              <a:t> </a:t>
            </a:r>
            <a:br>
              <a:rPr lang="zh-CN" altLang="en-US" sz="2000" dirty="0"/>
            </a:br>
            <a:endParaRPr lang="zh-CN" altLang="en-US" sz="2000" dirty="0"/>
          </a:p>
        </p:txBody>
      </p:sp>
      <p:pic>
        <p:nvPicPr>
          <p:cNvPr id="13315" name="Picture 3"/>
          <p:cNvPicPr>
            <a:picLocks noChangeAspect="1" noChangeArrowheads="1"/>
          </p:cNvPicPr>
          <p:nvPr/>
        </p:nvPicPr>
        <p:blipFill>
          <a:blip r:embed="rId2"/>
          <a:srcRect/>
          <a:stretch>
            <a:fillRect/>
          </a:stretch>
        </p:blipFill>
        <p:spPr bwMode="auto">
          <a:xfrm>
            <a:off x="620299" y="2380402"/>
            <a:ext cx="4838700" cy="619125"/>
          </a:xfrm>
          <a:prstGeom prst="rect">
            <a:avLst/>
          </a:prstGeom>
          <a:noFill/>
          <a:ln w="9525">
            <a:noFill/>
            <a:miter lim="800000"/>
            <a:headEnd/>
            <a:tailEnd/>
          </a:ln>
          <a:effectLst/>
        </p:spPr>
      </p:pic>
      <p:pic>
        <p:nvPicPr>
          <p:cNvPr id="13316" name="Picture 4"/>
          <p:cNvPicPr>
            <a:picLocks noChangeAspect="1" noChangeArrowheads="1"/>
          </p:cNvPicPr>
          <p:nvPr/>
        </p:nvPicPr>
        <p:blipFill>
          <a:blip r:embed="rId3"/>
          <a:srcRect/>
          <a:stretch>
            <a:fillRect/>
          </a:stretch>
        </p:blipFill>
        <p:spPr bwMode="auto">
          <a:xfrm>
            <a:off x="5461087" y="2315489"/>
            <a:ext cx="2171700" cy="723900"/>
          </a:xfrm>
          <a:prstGeom prst="rect">
            <a:avLst/>
          </a:prstGeom>
          <a:noFill/>
          <a:ln w="9525">
            <a:noFill/>
            <a:miter lim="800000"/>
            <a:headEnd/>
            <a:tailEnd/>
          </a:ln>
          <a:effectLst/>
        </p:spPr>
      </p:pic>
      <p:pic>
        <p:nvPicPr>
          <p:cNvPr id="13317" name="Picture 5"/>
          <p:cNvPicPr>
            <a:picLocks noChangeAspect="1" noChangeArrowheads="1"/>
          </p:cNvPicPr>
          <p:nvPr/>
        </p:nvPicPr>
        <p:blipFill>
          <a:blip r:embed="rId4"/>
          <a:srcRect/>
          <a:stretch>
            <a:fillRect/>
          </a:stretch>
        </p:blipFill>
        <p:spPr bwMode="auto">
          <a:xfrm>
            <a:off x="1527327" y="3190158"/>
            <a:ext cx="1571625" cy="352425"/>
          </a:xfrm>
          <a:prstGeom prst="rect">
            <a:avLst/>
          </a:prstGeom>
          <a:noFill/>
          <a:ln w="9525">
            <a:noFill/>
            <a:miter lim="800000"/>
            <a:headEnd/>
            <a:tailEnd/>
          </a:ln>
          <a:effectLst/>
        </p:spPr>
      </p:pic>
      <p:pic>
        <p:nvPicPr>
          <p:cNvPr id="13318" name="Picture 6"/>
          <p:cNvPicPr>
            <a:picLocks noChangeAspect="1" noChangeArrowheads="1"/>
          </p:cNvPicPr>
          <p:nvPr/>
        </p:nvPicPr>
        <p:blipFill>
          <a:blip r:embed="rId5"/>
          <a:srcRect/>
          <a:stretch>
            <a:fillRect/>
          </a:stretch>
        </p:blipFill>
        <p:spPr bwMode="auto">
          <a:xfrm>
            <a:off x="3933108" y="3221733"/>
            <a:ext cx="595137" cy="285555"/>
          </a:xfrm>
          <a:prstGeom prst="rect">
            <a:avLst/>
          </a:prstGeom>
          <a:noFill/>
          <a:ln w="9525">
            <a:noFill/>
            <a:miter lim="800000"/>
            <a:headEnd/>
            <a:tailEnd/>
          </a:ln>
          <a:effectLst/>
        </p:spPr>
      </p:pic>
      <p:pic>
        <p:nvPicPr>
          <p:cNvPr id="13319" name="Picture 7"/>
          <p:cNvPicPr>
            <a:picLocks noChangeAspect="1" noChangeArrowheads="1"/>
          </p:cNvPicPr>
          <p:nvPr/>
        </p:nvPicPr>
        <p:blipFill>
          <a:blip r:embed="rId6"/>
          <a:srcRect/>
          <a:stretch>
            <a:fillRect/>
          </a:stretch>
        </p:blipFill>
        <p:spPr bwMode="auto">
          <a:xfrm>
            <a:off x="5490966" y="3187156"/>
            <a:ext cx="1009650" cy="333375"/>
          </a:xfrm>
          <a:prstGeom prst="rect">
            <a:avLst/>
          </a:prstGeom>
          <a:noFill/>
          <a:ln w="9525">
            <a:noFill/>
            <a:miter lim="800000"/>
            <a:headEnd/>
            <a:tailEnd/>
          </a:ln>
          <a:effectLst/>
        </p:spPr>
      </p:pic>
      <p:pic>
        <p:nvPicPr>
          <p:cNvPr id="13320" name="Picture 8"/>
          <p:cNvPicPr>
            <a:picLocks noChangeAspect="1" noChangeArrowheads="1"/>
          </p:cNvPicPr>
          <p:nvPr/>
        </p:nvPicPr>
        <p:blipFill>
          <a:blip r:embed="rId7"/>
          <a:srcRect/>
          <a:stretch>
            <a:fillRect/>
          </a:stretch>
        </p:blipFill>
        <p:spPr bwMode="auto">
          <a:xfrm>
            <a:off x="7422454" y="3064571"/>
            <a:ext cx="2933700" cy="628650"/>
          </a:xfrm>
          <a:prstGeom prst="rect">
            <a:avLst/>
          </a:prstGeom>
          <a:noFill/>
          <a:ln w="9525">
            <a:noFill/>
            <a:miter lim="800000"/>
            <a:headEnd/>
            <a:tailEnd/>
          </a:ln>
          <a:effectLst/>
        </p:spPr>
      </p:pic>
      <p:pic>
        <p:nvPicPr>
          <p:cNvPr id="13321" name="Picture 9"/>
          <p:cNvPicPr>
            <a:picLocks noChangeAspect="1" noChangeArrowheads="1"/>
          </p:cNvPicPr>
          <p:nvPr/>
        </p:nvPicPr>
        <p:blipFill>
          <a:blip r:embed="rId8"/>
          <a:srcRect/>
          <a:stretch>
            <a:fillRect/>
          </a:stretch>
        </p:blipFill>
        <p:spPr bwMode="auto">
          <a:xfrm>
            <a:off x="10369791" y="3153818"/>
            <a:ext cx="1247775" cy="400050"/>
          </a:xfrm>
          <a:prstGeom prst="rect">
            <a:avLst/>
          </a:prstGeom>
          <a:noFill/>
          <a:ln w="9525">
            <a:noFill/>
            <a:miter lim="800000"/>
            <a:headEnd/>
            <a:tailEnd/>
          </a:ln>
          <a:effectLst/>
        </p:spPr>
      </p:pic>
      <p:pic>
        <p:nvPicPr>
          <p:cNvPr id="13322" name="Picture 10"/>
          <p:cNvPicPr>
            <a:picLocks noChangeAspect="1" noChangeArrowheads="1"/>
          </p:cNvPicPr>
          <p:nvPr/>
        </p:nvPicPr>
        <p:blipFill>
          <a:blip r:embed="rId9"/>
          <a:srcRect/>
          <a:stretch>
            <a:fillRect/>
          </a:stretch>
        </p:blipFill>
        <p:spPr bwMode="auto">
          <a:xfrm>
            <a:off x="5056209" y="3743783"/>
            <a:ext cx="4293488" cy="464963"/>
          </a:xfrm>
          <a:prstGeom prst="rect">
            <a:avLst/>
          </a:prstGeom>
          <a:noFill/>
          <a:ln w="9525">
            <a:noFill/>
            <a:miter lim="800000"/>
            <a:headEnd/>
            <a:tailEnd/>
          </a:ln>
          <a:effectLst/>
        </p:spPr>
      </p:pic>
      <p:pic>
        <p:nvPicPr>
          <p:cNvPr id="13323" name="Picture 11"/>
          <p:cNvPicPr>
            <a:picLocks noChangeAspect="1" noChangeArrowheads="1"/>
          </p:cNvPicPr>
          <p:nvPr/>
        </p:nvPicPr>
        <p:blipFill>
          <a:blip r:embed="rId10"/>
          <a:srcRect/>
          <a:stretch>
            <a:fillRect/>
          </a:stretch>
        </p:blipFill>
        <p:spPr bwMode="auto">
          <a:xfrm>
            <a:off x="6723609" y="4458157"/>
            <a:ext cx="2307657" cy="766348"/>
          </a:xfrm>
          <a:prstGeom prst="rect">
            <a:avLst/>
          </a:prstGeom>
          <a:noFill/>
          <a:ln w="9525">
            <a:noFill/>
            <a:miter lim="800000"/>
            <a:headEnd/>
            <a:tailEnd/>
          </a:ln>
          <a:effectLst/>
        </p:spPr>
      </p:pic>
      <p:pic>
        <p:nvPicPr>
          <p:cNvPr id="13324" name="Picture 12"/>
          <p:cNvPicPr>
            <a:picLocks noChangeAspect="1" noChangeArrowheads="1"/>
          </p:cNvPicPr>
          <p:nvPr/>
        </p:nvPicPr>
        <p:blipFill>
          <a:blip r:embed="rId11"/>
          <a:srcRect/>
          <a:stretch>
            <a:fillRect/>
          </a:stretch>
        </p:blipFill>
        <p:spPr bwMode="auto">
          <a:xfrm>
            <a:off x="8944656" y="4461679"/>
            <a:ext cx="3097032" cy="724095"/>
          </a:xfrm>
          <a:prstGeom prst="rect">
            <a:avLst/>
          </a:prstGeom>
          <a:noFill/>
          <a:ln w="9525">
            <a:noFill/>
            <a:miter lim="800000"/>
            <a:headEnd/>
            <a:tailEnd/>
          </a:ln>
          <a:effectLst/>
        </p:spPr>
      </p:pic>
      <p:pic>
        <p:nvPicPr>
          <p:cNvPr id="13325" name="Picture 13"/>
          <p:cNvPicPr>
            <a:picLocks noChangeAspect="1" noChangeArrowheads="1"/>
          </p:cNvPicPr>
          <p:nvPr/>
        </p:nvPicPr>
        <p:blipFill>
          <a:blip r:embed="rId12"/>
          <a:srcRect/>
          <a:stretch>
            <a:fillRect/>
          </a:stretch>
        </p:blipFill>
        <p:spPr bwMode="auto">
          <a:xfrm>
            <a:off x="652724" y="5816905"/>
            <a:ext cx="6276975" cy="7905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kumimoji="1" lang="zh-CN" altLang="en-US"/>
              <a:t>教学提纲</a:t>
            </a:r>
          </a:p>
        </p:txBody>
      </p:sp>
      <p:grpSp>
        <p:nvGrpSpPr>
          <p:cNvPr id="3" name="组合 12"/>
          <p:cNvGrpSpPr/>
          <p:nvPr/>
        </p:nvGrpSpPr>
        <p:grpSpPr>
          <a:xfrm>
            <a:off x="1247140" y="1810385"/>
            <a:ext cx="5085080" cy="439420"/>
            <a:chOff x="1964" y="2851"/>
            <a:chExt cx="8008" cy="692"/>
          </a:xfrm>
        </p:grpSpPr>
        <p:sp>
          <p:nvSpPr>
            <p:cNvPr id="5" name="圆角矩形 4"/>
            <p:cNvSpPr/>
            <p:nvPr/>
          </p:nvSpPr>
          <p:spPr>
            <a:xfrm>
              <a:off x="1964" y="2851"/>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1</a:t>
              </a:r>
            </a:p>
          </p:txBody>
        </p:sp>
        <p:sp>
          <p:nvSpPr>
            <p:cNvPr id="9" name="文本框 8"/>
            <p:cNvSpPr txBox="1"/>
            <p:nvPr/>
          </p:nvSpPr>
          <p:spPr>
            <a:xfrm>
              <a:off x="2852" y="2878"/>
              <a:ext cx="7121" cy="628"/>
            </a:xfrm>
            <a:prstGeom prst="rect">
              <a:avLst/>
            </a:prstGeom>
            <a:noFill/>
          </p:spPr>
          <p:txBody>
            <a:bodyPr wrap="square" rtlCol="0">
              <a:spAutoFit/>
            </a:bodyPr>
            <a:lstStyle/>
            <a:p>
              <a:pPr algn="l"/>
              <a:r>
                <a:rPr lang="zh-CN" altLang="en-US" sz="2000" dirty="0"/>
                <a:t>掌握机器学习的基本概念</a:t>
              </a:r>
            </a:p>
          </p:txBody>
        </p:sp>
      </p:grpSp>
      <p:grpSp>
        <p:nvGrpSpPr>
          <p:cNvPr id="4" name="组合 13"/>
          <p:cNvGrpSpPr/>
          <p:nvPr/>
        </p:nvGrpSpPr>
        <p:grpSpPr>
          <a:xfrm>
            <a:off x="1247140" y="2509520"/>
            <a:ext cx="5278120" cy="439420"/>
            <a:chOff x="1964" y="3952"/>
            <a:chExt cx="8312" cy="692"/>
          </a:xfrm>
        </p:grpSpPr>
        <p:sp>
          <p:nvSpPr>
            <p:cNvPr id="6" name="圆角矩形 5"/>
            <p:cNvSpPr/>
            <p:nvPr/>
          </p:nvSpPr>
          <p:spPr>
            <a:xfrm>
              <a:off x="1964" y="3952"/>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2</a:t>
              </a:r>
            </a:p>
          </p:txBody>
        </p:sp>
        <p:sp>
          <p:nvSpPr>
            <p:cNvPr id="10" name="文本框 9"/>
            <p:cNvSpPr txBox="1"/>
            <p:nvPr/>
          </p:nvSpPr>
          <p:spPr>
            <a:xfrm>
              <a:off x="2852" y="3952"/>
              <a:ext cx="7425" cy="628"/>
            </a:xfrm>
            <a:prstGeom prst="rect">
              <a:avLst/>
            </a:prstGeom>
            <a:noFill/>
          </p:spPr>
          <p:txBody>
            <a:bodyPr wrap="square" rtlCol="0">
              <a:spAutoFit/>
            </a:bodyPr>
            <a:lstStyle/>
            <a:p>
              <a:pPr algn="l"/>
              <a:endParaRPr lang="zh-CN" altLang="en-US" sz="2000" dirty="0"/>
            </a:p>
          </p:txBody>
        </p:sp>
      </p:grpSp>
      <p:grpSp>
        <p:nvGrpSpPr>
          <p:cNvPr id="13" name="组合 14"/>
          <p:cNvGrpSpPr/>
          <p:nvPr/>
        </p:nvGrpSpPr>
        <p:grpSpPr>
          <a:xfrm>
            <a:off x="1247140" y="3209290"/>
            <a:ext cx="4504690" cy="439420"/>
            <a:chOff x="1964" y="5054"/>
            <a:chExt cx="7094" cy="692"/>
          </a:xfrm>
        </p:grpSpPr>
        <p:sp>
          <p:nvSpPr>
            <p:cNvPr id="7" name="圆角矩形 6"/>
            <p:cNvSpPr/>
            <p:nvPr/>
          </p:nvSpPr>
          <p:spPr>
            <a:xfrm>
              <a:off x="1964" y="5054"/>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3</a:t>
              </a:r>
            </a:p>
          </p:txBody>
        </p:sp>
        <p:sp>
          <p:nvSpPr>
            <p:cNvPr id="11" name="文本框 10"/>
            <p:cNvSpPr txBox="1"/>
            <p:nvPr/>
          </p:nvSpPr>
          <p:spPr>
            <a:xfrm>
              <a:off x="2852" y="5054"/>
              <a:ext cx="6207" cy="628"/>
            </a:xfrm>
            <a:prstGeom prst="rect">
              <a:avLst/>
            </a:prstGeom>
            <a:noFill/>
          </p:spPr>
          <p:txBody>
            <a:bodyPr wrap="square" rtlCol="0">
              <a:spAutoFit/>
            </a:bodyPr>
            <a:lstStyle/>
            <a:p>
              <a:pPr algn="l"/>
              <a:r>
                <a:rPr lang="zh-CN" altLang="en-US" sz="2000" dirty="0"/>
                <a:t>掌握线性回归和逻辑回归算法</a:t>
              </a:r>
            </a:p>
          </p:txBody>
        </p:sp>
      </p:grpSp>
      <p:grpSp>
        <p:nvGrpSpPr>
          <p:cNvPr id="14" name="组合 15"/>
          <p:cNvGrpSpPr/>
          <p:nvPr/>
        </p:nvGrpSpPr>
        <p:grpSpPr>
          <a:xfrm>
            <a:off x="1247140" y="3891915"/>
            <a:ext cx="4940935" cy="440055"/>
            <a:chOff x="1964" y="6129"/>
            <a:chExt cx="7781" cy="693"/>
          </a:xfrm>
        </p:grpSpPr>
        <p:sp>
          <p:nvSpPr>
            <p:cNvPr id="8" name="圆角矩形 7"/>
            <p:cNvSpPr/>
            <p:nvPr/>
          </p:nvSpPr>
          <p:spPr>
            <a:xfrm>
              <a:off x="1964" y="6129"/>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4</a:t>
              </a:r>
            </a:p>
          </p:txBody>
        </p:sp>
        <p:sp>
          <p:nvSpPr>
            <p:cNvPr id="12" name="文本框 11"/>
            <p:cNvSpPr txBox="1"/>
            <p:nvPr/>
          </p:nvSpPr>
          <p:spPr>
            <a:xfrm>
              <a:off x="2852" y="6129"/>
              <a:ext cx="6893" cy="630"/>
            </a:xfrm>
            <a:prstGeom prst="rect">
              <a:avLst/>
            </a:prstGeom>
            <a:noFill/>
          </p:spPr>
          <p:txBody>
            <a:bodyPr wrap="square" rtlCol="0">
              <a:spAutoFit/>
            </a:bodyPr>
            <a:lstStyle/>
            <a:p>
              <a:pPr algn="l"/>
              <a:r>
                <a:rPr lang="zh-CN" altLang="en-US" sz="2000" dirty="0"/>
                <a:t>掌握随机梯度下降的基本原理和应用</a:t>
              </a:r>
            </a:p>
          </p:txBody>
        </p:sp>
      </p:grpSp>
      <p:sp>
        <p:nvSpPr>
          <p:cNvPr id="15" name="矩形 14"/>
          <p:cNvSpPr/>
          <p:nvPr/>
        </p:nvSpPr>
        <p:spPr>
          <a:xfrm>
            <a:off x="1811020" y="2459504"/>
            <a:ext cx="6096000" cy="677108"/>
          </a:xfrm>
          <a:prstGeom prst="rect">
            <a:avLst/>
          </a:prstGeom>
        </p:spPr>
        <p:txBody>
          <a:bodyPr>
            <a:spAutoFit/>
          </a:bodyPr>
          <a:lstStyle/>
          <a:p>
            <a:r>
              <a:rPr lang="zh-CN" altLang="en-US" sz="2000" dirty="0"/>
              <a:t>掌握监督学习的基本流程</a:t>
            </a:r>
            <a:br>
              <a:rPr lang="zh-CN" altLang="en-US" dirty="0"/>
            </a:b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逻辑回归算法</a:t>
            </a:r>
          </a:p>
        </p:txBody>
      </p:sp>
      <p:sp>
        <p:nvSpPr>
          <p:cNvPr id="3" name="文本占位符 2"/>
          <p:cNvSpPr>
            <a:spLocks noGrp="1"/>
          </p:cNvSpPr>
          <p:nvPr>
            <p:ph type="body" sz="quarter" idx="22"/>
          </p:nvPr>
        </p:nvSpPr>
        <p:spPr/>
        <p:txBody>
          <a:bodyPr/>
          <a:lstStyle/>
          <a:p>
            <a:r>
              <a:rPr lang="zh-CN" altLang="en-US" sz="2000" dirty="0"/>
              <a:t>根据极大似然估计原理，逻辑回归算法就是要求解令对数极大似然函数 </a:t>
            </a:r>
            <a:r>
              <a:rPr lang="en-US" altLang="zh-CN" sz="2000" dirty="0"/>
              <a:t>l(</a:t>
            </a:r>
            <a:r>
              <a:rPr lang="en-US" altLang="zh-CN" sz="2000" b="1" dirty="0"/>
              <a:t>w</a:t>
            </a:r>
            <a:r>
              <a:rPr lang="en-US" altLang="zh-CN" sz="2000" dirty="0"/>
              <a:t>) </a:t>
            </a:r>
            <a:r>
              <a:rPr lang="zh-CN" altLang="en-US" sz="2000" dirty="0"/>
              <a:t>取最大值的参数 </a:t>
            </a:r>
            <a:r>
              <a:rPr lang="en-US" altLang="zh-CN" sz="2000" b="1" dirty="0"/>
              <a:t>w</a:t>
            </a:r>
            <a:r>
              <a:rPr lang="zh-CN" altLang="en-US" sz="2000" dirty="0"/>
              <a:t>。</a:t>
            </a:r>
            <a:endParaRPr lang="en-US" altLang="zh-CN" sz="2000" dirty="0"/>
          </a:p>
          <a:p>
            <a:r>
              <a:rPr lang="zh-CN" altLang="en-US" sz="2000" dirty="0"/>
              <a:t>逻辑回归的对数损失函数为：</a:t>
            </a:r>
            <a:endParaRPr lang="en-US" altLang="zh-CN" sz="2000" dirty="0"/>
          </a:p>
          <a:p>
            <a:endParaRPr lang="en-US" altLang="zh-CN" sz="2000" dirty="0"/>
          </a:p>
          <a:p>
            <a:endParaRPr lang="en-US" altLang="zh-CN" sz="2000" dirty="0"/>
          </a:p>
          <a:p>
            <a:r>
              <a:rPr lang="zh-CN" altLang="en-US" sz="2000" dirty="0"/>
              <a:t>为了求出该式的极大值，直观想法自然是计算其关于 </a:t>
            </a:r>
            <a:r>
              <a:rPr lang="en-US" sz="2000" b="1" dirty="0"/>
              <a:t>w </a:t>
            </a:r>
            <a:r>
              <a:rPr lang="zh-CN" altLang="en-US" sz="2000" dirty="0"/>
              <a:t>的导函数。回顾，</a:t>
            </a:r>
            <a:r>
              <a:rPr lang="en-US" sz="2000" dirty="0"/>
              <a:t>Sigmoid </a:t>
            </a:r>
            <a:r>
              <a:rPr lang="zh-CN" altLang="en-US" sz="2000" dirty="0"/>
              <a:t>函数 </a:t>
            </a:r>
            <a:endParaRPr lang="en-US" altLang="zh-CN" sz="2000" dirty="0"/>
          </a:p>
          <a:p>
            <a:r>
              <a:rPr lang="zh-CN" altLang="en-US" sz="2000" dirty="0"/>
              <a:t>                                的导函数为                           ，则有：</a:t>
            </a:r>
            <a:endParaRPr lang="en-US" altLang="zh-CN" sz="2000" dirty="0"/>
          </a:p>
          <a:p>
            <a:endParaRPr lang="en-US" altLang="zh-CN" sz="2000" dirty="0"/>
          </a:p>
          <a:p>
            <a:endParaRPr lang="en-US" altLang="zh-CN" sz="2000" dirty="0"/>
          </a:p>
          <a:p>
            <a:r>
              <a:rPr lang="zh-CN" altLang="en-US" sz="2000" dirty="0"/>
              <a:t>化简上式得：</a:t>
            </a:r>
            <a:endParaRPr lang="en-US" altLang="zh-CN" sz="2000" dirty="0"/>
          </a:p>
          <a:p>
            <a:endParaRPr lang="en-US" altLang="zh-CN" sz="2000" dirty="0"/>
          </a:p>
          <a:p>
            <a:endParaRPr lang="en-US" altLang="zh-CN" sz="2000" dirty="0"/>
          </a:p>
          <a:p>
            <a:r>
              <a:rPr lang="zh-CN" altLang="en-US" sz="2000" dirty="0"/>
              <a:t>最终，可以得到：</a:t>
            </a:r>
            <a:br>
              <a:rPr lang="zh-CN" altLang="en-US" sz="2000" dirty="0"/>
            </a:br>
            <a:endParaRPr lang="en-US" altLang="zh-CN" sz="2000" dirty="0"/>
          </a:p>
          <a:p>
            <a:endParaRPr lang="en-US" altLang="zh-CN" sz="2000" dirty="0"/>
          </a:p>
          <a:p>
            <a:endParaRPr lang="en-US" altLang="zh-CN" sz="2000" dirty="0"/>
          </a:p>
          <a:p>
            <a:br>
              <a:rPr lang="zh-CN" altLang="en-US" dirty="0"/>
            </a:br>
            <a:r>
              <a:rPr lang="zh-CN" altLang="en-US" dirty="0"/>
              <a:t> </a:t>
            </a:r>
            <a:br>
              <a:rPr lang="zh-CN" altLang="en-US" dirty="0"/>
            </a:br>
            <a:r>
              <a:rPr lang="zh-CN" altLang="en-US" dirty="0"/>
              <a:t> </a:t>
            </a:r>
            <a:br>
              <a:rPr lang="zh-CN" altLang="en-US" dirty="0"/>
            </a:br>
            <a:r>
              <a:rPr lang="zh-CN" altLang="en-US" dirty="0"/>
              <a:t> </a:t>
            </a:r>
            <a:br>
              <a:rPr lang="zh-CN" altLang="en-US" dirty="0"/>
            </a:br>
            <a:endParaRPr lang="zh-CN" altLang="en-US" dirty="0"/>
          </a:p>
        </p:txBody>
      </p:sp>
      <p:pic>
        <p:nvPicPr>
          <p:cNvPr id="14338" name="Picture 2"/>
          <p:cNvPicPr>
            <a:picLocks noChangeAspect="1" noChangeArrowheads="1"/>
          </p:cNvPicPr>
          <p:nvPr/>
        </p:nvPicPr>
        <p:blipFill>
          <a:blip r:embed="rId2"/>
          <a:srcRect/>
          <a:stretch>
            <a:fillRect/>
          </a:stretch>
        </p:blipFill>
        <p:spPr bwMode="auto">
          <a:xfrm>
            <a:off x="515524" y="1976242"/>
            <a:ext cx="4958350" cy="860695"/>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571891" y="3254027"/>
            <a:ext cx="2305050" cy="400050"/>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a:srcRect/>
          <a:stretch>
            <a:fillRect/>
          </a:stretch>
        </p:blipFill>
        <p:spPr bwMode="auto">
          <a:xfrm>
            <a:off x="4266678" y="3302891"/>
            <a:ext cx="1933706" cy="357736"/>
          </a:xfrm>
          <a:prstGeom prst="rect">
            <a:avLst/>
          </a:prstGeom>
          <a:noFill/>
          <a:ln w="9525">
            <a:noFill/>
            <a:miter lim="800000"/>
            <a:headEnd/>
            <a:tailEnd/>
          </a:ln>
          <a:effectLst/>
        </p:spPr>
      </p:pic>
      <p:pic>
        <p:nvPicPr>
          <p:cNvPr id="14341" name="Picture 5"/>
          <p:cNvPicPr>
            <a:picLocks noChangeAspect="1" noChangeArrowheads="1"/>
          </p:cNvPicPr>
          <p:nvPr/>
        </p:nvPicPr>
        <p:blipFill>
          <a:blip r:embed="rId5"/>
          <a:srcRect/>
          <a:stretch>
            <a:fillRect/>
          </a:stretch>
        </p:blipFill>
        <p:spPr bwMode="auto">
          <a:xfrm>
            <a:off x="565564" y="3767985"/>
            <a:ext cx="8029575" cy="800100"/>
          </a:xfrm>
          <a:prstGeom prst="rect">
            <a:avLst/>
          </a:prstGeom>
          <a:noFill/>
          <a:ln w="9525">
            <a:noFill/>
            <a:miter lim="800000"/>
            <a:headEnd/>
            <a:tailEnd/>
          </a:ln>
          <a:effectLst/>
        </p:spPr>
      </p:pic>
      <p:pic>
        <p:nvPicPr>
          <p:cNvPr id="14342" name="Picture 6"/>
          <p:cNvPicPr>
            <a:picLocks noChangeAspect="1" noChangeArrowheads="1"/>
          </p:cNvPicPr>
          <p:nvPr/>
        </p:nvPicPr>
        <p:blipFill>
          <a:blip r:embed="rId6"/>
          <a:srcRect/>
          <a:stretch>
            <a:fillRect/>
          </a:stretch>
        </p:blipFill>
        <p:spPr bwMode="auto">
          <a:xfrm>
            <a:off x="547361" y="4959198"/>
            <a:ext cx="5886450" cy="847725"/>
          </a:xfrm>
          <a:prstGeom prst="rect">
            <a:avLst/>
          </a:prstGeom>
          <a:noFill/>
          <a:ln w="9525">
            <a:noFill/>
            <a:miter lim="800000"/>
            <a:headEnd/>
            <a:tailEnd/>
          </a:ln>
          <a:effectLst/>
        </p:spPr>
      </p:pic>
      <p:pic>
        <p:nvPicPr>
          <p:cNvPr id="14343" name="Picture 7"/>
          <p:cNvPicPr>
            <a:picLocks noChangeAspect="1" noChangeArrowheads="1"/>
          </p:cNvPicPr>
          <p:nvPr/>
        </p:nvPicPr>
        <p:blipFill>
          <a:blip r:embed="rId7"/>
          <a:srcRect/>
          <a:stretch>
            <a:fillRect/>
          </a:stretch>
        </p:blipFill>
        <p:spPr bwMode="auto">
          <a:xfrm>
            <a:off x="2639991" y="5696994"/>
            <a:ext cx="3028950" cy="800100"/>
          </a:xfrm>
          <a:prstGeom prst="rect">
            <a:avLst/>
          </a:prstGeom>
          <a:noFill/>
          <a:ln w="9525">
            <a:noFill/>
            <a:miter lim="800000"/>
            <a:headEnd/>
            <a:tailEnd/>
          </a:ln>
          <a:effectLst/>
        </p:spPr>
      </p:pic>
      <p:pic>
        <p:nvPicPr>
          <p:cNvPr id="14344" name="Picture 8"/>
          <p:cNvPicPr>
            <a:picLocks noChangeAspect="1" noChangeArrowheads="1"/>
          </p:cNvPicPr>
          <p:nvPr/>
        </p:nvPicPr>
        <p:blipFill>
          <a:blip r:embed="rId8"/>
          <a:srcRect/>
          <a:stretch>
            <a:fillRect/>
          </a:stretch>
        </p:blipFill>
        <p:spPr bwMode="auto">
          <a:xfrm>
            <a:off x="5610617" y="5657655"/>
            <a:ext cx="3200400" cy="8286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逻辑回归算法</a:t>
            </a:r>
          </a:p>
          <a:p>
            <a:endParaRPr lang="zh-CN" altLang="en-US" dirty="0"/>
          </a:p>
        </p:txBody>
      </p:sp>
      <p:sp>
        <p:nvSpPr>
          <p:cNvPr id="3" name="文本占位符 2"/>
          <p:cNvSpPr>
            <a:spLocks noGrp="1"/>
          </p:cNvSpPr>
          <p:nvPr>
            <p:ph type="body" sz="quarter" idx="22"/>
          </p:nvPr>
        </p:nvSpPr>
        <p:spPr/>
        <p:txBody>
          <a:bodyPr/>
          <a:lstStyle/>
          <a:p>
            <a:r>
              <a:rPr lang="zh-CN" altLang="en-US" sz="2000" dirty="0"/>
              <a:t>至此，令                 </a:t>
            </a:r>
            <a:r>
              <a:rPr lang="en-US" sz="2000" dirty="0"/>
              <a:t>，</a:t>
            </a:r>
            <a:r>
              <a:rPr lang="zh-CN" altLang="en-US" sz="2000" dirty="0"/>
              <a:t>得到</a:t>
            </a:r>
            <a:endParaRPr lang="en-US" altLang="zh-CN" sz="2000" dirty="0"/>
          </a:p>
          <a:p>
            <a:endParaRPr lang="en-US" altLang="zh-CN" sz="2000" dirty="0"/>
          </a:p>
          <a:p>
            <a:r>
              <a:rPr lang="zh-CN" altLang="en-US" sz="2000" dirty="0"/>
              <a:t>上述式子的求解非常复杂，很难直接写出 </a:t>
            </a:r>
            <a:r>
              <a:rPr lang="en-US" altLang="zh-CN" sz="2000" b="1" dirty="0"/>
              <a:t>w </a:t>
            </a:r>
            <a:r>
              <a:rPr lang="zh-CN" altLang="en-US" sz="2000" dirty="0"/>
              <a:t>的表达式，我们需要借助优化算法来求解逻</a:t>
            </a:r>
            <a:br>
              <a:rPr lang="zh-CN" altLang="en-US" sz="2000" dirty="0"/>
            </a:br>
            <a:r>
              <a:rPr lang="zh-CN" altLang="en-US" sz="2000" dirty="0"/>
              <a:t>辑回归的对数似然函数。</a:t>
            </a:r>
            <a:endParaRPr lang="en-US" altLang="zh-CN" sz="2000" dirty="0"/>
          </a:p>
          <a:p>
            <a:endParaRPr lang="en-US" altLang="zh-CN" sz="2000" dirty="0"/>
          </a:p>
          <a:p>
            <a:r>
              <a:rPr lang="zh-CN" altLang="en-US" sz="2000" dirty="0"/>
              <a:t>这里，我们需要借助随机梯度下降算法。</a:t>
            </a:r>
            <a:br>
              <a:rPr lang="zh-CN" altLang="en-US" sz="2000" dirty="0"/>
            </a:br>
            <a:br>
              <a:rPr lang="zh-CN" altLang="en-US" sz="2000" dirty="0"/>
            </a:br>
            <a:endParaRPr lang="zh-CN" altLang="en-US" sz="2000" dirty="0"/>
          </a:p>
        </p:txBody>
      </p:sp>
      <p:pic>
        <p:nvPicPr>
          <p:cNvPr id="15362" name="Picture 2"/>
          <p:cNvPicPr>
            <a:picLocks noChangeAspect="1" noChangeArrowheads="1"/>
          </p:cNvPicPr>
          <p:nvPr/>
        </p:nvPicPr>
        <p:blipFill>
          <a:blip r:embed="rId2"/>
          <a:srcRect/>
          <a:stretch>
            <a:fillRect/>
          </a:stretch>
        </p:blipFill>
        <p:spPr bwMode="auto">
          <a:xfrm>
            <a:off x="1666287" y="1055448"/>
            <a:ext cx="1125223" cy="522831"/>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3587076" y="867948"/>
            <a:ext cx="3608833" cy="86064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随机梯度下降</a:t>
            </a:r>
          </a:p>
        </p:txBody>
      </p:sp>
      <p:sp>
        <p:nvSpPr>
          <p:cNvPr id="3" name="文本占位符 2"/>
          <p:cNvSpPr>
            <a:spLocks noGrp="1"/>
          </p:cNvSpPr>
          <p:nvPr>
            <p:ph type="body" sz="quarter" idx="22"/>
          </p:nvPr>
        </p:nvSpPr>
        <p:spPr/>
        <p:txBody>
          <a:bodyPr/>
          <a:lstStyle/>
          <a:p>
            <a:r>
              <a:rPr lang="zh-CN" altLang="en-US" sz="2000" b="1" dirty="0"/>
              <a:t>随机梯度下降</a:t>
            </a:r>
            <a:r>
              <a:rPr lang="zh-CN" altLang="en-US" sz="2000" dirty="0"/>
              <a:t>（</a:t>
            </a:r>
            <a:r>
              <a:rPr lang="en-US" sz="2000" dirty="0"/>
              <a:t>Stochastic Gradient Descent</a:t>
            </a:r>
            <a:r>
              <a:rPr lang="zh-CN" altLang="en-US" sz="2000" dirty="0"/>
              <a:t>，</a:t>
            </a:r>
            <a:r>
              <a:rPr lang="en-US" altLang="zh-CN" sz="2000" dirty="0"/>
              <a:t>SGD</a:t>
            </a:r>
            <a:r>
              <a:rPr lang="en-US" sz="2000" dirty="0"/>
              <a:t>）</a:t>
            </a:r>
          </a:p>
          <a:p>
            <a:r>
              <a:rPr lang="en-US" altLang="zh-CN" sz="2000" dirty="0"/>
              <a:t>• </a:t>
            </a:r>
            <a:r>
              <a:rPr lang="zh-CN" altLang="en-US" sz="2000" dirty="0"/>
              <a:t>函数的梯度（ ）是个方向向量，是该函数的一阶偏导，表示函数变化最快的方向。</a:t>
            </a:r>
            <a:br>
              <a:rPr lang="zh-CN" altLang="en-US" dirty="0"/>
            </a:br>
            <a:br>
              <a:rPr lang="en-US" dirty="0"/>
            </a:br>
            <a:r>
              <a:rPr lang="zh-CN" altLang="en-US" sz="2000" dirty="0"/>
              <a:t>一元函数 </a:t>
            </a:r>
            <a:r>
              <a:rPr lang="en-US" altLang="zh-CN" sz="2000" dirty="0"/>
              <a:t>y = f(x) </a:t>
            </a:r>
            <a:r>
              <a:rPr lang="zh-CN" altLang="en-US" sz="2000" dirty="0"/>
              <a:t>在点</a:t>
            </a:r>
            <a:r>
              <a:rPr lang="en-US" altLang="zh-CN" sz="2000" dirty="0"/>
              <a:t> x</a:t>
            </a:r>
            <a:r>
              <a:rPr lang="en-US" altLang="zh-CN" sz="2400" baseline="-25000" dirty="0"/>
              <a:t>0</a:t>
            </a:r>
            <a:r>
              <a:rPr lang="en-US" altLang="zh-CN" sz="2000" dirty="0"/>
              <a:t> </a:t>
            </a:r>
            <a:r>
              <a:rPr lang="zh-CN" altLang="en-US" sz="2000" dirty="0"/>
              <a:t>处的梯度为：</a:t>
            </a:r>
            <a:endParaRPr lang="en-US" altLang="zh-CN" sz="2000" dirty="0"/>
          </a:p>
          <a:p>
            <a:r>
              <a:rPr lang="zh-CN" altLang="en-US" sz="2000" dirty="0"/>
              <a:t>二元函数 </a:t>
            </a:r>
            <a:r>
              <a:rPr lang="en-US" sz="2000" dirty="0"/>
              <a:t>z = f(x, y) </a:t>
            </a:r>
            <a:r>
              <a:rPr lang="zh-CN" altLang="en-US" sz="2000" dirty="0"/>
              <a:t>在点 </a:t>
            </a:r>
            <a:r>
              <a:rPr lang="en-US" altLang="zh-CN" sz="2000" dirty="0"/>
              <a:t>( x</a:t>
            </a:r>
            <a:r>
              <a:rPr lang="en-US" altLang="zh-CN" sz="2400" baseline="-25000" dirty="0"/>
              <a:t>0 </a:t>
            </a:r>
            <a:r>
              <a:rPr lang="en-US" sz="2000" dirty="0"/>
              <a:t>, </a:t>
            </a:r>
            <a:r>
              <a:rPr lang="en-US" altLang="zh-CN" sz="2000" dirty="0"/>
              <a:t>y</a:t>
            </a:r>
            <a:r>
              <a:rPr lang="en-US" altLang="zh-CN" sz="2000" baseline="-25000" dirty="0"/>
              <a:t>0 </a:t>
            </a:r>
            <a:r>
              <a:rPr lang="en-US" sz="2000" dirty="0"/>
              <a:t>) </a:t>
            </a:r>
            <a:r>
              <a:rPr lang="zh-CN" altLang="en-US" sz="2000" dirty="0"/>
              <a:t>处的梯度为：</a:t>
            </a:r>
            <a:endParaRPr lang="en-US" altLang="zh-CN" sz="2000" dirty="0"/>
          </a:p>
          <a:p>
            <a:endParaRPr lang="en-US" altLang="zh-CN" sz="2000" dirty="0"/>
          </a:p>
          <a:p>
            <a:r>
              <a:rPr lang="en-US" altLang="zh-CN" sz="2000" dirty="0"/>
              <a:t>• </a:t>
            </a:r>
            <a:r>
              <a:rPr lang="zh-CN" altLang="en-US" sz="2000" dirty="0"/>
              <a:t>由此可见，对于一个一元函数 </a:t>
            </a:r>
            <a:r>
              <a:rPr lang="en-US" altLang="zh-CN" sz="2000" dirty="0"/>
              <a:t>f(x)</a:t>
            </a:r>
            <a:r>
              <a:rPr lang="zh-CN" altLang="en-US" sz="2000" dirty="0"/>
              <a:t>，梯度是其在某个点 </a:t>
            </a:r>
            <a:r>
              <a:rPr lang="en-US" altLang="zh-CN" sz="2000" dirty="0"/>
              <a:t>x</a:t>
            </a:r>
            <a:r>
              <a:rPr lang="en-US" altLang="zh-CN" sz="2400" baseline="-25000" dirty="0"/>
              <a:t>0</a:t>
            </a:r>
            <a:r>
              <a:rPr lang="en-US" altLang="zh-CN" sz="2000" dirty="0"/>
              <a:t> </a:t>
            </a:r>
            <a:r>
              <a:rPr lang="zh-CN" altLang="en-US" sz="2000" dirty="0"/>
              <a:t>的导数值，记为           。多元函数 </a:t>
            </a:r>
            <a:r>
              <a:rPr lang="en-US" altLang="zh-CN" sz="2000" dirty="0"/>
              <a:t>f(</a:t>
            </a:r>
            <a:r>
              <a:rPr lang="en-US" altLang="zh-CN" sz="2000" b="1" dirty="0"/>
              <a:t>x</a:t>
            </a:r>
            <a:r>
              <a:rPr lang="en-US" altLang="zh-CN" sz="2000" dirty="0"/>
              <a:t>) </a:t>
            </a:r>
            <a:r>
              <a:rPr lang="zh-CN" altLang="en-US" sz="2000" dirty="0"/>
              <a:t>的输入 </a:t>
            </a:r>
            <a:r>
              <a:rPr lang="en-US" altLang="zh-CN" sz="2000" b="1" dirty="0"/>
              <a:t>x </a:t>
            </a:r>
            <a:r>
              <a:rPr lang="zh-CN" altLang="en-US" sz="2000" dirty="0"/>
              <a:t>为向量，其在给定向量 </a:t>
            </a:r>
            <a:r>
              <a:rPr lang="en-US" altLang="zh-CN" sz="2000" b="1" dirty="0"/>
              <a:t>x</a:t>
            </a:r>
            <a:r>
              <a:rPr lang="en-US" altLang="zh-CN" sz="2400" b="1" baseline="-25000" dirty="0"/>
              <a:t>0</a:t>
            </a:r>
            <a:r>
              <a:rPr lang="en-US" altLang="zh-CN" sz="2000" dirty="0"/>
              <a:t> </a:t>
            </a:r>
            <a:r>
              <a:rPr lang="zh-CN" altLang="en-US" sz="2000" dirty="0"/>
              <a:t>处的梯度就是个向量，记为    </a:t>
            </a:r>
            <a:r>
              <a:rPr lang="en-US" altLang="zh-CN" sz="2000" dirty="0"/>
              <a:t>f(</a:t>
            </a:r>
            <a:r>
              <a:rPr lang="en-US" altLang="zh-CN" sz="2000" b="1" dirty="0"/>
              <a:t>x</a:t>
            </a:r>
            <a:r>
              <a:rPr lang="en-US" altLang="zh-CN" sz="2400" b="1" baseline="-25000" dirty="0"/>
              <a:t>0</a:t>
            </a:r>
            <a:r>
              <a:rPr lang="en-US" altLang="zh-CN" sz="2000" dirty="0"/>
              <a:t>)</a:t>
            </a:r>
            <a:r>
              <a:rPr lang="zh-CN" altLang="en-US" sz="2000" dirty="0"/>
              <a:t>。这个向量表达的是个方向，含义是函数的值在这个方向上的变化最大。</a:t>
            </a:r>
            <a:endParaRPr lang="en-US" altLang="zh-CN" sz="2000" dirty="0"/>
          </a:p>
          <a:p>
            <a:endParaRPr lang="en-US" altLang="zh-CN" sz="2000" dirty="0"/>
          </a:p>
          <a:p>
            <a:r>
              <a:rPr lang="en-US" altLang="zh-CN" sz="2000" dirty="0"/>
              <a:t>• </a:t>
            </a:r>
            <a:r>
              <a:rPr lang="zh-CN" altLang="en-US" sz="2000" dirty="0"/>
              <a:t>例如在下山时，某个点 </a:t>
            </a:r>
            <a:r>
              <a:rPr lang="en-US" altLang="zh-CN" sz="2000" b="1" dirty="0"/>
              <a:t>x</a:t>
            </a:r>
            <a:r>
              <a:rPr lang="en-US" altLang="zh-CN" sz="2400" b="1" baseline="-25000" dirty="0"/>
              <a:t>0</a:t>
            </a:r>
            <a:r>
              <a:rPr lang="en-US" altLang="zh-CN" sz="2000" dirty="0"/>
              <a:t> </a:t>
            </a:r>
            <a:r>
              <a:rPr lang="zh-CN" altLang="en-US" sz="2000" dirty="0"/>
              <a:t>的梯度为    </a:t>
            </a:r>
            <a:r>
              <a:rPr lang="en-US" altLang="zh-CN" sz="2000" dirty="0"/>
              <a:t>f(</a:t>
            </a:r>
            <a:r>
              <a:rPr lang="en-US" altLang="zh-CN" sz="2000" b="1" dirty="0"/>
              <a:t>x</a:t>
            </a:r>
            <a:r>
              <a:rPr lang="en-US" altLang="zh-CN" sz="2400" b="1" baseline="-25000" dirty="0"/>
              <a:t>0</a:t>
            </a:r>
            <a:r>
              <a:rPr lang="en-US" altLang="zh-CN" sz="2000" dirty="0"/>
              <a:t>)</a:t>
            </a:r>
            <a:r>
              <a:rPr lang="zh-CN" altLang="en-US" sz="2000" dirty="0"/>
              <a:t>，意味着该方向最陡，朝这个方向走能最快下山。</a:t>
            </a:r>
            <a:br>
              <a:rPr lang="zh-CN" altLang="en-US" sz="2000" dirty="0"/>
            </a:br>
            <a:endParaRPr lang="en-US" altLang="zh-CN" sz="2000" dirty="0"/>
          </a:p>
          <a:p>
            <a:br>
              <a:rPr lang="zh-CN" altLang="en-US" dirty="0"/>
            </a:br>
            <a:r>
              <a:rPr lang="zh-CN" altLang="en-US" dirty="0"/>
              <a:t> </a:t>
            </a:r>
            <a:br>
              <a:rPr lang="zh-CN" altLang="en-US" dirty="0"/>
            </a:br>
            <a:r>
              <a:rPr lang="zh-CN" altLang="en-US" dirty="0"/>
              <a:t> </a:t>
            </a:r>
            <a:br>
              <a:rPr lang="zh-CN" altLang="en-US" dirty="0"/>
            </a:br>
            <a:endParaRPr lang="zh-CN" altLang="en-US" dirty="0"/>
          </a:p>
        </p:txBody>
      </p:sp>
      <p:pic>
        <p:nvPicPr>
          <p:cNvPr id="16386" name="Picture 2"/>
          <p:cNvPicPr>
            <a:picLocks noChangeAspect="1" noChangeArrowheads="1"/>
          </p:cNvPicPr>
          <p:nvPr/>
        </p:nvPicPr>
        <p:blipFill>
          <a:blip r:embed="rId2"/>
          <a:srcRect/>
          <a:stretch>
            <a:fillRect/>
          </a:stretch>
        </p:blipFill>
        <p:spPr bwMode="auto">
          <a:xfrm>
            <a:off x="2156500" y="1636212"/>
            <a:ext cx="278899" cy="267743"/>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5013478" y="2034436"/>
            <a:ext cx="1914525" cy="609600"/>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a:srcRect/>
          <a:stretch>
            <a:fillRect/>
          </a:stretch>
        </p:blipFill>
        <p:spPr bwMode="auto">
          <a:xfrm>
            <a:off x="6123531" y="2590344"/>
            <a:ext cx="3752850" cy="600075"/>
          </a:xfrm>
          <a:prstGeom prst="rect">
            <a:avLst/>
          </a:prstGeom>
          <a:noFill/>
          <a:ln w="9525">
            <a:noFill/>
            <a:miter lim="800000"/>
            <a:headEnd/>
            <a:tailEnd/>
          </a:ln>
          <a:effectLst/>
        </p:spPr>
      </p:pic>
      <p:pic>
        <p:nvPicPr>
          <p:cNvPr id="16389" name="Picture 5"/>
          <p:cNvPicPr>
            <a:picLocks noChangeAspect="1" noChangeArrowheads="1"/>
          </p:cNvPicPr>
          <p:nvPr/>
        </p:nvPicPr>
        <p:blipFill>
          <a:blip r:embed="rId5"/>
          <a:srcRect/>
          <a:stretch>
            <a:fillRect/>
          </a:stretch>
        </p:blipFill>
        <p:spPr bwMode="auto">
          <a:xfrm>
            <a:off x="8987816" y="3511255"/>
            <a:ext cx="807538" cy="327380"/>
          </a:xfrm>
          <a:prstGeom prst="rect">
            <a:avLst/>
          </a:prstGeom>
          <a:noFill/>
          <a:ln w="9525">
            <a:noFill/>
            <a:miter lim="800000"/>
            <a:headEnd/>
            <a:tailEnd/>
          </a:ln>
          <a:effectLst/>
        </p:spPr>
      </p:pic>
      <p:pic>
        <p:nvPicPr>
          <p:cNvPr id="8" name="Picture 2"/>
          <p:cNvPicPr>
            <a:picLocks noChangeAspect="1" noChangeArrowheads="1"/>
          </p:cNvPicPr>
          <p:nvPr/>
        </p:nvPicPr>
        <p:blipFill>
          <a:blip r:embed="rId2"/>
          <a:srcRect/>
          <a:stretch>
            <a:fillRect/>
          </a:stretch>
        </p:blipFill>
        <p:spPr bwMode="auto">
          <a:xfrm>
            <a:off x="7607410" y="3867932"/>
            <a:ext cx="278899" cy="267743"/>
          </a:xfrm>
          <a:prstGeom prst="rect">
            <a:avLst/>
          </a:prstGeom>
          <a:noFill/>
          <a:ln w="9525">
            <a:noFill/>
            <a:miter lim="800000"/>
            <a:headEnd/>
            <a:tailEnd/>
          </a:ln>
          <a:effectLst/>
        </p:spPr>
      </p:pic>
      <p:pic>
        <p:nvPicPr>
          <p:cNvPr id="9" name="Picture 2"/>
          <p:cNvPicPr>
            <a:picLocks noChangeAspect="1" noChangeArrowheads="1"/>
          </p:cNvPicPr>
          <p:nvPr/>
        </p:nvPicPr>
        <p:blipFill>
          <a:blip r:embed="rId2"/>
          <a:srcRect/>
          <a:stretch>
            <a:fillRect/>
          </a:stretch>
        </p:blipFill>
        <p:spPr bwMode="auto">
          <a:xfrm>
            <a:off x="4715986" y="5034941"/>
            <a:ext cx="278899" cy="26774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随机梯度下降</a:t>
            </a:r>
          </a:p>
          <a:p>
            <a:endParaRPr lang="zh-CN" altLang="en-US" dirty="0"/>
          </a:p>
        </p:txBody>
      </p:sp>
      <p:sp>
        <p:nvSpPr>
          <p:cNvPr id="3" name="文本占位符 2"/>
          <p:cNvSpPr>
            <a:spLocks noGrp="1"/>
          </p:cNvSpPr>
          <p:nvPr>
            <p:ph type="body" sz="quarter" idx="22"/>
          </p:nvPr>
        </p:nvSpPr>
        <p:spPr/>
        <p:txBody>
          <a:bodyPr/>
          <a:lstStyle/>
          <a:p>
            <a:r>
              <a:rPr lang="zh-CN" altLang="en-US" sz="2000" dirty="0"/>
              <a:t>下面以图为例，说明随机梯度下降的应用。假设从图中 </a:t>
            </a:r>
            <a:r>
              <a:rPr lang="en-US" altLang="zh-CN" sz="2000" dirty="0"/>
              <a:t>P</a:t>
            </a:r>
            <a:r>
              <a:rPr lang="en-US" altLang="zh-CN" sz="2000" baseline="-25000" dirty="0"/>
              <a:t>0 </a:t>
            </a:r>
            <a:r>
              <a:rPr lang="en-US" altLang="zh-CN" sz="2000" dirty="0"/>
              <a:t> </a:t>
            </a:r>
            <a:r>
              <a:rPr lang="zh-CN" altLang="en-US" sz="2000" dirty="0"/>
              <a:t>点出发下山到达山底最低处。根据梯度的计算，发现梯度向量        的方向最陡。为了到达最低处，我们尝试走一小步到达 </a:t>
            </a:r>
            <a:r>
              <a:rPr lang="en-US" altLang="zh-CN" sz="2000" dirty="0"/>
              <a:t>P</a:t>
            </a:r>
            <a:r>
              <a:rPr lang="en-US" altLang="zh-CN" sz="2000" baseline="-25000" dirty="0"/>
              <a:t>1 </a:t>
            </a:r>
            <a:r>
              <a:rPr lang="zh-CN" altLang="en-US" sz="2000" dirty="0"/>
              <a:t>点（此时                      ）。在 </a:t>
            </a:r>
            <a:r>
              <a:rPr lang="en-US" altLang="zh-CN" sz="2000" dirty="0"/>
              <a:t>P</a:t>
            </a:r>
            <a:r>
              <a:rPr lang="en-US" altLang="zh-CN" sz="2000" baseline="-25000" dirty="0"/>
              <a:t>1</a:t>
            </a:r>
            <a:r>
              <a:rPr lang="zh-CN" altLang="en-US" sz="2000" dirty="0"/>
              <a:t> 点重复梯度计算，得到梯度向量        的方向最陡，因此我们又走一小步到达了 </a:t>
            </a:r>
            <a:r>
              <a:rPr lang="en-US" altLang="zh-CN" sz="2000" dirty="0"/>
              <a:t>P</a:t>
            </a:r>
            <a:r>
              <a:rPr lang="en-US" altLang="zh-CN" sz="2000" baseline="-25000" dirty="0"/>
              <a:t>2</a:t>
            </a:r>
            <a:r>
              <a:rPr lang="en-US" altLang="zh-CN" sz="2000" dirty="0"/>
              <a:t> </a:t>
            </a:r>
            <a:r>
              <a:rPr lang="zh-CN" altLang="en-US" sz="2000" dirty="0"/>
              <a:t>点（此时                       ）。在 </a:t>
            </a:r>
            <a:r>
              <a:rPr lang="en-US" altLang="zh-CN" sz="2000" dirty="0"/>
              <a:t>P</a:t>
            </a:r>
            <a:r>
              <a:rPr lang="en-US" altLang="zh-CN" sz="2000" baseline="-25000" dirty="0"/>
              <a:t>2</a:t>
            </a:r>
            <a:r>
              <a:rPr lang="en-US" altLang="zh-CN" sz="2000" dirty="0"/>
              <a:t> </a:t>
            </a:r>
            <a:r>
              <a:rPr lang="zh-CN" altLang="en-US" sz="2000" dirty="0"/>
              <a:t>点，重复前面过程，我们又到了 </a:t>
            </a:r>
            <a:r>
              <a:rPr lang="en-US" altLang="zh-CN" sz="2000" dirty="0"/>
              <a:t>P</a:t>
            </a:r>
            <a:r>
              <a:rPr lang="en-US" altLang="zh-CN" sz="2000" baseline="-25000" dirty="0"/>
              <a:t>3</a:t>
            </a:r>
            <a:r>
              <a:rPr lang="en-US" altLang="zh-CN" sz="2000" dirty="0"/>
              <a:t> </a:t>
            </a:r>
            <a:r>
              <a:rPr lang="zh-CN" altLang="en-US" sz="2000" dirty="0"/>
              <a:t>点（此时 </a:t>
            </a:r>
            <a:r>
              <a:rPr lang="en-US" altLang="zh-CN" sz="2000" dirty="0"/>
              <a:t>                      </a:t>
            </a:r>
            <a:r>
              <a:rPr lang="zh-CN" altLang="en-US" sz="2000" dirty="0"/>
              <a:t>）。经过多次循环，我们终于到达了山底。</a:t>
            </a:r>
            <a:endParaRPr lang="en-US" altLang="zh-CN" sz="2000" dirty="0"/>
          </a:p>
          <a:p>
            <a:r>
              <a:rPr lang="zh-CN" altLang="en-US" sz="2000" dirty="0"/>
              <a:t>对上面的过程进行抽象，就是利用梯度方向来更新当前的位置，即                              。</a:t>
            </a:r>
            <a:br>
              <a:rPr lang="zh-CN" altLang="en-US" sz="2000" dirty="0"/>
            </a:br>
            <a:br>
              <a:rPr lang="zh-CN" altLang="en-US" dirty="0"/>
            </a:br>
            <a:br>
              <a:rPr lang="zh-CN" altLang="en-US" dirty="0"/>
            </a:br>
            <a:r>
              <a:rPr lang="zh-CN" altLang="en-US" dirty="0"/>
              <a:t> </a:t>
            </a:r>
            <a:br>
              <a:rPr lang="zh-CN" altLang="en-US" dirty="0"/>
            </a:b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3096865" y="1461566"/>
            <a:ext cx="561975" cy="3524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853403" y="1771717"/>
            <a:ext cx="1666875" cy="3333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145773" y="1757427"/>
            <a:ext cx="581025" cy="3619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3047217" y="2058052"/>
            <a:ext cx="1638300" cy="361950"/>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a:srcRect/>
          <a:stretch>
            <a:fillRect/>
          </a:stretch>
        </p:blipFill>
        <p:spPr bwMode="auto">
          <a:xfrm>
            <a:off x="867689" y="2408781"/>
            <a:ext cx="1638300" cy="361950"/>
          </a:xfrm>
          <a:prstGeom prst="rect">
            <a:avLst/>
          </a:prstGeom>
          <a:noFill/>
          <a:ln w="9525">
            <a:noFill/>
            <a:miter lim="800000"/>
            <a:headEnd/>
            <a:tailEnd/>
          </a:ln>
          <a:effectLst/>
        </p:spPr>
      </p:pic>
      <p:pic>
        <p:nvPicPr>
          <p:cNvPr id="1032" name="Picture 8"/>
          <p:cNvPicPr>
            <a:picLocks noChangeAspect="1" noChangeArrowheads="1"/>
          </p:cNvPicPr>
          <p:nvPr/>
        </p:nvPicPr>
        <p:blipFill>
          <a:blip r:embed="rId7"/>
          <a:srcRect/>
          <a:stretch>
            <a:fillRect/>
          </a:stretch>
        </p:blipFill>
        <p:spPr bwMode="auto">
          <a:xfrm>
            <a:off x="7941762" y="2746462"/>
            <a:ext cx="2095500" cy="438150"/>
          </a:xfrm>
          <a:prstGeom prst="rect">
            <a:avLst/>
          </a:prstGeom>
          <a:noFill/>
          <a:ln w="9525">
            <a:noFill/>
            <a:miter lim="800000"/>
            <a:headEnd/>
            <a:tailEnd/>
          </a:ln>
          <a:effectLst/>
        </p:spPr>
      </p:pic>
      <p:pic>
        <p:nvPicPr>
          <p:cNvPr id="1033" name="Picture 9"/>
          <p:cNvPicPr>
            <a:picLocks noChangeAspect="1" noChangeArrowheads="1"/>
          </p:cNvPicPr>
          <p:nvPr/>
        </p:nvPicPr>
        <p:blipFill>
          <a:blip r:embed="rId8"/>
          <a:srcRect/>
          <a:stretch>
            <a:fillRect/>
          </a:stretch>
        </p:blipFill>
        <p:spPr bwMode="auto">
          <a:xfrm>
            <a:off x="3719839" y="3261334"/>
            <a:ext cx="4760281" cy="3180273"/>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随机梯度下降</a:t>
            </a:r>
          </a:p>
          <a:p>
            <a:endParaRPr lang="zh-CN" altLang="en-US" dirty="0"/>
          </a:p>
        </p:txBody>
      </p:sp>
      <p:sp>
        <p:nvSpPr>
          <p:cNvPr id="3" name="文本占位符 2"/>
          <p:cNvSpPr>
            <a:spLocks noGrp="1"/>
          </p:cNvSpPr>
          <p:nvPr>
            <p:ph type="body" sz="quarter" idx="22"/>
          </p:nvPr>
        </p:nvSpPr>
        <p:spPr/>
        <p:txBody>
          <a:bodyPr/>
          <a:lstStyle/>
          <a:p>
            <a:r>
              <a:rPr lang="zh-CN" altLang="en-US" sz="2000" dirty="0"/>
              <a:t>随机梯度下降过程中，更新公式为：</a:t>
            </a:r>
            <a:endParaRPr lang="en-US" altLang="zh-CN" sz="2000" dirty="0"/>
          </a:p>
          <a:p>
            <a:r>
              <a:rPr lang="zh-CN" altLang="en-US" sz="2000" dirty="0"/>
              <a:t>其中，参数 </a:t>
            </a:r>
            <a:r>
              <a:rPr lang="el-GR" altLang="zh-CN" sz="2000" dirty="0"/>
              <a:t>α</a:t>
            </a:r>
            <a:r>
              <a:rPr lang="en-US" altLang="zh-CN" sz="2000" dirty="0"/>
              <a:t> </a:t>
            </a:r>
            <a:r>
              <a:rPr lang="zh-CN" altLang="en-US" sz="2000" dirty="0"/>
              <a:t>为学习率。合适的学习率取值能助力随机梯度下降法快速找到最优值。</a:t>
            </a:r>
            <a:endParaRPr lang="en-US" altLang="zh-CN" sz="2000" dirty="0"/>
          </a:p>
          <a:p>
            <a:endParaRPr lang="en-US" altLang="zh-CN" sz="2000" dirty="0"/>
          </a:p>
          <a:p>
            <a:r>
              <a:rPr lang="zh-CN" altLang="en-US" sz="2000" dirty="0"/>
              <a:t>以下山问题为例，</a:t>
            </a:r>
            <a:r>
              <a:rPr lang="el-GR" altLang="zh-CN" sz="2000" dirty="0"/>
              <a:t>α </a:t>
            </a:r>
            <a:r>
              <a:rPr lang="zh-CN" altLang="en-US" sz="2000" dirty="0"/>
              <a:t>表示每次前进的步长。为了快速到达山顶，应该设置大一些的 </a:t>
            </a:r>
            <a:r>
              <a:rPr lang="el-GR" altLang="zh-CN" sz="2000" dirty="0"/>
              <a:t>α</a:t>
            </a:r>
            <a:r>
              <a:rPr lang="en-US" altLang="zh-CN" sz="2000" dirty="0"/>
              <a:t> </a:t>
            </a:r>
            <a:r>
              <a:rPr lang="zh-CN" altLang="en-US" sz="2000" dirty="0"/>
              <a:t>以快速前进。然而，过大的 </a:t>
            </a:r>
            <a:r>
              <a:rPr lang="el-GR" altLang="zh-CN" sz="2000" dirty="0"/>
              <a:t>α</a:t>
            </a:r>
            <a:r>
              <a:rPr lang="en-US" altLang="zh-CN" sz="2000" dirty="0"/>
              <a:t> </a:t>
            </a:r>
            <a:r>
              <a:rPr lang="zh-CN" altLang="en-US" sz="2000" dirty="0"/>
              <a:t>可能发生到达跨越山底的情况。也就是在步子过大的情况下，围绕山底走来走去，却始终到不了山底处的最低点。下图给出了不同 </a:t>
            </a:r>
            <a:r>
              <a:rPr lang="el-GR" altLang="zh-CN" sz="2000" dirty="0"/>
              <a:t>α</a:t>
            </a:r>
            <a:r>
              <a:rPr lang="zh-CN" altLang="en-US" sz="2000" i="1" dirty="0"/>
              <a:t> </a:t>
            </a:r>
            <a:r>
              <a:rPr lang="zh-CN" altLang="en-US" sz="2000" dirty="0"/>
              <a:t>对梯度下降影响的示意图。</a:t>
            </a:r>
            <a:br>
              <a:rPr lang="zh-CN" altLang="en-US" sz="2000" dirty="0"/>
            </a:br>
            <a:r>
              <a:rPr lang="zh-CN" altLang="en-US" sz="2000" dirty="0"/>
              <a:t> </a:t>
            </a:r>
            <a:br>
              <a:rPr lang="zh-CN" altLang="en-US" sz="2000" dirty="0"/>
            </a:br>
            <a:r>
              <a:rPr lang="zh-CN" altLang="en-US" sz="2000" dirty="0"/>
              <a:t> </a:t>
            </a:r>
            <a:br>
              <a:rPr lang="zh-CN" altLang="en-US" sz="2000" dirty="0"/>
            </a:br>
            <a:br>
              <a:rPr lang="zh-CN" altLang="en-US" dirty="0"/>
            </a:br>
            <a:br>
              <a:rPr lang="zh-CN" altLang="en-US" dirty="0"/>
            </a:b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4578590" y="1116840"/>
            <a:ext cx="1956349" cy="41133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454182" y="3444512"/>
            <a:ext cx="5088568" cy="336338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基于</a:t>
            </a:r>
            <a:r>
              <a:rPr lang="en-US" altLang="zh-CN" dirty="0"/>
              <a:t>SGD</a:t>
            </a:r>
            <a:r>
              <a:rPr lang="zh-CN" altLang="en-US" dirty="0"/>
              <a:t>实现逻辑回归</a:t>
            </a:r>
          </a:p>
        </p:txBody>
      </p:sp>
      <p:sp>
        <p:nvSpPr>
          <p:cNvPr id="3" name="文本占位符 2"/>
          <p:cNvSpPr>
            <a:spLocks noGrp="1"/>
          </p:cNvSpPr>
          <p:nvPr>
            <p:ph type="body" sz="quarter" idx="22"/>
          </p:nvPr>
        </p:nvSpPr>
        <p:spPr/>
        <p:txBody>
          <a:bodyPr/>
          <a:lstStyle/>
          <a:p>
            <a:r>
              <a:rPr lang="zh-CN" altLang="en-US" sz="2000" b="1" dirty="0"/>
              <a:t>随机梯度下降法</a:t>
            </a:r>
            <a:r>
              <a:rPr lang="zh-CN" altLang="en-US" sz="2000" dirty="0"/>
              <a:t>通过随机抽取一个样本计算梯度，利用梯度值，逐步更新参数值。</a:t>
            </a:r>
            <a:endParaRPr lang="en-US" altLang="zh-CN" sz="2000" dirty="0"/>
          </a:p>
          <a:p>
            <a:r>
              <a:rPr lang="zh-CN" altLang="en-US" sz="2000" dirty="0"/>
              <a:t>我们的目的是基于随机梯度下降法求解逻辑回归的对数极大似然函数，从而建立逻辑回归模型。</a:t>
            </a:r>
            <a:endParaRPr lang="en-US" altLang="zh-CN" sz="2000" dirty="0"/>
          </a:p>
          <a:p>
            <a:r>
              <a:rPr lang="zh-CN" altLang="en-US" sz="2000" dirty="0"/>
              <a:t>逻辑回归算法需要求解损失函数，即求解令损失函数 </a:t>
            </a:r>
            <a:r>
              <a:rPr lang="en-US" altLang="zh-CN" sz="2000" dirty="0"/>
              <a:t>l(</a:t>
            </a:r>
            <a:r>
              <a:rPr lang="en-US" altLang="zh-CN" sz="2000" b="1" dirty="0"/>
              <a:t>w</a:t>
            </a:r>
            <a:r>
              <a:rPr lang="en-US" altLang="zh-CN" sz="2000" dirty="0"/>
              <a:t>) </a:t>
            </a:r>
            <a:r>
              <a:rPr lang="zh-CN" altLang="en-US" sz="2000" dirty="0"/>
              <a:t>取最大值的 </a:t>
            </a:r>
            <a:r>
              <a:rPr lang="en-US" altLang="zh-CN" sz="2000" b="1" dirty="0"/>
              <a:t>w</a:t>
            </a:r>
            <a:r>
              <a:rPr lang="zh-CN" altLang="en-US" sz="2000" dirty="0"/>
              <a:t>，也就是令 </a:t>
            </a:r>
            <a:r>
              <a:rPr lang="en-US" altLang="zh-CN" sz="2000" dirty="0"/>
              <a:t>-l(</a:t>
            </a:r>
            <a:r>
              <a:rPr lang="en-US" altLang="zh-CN" sz="2000" b="1" dirty="0"/>
              <a:t>w</a:t>
            </a:r>
            <a:r>
              <a:rPr lang="en-US" altLang="zh-CN" sz="2000" dirty="0"/>
              <a:t>) </a:t>
            </a:r>
            <a:r>
              <a:rPr lang="zh-CN" altLang="en-US" sz="2000" dirty="0"/>
              <a:t>取最小值的 </a:t>
            </a:r>
            <a:r>
              <a:rPr lang="en-US" altLang="zh-CN" sz="2000" b="1" dirty="0"/>
              <a:t>w</a:t>
            </a:r>
            <a:r>
              <a:rPr lang="zh-CN" altLang="en-US" sz="2000" dirty="0"/>
              <a:t>。这和下山找底的例子很相似，这里我们进行类比，将随机梯度下降切换到逻辑回归中。</a:t>
            </a:r>
            <a:endParaRPr lang="en-US" altLang="zh-CN" sz="2000" dirty="0"/>
          </a:p>
          <a:p>
            <a:r>
              <a:rPr lang="zh-CN" altLang="en-US" sz="2000" dirty="0"/>
              <a:t>在逻辑回归中，每次循环更新 </a:t>
            </a:r>
            <a:r>
              <a:rPr lang="en-US" altLang="zh-CN" sz="2000" b="1" dirty="0" err="1"/>
              <a:t>w</a:t>
            </a:r>
            <a:r>
              <a:rPr lang="en-US" altLang="zh-CN" sz="2000" b="1" baseline="-25000" dirty="0" err="1"/>
              <a:t>i</a:t>
            </a:r>
            <a:r>
              <a:rPr lang="en-US" altLang="zh-CN" sz="2000" baseline="-25000" dirty="0"/>
              <a:t> </a:t>
            </a:r>
            <a:r>
              <a:rPr lang="zh-CN" altLang="en-US" sz="2000" dirty="0"/>
              <a:t>的值。每次循环前进的“方向”是损失函数 </a:t>
            </a:r>
            <a:r>
              <a:rPr lang="en-US" altLang="zh-CN" sz="2000" dirty="0"/>
              <a:t>-l(</a:t>
            </a:r>
            <a:r>
              <a:rPr lang="en-US" altLang="zh-CN" sz="2000" b="1" dirty="0"/>
              <a:t>w</a:t>
            </a:r>
            <a:r>
              <a:rPr lang="en-US" altLang="zh-CN" sz="2000" dirty="0"/>
              <a:t>) </a:t>
            </a:r>
            <a:r>
              <a:rPr lang="zh-CN" altLang="en-US" sz="2000" dirty="0"/>
              <a:t>的梯度，</a:t>
            </a:r>
            <a:endParaRPr lang="en-US" altLang="zh-CN" sz="2000" dirty="0"/>
          </a:p>
          <a:p>
            <a:r>
              <a:rPr lang="zh-CN" altLang="en-US" sz="2000" dirty="0"/>
              <a:t>即 </a:t>
            </a:r>
            <a:r>
              <a:rPr lang="en-US" altLang="zh-CN" sz="2000" dirty="0"/>
              <a:t>          </a:t>
            </a:r>
            <a:r>
              <a:rPr lang="zh-CN" altLang="en-US" sz="2000" dirty="0"/>
              <a:t>。而每次循环前进的“一小步”，可以定义为系数 </a:t>
            </a:r>
            <a:r>
              <a:rPr lang="el-GR" altLang="zh-CN" sz="2000" dirty="0"/>
              <a:t>α </a:t>
            </a:r>
            <a:r>
              <a:rPr lang="zh-CN" altLang="en-US" sz="2000" dirty="0"/>
              <a:t>，通常被称作学习率。这样我们可以得到逻辑回归中的参数更新公式为：</a:t>
            </a:r>
            <a:endParaRPr lang="en-US" altLang="zh-CN" sz="2000" dirty="0"/>
          </a:p>
          <a:p>
            <a:endParaRPr lang="en-US" altLang="zh-CN" sz="2000" dirty="0"/>
          </a:p>
          <a:p>
            <a:endParaRPr lang="en-US" altLang="zh-CN" sz="2000" dirty="0"/>
          </a:p>
          <a:p>
            <a:r>
              <a:rPr lang="zh-CN" altLang="en-US" sz="2000" dirty="0"/>
              <a:t>利用上述参数更新公式进行多次循环，就可以找到使得损失函数 </a:t>
            </a:r>
            <a:r>
              <a:rPr lang="en-US" altLang="zh-CN" sz="2000" dirty="0"/>
              <a:t>l(</a:t>
            </a:r>
            <a:r>
              <a:rPr lang="en-US" altLang="zh-CN" sz="2000" b="1" dirty="0"/>
              <a:t>w</a:t>
            </a:r>
            <a:r>
              <a:rPr lang="en-US" altLang="zh-CN" sz="2000" dirty="0"/>
              <a:t>) </a:t>
            </a:r>
            <a:r>
              <a:rPr lang="zh-CN" altLang="en-US" sz="2000" dirty="0"/>
              <a:t>最大时的 </a:t>
            </a:r>
            <a:r>
              <a:rPr lang="en-US" altLang="zh-CN" sz="2000" b="1" dirty="0"/>
              <a:t>w</a:t>
            </a:r>
            <a:r>
              <a:rPr lang="en-US" altLang="zh-CN" sz="2000" dirty="0"/>
              <a:t> </a:t>
            </a:r>
            <a:r>
              <a:rPr lang="zh-CN" altLang="en-US" sz="2000" dirty="0"/>
              <a:t>的值。但是上式 的循环效率可能会比较低，因为式中梯度的计算需要在全部的数据集上执行。</a:t>
            </a:r>
            <a:endParaRPr lang="en-US" altLang="zh-CN" sz="2000" dirty="0"/>
          </a:p>
          <a:p>
            <a:r>
              <a:rPr lang="zh-CN" altLang="en-US" sz="2000" dirty="0"/>
              <a:t>一个优化的办法是，每次循环只随机的选择使用一个样本 </a:t>
            </a:r>
            <a:r>
              <a:rPr lang="en-US" altLang="zh-CN" sz="2000" dirty="0"/>
              <a:t>d</a:t>
            </a:r>
            <a:r>
              <a:rPr lang="en-US" altLang="zh-CN" sz="2000" baseline="-25000" dirty="0"/>
              <a:t>m</a:t>
            </a:r>
            <a:r>
              <a:rPr lang="en-US" altLang="zh-CN" sz="2000" b="1" baseline="-25000" dirty="0"/>
              <a:t> </a:t>
            </a:r>
            <a:r>
              <a:rPr lang="zh-CN" altLang="en-US" sz="2000" dirty="0"/>
              <a:t>进行计算。那么上式就可以写作：</a:t>
            </a:r>
            <a:br>
              <a:rPr lang="zh-CN" altLang="en-US" sz="2000" dirty="0"/>
            </a:br>
            <a:endParaRPr lang="en-US" altLang="zh-CN" sz="2000" dirty="0"/>
          </a:p>
          <a:p>
            <a:br>
              <a:rPr lang="zh-CN" altLang="en-US" sz="2000" dirty="0"/>
            </a:br>
            <a:br>
              <a:rPr lang="zh-CN" altLang="en-US" sz="2000" dirty="0"/>
            </a:br>
            <a:br>
              <a:rPr lang="zh-CN" altLang="en-US" dirty="0"/>
            </a:br>
            <a:r>
              <a:rPr lang="zh-CN" altLang="en-US" dirty="0"/>
              <a:t> </a:t>
            </a:r>
            <a:br>
              <a:rPr lang="zh-CN" altLang="en-US" dirty="0"/>
            </a:b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856663" y="3108479"/>
            <a:ext cx="772507" cy="41133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55517" y="4004024"/>
            <a:ext cx="2638425" cy="6286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53429" y="6035458"/>
            <a:ext cx="2943225" cy="6096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基于</a:t>
            </a:r>
            <a:r>
              <a:rPr lang="en-US" altLang="zh-CN" dirty="0"/>
              <a:t>SGD</a:t>
            </a:r>
            <a:r>
              <a:rPr lang="zh-CN" altLang="en-US" dirty="0"/>
              <a:t>实现逻辑回归</a:t>
            </a:r>
          </a:p>
          <a:p>
            <a:endParaRPr lang="zh-CN" altLang="en-US" dirty="0"/>
          </a:p>
        </p:txBody>
      </p:sp>
      <p:sp>
        <p:nvSpPr>
          <p:cNvPr id="3" name="文本占位符 2"/>
          <p:cNvSpPr>
            <a:spLocks noGrp="1"/>
          </p:cNvSpPr>
          <p:nvPr>
            <p:ph type="body" sz="quarter" idx="22"/>
          </p:nvPr>
        </p:nvSpPr>
        <p:spPr/>
        <p:txBody>
          <a:bodyPr/>
          <a:lstStyle/>
          <a:p>
            <a:r>
              <a:rPr lang="zh-CN" altLang="en-US" sz="2000" dirty="0"/>
              <a:t>在之前我们已经得到逻辑回归中对数极大似然函数的导数：</a:t>
            </a:r>
            <a:endParaRPr lang="en-US" altLang="zh-CN" sz="2000" dirty="0"/>
          </a:p>
          <a:p>
            <a:endParaRPr lang="en-US" altLang="zh-CN" sz="2000" dirty="0"/>
          </a:p>
          <a:p>
            <a:r>
              <a:rPr lang="zh-CN" altLang="en-US" sz="2000" dirty="0"/>
              <a:t>因此，随机梯度下降更新公式可以写作：</a:t>
            </a:r>
            <a:endParaRPr lang="en-US" altLang="zh-CN" sz="2000" dirty="0"/>
          </a:p>
          <a:p>
            <a:r>
              <a:rPr lang="zh-CN" altLang="en-US" sz="2000" dirty="0"/>
              <a:t>这种方法，采用一个随机的样本计算梯度以缩减计算复杂度，并通过多轮循环，让损失函</a:t>
            </a:r>
            <a:br>
              <a:rPr lang="zh-CN" altLang="en-US" sz="2000" dirty="0"/>
            </a:br>
            <a:r>
              <a:rPr lang="zh-CN" altLang="en-US" sz="2000" dirty="0"/>
              <a:t>数的值不断下降，最终得到最优化的结果，这就是随机梯度下降法的原理。</a:t>
            </a:r>
            <a:br>
              <a:rPr lang="zh-CN" altLang="en-US" sz="2000" dirty="0"/>
            </a:br>
            <a:br>
              <a:rPr lang="zh-CN" altLang="en-US" sz="2000" dirty="0"/>
            </a:br>
            <a:endParaRPr lang="zh-CN" altLang="en-US" sz="2000" dirty="0"/>
          </a:p>
        </p:txBody>
      </p:sp>
      <p:pic>
        <p:nvPicPr>
          <p:cNvPr id="2050" name="Picture 2"/>
          <p:cNvPicPr>
            <a:picLocks noChangeAspect="1" noChangeArrowheads="1"/>
          </p:cNvPicPr>
          <p:nvPr/>
        </p:nvPicPr>
        <p:blipFill>
          <a:blip r:embed="rId2"/>
          <a:srcRect/>
          <a:stretch>
            <a:fillRect/>
          </a:stretch>
        </p:blipFill>
        <p:spPr bwMode="auto">
          <a:xfrm>
            <a:off x="7191441" y="1083500"/>
            <a:ext cx="4516034" cy="51983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119428" y="1992421"/>
            <a:ext cx="5414962" cy="392231"/>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36526" y="3190484"/>
            <a:ext cx="7210425" cy="3467100"/>
          </a:xfrm>
          <a:prstGeom prst="rect">
            <a:avLst/>
          </a:prstGeom>
          <a:noFill/>
          <a:ln w="9525">
            <a:noFill/>
            <a:miter lim="800000"/>
            <a:headEnd/>
            <a:tailEnd/>
          </a:ln>
          <a:effectLst/>
        </p:spPr>
      </p:pic>
      <p:sp>
        <p:nvSpPr>
          <p:cNvPr id="7" name="TextBox 6"/>
          <p:cNvSpPr txBox="1"/>
          <p:nvPr/>
        </p:nvSpPr>
        <p:spPr>
          <a:xfrm>
            <a:off x="6463429" y="4546948"/>
            <a:ext cx="2267211" cy="369332"/>
          </a:xfrm>
          <a:prstGeom prst="rect">
            <a:avLst/>
          </a:prstGeom>
          <a:noFill/>
        </p:spPr>
        <p:txBody>
          <a:bodyPr wrap="square" rtlCol="0">
            <a:spAutoFit/>
          </a:bodyPr>
          <a:lstStyle/>
          <a:p>
            <a:r>
              <a:rPr lang="zh-CN" altLang="en-US" dirty="0"/>
              <a:t>随机梯度下降伪代码</a:t>
            </a:r>
          </a:p>
        </p:txBody>
      </p:sp>
      <p:sp>
        <p:nvSpPr>
          <p:cNvPr id="8" name="左箭头 7"/>
          <p:cNvSpPr/>
          <p:nvPr/>
        </p:nvSpPr>
        <p:spPr>
          <a:xfrm>
            <a:off x="5586608" y="4534420"/>
            <a:ext cx="676406" cy="413360"/>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本章小结</a:t>
            </a:r>
          </a:p>
        </p:txBody>
      </p:sp>
      <p:sp>
        <p:nvSpPr>
          <p:cNvPr id="3" name="文本占位符 2"/>
          <p:cNvSpPr>
            <a:spLocks noGrp="1"/>
          </p:cNvSpPr>
          <p:nvPr>
            <p:ph type="body" sz="quarter" idx="22"/>
          </p:nvPr>
        </p:nvSpPr>
        <p:spPr/>
        <p:txBody>
          <a:bodyPr/>
          <a:lstStyle/>
          <a:p>
            <a:r>
              <a:rPr lang="en-US" altLang="zh-CN" sz="2000" dirty="0"/>
              <a:t>• </a:t>
            </a:r>
            <a:r>
              <a:rPr lang="zh-CN" altLang="en-US" sz="2000" dirty="0"/>
              <a:t>本章提供了机器学习领域的基础知识，这些都是学习强化学习的必备基础。</a:t>
            </a:r>
            <a:endParaRPr lang="en-US" altLang="zh-CN" sz="2000" dirty="0"/>
          </a:p>
          <a:p>
            <a:endParaRPr lang="en-US" altLang="zh-CN" sz="2000" dirty="0"/>
          </a:p>
          <a:p>
            <a:r>
              <a:rPr lang="en-US" altLang="zh-CN" sz="2000" dirty="0"/>
              <a:t>• </a:t>
            </a:r>
            <a:r>
              <a:rPr lang="zh-CN" altLang="en-US" sz="2000" dirty="0"/>
              <a:t>线性回归与逻辑回归为机器学习领域的两大常用基础算法，通过学习相应内容，可以帮助读者了解机器学习方法的具体过程和关键要素。</a:t>
            </a:r>
            <a:endParaRPr lang="en-US" altLang="zh-CN" sz="2000" dirty="0"/>
          </a:p>
          <a:p>
            <a:endParaRPr lang="en-US" altLang="zh-CN" sz="2000" dirty="0"/>
          </a:p>
          <a:p>
            <a:r>
              <a:rPr lang="en-US" altLang="zh-CN" sz="2000" dirty="0"/>
              <a:t>• </a:t>
            </a:r>
            <a:r>
              <a:rPr lang="zh-CN" altLang="en-US" sz="2000" dirty="0"/>
              <a:t>本章还对机器学习常用优化算法</a:t>
            </a:r>
            <a:r>
              <a:rPr lang="en-US" altLang="zh-CN" sz="2000" dirty="0"/>
              <a:t>--</a:t>
            </a:r>
            <a:r>
              <a:rPr lang="zh-CN" altLang="en-US" sz="2000" dirty="0"/>
              <a:t>随机梯度下降进行了介绍，并将其应用于逻辑回归的求解。</a:t>
            </a:r>
            <a:br>
              <a:rPr lang="zh-CN" altLang="en-US" sz="2000" dirty="0"/>
            </a:br>
            <a:endParaRPr lang="zh-CN"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5">
            <a:extLst>
              <a:ext uri="{FF2B5EF4-FFF2-40B4-BE49-F238E27FC236}">
                <a16:creationId xmlns:a16="http://schemas.microsoft.com/office/drawing/2014/main" id="{34F8B600-EDC9-094C-9D97-0831F851488D}"/>
              </a:ext>
            </a:extLst>
          </p:cNvPr>
          <p:cNvSpPr>
            <a:spLocks noGrp="1"/>
          </p:cNvSpPr>
          <p:nvPr>
            <p:ph type="body" sz="quarter" idx="10"/>
          </p:nvPr>
        </p:nvSpPr>
        <p:spPr>
          <a:xfrm>
            <a:off x="474300" y="345996"/>
            <a:ext cx="9203100" cy="461724"/>
          </a:xfrm>
        </p:spPr>
        <p:txBody>
          <a:body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pic>
        <p:nvPicPr>
          <p:cNvPr id="5" name="图片 4">
            <a:extLst>
              <a:ext uri="{FF2B5EF4-FFF2-40B4-BE49-F238E27FC236}">
                <a16:creationId xmlns:a16="http://schemas.microsoft.com/office/drawing/2014/main" id="{60386985-C5F1-E143-90F9-3D7A3B0418ED}"/>
              </a:ext>
            </a:extLst>
          </p:cNvPr>
          <p:cNvPicPr>
            <a:picLocks noChangeAspect="1"/>
          </p:cNvPicPr>
          <p:nvPr/>
        </p:nvPicPr>
        <p:blipFill>
          <a:blip r:embed="rId2"/>
          <a:stretch>
            <a:fillRect/>
          </a:stretch>
        </p:blipFill>
        <p:spPr>
          <a:xfrm>
            <a:off x="1079500" y="2499360"/>
            <a:ext cx="2501900" cy="2501900"/>
          </a:xfrm>
          <a:prstGeom prst="rect">
            <a:avLst/>
          </a:prstGeom>
        </p:spPr>
      </p:pic>
      <p:sp>
        <p:nvSpPr>
          <p:cNvPr id="6" name="文本占位符 5">
            <a:extLst>
              <a:ext uri="{FF2B5EF4-FFF2-40B4-BE49-F238E27FC236}">
                <a16:creationId xmlns:a16="http://schemas.microsoft.com/office/drawing/2014/main" id="{98A8D970-D4E2-E943-81C0-3FFBE4537F83}"/>
              </a:ext>
            </a:extLst>
          </p:cNvPr>
          <p:cNvSpPr txBox="1">
            <a:spLocks/>
          </p:cNvSpPr>
          <p:nvPr/>
        </p:nvSpPr>
        <p:spPr>
          <a:xfrm>
            <a:off x="1371260" y="203763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京东购买二维码</a:t>
            </a:r>
          </a:p>
        </p:txBody>
      </p:sp>
      <p:pic>
        <p:nvPicPr>
          <p:cNvPr id="8" name="图片 7">
            <a:extLst>
              <a:ext uri="{FF2B5EF4-FFF2-40B4-BE49-F238E27FC236}">
                <a16:creationId xmlns:a16="http://schemas.microsoft.com/office/drawing/2014/main" id="{DB0E6482-A3DE-724E-BF27-1F8FFC52F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392680"/>
            <a:ext cx="2788920" cy="2788920"/>
          </a:xfrm>
          <a:prstGeom prst="rect">
            <a:avLst/>
          </a:prstGeom>
        </p:spPr>
      </p:pic>
      <p:sp>
        <p:nvSpPr>
          <p:cNvPr id="9" name="文本占位符 5">
            <a:extLst>
              <a:ext uri="{FF2B5EF4-FFF2-40B4-BE49-F238E27FC236}">
                <a16:creationId xmlns:a16="http://schemas.microsoft.com/office/drawing/2014/main" id="{37439898-56FF-C944-B2D2-6BC8E2770D8C}"/>
              </a:ext>
            </a:extLst>
          </p:cNvPr>
          <p:cNvSpPr txBox="1">
            <a:spLocks/>
          </p:cNvSpPr>
          <p:nvPr/>
        </p:nvSpPr>
        <p:spPr>
          <a:xfrm>
            <a:off x="8308465" y="2095064"/>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交流公众号</a:t>
            </a:r>
          </a:p>
        </p:txBody>
      </p:sp>
      <p:pic>
        <p:nvPicPr>
          <p:cNvPr id="12" name="图片 11">
            <a:extLst>
              <a:ext uri="{FF2B5EF4-FFF2-40B4-BE49-F238E27FC236}">
                <a16:creationId xmlns:a16="http://schemas.microsoft.com/office/drawing/2014/main" id="{3AC24343-BFC4-4D42-AEE6-68C35C00EF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350" y="2528570"/>
            <a:ext cx="2501900" cy="2501900"/>
          </a:xfrm>
          <a:prstGeom prst="rect">
            <a:avLst/>
          </a:prstGeom>
        </p:spPr>
      </p:pic>
      <p:sp>
        <p:nvSpPr>
          <p:cNvPr id="13" name="文本占位符 5">
            <a:extLst>
              <a:ext uri="{FF2B5EF4-FFF2-40B4-BE49-F238E27FC236}">
                <a16:creationId xmlns:a16="http://schemas.microsoft.com/office/drawing/2014/main" id="{10B00AAA-7CF8-5B46-9155-EDB0E8125E96}"/>
              </a:ext>
            </a:extLst>
          </p:cNvPr>
          <p:cNvSpPr txBox="1">
            <a:spLocks/>
          </p:cNvSpPr>
          <p:nvPr/>
        </p:nvSpPr>
        <p:spPr>
          <a:xfrm>
            <a:off x="4846615" y="206684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淘宝购买二维码</a:t>
            </a:r>
          </a:p>
        </p:txBody>
      </p:sp>
    </p:spTree>
    <p:extLst>
      <p:ext uri="{BB962C8B-B14F-4D97-AF65-F5344CB8AC3E}">
        <p14:creationId xmlns:p14="http://schemas.microsoft.com/office/powerpoint/2010/main" val="346721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基本概念</a:t>
            </a:r>
          </a:p>
        </p:txBody>
      </p:sp>
      <p:sp>
        <p:nvSpPr>
          <p:cNvPr id="3" name="文本占位符 2"/>
          <p:cNvSpPr>
            <a:spLocks noGrp="1"/>
          </p:cNvSpPr>
          <p:nvPr>
            <p:ph type="body" sz="quarter" idx="22"/>
          </p:nvPr>
        </p:nvSpPr>
        <p:spPr/>
        <p:txBody>
          <a:bodyPr/>
          <a:lstStyle/>
          <a:p>
            <a:r>
              <a:rPr lang="en-US" altLang="zh-CN" sz="2000" dirty="0"/>
              <a:t>• </a:t>
            </a:r>
            <a:r>
              <a:rPr lang="zh-CN" altLang="en-US" sz="2000" dirty="0"/>
              <a:t>机器学习过程：机器挖掘数据，利用数据标注校验，学会知识。</a:t>
            </a:r>
            <a:br>
              <a:rPr lang="zh-CN" altLang="en-US" dirty="0"/>
            </a:br>
            <a:r>
              <a:rPr lang="en-US" altLang="zh-CN" dirty="0"/>
              <a:t>• </a:t>
            </a:r>
            <a:r>
              <a:rPr lang="zh-CN" altLang="en-US" sz="2000" dirty="0"/>
              <a:t>机器学习一般分为监督学习和无监督学习。监督学习包括回归、分类等，非监督学习包括聚类、     </a:t>
            </a:r>
            <a:r>
              <a:rPr lang="en-US" altLang="zh-CN" sz="2000" dirty="0"/>
              <a:t>  </a:t>
            </a:r>
            <a:r>
              <a:rPr lang="zh-CN" altLang="en-US" sz="2000" dirty="0"/>
              <a:t>降维等。本章作为值函数近似法的预备知识，仅关注监督学习方法。</a:t>
            </a:r>
            <a:br>
              <a:rPr lang="zh-CN" altLang="en-US" sz="2000" dirty="0"/>
            </a:br>
            <a:endParaRPr lang="en-US" altLang="zh-CN" sz="2000" dirty="0"/>
          </a:p>
          <a:p>
            <a:r>
              <a:rPr lang="zh-CN" altLang="en-US" sz="2000" dirty="0"/>
              <a:t>符号标注：所有出现的向量均默认为列向量，加入转置后变为行向量。记特征向量为 </a:t>
            </a:r>
            <a:r>
              <a:rPr lang="en-US" altLang="zh-CN" sz="1800" b="1" dirty="0"/>
              <a:t>x</a:t>
            </a:r>
            <a:r>
              <a:rPr lang="en-US" altLang="zh-CN" sz="2000" b="1" baseline="-25000" dirty="0"/>
              <a:t>i</a:t>
            </a:r>
            <a:r>
              <a:rPr lang="en-US" altLang="zh-CN" sz="2000" baseline="-25000" dirty="0"/>
              <a:t> </a:t>
            </a:r>
            <a:r>
              <a:rPr lang="zh-CN" altLang="en-US" sz="2000" dirty="0"/>
              <a:t>，若有 </a:t>
            </a:r>
            <a:r>
              <a:rPr lang="en-US" altLang="zh-CN" sz="2000" dirty="0"/>
              <a:t>n </a:t>
            </a:r>
            <a:r>
              <a:rPr lang="zh-CN" altLang="en-US" sz="2000" dirty="0"/>
              <a:t>个特征，则特征向量的大小为 </a:t>
            </a:r>
            <a:r>
              <a:rPr lang="en-US" altLang="zh-CN" sz="2000" dirty="0"/>
              <a:t>| </a:t>
            </a:r>
            <a:r>
              <a:rPr lang="en-US" altLang="zh-CN" sz="2000" b="1" dirty="0"/>
              <a:t>x</a:t>
            </a:r>
            <a:r>
              <a:rPr lang="en-US" altLang="zh-CN" sz="2400" b="1" baseline="-25000" dirty="0"/>
              <a:t>i</a:t>
            </a:r>
            <a:r>
              <a:rPr lang="en-US" altLang="zh-CN" sz="2400" baseline="-25000" dirty="0"/>
              <a:t> </a:t>
            </a:r>
            <a:r>
              <a:rPr lang="en-US" altLang="zh-CN" sz="2000" dirty="0"/>
              <a:t>| = n</a:t>
            </a:r>
            <a:r>
              <a:rPr lang="zh-CN" altLang="en-US" sz="2000" dirty="0"/>
              <a:t>。</a:t>
            </a:r>
            <a:endParaRPr lang="en-US" altLang="zh-CN" sz="2000" dirty="0"/>
          </a:p>
          <a:p>
            <a:endParaRPr lang="en-US" altLang="zh-CN" sz="2000" dirty="0"/>
          </a:p>
          <a:p>
            <a:endParaRPr lang="en-US" altLang="zh-CN" sz="2000" dirty="0"/>
          </a:p>
          <a:p>
            <a:endParaRPr lang="en-US" altLang="zh-CN" sz="2000" dirty="0"/>
          </a:p>
          <a:p>
            <a:r>
              <a:rPr lang="zh-CN" altLang="en-US" sz="2000" dirty="0"/>
              <a:t>记训练集为 </a:t>
            </a:r>
            <a:r>
              <a:rPr lang="en-US" altLang="zh-CN" sz="2000" dirty="0"/>
              <a:t>D</a:t>
            </a:r>
            <a:r>
              <a:rPr lang="zh-CN" altLang="en-US" sz="2000" dirty="0"/>
              <a:t>，训练集大小为 </a:t>
            </a:r>
            <a:r>
              <a:rPr lang="en-US" altLang="zh-CN" sz="2000" dirty="0"/>
              <a:t>|D| = m</a:t>
            </a:r>
            <a:r>
              <a:rPr lang="zh-CN" altLang="en-US" sz="2000" dirty="0"/>
              <a:t>，训练集中的一个训练样本记为 </a:t>
            </a:r>
            <a:r>
              <a:rPr lang="en-US" altLang="zh-CN" sz="1800" dirty="0" err="1"/>
              <a:t>d</a:t>
            </a:r>
            <a:r>
              <a:rPr lang="en-US" altLang="zh-CN" sz="2000" baseline="-25000" dirty="0" err="1"/>
              <a:t>i</a:t>
            </a:r>
            <a:r>
              <a:rPr lang="en-US" altLang="zh-CN" sz="2000" b="1" baseline="-25000" dirty="0"/>
              <a:t> </a:t>
            </a:r>
            <a:r>
              <a:rPr lang="en-US" altLang="zh-CN" sz="2000" dirty="0"/>
              <a:t>∈D </a:t>
            </a:r>
            <a:r>
              <a:rPr lang="zh-CN" altLang="en-US" sz="2000" dirty="0"/>
              <a:t>：</a:t>
            </a:r>
            <a:endParaRPr lang="en-US" altLang="zh-CN" sz="2000" dirty="0"/>
          </a:p>
          <a:p>
            <a:endParaRPr lang="en-US" altLang="zh-CN" sz="2000" dirty="0"/>
          </a:p>
          <a:p>
            <a:endParaRPr lang="en-US" altLang="zh-CN" sz="2000" dirty="0"/>
          </a:p>
          <a:p>
            <a:r>
              <a:rPr lang="zh-CN" altLang="en-US" sz="2000" dirty="0"/>
              <a:t>数据集 </a:t>
            </a:r>
            <a:r>
              <a:rPr lang="en-US" sz="2000" dirty="0"/>
              <a:t>D </a:t>
            </a:r>
            <a:r>
              <a:rPr lang="zh-CN" altLang="en-US" sz="2000" dirty="0"/>
              <a:t>是数据 </a:t>
            </a:r>
            <a:r>
              <a:rPr lang="en-US" altLang="zh-CN" sz="2000" dirty="0" err="1"/>
              <a:t>d</a:t>
            </a:r>
            <a:r>
              <a:rPr lang="en-US" altLang="zh-CN" sz="2400" baseline="-25000" dirty="0" err="1"/>
              <a:t>i</a:t>
            </a:r>
            <a:r>
              <a:rPr lang="en-US" sz="2000" dirty="0"/>
              <a:t> </a:t>
            </a:r>
            <a:r>
              <a:rPr lang="zh-CN" altLang="en-US" sz="2000" dirty="0"/>
              <a:t>的集合，                                                              ，       </a:t>
            </a:r>
            <a:endParaRPr lang="en-US" altLang="zh-CN" sz="2000" dirty="0"/>
          </a:p>
          <a:p>
            <a:r>
              <a:rPr lang="zh-CN" altLang="en-US" sz="2000" dirty="0"/>
              <a:t>记 </a:t>
            </a:r>
            <a:r>
              <a:rPr lang="en-US" altLang="zh-CN" sz="2000" dirty="0"/>
              <a:t>D = (</a:t>
            </a:r>
            <a:r>
              <a:rPr lang="en-US" altLang="zh-CN" sz="2000" b="1" dirty="0"/>
              <a:t>X</a:t>
            </a:r>
            <a:r>
              <a:rPr lang="en-US" altLang="zh-CN" sz="2000" dirty="0"/>
              <a:t>, </a:t>
            </a:r>
            <a:r>
              <a:rPr lang="en-US" altLang="zh-CN" sz="2000" b="1" dirty="0"/>
              <a:t>y</a:t>
            </a:r>
            <a:r>
              <a:rPr lang="en-US" altLang="zh-CN" sz="2000" dirty="0"/>
              <a:t>)</a:t>
            </a:r>
            <a:r>
              <a:rPr lang="zh-CN" altLang="en-US" sz="2000" dirty="0"/>
              <a:t>，其中 </a:t>
            </a:r>
            <a:r>
              <a:rPr lang="en-US" altLang="zh-CN" sz="2000" b="1" dirty="0"/>
              <a:t>X </a:t>
            </a:r>
            <a:r>
              <a:rPr lang="zh-CN" altLang="en-US" sz="2000" dirty="0"/>
              <a:t>为矩阵，</a:t>
            </a:r>
            <a:r>
              <a:rPr lang="en-US" altLang="zh-CN" sz="2000" b="1" dirty="0"/>
              <a:t>y </a:t>
            </a:r>
            <a:r>
              <a:rPr lang="zh-CN" altLang="en-US" sz="2000" dirty="0"/>
              <a:t>为列向量：</a:t>
            </a:r>
            <a:br>
              <a:rPr lang="zh-CN" altLang="en-US" sz="2000" dirty="0"/>
            </a:br>
            <a:r>
              <a:rPr lang="zh-CN" altLang="en-US" sz="2000" dirty="0"/>
              <a:t> </a:t>
            </a:r>
            <a:br>
              <a:rPr lang="zh-CN" altLang="en-US" sz="2000" dirty="0"/>
            </a:br>
            <a:endParaRPr lang="en-US" altLang="zh-CN" sz="2000" dirty="0"/>
          </a:p>
          <a:p>
            <a:endParaRPr lang="en-US" altLang="zh-CN" sz="2000" dirty="0"/>
          </a:p>
          <a:p>
            <a:endParaRPr lang="en-US" altLang="zh-CN" sz="2000" dirty="0"/>
          </a:p>
          <a:p>
            <a:r>
              <a:rPr lang="zh-CN" altLang="en-US" sz="2000" dirty="0"/>
              <a:t>                   </a:t>
            </a:r>
            <a:br>
              <a:rPr lang="zh-CN" altLang="en-US" sz="2000" dirty="0"/>
            </a:br>
            <a:r>
              <a:rPr lang="zh-CN" altLang="en-US" sz="2000" dirty="0"/>
              <a:t> </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br>
              <a:rPr lang="zh-CN" altLang="en-US" dirty="0"/>
            </a:br>
            <a:br>
              <a:rPr lang="zh-CN" altLang="en-US" dirty="0"/>
            </a:br>
            <a:br>
              <a:rPr lang="zh-CN" altLang="en-US" dirty="0"/>
            </a:br>
            <a:endParaRPr kumimoji="1" lang="zh-CN" altLang="en-US" dirty="0"/>
          </a:p>
        </p:txBody>
      </p:sp>
      <p:pic>
        <p:nvPicPr>
          <p:cNvPr id="1026" name="Picture 2"/>
          <p:cNvPicPr>
            <a:picLocks noChangeAspect="1" noChangeArrowheads="1"/>
          </p:cNvPicPr>
          <p:nvPr/>
        </p:nvPicPr>
        <p:blipFill>
          <a:blip r:embed="rId2"/>
          <a:srcRect/>
          <a:stretch>
            <a:fillRect/>
          </a:stretch>
        </p:blipFill>
        <p:spPr bwMode="auto">
          <a:xfrm>
            <a:off x="5291463" y="2917195"/>
            <a:ext cx="1142275" cy="154207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4595" y="5035724"/>
            <a:ext cx="3562350" cy="4191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692948" y="5029200"/>
            <a:ext cx="2609850" cy="18288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8770633" y="5124450"/>
            <a:ext cx="2466975" cy="17335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基本概念</a:t>
            </a:r>
          </a:p>
          <a:p>
            <a:endParaRPr lang="zh-CN" altLang="en-US" dirty="0"/>
          </a:p>
        </p:txBody>
      </p:sp>
      <p:sp>
        <p:nvSpPr>
          <p:cNvPr id="3" name="文本占位符 2"/>
          <p:cNvSpPr>
            <a:spLocks noGrp="1"/>
          </p:cNvSpPr>
          <p:nvPr>
            <p:ph type="body" sz="quarter" idx="22"/>
          </p:nvPr>
        </p:nvSpPr>
        <p:spPr/>
        <p:txBody>
          <a:bodyPr/>
          <a:lstStyle/>
          <a:p>
            <a:r>
              <a:rPr lang="en-US" altLang="zh-CN" sz="2000" dirty="0"/>
              <a:t>• </a:t>
            </a:r>
            <a:r>
              <a:rPr lang="zh-CN" altLang="en-US" sz="2000" dirty="0"/>
              <a:t>监督学习包括两个过程：学习（也可叫做训练）、预测。</a:t>
            </a:r>
            <a:br>
              <a:rPr lang="zh-CN" altLang="en-US" sz="2000" dirty="0"/>
            </a:br>
            <a:r>
              <a:rPr lang="en-US" altLang="zh-CN" sz="2000" dirty="0"/>
              <a:t>• </a:t>
            </a:r>
            <a:r>
              <a:rPr lang="zh-CN" altLang="en-US" sz="2000" dirty="0"/>
              <a:t>从训练集中学习得到模型的过程为学习阶段；利用学习得到的模型对未知数据进行预测的过程为预测阶段。</a:t>
            </a:r>
            <a:endParaRPr lang="en-US" altLang="zh-CN" sz="2000" dirty="0"/>
          </a:p>
          <a:p>
            <a:r>
              <a:rPr lang="en-US" altLang="zh-CN" sz="2000" dirty="0"/>
              <a:t>• </a:t>
            </a:r>
            <a:r>
              <a:rPr lang="zh-CN" altLang="en-US" sz="2000" dirty="0"/>
              <a:t>监督学习包括三个重要元素：模型、指标和算法：</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模型 </a:t>
            </a:r>
            <a:r>
              <a:rPr lang="en-US" altLang="zh-CN" sz="2000" dirty="0"/>
              <a:t>f </a:t>
            </a:r>
            <a:r>
              <a:rPr lang="zh-CN" altLang="en-US" sz="2000" dirty="0"/>
              <a:t>对数据样本作出预测，得到预测值；</a:t>
            </a:r>
            <a:r>
              <a:rPr lang="en-US" altLang="zh-CN" sz="2000" dirty="0"/>
              <a:t>L(</a:t>
            </a:r>
            <a:r>
              <a:rPr lang="en-US" altLang="zh-CN" sz="2000" b="1" dirty="0"/>
              <a:t>w</a:t>
            </a:r>
            <a:r>
              <a:rPr lang="en-US" altLang="zh-CN" sz="2000" dirty="0"/>
              <a:t>) </a:t>
            </a:r>
            <a:r>
              <a:rPr lang="zh-CN" altLang="en-US" sz="2000" dirty="0"/>
              <a:t>表示损失函数（</a:t>
            </a:r>
            <a:r>
              <a:rPr lang="en-US" altLang="zh-CN" sz="2000" dirty="0"/>
              <a:t>Loss Function</a:t>
            </a:r>
            <a:r>
              <a:rPr lang="zh-CN" altLang="en-US" sz="2000" dirty="0"/>
              <a:t>），用于衡量本次预测值与真实值的距离；算法的目标是通过学习使机器进步，使得预测值与真实值的差距最小。</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2050" name="Picture 2"/>
          <p:cNvPicPr>
            <a:picLocks noChangeAspect="1" noChangeArrowheads="1"/>
          </p:cNvPicPr>
          <p:nvPr/>
        </p:nvPicPr>
        <p:blipFill>
          <a:blip r:embed="rId2"/>
          <a:srcRect/>
          <a:stretch>
            <a:fillRect/>
          </a:stretch>
        </p:blipFill>
        <p:spPr bwMode="auto">
          <a:xfrm>
            <a:off x="730489" y="2710385"/>
            <a:ext cx="4067175" cy="13620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834580" y="1909633"/>
            <a:ext cx="3434886" cy="2737523"/>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2929133" y="5483922"/>
            <a:ext cx="6164762" cy="120419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线性回归</a:t>
            </a:r>
          </a:p>
        </p:txBody>
      </p:sp>
      <p:sp>
        <p:nvSpPr>
          <p:cNvPr id="3" name="文本占位符 2"/>
          <p:cNvSpPr>
            <a:spLocks noGrp="1"/>
          </p:cNvSpPr>
          <p:nvPr>
            <p:ph type="body" sz="quarter" idx="22"/>
          </p:nvPr>
        </p:nvSpPr>
        <p:spPr/>
        <p:txBody>
          <a:bodyPr/>
          <a:lstStyle/>
          <a:p>
            <a:r>
              <a:rPr lang="en-US" altLang="zh-CN" sz="2000" dirty="0"/>
              <a:t>• </a:t>
            </a:r>
            <a:r>
              <a:rPr lang="zh-CN" altLang="en-US" sz="2000" dirty="0"/>
              <a:t>回归研究的是输入变量和输出变量之间的关系。</a:t>
            </a:r>
            <a:br>
              <a:rPr lang="zh-CN" altLang="en-US" sz="2000" dirty="0"/>
            </a:br>
            <a:r>
              <a:rPr lang="en-US" altLang="zh-CN" sz="2000" dirty="0"/>
              <a:t>• </a:t>
            </a:r>
            <a:r>
              <a:rPr lang="zh-CN" altLang="en-US" sz="2000" dirty="0"/>
              <a:t>回归属于监督学习。</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pic>
        <p:nvPicPr>
          <p:cNvPr id="3074" name="Picture 2"/>
          <p:cNvPicPr>
            <a:picLocks noChangeAspect="1" noChangeArrowheads="1"/>
          </p:cNvPicPr>
          <p:nvPr/>
        </p:nvPicPr>
        <p:blipFill>
          <a:blip r:embed="rId2"/>
          <a:srcRect/>
          <a:stretch>
            <a:fillRect/>
          </a:stretch>
        </p:blipFill>
        <p:spPr bwMode="auto">
          <a:xfrm>
            <a:off x="2299830" y="1861420"/>
            <a:ext cx="5705393" cy="259784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155391" y="4509370"/>
            <a:ext cx="7029450" cy="2286000"/>
          </a:xfrm>
          <a:prstGeom prst="rect">
            <a:avLst/>
          </a:prstGeom>
          <a:noFill/>
          <a:ln w="9525">
            <a:noFill/>
            <a:miter lim="800000"/>
            <a:headEnd/>
            <a:tailEnd/>
          </a:ln>
          <a:effectLst/>
        </p:spPr>
      </p:pic>
      <p:sp>
        <p:nvSpPr>
          <p:cNvPr id="6" name="TextBox 5"/>
          <p:cNvSpPr txBox="1"/>
          <p:nvPr/>
        </p:nvSpPr>
        <p:spPr>
          <a:xfrm>
            <a:off x="826718" y="5386192"/>
            <a:ext cx="1114816" cy="369332"/>
          </a:xfrm>
          <a:prstGeom prst="rect">
            <a:avLst/>
          </a:prstGeom>
          <a:noFill/>
        </p:spPr>
        <p:txBody>
          <a:bodyPr wrap="square" rtlCol="0">
            <a:spAutoFit/>
          </a:bodyPr>
          <a:lstStyle/>
          <a:p>
            <a:r>
              <a:rPr lang="zh-CN" altLang="en-US" dirty="0"/>
              <a:t>线性回归</a:t>
            </a:r>
          </a:p>
        </p:txBody>
      </p:sp>
      <p:sp>
        <p:nvSpPr>
          <p:cNvPr id="7" name="TextBox 6"/>
          <p:cNvSpPr txBox="1"/>
          <p:nvPr/>
        </p:nvSpPr>
        <p:spPr>
          <a:xfrm>
            <a:off x="9369467" y="5498926"/>
            <a:ext cx="1427968" cy="369332"/>
          </a:xfrm>
          <a:prstGeom prst="rect">
            <a:avLst/>
          </a:prstGeom>
          <a:noFill/>
        </p:spPr>
        <p:txBody>
          <a:bodyPr wrap="square" rtlCol="0">
            <a:spAutoFit/>
          </a:bodyPr>
          <a:lstStyle/>
          <a:p>
            <a:r>
              <a:rPr lang="zh-CN" altLang="en-US" dirty="0"/>
              <a:t>非线性回归</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线性回归</a:t>
            </a:r>
          </a:p>
        </p:txBody>
      </p:sp>
      <p:sp>
        <p:nvSpPr>
          <p:cNvPr id="3" name="文本占位符 2"/>
          <p:cNvSpPr>
            <a:spLocks noGrp="1"/>
          </p:cNvSpPr>
          <p:nvPr>
            <p:ph type="body" sz="quarter" idx="22"/>
          </p:nvPr>
        </p:nvSpPr>
        <p:spPr/>
        <p:txBody>
          <a:bodyPr/>
          <a:lstStyle/>
          <a:p>
            <a:r>
              <a:rPr lang="en-US" altLang="zh-CN" sz="2000" dirty="0"/>
              <a:t>1. </a:t>
            </a:r>
            <a:r>
              <a:rPr lang="zh-CN" altLang="en-US" sz="2000" dirty="0"/>
              <a:t>模型</a:t>
            </a:r>
            <a:endParaRPr lang="en-US" altLang="zh-CN" sz="2000" dirty="0"/>
          </a:p>
          <a:p>
            <a:r>
              <a:rPr lang="zh-CN" altLang="en-US" sz="2000" dirty="0"/>
              <a:t>最简单的模型可以写为：</a:t>
            </a:r>
            <a:endParaRPr lang="en-US" altLang="zh-CN" sz="2000" dirty="0"/>
          </a:p>
          <a:p>
            <a:endParaRPr lang="en-US" altLang="zh-CN" sz="2000" dirty="0"/>
          </a:p>
          <a:p>
            <a:r>
              <a:rPr lang="zh-CN" altLang="en-US" sz="2000" dirty="0"/>
              <a:t>上述公式是一个训练样本的线性回归，拓展至整个数据集则有： </a:t>
            </a:r>
            <a:r>
              <a:rPr lang="en-US" altLang="zh-CN" sz="2000" b="1" dirty="0"/>
              <a:t>y=</a:t>
            </a:r>
            <a:r>
              <a:rPr lang="en-US" altLang="zh-CN" sz="2000" b="1" dirty="0" err="1"/>
              <a:t>Xw</a:t>
            </a:r>
            <a:r>
              <a:rPr lang="zh-CN" altLang="en-US" sz="2000" b="1" dirty="0"/>
              <a:t> </a:t>
            </a:r>
            <a:r>
              <a:rPr lang="zh-CN" altLang="en-US" sz="2000" dirty="0"/>
              <a:t>，  （</a:t>
            </a:r>
            <a:r>
              <a:rPr lang="en-US" altLang="zh-CN" sz="2000" b="1" dirty="0"/>
              <a:t>X</a:t>
            </a:r>
            <a:r>
              <a:rPr lang="zh-CN" altLang="en-US" sz="2000" dirty="0"/>
              <a:t>为矩阵）</a:t>
            </a:r>
            <a:endParaRPr lang="en-US" altLang="zh-CN" sz="2000" dirty="0"/>
          </a:p>
          <a:p>
            <a:endParaRPr lang="en-US" altLang="zh-CN" sz="2000" dirty="0"/>
          </a:p>
          <a:p>
            <a:r>
              <a:rPr lang="zh-CN" altLang="en-US" sz="2000" dirty="0"/>
              <a:t>数据集 </a:t>
            </a:r>
            <a:r>
              <a:rPr lang="en-US" altLang="zh-CN" sz="2000" dirty="0"/>
              <a:t>D =&lt; </a:t>
            </a:r>
            <a:r>
              <a:rPr lang="en-US" altLang="zh-CN" sz="2000" b="1" dirty="0"/>
              <a:t>X</a:t>
            </a:r>
            <a:r>
              <a:rPr lang="en-US" altLang="zh-CN" sz="2000" dirty="0"/>
              <a:t>, </a:t>
            </a:r>
            <a:r>
              <a:rPr lang="en-US" altLang="zh-CN" sz="2000" b="1" dirty="0"/>
              <a:t>y </a:t>
            </a:r>
            <a:r>
              <a:rPr lang="en-US" altLang="zh-CN" sz="2000" dirty="0"/>
              <a:t>&gt; </a:t>
            </a:r>
            <a:r>
              <a:rPr lang="zh-CN" altLang="en-US" sz="2000" dirty="0"/>
              <a:t>是已知的。此时，回归系数向量 </a:t>
            </a:r>
            <a:r>
              <a:rPr lang="en-US" altLang="zh-CN" sz="2000" b="1" dirty="0"/>
              <a:t>w </a:t>
            </a:r>
            <a:r>
              <a:rPr lang="zh-CN" altLang="en-US" sz="2000" dirty="0"/>
              <a:t>是未知的，它就是回归求解的目标。</a:t>
            </a:r>
            <a:endParaRPr lang="en-US" altLang="zh-CN" sz="2000" dirty="0"/>
          </a:p>
          <a:p>
            <a:endParaRPr lang="en-US" altLang="zh-CN" sz="2000" dirty="0"/>
          </a:p>
          <a:p>
            <a:r>
              <a:rPr lang="en-US" altLang="zh-CN" sz="2000" dirty="0"/>
              <a:t>2. </a:t>
            </a:r>
            <a:r>
              <a:rPr lang="zh-CN" altLang="en-US" sz="2000" dirty="0"/>
              <a:t>指标</a:t>
            </a:r>
            <a:endParaRPr lang="en-US" altLang="zh-CN" sz="2000" dirty="0"/>
          </a:p>
          <a:p>
            <a:r>
              <a:rPr lang="zh-CN" altLang="en-US" sz="2000" dirty="0"/>
              <a:t>线性回归通常采用最小二乘法来评价模型的决策，最小二乘法采用平方误差，表达式如下：</a:t>
            </a:r>
            <a:br>
              <a:rPr lang="zh-CN" altLang="en-US" sz="2000" dirty="0"/>
            </a:br>
            <a:endParaRPr lang="en-US" altLang="zh-CN" sz="2000" dirty="0"/>
          </a:p>
          <a:p>
            <a:br>
              <a:rPr lang="zh-CN" altLang="en-US" sz="2000" dirty="0"/>
            </a:br>
            <a:br>
              <a:rPr lang="zh-CN" altLang="en-US" sz="2000" dirty="0"/>
            </a:br>
            <a:r>
              <a:rPr lang="zh-CN" altLang="en-US" sz="2000" dirty="0"/>
              <a:t> </a:t>
            </a:r>
            <a:br>
              <a:rPr lang="zh-CN" altLang="en-US" sz="2000" dirty="0"/>
            </a:br>
            <a:endParaRPr lang="zh-CN" altLang="en-US" sz="2000" dirty="0"/>
          </a:p>
        </p:txBody>
      </p:sp>
      <p:pic>
        <p:nvPicPr>
          <p:cNvPr id="4098" name="Picture 2"/>
          <p:cNvPicPr>
            <a:picLocks noChangeAspect="1" noChangeArrowheads="1"/>
          </p:cNvPicPr>
          <p:nvPr/>
        </p:nvPicPr>
        <p:blipFill>
          <a:blip r:embed="rId2"/>
          <a:srcRect/>
          <a:stretch>
            <a:fillRect/>
          </a:stretch>
        </p:blipFill>
        <p:spPr bwMode="auto">
          <a:xfrm>
            <a:off x="3343926" y="1271261"/>
            <a:ext cx="5085239" cy="958372"/>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493474" y="5216765"/>
            <a:ext cx="5067300" cy="7334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线性回归</a:t>
            </a:r>
          </a:p>
        </p:txBody>
      </p:sp>
      <p:sp>
        <p:nvSpPr>
          <p:cNvPr id="3" name="文本占位符 2"/>
          <p:cNvSpPr>
            <a:spLocks noGrp="1"/>
          </p:cNvSpPr>
          <p:nvPr>
            <p:ph type="body" sz="quarter" idx="22"/>
          </p:nvPr>
        </p:nvSpPr>
        <p:spPr/>
        <p:txBody>
          <a:bodyPr/>
          <a:lstStyle/>
          <a:p>
            <a:r>
              <a:rPr lang="en-US" altLang="zh-CN" sz="2000" dirty="0"/>
              <a:t>3. </a:t>
            </a:r>
            <a:r>
              <a:rPr lang="zh-CN" altLang="en-US" sz="2000" dirty="0"/>
              <a:t>算法</a:t>
            </a:r>
            <a:endParaRPr lang="en-US" altLang="zh-CN" sz="2000" dirty="0"/>
          </a:p>
          <a:p>
            <a:r>
              <a:rPr lang="zh-CN" altLang="en-US" sz="2000" dirty="0"/>
              <a:t>求解出使得误差值 </a:t>
            </a:r>
            <a:r>
              <a:rPr lang="en-US" sz="2000" dirty="0"/>
              <a:t>L(</a:t>
            </a:r>
            <a:r>
              <a:rPr lang="en-US" sz="2000" b="1" dirty="0"/>
              <a:t>w</a:t>
            </a:r>
            <a:r>
              <a:rPr lang="en-US" sz="2000" dirty="0"/>
              <a:t>) </a:t>
            </a:r>
            <a:r>
              <a:rPr lang="zh-CN" altLang="en-US" sz="2000" dirty="0"/>
              <a:t>取最小值时的 </a:t>
            </a:r>
            <a:r>
              <a:rPr lang="en-US" sz="2000" b="1" dirty="0"/>
              <a:t>w</a:t>
            </a:r>
            <a:r>
              <a:rPr lang="en-US" sz="2000" dirty="0"/>
              <a:t>，</a:t>
            </a:r>
            <a:r>
              <a:rPr lang="zh-CN" altLang="en-US" sz="2000" dirty="0"/>
              <a:t>即：</a:t>
            </a:r>
            <a:endParaRPr lang="en-US" altLang="zh-CN" sz="2000" dirty="0"/>
          </a:p>
          <a:p>
            <a:r>
              <a:rPr lang="zh-CN" altLang="en-US" sz="2000" dirty="0"/>
              <a:t>算法设计：</a:t>
            </a:r>
            <a:endParaRPr lang="en-US" altLang="zh-CN" sz="2000" dirty="0"/>
          </a:p>
          <a:p>
            <a:r>
              <a:rPr lang="zh-CN" altLang="en-US" sz="2000" dirty="0"/>
              <a:t>利用求导公式，得到：</a:t>
            </a:r>
            <a:endParaRPr lang="en-US" altLang="zh-CN" sz="2000" dirty="0"/>
          </a:p>
          <a:p>
            <a:r>
              <a:rPr lang="zh-CN" altLang="en-US" sz="2000" dirty="0"/>
              <a:t>为了求解 </a:t>
            </a:r>
            <a:r>
              <a:rPr lang="en-US" sz="2000" b="1" dirty="0"/>
              <a:t>w</a:t>
            </a:r>
            <a:r>
              <a:rPr lang="zh-CN" altLang="en-US" sz="2000" b="1" dirty="0"/>
              <a:t>，</a:t>
            </a:r>
            <a:r>
              <a:rPr lang="zh-CN" altLang="en-US" sz="2000" dirty="0"/>
              <a:t>需要求 </a:t>
            </a:r>
            <a:r>
              <a:rPr lang="en-US" sz="2000" i="1" dirty="0"/>
              <a:t>L</a:t>
            </a:r>
            <a:r>
              <a:rPr lang="en-US" sz="2000" dirty="0"/>
              <a:t>(</a:t>
            </a:r>
            <a:r>
              <a:rPr lang="en-US" sz="2000" b="1" dirty="0"/>
              <a:t>w</a:t>
            </a:r>
            <a:r>
              <a:rPr lang="en-US" sz="2000" dirty="0"/>
              <a:t>) </a:t>
            </a:r>
            <a:r>
              <a:rPr lang="zh-CN" altLang="en-US" sz="2000" dirty="0"/>
              <a:t>关于 </a:t>
            </a:r>
            <a:r>
              <a:rPr lang="en-US" sz="2000" b="1" dirty="0"/>
              <a:t>w </a:t>
            </a:r>
            <a:r>
              <a:rPr lang="zh-CN" altLang="en-US" sz="2000" dirty="0"/>
              <a:t>的偏导，并令导函数等于 </a:t>
            </a:r>
            <a:r>
              <a:rPr lang="en-US" altLang="zh-CN" sz="2000" dirty="0"/>
              <a:t>0</a:t>
            </a:r>
            <a:r>
              <a:rPr lang="zh-CN" altLang="en-US" sz="2000" dirty="0"/>
              <a:t>，即：</a:t>
            </a:r>
            <a:br>
              <a:rPr lang="zh-CN" altLang="en-US" sz="2000" dirty="0"/>
            </a:br>
            <a:endParaRPr lang="en-US" altLang="zh-CN" sz="2000" dirty="0"/>
          </a:p>
          <a:p>
            <a:r>
              <a:rPr lang="zh-CN" altLang="en-US" sz="2000" dirty="0"/>
              <a:t>损失函数 </a:t>
            </a:r>
            <a:r>
              <a:rPr lang="en-US" sz="2000" i="1" dirty="0"/>
              <a:t>L</a:t>
            </a:r>
            <a:r>
              <a:rPr lang="en-US" sz="2000" dirty="0"/>
              <a:t>(</a:t>
            </a:r>
            <a:r>
              <a:rPr lang="en-US" sz="2000" b="1" dirty="0"/>
              <a:t>w</a:t>
            </a:r>
            <a:r>
              <a:rPr lang="en-US" sz="2000" dirty="0"/>
              <a:t>) </a:t>
            </a:r>
            <a:r>
              <a:rPr lang="zh-CN" altLang="en-US" sz="2000" dirty="0"/>
              <a:t>可由下式计算：</a:t>
            </a:r>
            <a:endParaRPr lang="en-US" altLang="zh-CN" sz="2000" dirty="0"/>
          </a:p>
          <a:p>
            <a:endParaRPr lang="en-US" altLang="zh-CN" sz="2000" dirty="0"/>
          </a:p>
          <a:p>
            <a:endParaRPr lang="en-US" altLang="zh-CN" sz="2000" dirty="0"/>
          </a:p>
          <a:p>
            <a:r>
              <a:rPr lang="zh-CN" altLang="en-US" sz="2000" dirty="0"/>
              <a:t>首先独立计算上述公式各个项的偏导，则有：</a:t>
            </a:r>
            <a:endParaRPr lang="en-US" altLang="zh-CN" sz="2000" dirty="0"/>
          </a:p>
          <a:p>
            <a:endParaRPr lang="en-US" altLang="zh-CN" sz="2000" dirty="0"/>
          </a:p>
          <a:p>
            <a:r>
              <a:rPr lang="en-US" altLang="zh-CN" sz="2000" dirty="0"/>
              <a:t>                </a:t>
            </a:r>
            <a:r>
              <a:rPr lang="zh-CN" altLang="en-US" sz="2000" dirty="0"/>
              <a:t>，                         ，                           ，</a:t>
            </a:r>
            <a:br>
              <a:rPr lang="zh-CN" altLang="en-US" sz="2000" dirty="0"/>
            </a:br>
            <a:br>
              <a:rPr lang="zh-CN" altLang="en-US" sz="2000" dirty="0"/>
            </a:br>
            <a:br>
              <a:rPr lang="en-US" sz="2000" dirty="0"/>
            </a:br>
            <a:br>
              <a:rPr lang="zh-CN" altLang="en-US" sz="2000" dirty="0"/>
            </a:br>
            <a:br>
              <a:rPr lang="zh-CN" altLang="en-US" sz="2000" dirty="0"/>
            </a:br>
            <a:endParaRPr lang="zh-CN" altLang="en-US" sz="2000" dirty="0"/>
          </a:p>
        </p:txBody>
      </p:sp>
      <p:pic>
        <p:nvPicPr>
          <p:cNvPr id="2050" name="Picture 2"/>
          <p:cNvPicPr>
            <a:picLocks noChangeAspect="1" noChangeArrowheads="1"/>
          </p:cNvPicPr>
          <p:nvPr/>
        </p:nvPicPr>
        <p:blipFill>
          <a:blip r:embed="rId2"/>
          <a:srcRect/>
          <a:stretch>
            <a:fillRect/>
          </a:stretch>
        </p:blipFill>
        <p:spPr bwMode="auto">
          <a:xfrm>
            <a:off x="5779718" y="1552966"/>
            <a:ext cx="2387251" cy="51723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083425" y="2449882"/>
            <a:ext cx="2328824" cy="343421"/>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8133828" y="2730610"/>
            <a:ext cx="1485900" cy="6953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4073437" y="3493325"/>
            <a:ext cx="5215054" cy="1178882"/>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159708" y="5475048"/>
            <a:ext cx="1676400" cy="742950"/>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2029283" y="5475048"/>
            <a:ext cx="1895475" cy="742950"/>
          </a:xfrm>
          <a:prstGeom prst="rect">
            <a:avLst/>
          </a:prstGeom>
          <a:noFill/>
          <a:ln w="9525">
            <a:noFill/>
            <a:miter lim="800000"/>
            <a:headEnd/>
            <a:tailEnd/>
          </a:ln>
          <a:effectLst/>
        </p:spPr>
      </p:pic>
      <p:pic>
        <p:nvPicPr>
          <p:cNvPr id="2057" name="Picture 9"/>
          <p:cNvPicPr>
            <a:picLocks noChangeAspect="1" noChangeArrowheads="1"/>
          </p:cNvPicPr>
          <p:nvPr/>
        </p:nvPicPr>
        <p:blipFill>
          <a:blip r:embed="rId8"/>
          <a:srcRect/>
          <a:stretch>
            <a:fillRect/>
          </a:stretch>
        </p:blipFill>
        <p:spPr bwMode="auto">
          <a:xfrm>
            <a:off x="4099274" y="5497621"/>
            <a:ext cx="2114550" cy="647700"/>
          </a:xfrm>
          <a:prstGeom prst="rect">
            <a:avLst/>
          </a:prstGeom>
          <a:noFill/>
          <a:ln w="9525">
            <a:noFill/>
            <a:miter lim="800000"/>
            <a:headEnd/>
            <a:tailEnd/>
          </a:ln>
          <a:effectLst/>
        </p:spPr>
      </p:pic>
      <p:pic>
        <p:nvPicPr>
          <p:cNvPr id="2058" name="Picture 10"/>
          <p:cNvPicPr>
            <a:picLocks noChangeAspect="1" noChangeArrowheads="1"/>
          </p:cNvPicPr>
          <p:nvPr/>
        </p:nvPicPr>
        <p:blipFill>
          <a:blip r:embed="rId9"/>
          <a:srcRect/>
          <a:stretch>
            <a:fillRect/>
          </a:stretch>
        </p:blipFill>
        <p:spPr bwMode="auto">
          <a:xfrm>
            <a:off x="6402170" y="5478571"/>
            <a:ext cx="2619375" cy="685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线性回归</a:t>
            </a:r>
          </a:p>
          <a:p>
            <a:endParaRPr lang="zh-CN" altLang="en-US" dirty="0"/>
          </a:p>
        </p:txBody>
      </p:sp>
      <p:sp>
        <p:nvSpPr>
          <p:cNvPr id="3" name="文本占位符 2"/>
          <p:cNvSpPr>
            <a:spLocks noGrp="1"/>
          </p:cNvSpPr>
          <p:nvPr>
            <p:ph type="body" sz="quarter" idx="22"/>
          </p:nvPr>
        </p:nvSpPr>
        <p:spPr/>
        <p:txBody>
          <a:bodyPr/>
          <a:lstStyle/>
          <a:p>
            <a:r>
              <a:rPr lang="zh-CN" altLang="en-US" sz="2000" dirty="0"/>
              <a:t>代入损失函数并使其等于</a:t>
            </a:r>
            <a:r>
              <a:rPr lang="en-US" altLang="zh-CN" sz="2000" dirty="0"/>
              <a:t>0</a:t>
            </a:r>
            <a:r>
              <a:rPr lang="zh-CN" altLang="en-US" sz="2000" dirty="0"/>
              <a:t>：</a:t>
            </a:r>
            <a:endParaRPr lang="en-US" altLang="zh-CN" sz="2000" dirty="0"/>
          </a:p>
          <a:p>
            <a:endParaRPr lang="en-US" altLang="zh-CN" sz="2000" dirty="0"/>
          </a:p>
          <a:p>
            <a:endParaRPr lang="en-US" altLang="zh-CN" sz="2000" dirty="0"/>
          </a:p>
          <a:p>
            <a:r>
              <a:rPr lang="zh-CN" altLang="en-US" sz="2000" dirty="0"/>
              <a:t>求解得到：</a:t>
            </a:r>
            <a:br>
              <a:rPr lang="zh-CN" altLang="en-US" sz="2000" dirty="0"/>
            </a:br>
            <a:endParaRPr lang="en-US" altLang="zh-CN" sz="2000" dirty="0"/>
          </a:p>
          <a:p>
            <a:r>
              <a:rPr lang="zh-CN" altLang="en-US" sz="2000" b="1" dirty="0"/>
              <a:t>线性回归</a:t>
            </a:r>
            <a:r>
              <a:rPr lang="zh-CN" altLang="en-US" sz="2000" dirty="0"/>
              <a:t>三大要素总结：</a:t>
            </a:r>
          </a:p>
        </p:txBody>
      </p:sp>
      <p:pic>
        <p:nvPicPr>
          <p:cNvPr id="3074" name="Picture 2"/>
          <p:cNvPicPr>
            <a:picLocks noChangeAspect="1" noChangeArrowheads="1"/>
          </p:cNvPicPr>
          <p:nvPr/>
        </p:nvPicPr>
        <p:blipFill>
          <a:blip r:embed="rId2"/>
          <a:srcRect/>
          <a:stretch>
            <a:fillRect/>
          </a:stretch>
        </p:blipFill>
        <p:spPr bwMode="auto">
          <a:xfrm>
            <a:off x="342118" y="1686708"/>
            <a:ext cx="3390900" cy="6286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802248" y="2364157"/>
            <a:ext cx="2124075" cy="4762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523352" y="3829441"/>
            <a:ext cx="4048647" cy="148121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逻辑回归</a:t>
            </a:r>
          </a:p>
        </p:txBody>
      </p:sp>
      <p:sp>
        <p:nvSpPr>
          <p:cNvPr id="3" name="文本占位符 2"/>
          <p:cNvSpPr>
            <a:spLocks noGrp="1"/>
          </p:cNvSpPr>
          <p:nvPr>
            <p:ph type="body" sz="quarter" idx="22"/>
          </p:nvPr>
        </p:nvSpPr>
        <p:spPr/>
        <p:txBody>
          <a:bodyPr/>
          <a:lstStyle/>
          <a:p>
            <a:r>
              <a:rPr lang="en-US" altLang="zh-CN" sz="2000" dirty="0"/>
              <a:t>• </a:t>
            </a:r>
            <a:r>
              <a:rPr lang="zh-CN" altLang="en-US" sz="2000" dirty="0"/>
              <a:t>逻辑回归（</a:t>
            </a:r>
            <a:r>
              <a:rPr lang="en-US" altLang="zh-CN" sz="2000" dirty="0"/>
              <a:t>Logistic Regression</a:t>
            </a:r>
            <a:r>
              <a:rPr lang="zh-CN" altLang="en-US" sz="2000" dirty="0"/>
              <a:t>，</a:t>
            </a:r>
            <a:r>
              <a:rPr lang="en-US" altLang="zh-CN" sz="2000" dirty="0"/>
              <a:t>LR</a:t>
            </a:r>
            <a:r>
              <a:rPr lang="zh-CN" altLang="en-US" sz="2000" dirty="0"/>
              <a:t>）虽然名为“回归”，实际上却是个分类算法。</a:t>
            </a:r>
            <a:endParaRPr lang="en-US" altLang="zh-CN" sz="2000" dirty="0"/>
          </a:p>
          <a:p>
            <a:endParaRPr lang="en-US" altLang="zh-CN" sz="2000" dirty="0"/>
          </a:p>
          <a:p>
            <a:r>
              <a:rPr lang="en-US" altLang="zh-CN" sz="2000" dirty="0"/>
              <a:t>• </a:t>
            </a:r>
            <a:r>
              <a:rPr lang="zh-CN" altLang="en-US" sz="2000" dirty="0"/>
              <a:t>逻辑回归在工业界被广泛使用，常用于数据挖掘，疾病自动诊断，经济预测等领域。</a:t>
            </a:r>
            <a:br>
              <a:rPr lang="zh-CN" altLang="en-US" sz="2400" dirty="0"/>
            </a:br>
            <a:r>
              <a:rPr lang="zh-CN" altLang="en-US" sz="2400" dirty="0"/>
              <a:t> </a:t>
            </a:r>
            <a:br>
              <a:rPr lang="zh-CN" altLang="en-US" dirty="0"/>
            </a:br>
            <a:r>
              <a:rPr lang="en-US" altLang="zh-CN" sz="2000" dirty="0"/>
              <a:t>• </a:t>
            </a:r>
            <a:r>
              <a:rPr lang="zh-CN" altLang="en-US" sz="2000" dirty="0"/>
              <a:t>和线性回归相同，从模型、指标和算法三要素入手</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15FC3"/>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1164</TotalTime>
  <Words>3190</Words>
  <Application>Microsoft Macintosh PowerPoint</Application>
  <PresentationFormat>宽屏</PresentationFormat>
  <Paragraphs>273</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Microsoft YaHei</vt:lpstr>
      <vt:lpstr>FZFangSong-Z02S</vt:lpstr>
      <vt:lpstr>FZXiaoBiaoSong-B05</vt:lpstr>
      <vt:lpstr>Microsoft YaHei Light</vt:lpstr>
      <vt:lpstr>Source Han Sans CN</vt:lpstr>
      <vt:lpstr>Arial</vt:lpstr>
      <vt:lpstr>Open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Microsoft Office User</cp:lastModifiedBy>
  <cp:revision>441</cp:revision>
  <dcterms:created xsi:type="dcterms:W3CDTF">2020-08-07T10:06:14Z</dcterms:created>
  <dcterms:modified xsi:type="dcterms:W3CDTF">2021-11-29T15:23:21Z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ies>
</file>