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6" r:id="rId2"/>
    <p:sldId id="259" r:id="rId3"/>
    <p:sldId id="258" r:id="rId4"/>
    <p:sldId id="271" r:id="rId5"/>
    <p:sldId id="272" r:id="rId6"/>
    <p:sldId id="260" r:id="rId7"/>
    <p:sldId id="273" r:id="rId8"/>
    <p:sldId id="261" r:id="rId9"/>
    <p:sldId id="274" r:id="rId10"/>
    <p:sldId id="275" r:id="rId11"/>
    <p:sldId id="262" r:id="rId12"/>
    <p:sldId id="276" r:id="rId13"/>
    <p:sldId id="277" r:id="rId14"/>
    <p:sldId id="278" r:id="rId15"/>
    <p:sldId id="279" r:id="rId16"/>
    <p:sldId id="281" r:id="rId17"/>
    <p:sldId id="280" r:id="rId18"/>
    <p:sldId id="263" r:id="rId19"/>
    <p:sldId id="282" r:id="rId20"/>
    <p:sldId id="283" r:id="rId21"/>
    <p:sldId id="284" r:id="rId22"/>
    <p:sldId id="285" r:id="rId23"/>
    <p:sldId id="265" r:id="rId24"/>
    <p:sldId id="266" r:id="rId25"/>
    <p:sldId id="264" r:id="rId26"/>
    <p:sldId id="286" r:id="rId27"/>
    <p:sldId id="267" r:id="rId28"/>
    <p:sldId id="287" r:id="rId29"/>
    <p:sldId id="288" r:id="rId30"/>
    <p:sldId id="289" r:id="rId31"/>
    <p:sldId id="268" r:id="rId32"/>
    <p:sldId id="290" r:id="rId33"/>
    <p:sldId id="269" r:id="rId34"/>
    <p:sldId id="291" r:id="rId35"/>
    <p:sldId id="292" r:id="rId36"/>
    <p:sldId id="270"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0D0"/>
    <a:srgbClr val="82AAEA"/>
    <a:srgbClr val="33B2E2"/>
    <a:srgbClr val="215FC3"/>
    <a:srgbClr val="79E5FF"/>
    <a:srgbClr val="0F6EC7"/>
    <a:srgbClr val="3A78DE"/>
    <a:srgbClr val="BBEFE9"/>
    <a:srgbClr val="EFFCFA"/>
    <a:srgbClr val="8BE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14" autoAdjust="0"/>
    <p:restoredTop sz="94684" autoAdjust="0"/>
  </p:normalViewPr>
  <p:slideViewPr>
    <p:cSldViewPr snapToGrid="0">
      <p:cViewPr varScale="1">
        <p:scale>
          <a:sx n="106" d="100"/>
          <a:sy n="106" d="100"/>
        </p:scale>
        <p:origin x="216" y="1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77B41C-55C6-AA4D-9D10-2CC5C4F729B8}" type="datetime1">
              <a:rPr kumimoji="1" lang="zh-CN" altLang="en-US" smtClean="0">
                <a:latin typeface="FZFangSong-Z02S" panose="02000000000000000000" pitchFamily="2" charset="-122"/>
                <a:ea typeface="FZFangSong-Z02S" panose="02000000000000000000" pitchFamily="2" charset="-122"/>
              </a:rPr>
              <a:pPr/>
              <a:t>2021/11/29</a:t>
            </a:fld>
            <a:endParaRPr kumimoji="1" lang="zh-CN" altLang="en-US" dirty="0">
              <a:latin typeface="FZFangSong-Z02S" panose="02000000000000000000" pitchFamily="2" charset="-122"/>
              <a:ea typeface="FZFangSong-Z02S" panose="02000000000000000000"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FZFangSong-Z02S" panose="02000000000000000000" pitchFamily="2" charset="-122"/>
              <a:ea typeface="FZFangSong-Z02S" panose="02000000000000000000"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264C2F-3442-F444-92ED-0A9076812EA2}" type="slidenum">
              <a:rPr kumimoji="1" lang="zh-CN" altLang="en-US" smtClean="0">
                <a:latin typeface="FZFangSong-Z02S" panose="02000000000000000000" pitchFamily="2" charset="-122"/>
                <a:ea typeface="FZFangSong-Z02S" panose="02000000000000000000" pitchFamily="2" charset="-122"/>
              </a:rPr>
              <a:pPr/>
              <a:t>‹#›</a:t>
            </a:fld>
            <a:endParaRPr kumimoji="1" lang="zh-CN" altLang="en-US" dirty="0">
              <a:latin typeface="FZFangSong-Z02S" panose="02000000000000000000" pitchFamily="2" charset="-122"/>
              <a:ea typeface="FZFangSong-Z02S"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ZFangSong-Z02S" panose="02000000000000000000" pitchFamily="2" charset="-122"/>
                <a:ea typeface="FZFangSong-Z02S" panose="02000000000000000000" pitchFamily="2" charset="-122"/>
              </a:defRPr>
            </a:lvl1pPr>
          </a:lstStyle>
          <a:p>
            <a:fld id="{63A05F16-8E2F-274A-861C-435AE2937111}" type="datetime1">
              <a:rPr kumimoji="1" lang="zh-CN" altLang="en-US" smtClean="0"/>
              <a:pPr/>
              <a:t>2021/11/29</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ZFangSong-Z02S" panose="02000000000000000000" pitchFamily="2" charset="-122"/>
                <a:ea typeface="FZFangSong-Z02S" panose="02000000000000000000" pitchFamily="2"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ZFangSong-Z02S" panose="02000000000000000000" pitchFamily="2" charset="-122"/>
                <a:ea typeface="FZFangSong-Z02S" panose="02000000000000000000" pitchFamily="2" charset="-122"/>
              </a:defRPr>
            </a:lvl1pPr>
          </a:lstStyle>
          <a:p>
            <a:fld id="{3DAF0EED-9229-9448-9314-2D1876BE30B4}" type="slidenum">
              <a:rPr kumimoji="1" lang="zh-CN" altLang="en-US" smtClean="0"/>
              <a:pPr/>
              <a:t>‹#›</a:t>
            </a:fld>
            <a:endParaRPr kumimoji="1" lang="zh-CN" alt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1pPr>
    <a:lvl2pPr marL="4572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2pPr>
    <a:lvl3pPr marL="9144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3pPr>
    <a:lvl4pPr marL="13716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4pPr>
    <a:lvl5pPr marL="1828800" algn="l" defTabSz="914400" rtl="0" eaLnBrk="1" latinLnBrk="0" hangingPunct="1">
      <a:defRPr sz="1200" b="0" i="0" kern="1200">
        <a:solidFill>
          <a:schemeClr val="tx1"/>
        </a:solidFill>
        <a:latin typeface="FZFangSong-Z02S" panose="02000000000000000000" pitchFamily="2" charset="-122"/>
        <a:ea typeface="FZFangSong-Z02S" panose="020000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kumimoji="1" lang="zh-CN" altLang="en-US" dirty="0"/>
          </a:p>
        </p:txBody>
      </p:sp>
      <p:sp>
        <p:nvSpPr>
          <p:cNvPr id="5" name="日期占位符 4"/>
          <p:cNvSpPr>
            <a:spLocks noGrp="1"/>
          </p:cNvSpPr>
          <p:nvPr>
            <p:ph type="dt" idx="11"/>
          </p:nvPr>
        </p:nvSpPr>
        <p:spPr/>
        <p:txBody>
          <a:bodyPr/>
          <a:lstStyle/>
          <a:p>
            <a:fld id="{63A05F16-8E2F-274A-861C-435AE2937111}" type="datetime1">
              <a:rPr kumimoji="1" lang="zh-CN" altLang="en-US" smtClean="0"/>
              <a:pPr/>
              <a:t>2021/11/29</a:t>
            </a:fld>
            <a:endParaRPr kumimoji="1" lang="zh-CN" altLang="en-US" dirty="0"/>
          </a:p>
        </p:txBody>
      </p:sp>
      <p:sp>
        <p:nvSpPr>
          <p:cNvPr id="6" name="页脚占位符 5"/>
          <p:cNvSpPr>
            <a:spLocks noGrp="1"/>
          </p:cNvSpPr>
          <p:nvPr>
            <p:ph type="ftr" sz="quarter" idx="12"/>
          </p:nvPr>
        </p:nvSpPr>
        <p:spPr/>
        <p:txBody>
          <a:bodyPr/>
          <a:lstStyle/>
          <a:p>
            <a:endParaRPr kumimoji="1" lang="zh-CN" altLang="en-US" dirty="0"/>
          </a:p>
        </p:txBody>
      </p:sp>
      <p:sp>
        <p:nvSpPr>
          <p:cNvPr id="7" name="灯片编号占位符 6"/>
          <p:cNvSpPr>
            <a:spLocks noGrp="1"/>
          </p:cNvSpPr>
          <p:nvPr>
            <p:ph type="sldNum" sz="quarter" idx="13"/>
          </p:nvPr>
        </p:nvSpPr>
        <p:spPr/>
        <p:txBody>
          <a:bodyPr/>
          <a:lstStyle/>
          <a:p>
            <a:fld id="{3DAF0EED-9229-9448-9314-2D1876BE30B4}" type="slidenum">
              <a:rPr kumimoji="1" lang="zh-CN" altLang="en-US" smtClean="0"/>
              <a:pPr/>
              <a:t>29</a:t>
            </a:fld>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0070C0"/>
        </a:solidFill>
        <a:effectLst/>
      </p:bgPr>
    </p:bg>
    <p:spTree>
      <p:nvGrpSpPr>
        <p:cNvPr id="1" name=""/>
        <p:cNvGrpSpPr/>
        <p:nvPr/>
      </p:nvGrpSpPr>
      <p:grpSpPr>
        <a:xfrm>
          <a:off x="0" y="0"/>
          <a:ext cx="0" cy="0"/>
          <a:chOff x="0" y="0"/>
          <a:chExt cx="0" cy="0"/>
        </a:xfrm>
      </p:grpSpPr>
      <p:sp>
        <p:nvSpPr>
          <p:cNvPr id="10" name="Parallelogram 47"/>
          <p:cNvSpPr/>
          <p:nvPr userDrawn="1"/>
        </p:nvSpPr>
        <p:spPr>
          <a:xfrm>
            <a:off x="5326602" y="0"/>
            <a:ext cx="5974672" cy="6858000"/>
          </a:xfrm>
          <a:prstGeom prst="parallelogram">
            <a:avLst>
              <a:gd name="adj" fmla="val 33767"/>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11" name="Parallelogram 48"/>
          <p:cNvSpPr/>
          <p:nvPr userDrawn="1"/>
        </p:nvSpPr>
        <p:spPr>
          <a:xfrm rot="10800000">
            <a:off x="7655934" y="1069677"/>
            <a:ext cx="4763925" cy="5788319"/>
          </a:xfrm>
          <a:prstGeom prst="parallelogram">
            <a:avLst>
              <a:gd name="adj" fmla="val 36976"/>
            </a:avLst>
          </a:prstGeom>
          <a:gradFill>
            <a:gsLst>
              <a:gs pos="0">
                <a:srgbClr val="33B2E2">
                  <a:alpha val="60000"/>
                </a:srgbClr>
              </a:gs>
              <a:gs pos="82000">
                <a:srgbClr val="79E5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D" b="0" i="0" dirty="0">
              <a:latin typeface="FZFangSong-Z02S" panose="02000000000000000000" pitchFamily="2" charset="-122"/>
            </a:endParaRPr>
          </a:p>
        </p:txBody>
      </p:sp>
      <p:sp>
        <p:nvSpPr>
          <p:cNvPr id="3" name="文本占位符 2"/>
          <p:cNvSpPr>
            <a:spLocks noGrp="1"/>
          </p:cNvSpPr>
          <p:nvPr>
            <p:ph type="body" sz="quarter" idx="10" hasCustomPrompt="1"/>
          </p:nvPr>
        </p:nvSpPr>
        <p:spPr>
          <a:xfrm>
            <a:off x="1133430" y="3230557"/>
            <a:ext cx="7165976" cy="539905"/>
          </a:xfrm>
          <a:prstGeom prst="rect">
            <a:avLst/>
          </a:prstGeom>
        </p:spPr>
        <p:txBody>
          <a:bodyPr lIns="0" tIns="0" rIns="0" bIns="0"/>
          <a:lstStyle>
            <a:lvl1pPr marL="0" indent="0">
              <a:buFontTx/>
              <a:buNone/>
              <a:defRPr sz="44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
        <p:nvSpPr>
          <p:cNvPr id="12" name="文本占位符 2"/>
          <p:cNvSpPr>
            <a:spLocks noGrp="1"/>
          </p:cNvSpPr>
          <p:nvPr>
            <p:ph type="body" sz="quarter" idx="11" hasCustomPrompt="1"/>
          </p:nvPr>
        </p:nvSpPr>
        <p:spPr>
          <a:xfrm>
            <a:off x="1122920" y="4179609"/>
            <a:ext cx="7165976" cy="539905"/>
          </a:xfrm>
          <a:prstGeom prst="rect">
            <a:avLst/>
          </a:prstGeom>
        </p:spPr>
        <p:txBody>
          <a:bodyPr lIns="0" tIns="0" rIns="0" bIns="0"/>
          <a:lstStyle>
            <a:lvl1pPr marL="0" indent="0">
              <a:buFontTx/>
              <a:buNone/>
              <a:defRPr sz="3000">
                <a:solidFill>
                  <a:schemeClr val="bg1"/>
                </a:solidFill>
                <a:latin typeface="FZXiaoBiaoSong-B05" panose="02000000000000000000" pitchFamily="2" charset="-122"/>
                <a:ea typeface="FZXiaoBiaoSong-B05" panose="02000000000000000000" pitchFamily="2" charset="-122"/>
              </a:defRPr>
            </a:lvl1pPr>
            <a:lvl2pPr marL="457200" indent="0">
              <a:buFontTx/>
              <a:buNone/>
              <a:defRPr sz="4400">
                <a:solidFill>
                  <a:schemeClr val="bg1"/>
                </a:solidFill>
                <a:latin typeface="FZXiaoBiaoSong-B05" panose="02000000000000000000" pitchFamily="2" charset="-122"/>
                <a:ea typeface="FZXiaoBiaoSong-B05" panose="02000000000000000000" pitchFamily="2" charset="-122"/>
              </a:defRPr>
            </a:lvl2pPr>
            <a:lvl3pPr marL="914400" indent="0">
              <a:buFontTx/>
              <a:buNone/>
              <a:defRPr sz="4400">
                <a:solidFill>
                  <a:schemeClr val="bg1"/>
                </a:solidFill>
                <a:latin typeface="FZXiaoBiaoSong-B05" panose="02000000000000000000" pitchFamily="2" charset="-122"/>
                <a:ea typeface="FZXiaoBiaoSong-B05" panose="02000000000000000000" pitchFamily="2" charset="-122"/>
              </a:defRPr>
            </a:lvl3pPr>
            <a:lvl4pPr marL="1371600" indent="0">
              <a:buFontTx/>
              <a:buNone/>
              <a:defRPr sz="4400">
                <a:solidFill>
                  <a:schemeClr val="bg1"/>
                </a:solidFill>
                <a:latin typeface="FZXiaoBiaoSong-B05" panose="02000000000000000000" pitchFamily="2" charset="-122"/>
                <a:ea typeface="FZXiaoBiaoSong-B05" panose="02000000000000000000" pitchFamily="2" charset="-122"/>
              </a:defRPr>
            </a:lvl4pPr>
            <a:lvl5pPr marL="1828800" indent="0">
              <a:buFontTx/>
              <a:buNone/>
              <a:defRPr sz="4400">
                <a:solidFill>
                  <a:schemeClr val="bg1"/>
                </a:solidFill>
                <a:latin typeface="FZXiaoBiaoSong-B05" panose="02000000000000000000" pitchFamily="2" charset="-122"/>
                <a:ea typeface="FZXiaoBiaoSong-B05" panose="02000000000000000000" pitchFamily="2" charset="-122"/>
              </a:defRPr>
            </a:lvl5pPr>
          </a:lstStyle>
          <a:p>
            <a:pPr lvl="0"/>
            <a:r>
              <a:rPr kumimoji="1" lang="zh-CN" altLang="en-US" dirty="0"/>
              <a:t>单击此处编辑母版文本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组织架构">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p:cNvSpPr>
            <a:spLocks noGrp="1"/>
          </p:cNvSpPr>
          <p:nvPr>
            <p:ph type="body" sz="quarter" idx="22"/>
          </p:nvPr>
        </p:nvSpPr>
        <p:spPr>
          <a:xfrm>
            <a:off x="474300" y="1125968"/>
            <a:ext cx="11081266" cy="4766832"/>
          </a:xfrm>
          <a:prstGeom prst="rect">
            <a:avLst/>
          </a:prstGeom>
        </p:spPr>
        <p:txBody>
          <a:bodyPr/>
          <a:lstStyle>
            <a:lvl1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8" name="矩形 7"/>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12" name="文本占位符 5"/>
          <p:cNvSpPr>
            <a:spLocks noGrp="1"/>
          </p:cNvSpPr>
          <p:nvPr>
            <p:ph type="body" sz="quarter" idx="22"/>
          </p:nvPr>
        </p:nvSpPr>
        <p:spPr>
          <a:xfrm>
            <a:off x="474300" y="1125968"/>
            <a:ext cx="11081266" cy="4766832"/>
          </a:xfrm>
          <a:prstGeom prst="rect">
            <a:avLst/>
          </a:prstGeom>
        </p:spPr>
        <p:txBody>
          <a:bodyPr/>
          <a:lstStyle>
            <a:lvl1pPr marL="0" indent="0">
              <a:lnSpc>
                <a:spcPct val="100000"/>
              </a:lnSpc>
              <a:buFontTx/>
              <a:buNone/>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1pPr>
            <a:lvl2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2pPr>
            <a:lvl3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3pPr>
            <a:lvl4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4pPr>
            <a:lvl5pPr>
              <a:lnSpc>
                <a:spcPct val="100000"/>
              </a:lnSpc>
              <a:defRPr sz="2200" b="0" i="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单击此处编辑母版文本样式</a:t>
            </a:r>
          </a:p>
        </p:txBody>
      </p:sp>
      <p:sp>
        <p:nvSpPr>
          <p:cNvPr id="15" name="矩形 14"/>
          <p:cNvSpPr/>
          <p:nvPr userDrawn="1"/>
        </p:nvSpPr>
        <p:spPr>
          <a:xfrm>
            <a:off x="-12700" y="260010"/>
            <a:ext cx="360000" cy="43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联系我们">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0"/>
            <a:ext cx="12192000" cy="35512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7" name="文本占位符 6"/>
          <p:cNvSpPr>
            <a:spLocks noGrp="1"/>
          </p:cNvSpPr>
          <p:nvPr>
            <p:ph type="body" sz="quarter" idx="29" hasCustomPrompt="1"/>
          </p:nvPr>
        </p:nvSpPr>
        <p:spPr>
          <a:xfrm>
            <a:off x="720000" y="5094200"/>
            <a:ext cx="6298641"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邮件：</a:t>
            </a:r>
            <a:r>
              <a:rPr kumimoji="1" lang="en-GB" altLang="zh-CN" dirty="0" err="1"/>
              <a:t>press@baai.ac.cn</a:t>
            </a:r>
            <a:endParaRPr kumimoji="1" lang="zh-CN" altLang="en-US" dirty="0"/>
          </a:p>
        </p:txBody>
      </p:sp>
      <p:sp>
        <p:nvSpPr>
          <p:cNvPr id="8" name="文本占位符 6"/>
          <p:cNvSpPr>
            <a:spLocks noGrp="1"/>
          </p:cNvSpPr>
          <p:nvPr>
            <p:ph type="body" sz="quarter" idx="30" hasCustomPrompt="1"/>
          </p:nvPr>
        </p:nvSpPr>
        <p:spPr>
          <a:xfrm>
            <a:off x="720001" y="5449712"/>
            <a:ext cx="6298640" cy="187553"/>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电话：</a:t>
            </a:r>
            <a:r>
              <a:rPr kumimoji="1" lang="en-US" altLang="zh-CN" dirty="0"/>
              <a:t>010 - 6893 3383</a:t>
            </a:r>
            <a:endParaRPr kumimoji="1" lang="zh-CN" altLang="en-US" dirty="0"/>
          </a:p>
        </p:txBody>
      </p:sp>
      <p:sp>
        <p:nvSpPr>
          <p:cNvPr id="9" name="文本占位符 6"/>
          <p:cNvSpPr>
            <a:spLocks noGrp="1"/>
          </p:cNvSpPr>
          <p:nvPr>
            <p:ph type="body" sz="quarter" idx="31" hasCustomPrompt="1"/>
          </p:nvPr>
        </p:nvSpPr>
        <p:spPr>
          <a:xfrm>
            <a:off x="720000" y="5805224"/>
            <a:ext cx="6298641" cy="222834"/>
          </a:xfrm>
          <a:prstGeom prst="rect">
            <a:avLst/>
          </a:prstGeom>
          <a:noFill/>
          <a:ln>
            <a:noFill/>
          </a:ln>
        </p:spPr>
        <p:txBody>
          <a:bodyPr lIns="0" tIns="0" rIns="0" bIns="0" anchor="t"/>
          <a:lstStyle>
            <a:lvl1pPr marL="0" indent="0" algn="l">
              <a:buNone/>
              <a:defRPr sz="1600" b="0"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地址：北京市海淀区知春路</a:t>
            </a:r>
            <a:r>
              <a:rPr kumimoji="1" lang="en-US" altLang="zh-CN" dirty="0"/>
              <a:t>27</a:t>
            </a:r>
            <a:r>
              <a:rPr kumimoji="1" lang="zh-CN" altLang="en-US" dirty="0"/>
              <a:t>号（量子芯座）七层</a:t>
            </a:r>
          </a:p>
        </p:txBody>
      </p:sp>
      <p:sp>
        <p:nvSpPr>
          <p:cNvPr id="11" name="文本占位符 6"/>
          <p:cNvSpPr>
            <a:spLocks noGrp="1"/>
          </p:cNvSpPr>
          <p:nvPr>
            <p:ph type="body" sz="quarter" idx="33" hasCustomPrompt="1"/>
          </p:nvPr>
        </p:nvSpPr>
        <p:spPr>
          <a:xfrm>
            <a:off x="720000" y="4410343"/>
            <a:ext cx="2099400" cy="348222"/>
          </a:xfrm>
          <a:prstGeom prst="rect">
            <a:avLst/>
          </a:prstGeom>
          <a:noFill/>
          <a:ln>
            <a:noFill/>
          </a:ln>
        </p:spPr>
        <p:txBody>
          <a:bodyPr lIns="0" tIns="0" rIns="0" bIns="0" anchor="t"/>
          <a:lstStyle>
            <a:lvl1pPr marL="0" indent="0">
              <a:buNone/>
              <a:defRPr sz="3000" b="1" i="0">
                <a:ln>
                  <a:noFill/>
                </a:ln>
                <a:solidFill>
                  <a:schemeClr val="tx1">
                    <a:lumMod val="75000"/>
                    <a:lumOff val="25000"/>
                  </a:schemeClr>
                </a:solidFill>
                <a:latin typeface="Microsoft YaHei" panose="020B0503020204020204" pitchFamily="34" charset="-122"/>
                <a:ea typeface="Microsoft YaHei"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联系我们</a:t>
            </a:r>
          </a:p>
        </p:txBody>
      </p:sp>
      <p:pic>
        <p:nvPicPr>
          <p:cNvPr id="10" name="图片 9" descr="图片包含 游戏机&#10;&#10;描述已自动生成"/>
          <p:cNvPicPr>
            <a:picLocks noChangeAspect="1"/>
          </p:cNvPicPr>
          <p:nvPr userDrawn="1"/>
        </p:nvPicPr>
        <p:blipFill>
          <a:blip r:embed="rId2" cstate="screen"/>
          <a:stretch>
            <a:fillRect/>
          </a:stretch>
        </p:blipFill>
        <p:spPr>
          <a:xfrm>
            <a:off x="11461845" y="6544233"/>
            <a:ext cx="501855" cy="127615"/>
          </a:xfrm>
          <a:prstGeom prst="rect">
            <a:avLst/>
          </a:prstGeom>
        </p:spPr>
      </p:pic>
      <p:sp>
        <p:nvSpPr>
          <p:cNvPr id="13" name="灯片编号占位符 16"/>
          <p:cNvSpPr>
            <a:spLocks noGrp="1"/>
          </p:cNvSpPr>
          <p:nvPr>
            <p:ph type="sldNum" sz="quarter" idx="4"/>
          </p:nvPr>
        </p:nvSpPr>
        <p:spPr>
          <a:xfrm>
            <a:off x="11194231" y="6555701"/>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FZFangSong-Z02S" panose="02000000000000000000" pitchFamily="2" charset="-122"/>
                <a:ea typeface="FZFangSong-Z02S" panose="02000000000000000000" pitchFamily="2" charset="-122"/>
              </a:defRPr>
            </a:lvl1pPr>
          </a:lstStyle>
          <a:p>
            <a:fld id="{CFA165D2-0530-E94C-A987-BD40D545B1E6}" type="slidenum">
              <a:rPr kumimoji="1" lang="zh-CN" altLang="en-US" smtClean="0"/>
              <a:pPr/>
              <a:t>‹#›</a:t>
            </a:fld>
            <a:endParaRPr kumimoji="1" lang="zh-CN" altLang="en-US" dirty="0"/>
          </a:p>
        </p:txBody>
      </p:sp>
      <p:pic>
        <p:nvPicPr>
          <p:cNvPr id="4" name="图片 3"/>
          <p:cNvPicPr>
            <a:picLocks noChangeAspect="1"/>
          </p:cNvPicPr>
          <p:nvPr userDrawn="1"/>
        </p:nvPicPr>
        <p:blipFill>
          <a:blip r:embed="rId3" cstate="screen"/>
          <a:stretch>
            <a:fillRect/>
          </a:stretch>
        </p:blipFill>
        <p:spPr>
          <a:xfrm>
            <a:off x="9149968" y="4938045"/>
            <a:ext cx="1210885" cy="1210885"/>
          </a:xfrm>
          <a:prstGeom prst="rect">
            <a:avLst/>
          </a:prstGeom>
        </p:spPr>
      </p:pic>
      <p:sp>
        <p:nvSpPr>
          <p:cNvPr id="15" name="文本占位符 6"/>
          <p:cNvSpPr>
            <a:spLocks noGrp="1"/>
          </p:cNvSpPr>
          <p:nvPr>
            <p:ph type="body" sz="quarter" idx="34" hasCustomPrompt="1"/>
          </p:nvPr>
        </p:nvSpPr>
        <p:spPr>
          <a:xfrm>
            <a:off x="10395578" y="4990064"/>
            <a:ext cx="196769" cy="1094700"/>
          </a:xfrm>
          <a:prstGeom prst="rect">
            <a:avLst/>
          </a:prstGeom>
          <a:noFill/>
          <a:ln>
            <a:noFill/>
          </a:ln>
        </p:spPr>
        <p:txBody>
          <a:bodyPr vert="eaVert" lIns="0" tIns="0" rIns="0" bIns="0" anchor="t"/>
          <a:lstStyle>
            <a:lvl1pPr marL="0" indent="0" algn="ctr">
              <a:buNone/>
              <a:defRPr sz="1600" b="0" i="0">
                <a:ln>
                  <a:noFill/>
                </a:ln>
                <a:solidFill>
                  <a:schemeClr val="bg1">
                    <a:lumMod val="50000"/>
                  </a:schemeClr>
                </a:solidFill>
                <a:latin typeface="Microsoft YaHei Light" panose="020B0502040204020203" pitchFamily="34" charset="-122"/>
                <a:ea typeface="Microsoft YaHei Light" panose="020B0502040204020203"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智源公众号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时间轴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人物介绍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9.png"/><Relationship Id="rId7" Type="http://schemas.openxmlformats.org/officeDocument/2006/relationships/image" Target="../media/image19.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38.png"/><Relationship Id="rId2" Type="http://schemas.openxmlformats.org/officeDocument/2006/relationships/image" Target="../media/image51.png"/><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1.png"/><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3.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79.png"/><Relationship Id="rId2" Type="http://schemas.openxmlformats.org/officeDocument/2006/relationships/image" Target="../media/image63.png"/><Relationship Id="rId1" Type="http://schemas.openxmlformats.org/officeDocument/2006/relationships/slideLayout" Target="../slideLayouts/slideLayout3.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9.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18" Type="http://schemas.openxmlformats.org/officeDocument/2006/relationships/image" Target="../media/image99.png"/><Relationship Id="rId3" Type="http://schemas.openxmlformats.org/officeDocument/2006/relationships/image" Target="../media/image84.png"/><Relationship Id="rId21" Type="http://schemas.openxmlformats.org/officeDocument/2006/relationships/image" Target="../media/image76.png"/><Relationship Id="rId7" Type="http://schemas.openxmlformats.org/officeDocument/2006/relationships/image" Target="../media/image88.png"/><Relationship Id="rId12" Type="http://schemas.openxmlformats.org/officeDocument/2006/relationships/image" Target="../media/image93.png"/><Relationship Id="rId17" Type="http://schemas.openxmlformats.org/officeDocument/2006/relationships/image" Target="../media/image98.png"/><Relationship Id="rId2" Type="http://schemas.openxmlformats.org/officeDocument/2006/relationships/notesSlide" Target="../notesSlides/notesSlide1.xml"/><Relationship Id="rId16" Type="http://schemas.openxmlformats.org/officeDocument/2006/relationships/image" Target="../media/image97.png"/><Relationship Id="rId20" Type="http://schemas.openxmlformats.org/officeDocument/2006/relationships/image" Target="../media/image101.png"/><Relationship Id="rId1" Type="http://schemas.openxmlformats.org/officeDocument/2006/relationships/slideLayout" Target="../slideLayouts/slideLayout3.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23" Type="http://schemas.openxmlformats.org/officeDocument/2006/relationships/image" Target="../media/image77.png"/><Relationship Id="rId10" Type="http://schemas.openxmlformats.org/officeDocument/2006/relationships/image" Target="../media/image91.png"/><Relationship Id="rId19" Type="http://schemas.openxmlformats.org/officeDocument/2006/relationships/image" Target="../media/image100.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 Id="rId22" Type="http://schemas.openxmlformats.org/officeDocument/2006/relationships/image" Target="../media/image7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3.png"/><Relationship Id="rId7" Type="http://schemas.openxmlformats.org/officeDocument/2006/relationships/image" Target="../media/image76.png"/><Relationship Id="rId12" Type="http://schemas.openxmlformats.org/officeDocument/2006/relationships/image" Target="../media/image110.png"/><Relationship Id="rId17" Type="http://schemas.openxmlformats.org/officeDocument/2006/relationships/image" Target="../media/image114.png"/><Relationship Id="rId2" Type="http://schemas.openxmlformats.org/officeDocument/2006/relationships/image" Target="../media/image102.png"/><Relationship Id="rId16" Type="http://schemas.openxmlformats.org/officeDocument/2006/relationships/image" Target="../media/image113.png"/><Relationship Id="rId1" Type="http://schemas.openxmlformats.org/officeDocument/2006/relationships/slideLayout" Target="../slideLayouts/slideLayout3.xml"/><Relationship Id="rId6" Type="http://schemas.openxmlformats.org/officeDocument/2006/relationships/image" Target="../media/image78.png"/><Relationship Id="rId11" Type="http://schemas.openxmlformats.org/officeDocument/2006/relationships/image" Target="../media/image109.png"/><Relationship Id="rId5" Type="http://schemas.openxmlformats.org/officeDocument/2006/relationships/image" Target="../media/image105.png"/><Relationship Id="rId15" Type="http://schemas.openxmlformats.org/officeDocument/2006/relationships/image" Target="../media/image74.png"/><Relationship Id="rId10" Type="http://schemas.openxmlformats.org/officeDocument/2006/relationships/image" Target="../media/image108.png"/><Relationship Id="rId4" Type="http://schemas.openxmlformats.org/officeDocument/2006/relationships/image" Target="../media/image104.png"/><Relationship Id="rId9" Type="http://schemas.openxmlformats.org/officeDocument/2006/relationships/image" Target="../media/image107.png"/><Relationship Id="rId14" Type="http://schemas.openxmlformats.org/officeDocument/2006/relationships/image" Target="../media/image112.png"/></Relationships>
</file>

<file path=ppt/slides/_rels/slide31.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7.png"/><Relationship Id="rId3" Type="http://schemas.openxmlformats.org/officeDocument/2006/relationships/image" Target="../media/image63.png"/><Relationship Id="rId7" Type="http://schemas.openxmlformats.org/officeDocument/2006/relationships/image" Target="../media/image104.png"/><Relationship Id="rId12"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3.xml"/><Relationship Id="rId6" Type="http://schemas.openxmlformats.org/officeDocument/2006/relationships/image" Target="../media/image103.png"/><Relationship Id="rId11" Type="http://schemas.openxmlformats.org/officeDocument/2006/relationships/image" Target="../media/image110.png"/><Relationship Id="rId5" Type="http://schemas.openxmlformats.org/officeDocument/2006/relationships/image" Target="../media/image102.png"/><Relationship Id="rId15" Type="http://schemas.openxmlformats.org/officeDocument/2006/relationships/image" Target="../media/image119.png"/><Relationship Id="rId10" Type="http://schemas.openxmlformats.org/officeDocument/2006/relationships/image" Target="../media/image109.png"/><Relationship Id="rId4" Type="http://schemas.openxmlformats.org/officeDocument/2006/relationships/image" Target="../media/image79.png"/><Relationship Id="rId9" Type="http://schemas.openxmlformats.org/officeDocument/2006/relationships/image" Target="../media/image108.png"/><Relationship Id="rId14" Type="http://schemas.openxmlformats.org/officeDocument/2006/relationships/image" Target="../media/image118.png"/></Relationships>
</file>

<file path=ppt/slides/_rels/slide32.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image" Target="../media/image120.png"/><Relationship Id="rId1" Type="http://schemas.openxmlformats.org/officeDocument/2006/relationships/slideLayout" Target="../slideLayouts/slideLayout3.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3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3.xml"/><Relationship Id="rId5" Type="http://schemas.openxmlformats.org/officeDocument/2006/relationships/image" Target="../media/image133.png"/><Relationship Id="rId4" Type="http://schemas.openxmlformats.org/officeDocument/2006/relationships/image" Target="../media/image1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5.jpg"/><Relationship Id="rId2" Type="http://schemas.openxmlformats.org/officeDocument/2006/relationships/image" Target="../media/image134.jpeg"/><Relationship Id="rId1" Type="http://schemas.openxmlformats.org/officeDocument/2006/relationships/slideLayout" Target="../slideLayouts/slideLayout3.xml"/><Relationship Id="rId4" Type="http://schemas.openxmlformats.org/officeDocument/2006/relationships/image" Target="../media/image13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b="1" dirty="0"/>
              <a:t>神经网络</a:t>
            </a:r>
            <a:endParaRPr kumimoji="1" lang="zh-CN" altLang="en-US" dirty="0"/>
          </a:p>
          <a:p>
            <a:endParaRPr kumimoji="1" lang="zh-CN" altLang="en-US" dirty="0"/>
          </a:p>
        </p:txBody>
      </p:sp>
      <p:sp>
        <p:nvSpPr>
          <p:cNvPr id="6" name="文本占位符 5">
            <a:extLst>
              <a:ext uri="{FF2B5EF4-FFF2-40B4-BE49-F238E27FC236}">
                <a16:creationId xmlns:a16="http://schemas.microsoft.com/office/drawing/2014/main" id="{6FCC7CD4-FA78-DD45-8429-F82C988476A4}"/>
              </a:ext>
            </a:extLst>
          </p:cNvPr>
          <p:cNvSpPr>
            <a:spLocks noGrp="1"/>
          </p:cNvSpPr>
          <p:nvPr>
            <p:ph type="body" sz="quarter" idx="11"/>
          </p:nvPr>
        </p:nvSpPr>
        <p:spPr>
          <a:xfrm>
            <a:off x="5715000" y="6318095"/>
            <a:ext cx="6477000" cy="539905"/>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感知机指标</a:t>
            </a:r>
          </a:p>
          <a:p>
            <a:endParaRPr lang="zh-CN" altLang="en-US" dirty="0"/>
          </a:p>
        </p:txBody>
      </p:sp>
      <p:sp>
        <p:nvSpPr>
          <p:cNvPr id="3" name="文本占位符 2"/>
          <p:cNvSpPr>
            <a:spLocks noGrp="1"/>
          </p:cNvSpPr>
          <p:nvPr>
            <p:ph type="body" sz="quarter" idx="22"/>
          </p:nvPr>
        </p:nvSpPr>
        <p:spPr/>
        <p:txBody>
          <a:bodyPr/>
          <a:lstStyle/>
          <a:p>
            <a:endParaRPr lang="en-US" altLang="zh-CN" sz="2000" dirty="0"/>
          </a:p>
          <a:p>
            <a:endParaRPr lang="en-US" altLang="zh-CN" sz="2000" dirty="0"/>
          </a:p>
          <a:p>
            <a:endParaRPr lang="en-US" altLang="zh-CN" sz="2000" dirty="0"/>
          </a:p>
          <a:p>
            <a:r>
              <a:rPr lang="zh-CN" altLang="en-US" sz="2000" dirty="0"/>
              <a:t>将感知机错误分类分析表中所示的错误分类情况用数学公式表达，有：</a:t>
            </a:r>
            <a:endParaRPr lang="en-US" altLang="zh-CN" sz="2000" dirty="0"/>
          </a:p>
          <a:p>
            <a:r>
              <a:rPr lang="zh-CN" altLang="en-US" sz="2000" dirty="0"/>
              <a:t>因此，对于所有错误分类的点，损失函数公式的绝对值部分有如下的结果：</a:t>
            </a:r>
            <a:endParaRPr lang="en-US" altLang="zh-CN" sz="2000" dirty="0"/>
          </a:p>
          <a:p>
            <a:endParaRPr lang="en-US" altLang="zh-CN" sz="2000" dirty="0"/>
          </a:p>
          <a:p>
            <a:endParaRPr lang="en-US" altLang="zh-CN" sz="2000" dirty="0"/>
          </a:p>
          <a:p>
            <a:r>
              <a:rPr lang="zh-CN" altLang="en-US" sz="2000" dirty="0"/>
              <a:t>带回到损失函数我们将其更新为：</a:t>
            </a:r>
            <a:endParaRPr lang="en-US" altLang="zh-CN" sz="2000" dirty="0"/>
          </a:p>
          <a:p>
            <a:endParaRPr lang="en-US" altLang="zh-CN" sz="2000" dirty="0"/>
          </a:p>
          <a:p>
            <a:r>
              <a:rPr lang="zh-CN" altLang="en-US" sz="2000" dirty="0"/>
              <a:t>对所有样本的损失值而言，     </a:t>
            </a:r>
            <a:r>
              <a:rPr lang="en-US" altLang="zh-CN" sz="2000" dirty="0"/>
              <a:t> </a:t>
            </a:r>
            <a:r>
              <a:rPr lang="zh-CN" altLang="en-US" sz="2000" dirty="0"/>
              <a:t>是个正数，且可被视为常数。因此，可以忽略该项。</a:t>
            </a:r>
            <a:endParaRPr lang="en-US" altLang="zh-CN" sz="2000" dirty="0"/>
          </a:p>
          <a:p>
            <a:endParaRPr lang="en-US" altLang="zh-CN" sz="2000" dirty="0"/>
          </a:p>
          <a:p>
            <a:r>
              <a:rPr lang="zh-CN" altLang="en-US" sz="2000" dirty="0"/>
              <a:t>最终，我们得到了感知机模型的损失函数：</a:t>
            </a:r>
            <a:br>
              <a:rPr lang="zh-CN" altLang="en-US" sz="2000" dirty="0"/>
            </a:br>
            <a:br>
              <a:rPr lang="zh-CN" altLang="en-US" sz="2000" dirty="0"/>
            </a:br>
            <a:br>
              <a:rPr lang="zh-CN" altLang="en-US" sz="2000" dirty="0"/>
            </a:br>
            <a:br>
              <a:rPr lang="zh-CN" altLang="en-US" sz="2000" dirty="0"/>
            </a:br>
            <a:endParaRPr lang="zh-CN" altLang="en-US" sz="2000" dirty="0"/>
          </a:p>
        </p:txBody>
      </p:sp>
      <p:pic>
        <p:nvPicPr>
          <p:cNvPr id="10242" name="Picture 2"/>
          <p:cNvPicPr>
            <a:picLocks noChangeAspect="1" noChangeArrowheads="1"/>
          </p:cNvPicPr>
          <p:nvPr/>
        </p:nvPicPr>
        <p:blipFill>
          <a:blip r:embed="rId2"/>
          <a:srcRect/>
          <a:stretch>
            <a:fillRect/>
          </a:stretch>
        </p:blipFill>
        <p:spPr bwMode="auto">
          <a:xfrm>
            <a:off x="8405225" y="2414781"/>
            <a:ext cx="2141690" cy="408868"/>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456939" y="3370477"/>
            <a:ext cx="3269666" cy="575219"/>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4489927" y="4063127"/>
            <a:ext cx="2532736" cy="646656"/>
          </a:xfrm>
          <a:prstGeom prst="rect">
            <a:avLst/>
          </a:prstGeom>
          <a:noFill/>
          <a:ln w="9525">
            <a:noFill/>
            <a:miter lim="800000"/>
            <a:headEnd/>
            <a:tailEnd/>
          </a:ln>
          <a:effectLst/>
        </p:spPr>
      </p:pic>
      <p:pic>
        <p:nvPicPr>
          <p:cNvPr id="10245" name="Picture 5"/>
          <p:cNvPicPr>
            <a:picLocks noChangeAspect="1" noChangeArrowheads="1"/>
          </p:cNvPicPr>
          <p:nvPr/>
        </p:nvPicPr>
        <p:blipFill>
          <a:blip r:embed="rId5"/>
          <a:srcRect/>
          <a:stretch>
            <a:fillRect/>
          </a:stretch>
        </p:blipFill>
        <p:spPr bwMode="auto">
          <a:xfrm>
            <a:off x="3525034" y="4885409"/>
            <a:ext cx="475728" cy="475728"/>
          </a:xfrm>
          <a:prstGeom prst="rect">
            <a:avLst/>
          </a:prstGeom>
          <a:noFill/>
          <a:ln w="9525">
            <a:noFill/>
            <a:miter lim="800000"/>
            <a:headEnd/>
            <a:tailEnd/>
          </a:ln>
          <a:effectLst/>
        </p:spPr>
      </p:pic>
      <p:pic>
        <p:nvPicPr>
          <p:cNvPr id="10246" name="Picture 6"/>
          <p:cNvPicPr>
            <a:picLocks noChangeAspect="1" noChangeArrowheads="1"/>
          </p:cNvPicPr>
          <p:nvPr/>
        </p:nvPicPr>
        <p:blipFill>
          <a:blip r:embed="rId6"/>
          <a:srcRect/>
          <a:stretch>
            <a:fillRect/>
          </a:stretch>
        </p:blipFill>
        <p:spPr bwMode="auto">
          <a:xfrm>
            <a:off x="5423966" y="5718325"/>
            <a:ext cx="3434700" cy="694998"/>
          </a:xfrm>
          <a:prstGeom prst="rect">
            <a:avLst/>
          </a:prstGeom>
          <a:noFill/>
          <a:ln w="9525">
            <a:noFill/>
            <a:miter lim="800000"/>
            <a:headEnd/>
            <a:tailEnd/>
          </a:ln>
          <a:effectLst/>
        </p:spPr>
      </p:pic>
      <p:pic>
        <p:nvPicPr>
          <p:cNvPr id="9" name="Picture 6"/>
          <p:cNvPicPr>
            <a:picLocks noChangeAspect="1" noChangeArrowheads="1"/>
          </p:cNvPicPr>
          <p:nvPr/>
        </p:nvPicPr>
        <p:blipFill>
          <a:blip r:embed="rId7"/>
          <a:srcRect/>
          <a:stretch>
            <a:fillRect/>
          </a:stretch>
        </p:blipFill>
        <p:spPr bwMode="auto">
          <a:xfrm>
            <a:off x="8202990" y="1178621"/>
            <a:ext cx="2241099" cy="725335"/>
          </a:xfrm>
          <a:prstGeom prst="rect">
            <a:avLst/>
          </a:prstGeom>
          <a:noFill/>
          <a:ln w="9525">
            <a:noFill/>
            <a:miter lim="800000"/>
            <a:headEnd/>
            <a:tailEnd/>
          </a:ln>
          <a:effectLst/>
        </p:spPr>
      </p:pic>
      <p:pic>
        <p:nvPicPr>
          <p:cNvPr id="10" name="Picture 10"/>
          <p:cNvPicPr>
            <a:picLocks noChangeAspect="1" noChangeArrowheads="1"/>
          </p:cNvPicPr>
          <p:nvPr/>
        </p:nvPicPr>
        <p:blipFill>
          <a:blip r:embed="rId8"/>
          <a:srcRect/>
          <a:stretch>
            <a:fillRect/>
          </a:stretch>
        </p:blipFill>
        <p:spPr bwMode="auto">
          <a:xfrm>
            <a:off x="468032" y="951978"/>
            <a:ext cx="6696856" cy="1340285"/>
          </a:xfrm>
          <a:prstGeom prst="rect">
            <a:avLst/>
          </a:prstGeom>
          <a:noFill/>
          <a:ln w="9525">
            <a:noFill/>
            <a:miter lim="800000"/>
            <a:headEnd/>
            <a:tailEnd/>
          </a:ln>
          <a:effectLst/>
        </p:spPr>
      </p:pic>
      <p:sp>
        <p:nvSpPr>
          <p:cNvPr id="11" name="TextBox 10"/>
          <p:cNvSpPr txBox="1"/>
          <p:nvPr/>
        </p:nvSpPr>
        <p:spPr>
          <a:xfrm>
            <a:off x="7816241" y="513568"/>
            <a:ext cx="2993720" cy="369332"/>
          </a:xfrm>
          <a:prstGeom prst="rect">
            <a:avLst/>
          </a:prstGeom>
          <a:noFill/>
        </p:spPr>
        <p:txBody>
          <a:bodyPr wrap="square" rtlCol="0">
            <a:spAutoFit/>
          </a:bodyPr>
          <a:lstStyle/>
          <a:p>
            <a:r>
              <a:rPr lang="zh-CN" altLang="en-US" dirty="0"/>
              <a:t>之前得到的感知机损失函数</a:t>
            </a:r>
          </a:p>
        </p:txBody>
      </p:sp>
      <p:sp>
        <p:nvSpPr>
          <p:cNvPr id="12" name="下箭头 11"/>
          <p:cNvSpPr/>
          <p:nvPr/>
        </p:nvSpPr>
        <p:spPr>
          <a:xfrm>
            <a:off x="9156526" y="939452"/>
            <a:ext cx="338203" cy="350729"/>
          </a:xfrm>
          <a:prstGeom prst="down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感知机算法</a:t>
            </a:r>
          </a:p>
        </p:txBody>
      </p:sp>
      <p:sp>
        <p:nvSpPr>
          <p:cNvPr id="3" name="文本占位符 2"/>
          <p:cNvSpPr>
            <a:spLocks noGrp="1"/>
          </p:cNvSpPr>
          <p:nvPr>
            <p:ph type="body" sz="quarter" idx="22"/>
          </p:nvPr>
        </p:nvSpPr>
        <p:spPr/>
        <p:txBody>
          <a:bodyPr/>
          <a:lstStyle/>
          <a:p>
            <a:r>
              <a:rPr lang="zh-CN" altLang="en-US" sz="2000" dirty="0"/>
              <a:t>感知机算法的目标，就是在给定的数据集求解参数 </a:t>
            </a:r>
            <a:r>
              <a:rPr lang="en-US" altLang="zh-CN" sz="2000" b="1" dirty="0"/>
              <a:t>w </a:t>
            </a:r>
            <a:r>
              <a:rPr lang="zh-CN" altLang="en-US" sz="2000" dirty="0"/>
              <a:t>和 </a:t>
            </a:r>
            <a:r>
              <a:rPr lang="en-US" altLang="zh-CN" sz="2000" dirty="0"/>
              <a:t>b</a:t>
            </a:r>
            <a:r>
              <a:rPr lang="zh-CN" altLang="en-US" sz="2000" dirty="0"/>
              <a:t>，使损失函数极小，即：</a:t>
            </a:r>
            <a:endParaRPr lang="en-US" altLang="zh-CN" sz="2000" dirty="0"/>
          </a:p>
          <a:p>
            <a:r>
              <a:rPr lang="en-US" altLang="zh-CN" sz="2000" dirty="0"/>
              <a:t>                                                  </a:t>
            </a:r>
            <a:r>
              <a:rPr lang="zh-CN" altLang="en-US" sz="2000" dirty="0"/>
              <a:t>，</a:t>
            </a:r>
            <a:r>
              <a:rPr lang="en-US" altLang="zh-CN" sz="2000" i="1" dirty="0"/>
              <a:t>M </a:t>
            </a:r>
            <a:r>
              <a:rPr lang="zh-CN" altLang="en-US" sz="2000" dirty="0"/>
              <a:t>为错误分类的点的集合。</a:t>
            </a:r>
            <a:endParaRPr lang="en-US" altLang="zh-CN" sz="2000" dirty="0"/>
          </a:p>
          <a:p>
            <a:endParaRPr lang="en-US" altLang="zh-CN" sz="2000" dirty="0"/>
          </a:p>
          <a:p>
            <a:r>
              <a:rPr lang="zh-CN" altLang="en-US" sz="2000" dirty="0"/>
              <a:t>我们可以采用随机梯度下降法求解该最优化问题。</a:t>
            </a:r>
            <a:endParaRPr lang="en-US" altLang="zh-CN" sz="2000" dirty="0"/>
          </a:p>
          <a:p>
            <a:r>
              <a:rPr lang="zh-CN" altLang="en-US" sz="2000" dirty="0"/>
              <a:t>首先计算损失函数 </a:t>
            </a:r>
            <a:r>
              <a:rPr lang="en-US" altLang="zh-CN" sz="2000" dirty="0"/>
              <a:t>L(</a:t>
            </a:r>
            <a:r>
              <a:rPr lang="en-US" altLang="zh-CN" sz="2000" b="1" dirty="0"/>
              <a:t>w</a:t>
            </a:r>
            <a:r>
              <a:rPr lang="en-US" altLang="zh-CN" sz="2000" dirty="0"/>
              <a:t>, b) </a:t>
            </a:r>
            <a:r>
              <a:rPr lang="zh-CN" altLang="en-US" sz="2000" dirty="0"/>
              <a:t>关于所有自变量的偏导：                                ，</a:t>
            </a:r>
            <a:endParaRPr lang="en-US" altLang="zh-CN" sz="2000" dirty="0"/>
          </a:p>
          <a:p>
            <a:endParaRPr lang="en-US" altLang="zh-CN" sz="2000" dirty="0"/>
          </a:p>
          <a:p>
            <a:r>
              <a:rPr lang="zh-CN" altLang="en-US" sz="2000" dirty="0"/>
              <a:t>随机梯度下降法采用一个随机的样本计算梯度以缩减计算复杂度，让损失函数的值不断下降，最终得到最优化的结果。因此，可以将上式中的求和符号去掉，参数更新的规则为：</a:t>
            </a:r>
            <a:endParaRPr lang="en-US" altLang="zh-CN" sz="2000" dirty="0"/>
          </a:p>
          <a:p>
            <a:endParaRPr lang="en-US" altLang="zh-CN" sz="2000" dirty="0"/>
          </a:p>
          <a:p>
            <a:r>
              <a:rPr lang="en-US" altLang="zh-CN" sz="2000" dirty="0"/>
              <a:t>                        </a:t>
            </a:r>
            <a:r>
              <a:rPr lang="zh-CN" altLang="en-US" sz="2000" dirty="0"/>
              <a:t>，其中，</a:t>
            </a:r>
            <a:r>
              <a:rPr lang="el-GR" altLang="zh-CN" sz="2000" dirty="0"/>
              <a:t>η</a:t>
            </a:r>
            <a:r>
              <a:rPr lang="en-US" altLang="zh-CN" sz="2000" dirty="0"/>
              <a:t> </a:t>
            </a:r>
            <a:r>
              <a:rPr lang="zh-CN" altLang="en-US" sz="2000" dirty="0"/>
              <a:t>是学习率，通常设置为 </a:t>
            </a:r>
            <a:r>
              <a:rPr lang="en-US" altLang="zh-CN" sz="2000" dirty="0"/>
              <a:t>0 </a:t>
            </a:r>
            <a:r>
              <a:rPr lang="zh-CN" altLang="en-US" sz="2000" dirty="0"/>
              <a:t>至 </a:t>
            </a:r>
            <a:r>
              <a:rPr lang="en-US" altLang="zh-CN" sz="2000" dirty="0"/>
              <a:t>1 </a:t>
            </a:r>
            <a:r>
              <a:rPr lang="zh-CN" altLang="en-US" sz="2000" dirty="0"/>
              <a:t>之间的小数。</a:t>
            </a:r>
            <a:br>
              <a:rPr lang="zh-CN" altLang="en-US" sz="2000" dirty="0"/>
            </a:br>
            <a:br>
              <a:rPr lang="zh-CN" altLang="en-US" sz="2000" dirty="0"/>
            </a:br>
            <a:br>
              <a:rPr lang="zh-CN" altLang="en-US" sz="2000" dirty="0"/>
            </a:br>
            <a:r>
              <a:rPr lang="zh-CN" altLang="en-US" sz="2000" dirty="0"/>
              <a:t>                              </a:t>
            </a:r>
            <a:br>
              <a:rPr lang="zh-CN" altLang="en-US" sz="2000" dirty="0"/>
            </a:br>
            <a:br>
              <a:rPr lang="zh-CN" altLang="en-US" sz="2000" dirty="0"/>
            </a:br>
            <a:endParaRPr lang="en-US" altLang="zh-CN" sz="2000" dirty="0"/>
          </a:p>
          <a:p>
            <a:endParaRPr lang="en-US" altLang="zh-CN" sz="2000" dirty="0"/>
          </a:p>
          <a:p>
            <a:br>
              <a:rPr lang="zh-CN" altLang="en-US" dirty="0"/>
            </a:br>
            <a:endParaRPr lang="zh-CN" altLang="en-US" dirty="0"/>
          </a:p>
        </p:txBody>
      </p:sp>
      <p:pic>
        <p:nvPicPr>
          <p:cNvPr id="11266" name="Picture 2"/>
          <p:cNvPicPr>
            <a:picLocks noChangeAspect="1" noChangeArrowheads="1"/>
          </p:cNvPicPr>
          <p:nvPr/>
        </p:nvPicPr>
        <p:blipFill>
          <a:blip r:embed="rId2"/>
          <a:srcRect/>
          <a:stretch>
            <a:fillRect/>
          </a:stretch>
        </p:blipFill>
        <p:spPr bwMode="auto">
          <a:xfrm>
            <a:off x="534443" y="1479768"/>
            <a:ext cx="3657600" cy="66675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6184465" y="2727087"/>
            <a:ext cx="2506957" cy="717571"/>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9022198" y="2761663"/>
            <a:ext cx="2226175" cy="705413"/>
          </a:xfrm>
          <a:prstGeom prst="rect">
            <a:avLst/>
          </a:prstGeom>
          <a:noFill/>
          <a:ln w="9525">
            <a:noFill/>
            <a:miter lim="800000"/>
            <a:headEnd/>
            <a:tailEnd/>
          </a:ln>
          <a:effectLst/>
        </p:spPr>
      </p:pic>
      <p:pic>
        <p:nvPicPr>
          <p:cNvPr id="11269" name="Picture 5"/>
          <p:cNvPicPr>
            <a:picLocks noChangeAspect="1" noChangeArrowheads="1"/>
          </p:cNvPicPr>
          <p:nvPr/>
        </p:nvPicPr>
        <p:blipFill>
          <a:blip r:embed="rId5"/>
          <a:srcRect/>
          <a:stretch>
            <a:fillRect/>
          </a:stretch>
        </p:blipFill>
        <p:spPr bwMode="auto">
          <a:xfrm>
            <a:off x="505152" y="4582895"/>
            <a:ext cx="1866518" cy="97866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感知机算法</a:t>
            </a:r>
          </a:p>
          <a:p>
            <a:endParaRPr lang="zh-CN" altLang="en-US" dirty="0"/>
          </a:p>
        </p:txBody>
      </p:sp>
      <p:sp>
        <p:nvSpPr>
          <p:cNvPr id="3" name="文本占位符 2"/>
          <p:cNvSpPr>
            <a:spLocks noGrp="1"/>
          </p:cNvSpPr>
          <p:nvPr>
            <p:ph type="body" sz="quarter" idx="22"/>
          </p:nvPr>
        </p:nvSpPr>
        <p:spPr/>
        <p:txBody>
          <a:bodyPr/>
          <a:lstStyle/>
          <a:p>
            <a:endParaRPr lang="zh-CN" altLang="en-US" dirty="0"/>
          </a:p>
        </p:txBody>
      </p:sp>
      <p:pic>
        <p:nvPicPr>
          <p:cNvPr id="12290" name="Picture 2"/>
          <p:cNvPicPr>
            <a:picLocks noChangeAspect="1" noChangeArrowheads="1"/>
          </p:cNvPicPr>
          <p:nvPr/>
        </p:nvPicPr>
        <p:blipFill>
          <a:blip r:embed="rId2"/>
          <a:srcRect/>
          <a:stretch>
            <a:fillRect/>
          </a:stretch>
        </p:blipFill>
        <p:spPr bwMode="auto">
          <a:xfrm>
            <a:off x="415707" y="1123949"/>
            <a:ext cx="5546681" cy="4693345"/>
          </a:xfrm>
          <a:prstGeom prst="rect">
            <a:avLst/>
          </a:prstGeom>
          <a:noFill/>
          <a:ln w="9525">
            <a:noFill/>
            <a:miter lim="800000"/>
            <a:headEnd/>
            <a:tailEnd/>
          </a:ln>
          <a:effectLst/>
        </p:spPr>
      </p:pic>
      <p:sp>
        <p:nvSpPr>
          <p:cNvPr id="5" name="TextBox 4"/>
          <p:cNvSpPr txBox="1"/>
          <p:nvPr/>
        </p:nvSpPr>
        <p:spPr>
          <a:xfrm>
            <a:off x="7089732" y="3620021"/>
            <a:ext cx="2392471" cy="400110"/>
          </a:xfrm>
          <a:prstGeom prst="rect">
            <a:avLst/>
          </a:prstGeom>
          <a:noFill/>
        </p:spPr>
        <p:txBody>
          <a:bodyPr wrap="square" rtlCol="0">
            <a:spAutoFit/>
          </a:bodyPr>
          <a:lstStyle/>
          <a:p>
            <a:r>
              <a:rPr lang="zh-CN" altLang="en-US" sz="2000" dirty="0">
                <a:latin typeface="微软雅黑" pitchFamily="34" charset="-122"/>
                <a:ea typeface="微软雅黑" pitchFamily="34" charset="-122"/>
              </a:rPr>
              <a:t>感知机算法伪代码</a:t>
            </a:r>
          </a:p>
        </p:txBody>
      </p:sp>
      <p:sp>
        <p:nvSpPr>
          <p:cNvPr id="6" name="左箭头 5"/>
          <p:cNvSpPr/>
          <p:nvPr/>
        </p:nvSpPr>
        <p:spPr>
          <a:xfrm>
            <a:off x="6175331" y="3594969"/>
            <a:ext cx="663879" cy="438411"/>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感知机算法示例</a:t>
            </a:r>
          </a:p>
        </p:txBody>
      </p:sp>
      <p:sp>
        <p:nvSpPr>
          <p:cNvPr id="3" name="文本占位符 2"/>
          <p:cNvSpPr>
            <a:spLocks noGrp="1"/>
          </p:cNvSpPr>
          <p:nvPr>
            <p:ph type="body" sz="quarter" idx="22"/>
          </p:nvPr>
        </p:nvSpPr>
        <p:spPr/>
        <p:txBody>
          <a:bodyPr/>
          <a:lstStyle/>
          <a:p>
            <a:r>
              <a:rPr lang="zh-CN" altLang="en-US" sz="2000" dirty="0"/>
              <a:t>利用感知机模型建立位运算“与”的模型。</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答案：首先，因为感知机模型的预测值为 </a:t>
            </a:r>
            <a:r>
              <a:rPr lang="en-US" altLang="zh-CN" sz="2000" dirty="0"/>
              <a:t>-1 </a:t>
            </a:r>
            <a:r>
              <a:rPr lang="zh-CN" altLang="en-US" sz="2000" dirty="0"/>
              <a:t>和 </a:t>
            </a:r>
            <a:r>
              <a:rPr lang="en-US" altLang="zh-CN" sz="2000" dirty="0"/>
              <a:t>+1</a:t>
            </a:r>
            <a:r>
              <a:rPr lang="zh-CN" altLang="en-US" sz="2000" dirty="0"/>
              <a:t>，我们将位运算结果的 </a:t>
            </a:r>
            <a:r>
              <a:rPr lang="en-US" altLang="zh-CN" sz="2000" dirty="0"/>
              <a:t>0</a:t>
            </a:r>
            <a:r>
              <a:rPr lang="zh-CN" altLang="en-US" sz="2000" dirty="0"/>
              <a:t>，用 </a:t>
            </a:r>
            <a:r>
              <a:rPr lang="en-US" altLang="zh-CN" sz="2000" i="1" dirty="0"/>
              <a:t>-</a:t>
            </a:r>
            <a:r>
              <a:rPr lang="en-US" altLang="zh-CN" sz="2000" dirty="0"/>
              <a:t>1 </a:t>
            </a:r>
            <a:r>
              <a:rPr lang="zh-CN" altLang="en-US" sz="2000" dirty="0"/>
              <a:t>替换。</a:t>
            </a:r>
            <a:br>
              <a:rPr lang="zh-CN" altLang="en-US" sz="2000" dirty="0"/>
            </a:br>
            <a:r>
              <a:rPr lang="zh-CN" altLang="en-US" sz="2000" dirty="0"/>
              <a:t>接下来，运用感知机学习算法，建立感知机预测模型。</a:t>
            </a:r>
            <a:endParaRPr lang="en-US" altLang="zh-CN" sz="2000" dirty="0"/>
          </a:p>
          <a:p>
            <a:r>
              <a:rPr lang="zh-CN" altLang="en-US" sz="2000" dirty="0"/>
              <a:t>数据集的特征包括两个维度，因此模型参数包括 </a:t>
            </a:r>
            <a:r>
              <a:rPr lang="en-US" altLang="zh-CN" sz="2000" dirty="0"/>
              <a:t>w</a:t>
            </a:r>
            <a:r>
              <a:rPr lang="en-US" altLang="zh-CN" sz="2400" baseline="-25000" dirty="0"/>
              <a:t>1 </a:t>
            </a:r>
            <a:r>
              <a:rPr lang="zh-CN" altLang="en-US" sz="2000" dirty="0"/>
              <a:t>，</a:t>
            </a:r>
            <a:r>
              <a:rPr lang="en-US" altLang="zh-CN" sz="2000" dirty="0"/>
              <a:t>w</a:t>
            </a:r>
            <a:r>
              <a:rPr lang="en-US" altLang="zh-CN" sz="2400" baseline="-25000" dirty="0"/>
              <a:t>2</a:t>
            </a:r>
            <a:r>
              <a:rPr lang="en-US" altLang="zh-CN" sz="2000" dirty="0"/>
              <a:t> </a:t>
            </a:r>
            <a:r>
              <a:rPr lang="zh-CN" altLang="en-US" sz="2000" dirty="0"/>
              <a:t>和 </a:t>
            </a:r>
            <a:r>
              <a:rPr lang="en-US" altLang="zh-CN" sz="2000" dirty="0"/>
              <a:t>b</a:t>
            </a:r>
            <a:r>
              <a:rPr lang="zh-CN" altLang="en-US" sz="2000" dirty="0"/>
              <a:t>。则感知机模型为：</a:t>
            </a:r>
            <a:br>
              <a:rPr lang="zh-CN" altLang="en-US" sz="2000" dirty="0"/>
            </a:br>
            <a:br>
              <a:rPr lang="zh-CN" altLang="en-US" sz="2000" dirty="0"/>
            </a:br>
            <a:br>
              <a:rPr lang="zh-CN" altLang="en-US" sz="2000" dirty="0"/>
            </a:br>
            <a:endParaRPr lang="zh-CN" altLang="en-US" sz="2000" dirty="0"/>
          </a:p>
        </p:txBody>
      </p:sp>
      <p:pic>
        <p:nvPicPr>
          <p:cNvPr id="13314" name="Picture 2"/>
          <p:cNvPicPr>
            <a:picLocks noChangeAspect="1" noChangeArrowheads="1"/>
          </p:cNvPicPr>
          <p:nvPr/>
        </p:nvPicPr>
        <p:blipFill>
          <a:blip r:embed="rId2"/>
          <a:srcRect/>
          <a:stretch>
            <a:fillRect/>
          </a:stretch>
        </p:blipFill>
        <p:spPr bwMode="auto">
          <a:xfrm>
            <a:off x="456808" y="1645412"/>
            <a:ext cx="5391150" cy="2314575"/>
          </a:xfrm>
          <a:prstGeom prst="rect">
            <a:avLst/>
          </a:prstGeom>
          <a:noFill/>
          <a:ln w="9525">
            <a:noFill/>
            <a:miter lim="800000"/>
            <a:headEnd/>
            <a:tailEnd/>
          </a:ln>
          <a:effectLst/>
        </p:spPr>
      </p:pic>
      <p:sp>
        <p:nvSpPr>
          <p:cNvPr id="5" name="TextBox 4"/>
          <p:cNvSpPr txBox="1"/>
          <p:nvPr/>
        </p:nvSpPr>
        <p:spPr>
          <a:xfrm>
            <a:off x="1916482" y="3920646"/>
            <a:ext cx="2192055" cy="369332"/>
          </a:xfrm>
          <a:prstGeom prst="rect">
            <a:avLst/>
          </a:prstGeom>
          <a:noFill/>
        </p:spPr>
        <p:txBody>
          <a:bodyPr wrap="square" rtlCol="0">
            <a:spAutoFit/>
          </a:bodyPr>
          <a:lstStyle/>
          <a:p>
            <a:r>
              <a:rPr lang="zh-CN" altLang="en-US" dirty="0"/>
              <a:t>“与”运算规则</a:t>
            </a:r>
          </a:p>
        </p:txBody>
      </p:sp>
      <p:pic>
        <p:nvPicPr>
          <p:cNvPr id="13315" name="Picture 3"/>
          <p:cNvPicPr>
            <a:picLocks noChangeAspect="1" noChangeArrowheads="1"/>
          </p:cNvPicPr>
          <p:nvPr/>
        </p:nvPicPr>
        <p:blipFill>
          <a:blip r:embed="rId3"/>
          <a:srcRect/>
          <a:stretch>
            <a:fillRect/>
          </a:stretch>
        </p:blipFill>
        <p:spPr bwMode="auto">
          <a:xfrm>
            <a:off x="527658" y="5830864"/>
            <a:ext cx="2954577" cy="47912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感知机算法示例</a:t>
            </a:r>
          </a:p>
          <a:p>
            <a:endParaRPr lang="zh-CN" altLang="en-US" dirty="0"/>
          </a:p>
        </p:txBody>
      </p:sp>
      <p:sp>
        <p:nvSpPr>
          <p:cNvPr id="3" name="文本占位符 2"/>
          <p:cNvSpPr>
            <a:spLocks noGrp="1"/>
          </p:cNvSpPr>
          <p:nvPr>
            <p:ph type="body" sz="quarter" idx="22"/>
          </p:nvPr>
        </p:nvSpPr>
        <p:spPr/>
        <p:txBody>
          <a:bodyPr/>
          <a:lstStyle/>
          <a:p>
            <a:r>
              <a:rPr lang="zh-CN" altLang="en-US" sz="2000" dirty="0"/>
              <a:t>接下来用模型开始学习过程：</a:t>
            </a:r>
            <a:endParaRPr lang="en-US" altLang="zh-CN" sz="2000" dirty="0"/>
          </a:p>
          <a:p>
            <a:r>
              <a:rPr lang="zh-CN" altLang="en-US" sz="2000" dirty="0"/>
              <a:t>首先，初始化参数，假设</a:t>
            </a:r>
            <a:r>
              <a:rPr lang="en-US" altLang="zh-CN" sz="2000" dirty="0"/>
              <a:t> w</a:t>
            </a:r>
            <a:r>
              <a:rPr lang="en-US" altLang="zh-CN" sz="2400" baseline="-25000" dirty="0"/>
              <a:t>1</a:t>
            </a:r>
            <a:r>
              <a:rPr lang="en-US" altLang="zh-CN" sz="2000" dirty="0"/>
              <a:t> = </a:t>
            </a:r>
            <a:r>
              <a:rPr lang="en-US" altLang="zh-CN" sz="1800" dirty="0"/>
              <a:t>w</a:t>
            </a:r>
            <a:r>
              <a:rPr lang="en-US" altLang="zh-CN" sz="2000" baseline="-25000" dirty="0"/>
              <a:t>2</a:t>
            </a:r>
            <a:r>
              <a:rPr lang="en-US" altLang="zh-CN" sz="2000" dirty="0"/>
              <a:t> = 1</a:t>
            </a:r>
            <a:r>
              <a:rPr lang="zh-CN" altLang="en-US" sz="2000" dirty="0"/>
              <a:t>，</a:t>
            </a:r>
            <a:r>
              <a:rPr lang="en-US" altLang="zh-CN" sz="2000" dirty="0"/>
              <a:t>b = 0</a:t>
            </a:r>
            <a:r>
              <a:rPr lang="zh-CN" altLang="en-US" sz="2000" dirty="0"/>
              <a:t>。设置学习率 </a:t>
            </a:r>
            <a:r>
              <a:rPr lang="el-GR" altLang="zh-CN" sz="2000" dirty="0"/>
              <a:t>η </a:t>
            </a:r>
            <a:r>
              <a:rPr lang="en-US" altLang="zh-CN" sz="2000" dirty="0"/>
              <a:t>= 0.6</a:t>
            </a:r>
            <a:r>
              <a:rPr lang="zh-CN" altLang="en-US" sz="2000" dirty="0"/>
              <a:t>。此时模型为：</a:t>
            </a:r>
            <a:endParaRPr lang="en-US" altLang="zh-CN" sz="2000" dirty="0"/>
          </a:p>
          <a:p>
            <a:endParaRPr lang="en-US" altLang="zh-CN" sz="2000" dirty="0"/>
          </a:p>
          <a:p>
            <a:endParaRPr lang="en-US" altLang="zh-CN" sz="2000" b="1" dirty="0"/>
          </a:p>
          <a:p>
            <a:r>
              <a:rPr lang="zh-CN" altLang="en-US" sz="2000" b="1" dirty="0"/>
              <a:t>第一次迭代</a:t>
            </a:r>
            <a:r>
              <a:rPr lang="zh-CN" altLang="en-US" sz="2000" dirty="0"/>
              <a:t>，随机选取样本 </a:t>
            </a:r>
            <a:r>
              <a:rPr lang="en-US" altLang="zh-CN" sz="2000" dirty="0"/>
              <a:t>2</a:t>
            </a:r>
            <a:r>
              <a:rPr lang="zh-CN" altLang="en-US" sz="2000" dirty="0"/>
              <a:t>，计算出预测值 </a:t>
            </a:r>
            <a:r>
              <a:rPr lang="en-US" altLang="zh-CN" sz="2000" dirty="0"/>
              <a:t>y </a:t>
            </a:r>
            <a:r>
              <a:rPr lang="zh-CN" altLang="en-US" sz="2000" dirty="0"/>
              <a:t>为 </a:t>
            </a:r>
            <a:r>
              <a:rPr lang="en-US" altLang="zh-CN" sz="2000" dirty="0"/>
              <a:t>1</a:t>
            </a:r>
            <a:r>
              <a:rPr lang="zh-CN" altLang="en-US" sz="2000" dirty="0"/>
              <a:t>，与真实值 </a:t>
            </a:r>
            <a:r>
              <a:rPr lang="en-US" altLang="zh-CN" sz="2000" dirty="0"/>
              <a:t>-1 </a:t>
            </a:r>
            <a:r>
              <a:rPr lang="zh-CN" altLang="en-US" sz="2000" dirty="0"/>
              <a:t>不同，则更新参数。结果为：</a:t>
            </a:r>
            <a:endParaRPr lang="en-US" altLang="zh-CN" sz="2000" dirty="0"/>
          </a:p>
          <a:p>
            <a:endParaRPr lang="en-US" altLang="zh-CN" sz="2000" dirty="0"/>
          </a:p>
          <a:p>
            <a:endParaRPr lang="en-US" altLang="zh-CN" sz="2000" dirty="0"/>
          </a:p>
          <a:p>
            <a:r>
              <a:rPr lang="en-US" altLang="zh-CN" sz="2000" dirty="0"/>
              <a:t>                                          </a:t>
            </a:r>
            <a:r>
              <a:rPr lang="zh-CN" altLang="en-US" sz="2000" dirty="0"/>
              <a:t>，此时模型为：</a:t>
            </a:r>
            <a:endParaRPr lang="en-US" altLang="zh-CN" sz="2000" dirty="0"/>
          </a:p>
          <a:p>
            <a:endParaRPr lang="en-US" altLang="zh-CN" sz="2000" dirty="0"/>
          </a:p>
          <a:p>
            <a:endParaRPr lang="en-US" altLang="zh-CN" sz="2000" dirty="0"/>
          </a:p>
          <a:p>
            <a:br>
              <a:rPr lang="zh-CN" altLang="en-US" sz="2000" dirty="0"/>
            </a:br>
            <a:endParaRPr lang="en-US" altLang="zh-CN" sz="2000" dirty="0"/>
          </a:p>
          <a:p>
            <a:br>
              <a:rPr lang="zh-CN" altLang="en-US" dirty="0"/>
            </a:br>
            <a:r>
              <a:rPr lang="es-ES" i="1" dirty="0"/>
              <a:t> </a:t>
            </a:r>
            <a:br>
              <a:rPr lang="es-ES" dirty="0"/>
            </a:br>
            <a:r>
              <a:rPr lang="es-ES" dirty="0"/>
              <a:t> </a:t>
            </a:r>
            <a:br>
              <a:rPr lang="zh-CN" altLang="en-US" dirty="0"/>
            </a:br>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572479" y="1996663"/>
            <a:ext cx="3074017" cy="433386"/>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455895" y="3513485"/>
            <a:ext cx="3238500" cy="1609725"/>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a:srcRect/>
          <a:stretch>
            <a:fillRect/>
          </a:stretch>
        </p:blipFill>
        <p:spPr bwMode="auto">
          <a:xfrm>
            <a:off x="5485552" y="4090987"/>
            <a:ext cx="3400425" cy="504825"/>
          </a:xfrm>
          <a:prstGeom prst="rect">
            <a:avLst/>
          </a:prstGeom>
          <a:noFill/>
          <a:ln w="9525">
            <a:noFill/>
            <a:miter lim="800000"/>
            <a:headEnd/>
            <a:tailEnd/>
          </a:ln>
          <a:effectLst/>
        </p:spPr>
      </p:pic>
      <p:pic>
        <p:nvPicPr>
          <p:cNvPr id="8" name="Picture 2"/>
          <p:cNvPicPr>
            <a:picLocks noChangeAspect="1" noChangeArrowheads="1"/>
          </p:cNvPicPr>
          <p:nvPr/>
        </p:nvPicPr>
        <p:blipFill>
          <a:blip r:embed="rId5"/>
          <a:srcRect/>
          <a:stretch>
            <a:fillRect/>
          </a:stretch>
        </p:blipFill>
        <p:spPr bwMode="auto">
          <a:xfrm>
            <a:off x="8150373" y="4872624"/>
            <a:ext cx="3603217" cy="154696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感知机算法示例</a:t>
            </a:r>
          </a:p>
          <a:p>
            <a:endParaRPr lang="zh-CN" altLang="en-US" dirty="0"/>
          </a:p>
        </p:txBody>
      </p:sp>
      <p:sp>
        <p:nvSpPr>
          <p:cNvPr id="3" name="文本占位符 2"/>
          <p:cNvSpPr>
            <a:spLocks noGrp="1"/>
          </p:cNvSpPr>
          <p:nvPr>
            <p:ph type="body" sz="quarter" idx="22"/>
          </p:nvPr>
        </p:nvSpPr>
        <p:spPr/>
        <p:txBody>
          <a:bodyPr/>
          <a:lstStyle/>
          <a:p>
            <a:r>
              <a:rPr lang="zh-CN" altLang="en-US" sz="2000" b="1" dirty="0"/>
              <a:t>第二次迭代</a:t>
            </a:r>
            <a:r>
              <a:rPr lang="zh-CN" altLang="en-US" sz="2000" dirty="0"/>
              <a:t>，随机选取样本 </a:t>
            </a:r>
            <a:r>
              <a:rPr lang="en-US" altLang="zh-CN" sz="2000" dirty="0"/>
              <a:t>3</a:t>
            </a:r>
            <a:r>
              <a:rPr lang="zh-CN" altLang="en-US" sz="2000" dirty="0"/>
              <a:t>，计算出预测值 </a:t>
            </a:r>
            <a:r>
              <a:rPr lang="en-US" altLang="zh-CN" sz="2000" dirty="0"/>
              <a:t>y </a:t>
            </a:r>
            <a:r>
              <a:rPr lang="zh-CN" altLang="en-US" sz="2000" dirty="0"/>
              <a:t>为 </a:t>
            </a:r>
            <a:r>
              <a:rPr lang="en-US" altLang="zh-CN" sz="2000" dirty="0"/>
              <a:t>1</a:t>
            </a:r>
            <a:r>
              <a:rPr lang="zh-CN" altLang="en-US" sz="2000" dirty="0"/>
              <a:t>，与真实值 </a:t>
            </a:r>
            <a:r>
              <a:rPr lang="en-US" altLang="zh-CN" sz="2000" dirty="0"/>
              <a:t>-1 </a:t>
            </a:r>
            <a:r>
              <a:rPr lang="zh-CN" altLang="en-US" sz="2000" dirty="0"/>
              <a:t>不同，则更新参数。结果为：</a:t>
            </a:r>
            <a:endParaRPr lang="en-US" altLang="zh-CN" sz="2000" dirty="0"/>
          </a:p>
          <a:p>
            <a:endParaRPr lang="en-US" altLang="zh-CN" sz="2000" dirty="0"/>
          </a:p>
          <a:p>
            <a:endParaRPr lang="en-US" altLang="zh-CN" sz="2000" dirty="0"/>
          </a:p>
          <a:p>
            <a:r>
              <a:rPr lang="en-US" altLang="zh-CN" sz="2000" dirty="0"/>
              <a:t>                                             </a:t>
            </a:r>
            <a:r>
              <a:rPr lang="zh-CN" altLang="en-US" sz="2000" dirty="0"/>
              <a:t>，此时模型为：</a:t>
            </a:r>
            <a:endParaRPr lang="en-US" altLang="zh-CN" sz="2000" dirty="0"/>
          </a:p>
          <a:p>
            <a:endParaRPr lang="en-US" altLang="zh-CN" sz="2000" dirty="0"/>
          </a:p>
          <a:p>
            <a:endParaRPr lang="en-US" altLang="zh-CN" sz="2000" dirty="0"/>
          </a:p>
          <a:p>
            <a:r>
              <a:rPr lang="zh-CN" altLang="en-US" sz="2000" b="1" dirty="0"/>
              <a:t>第三次迭代</a:t>
            </a:r>
            <a:r>
              <a:rPr lang="zh-CN" altLang="en-US" sz="2000" dirty="0"/>
              <a:t>，随机选取样本 </a:t>
            </a:r>
            <a:r>
              <a:rPr lang="en-US" altLang="zh-CN" sz="2000" dirty="0"/>
              <a:t>4</a:t>
            </a:r>
            <a:r>
              <a:rPr lang="zh-CN" altLang="en-US" sz="2000" dirty="0"/>
              <a:t>，计算出预测值 </a:t>
            </a:r>
            <a:r>
              <a:rPr lang="en-US" altLang="zh-CN" sz="2000" i="1" dirty="0"/>
              <a:t>y </a:t>
            </a:r>
            <a:r>
              <a:rPr lang="zh-CN" altLang="en-US" sz="2000" dirty="0"/>
              <a:t>为 </a:t>
            </a:r>
            <a:r>
              <a:rPr lang="en-US" altLang="zh-CN" sz="2000" i="1" dirty="0"/>
              <a:t>-</a:t>
            </a:r>
            <a:r>
              <a:rPr lang="en-US" altLang="zh-CN" sz="2000" dirty="0"/>
              <a:t>1</a:t>
            </a:r>
            <a:r>
              <a:rPr lang="zh-CN" altLang="en-US" sz="2000" dirty="0"/>
              <a:t>，与真实值 </a:t>
            </a:r>
            <a:r>
              <a:rPr lang="en-US" altLang="zh-CN" sz="2000" dirty="0"/>
              <a:t>1 </a:t>
            </a:r>
            <a:r>
              <a:rPr lang="zh-CN" altLang="en-US" sz="2000" dirty="0"/>
              <a:t>不同，则更新参数。结果为：</a:t>
            </a:r>
            <a:endParaRPr lang="en-US" altLang="zh-CN" sz="2000" dirty="0"/>
          </a:p>
          <a:p>
            <a:endParaRPr lang="en-US" altLang="zh-CN" sz="2000" dirty="0"/>
          </a:p>
          <a:p>
            <a:endParaRPr lang="en-US" altLang="zh-CN" sz="2000" dirty="0"/>
          </a:p>
          <a:p>
            <a:r>
              <a:rPr lang="en-US" altLang="zh-CN" sz="2000" dirty="0"/>
              <a:t>                                           </a:t>
            </a:r>
            <a:r>
              <a:rPr lang="zh-CN" altLang="en-US" sz="2000" dirty="0"/>
              <a:t>，此时模型为：</a:t>
            </a:r>
            <a:br>
              <a:rPr lang="zh-CN" altLang="en-US" dirty="0"/>
            </a:br>
            <a:br>
              <a:rPr lang="zh-CN" altLang="en-US" dirty="0"/>
            </a:br>
            <a:endParaRPr lang="zh-CN" altLang="en-US" dirty="0"/>
          </a:p>
        </p:txBody>
      </p:sp>
      <p:pic>
        <p:nvPicPr>
          <p:cNvPr id="15362" name="Picture 2"/>
          <p:cNvPicPr>
            <a:picLocks noChangeAspect="1" noChangeArrowheads="1"/>
          </p:cNvPicPr>
          <p:nvPr/>
        </p:nvPicPr>
        <p:blipFill>
          <a:blip r:embed="rId2"/>
          <a:srcRect/>
          <a:stretch>
            <a:fillRect/>
          </a:stretch>
        </p:blipFill>
        <p:spPr bwMode="auto">
          <a:xfrm>
            <a:off x="402986" y="1870097"/>
            <a:ext cx="3419475" cy="151447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5804705" y="2377204"/>
            <a:ext cx="3527186" cy="410365"/>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470509" y="4383785"/>
            <a:ext cx="3124462" cy="1754974"/>
          </a:xfrm>
          <a:prstGeom prst="rect">
            <a:avLst/>
          </a:prstGeom>
          <a:noFill/>
          <a:ln w="9525">
            <a:noFill/>
            <a:miter lim="800000"/>
            <a:headEnd/>
            <a:tailEnd/>
          </a:ln>
          <a:effectLst/>
        </p:spPr>
      </p:pic>
      <p:pic>
        <p:nvPicPr>
          <p:cNvPr id="15365" name="Picture 5"/>
          <p:cNvPicPr>
            <a:picLocks noChangeAspect="1" noChangeArrowheads="1"/>
          </p:cNvPicPr>
          <p:nvPr/>
        </p:nvPicPr>
        <p:blipFill>
          <a:blip r:embed="rId5"/>
          <a:srcRect/>
          <a:stretch>
            <a:fillRect/>
          </a:stretch>
        </p:blipFill>
        <p:spPr bwMode="auto">
          <a:xfrm>
            <a:off x="5700060" y="5017196"/>
            <a:ext cx="3506570" cy="421210"/>
          </a:xfrm>
          <a:prstGeom prst="rect">
            <a:avLst/>
          </a:prstGeom>
          <a:noFill/>
          <a:ln w="9525">
            <a:noFill/>
            <a:miter lim="800000"/>
            <a:headEnd/>
            <a:tailEnd/>
          </a:ln>
          <a:effectLst/>
        </p:spPr>
      </p:pic>
      <p:pic>
        <p:nvPicPr>
          <p:cNvPr id="8" name="Picture 2"/>
          <p:cNvPicPr>
            <a:picLocks noChangeAspect="1" noChangeArrowheads="1"/>
          </p:cNvPicPr>
          <p:nvPr/>
        </p:nvPicPr>
        <p:blipFill>
          <a:blip r:embed="rId6"/>
          <a:srcRect/>
          <a:stretch>
            <a:fillRect/>
          </a:stretch>
        </p:blipFill>
        <p:spPr bwMode="auto">
          <a:xfrm>
            <a:off x="8225529" y="5361139"/>
            <a:ext cx="3603217" cy="154696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感知机算法示例</a:t>
            </a:r>
          </a:p>
          <a:p>
            <a:endParaRPr lang="zh-CN" altLang="en-US" dirty="0"/>
          </a:p>
        </p:txBody>
      </p:sp>
      <p:sp>
        <p:nvSpPr>
          <p:cNvPr id="3" name="文本占位符 2"/>
          <p:cNvSpPr>
            <a:spLocks noGrp="1"/>
          </p:cNvSpPr>
          <p:nvPr>
            <p:ph type="body" sz="quarter" idx="22"/>
          </p:nvPr>
        </p:nvSpPr>
        <p:spPr/>
        <p:txBody>
          <a:bodyPr/>
          <a:lstStyle/>
          <a:p>
            <a:r>
              <a:rPr lang="zh-CN" altLang="en-US" sz="2000" b="1" dirty="0"/>
              <a:t>第四次迭代</a:t>
            </a:r>
            <a:r>
              <a:rPr lang="zh-CN" altLang="en-US" sz="2000" dirty="0"/>
              <a:t>，随机选取样本 </a:t>
            </a:r>
            <a:r>
              <a:rPr lang="en-US" altLang="zh-CN" sz="2000" dirty="0"/>
              <a:t>2</a:t>
            </a:r>
            <a:r>
              <a:rPr lang="zh-CN" altLang="en-US" sz="2000" dirty="0"/>
              <a:t>，计算出预测值 </a:t>
            </a:r>
            <a:r>
              <a:rPr lang="en-US" altLang="zh-CN" sz="2000" dirty="0"/>
              <a:t>y </a:t>
            </a:r>
            <a:r>
              <a:rPr lang="zh-CN" altLang="en-US" sz="2000" dirty="0"/>
              <a:t>为 </a:t>
            </a:r>
            <a:r>
              <a:rPr lang="en-US" altLang="zh-CN" sz="2000" dirty="0"/>
              <a:t>1</a:t>
            </a:r>
            <a:r>
              <a:rPr lang="zh-CN" altLang="en-US" sz="2000" dirty="0"/>
              <a:t>，与真实值 </a:t>
            </a:r>
            <a:r>
              <a:rPr lang="en-US" altLang="zh-CN" sz="2000" dirty="0"/>
              <a:t>-1 </a:t>
            </a:r>
            <a:r>
              <a:rPr lang="zh-CN" altLang="en-US" sz="2000" dirty="0"/>
              <a:t>不同，则更新参数。结果为：</a:t>
            </a:r>
            <a:endParaRPr lang="en-US" altLang="zh-CN" sz="2000" dirty="0"/>
          </a:p>
          <a:p>
            <a:endParaRPr lang="en-US" altLang="zh-CN" sz="2000" dirty="0"/>
          </a:p>
          <a:p>
            <a:endParaRPr lang="en-US" altLang="zh-CN" sz="2000" dirty="0"/>
          </a:p>
          <a:p>
            <a:r>
              <a:rPr lang="en-US" altLang="zh-CN" sz="2000" dirty="0"/>
              <a:t>                                           </a:t>
            </a:r>
            <a:r>
              <a:rPr lang="zh-CN" altLang="en-US" sz="2000" dirty="0"/>
              <a:t>，此时模型为：</a:t>
            </a:r>
            <a:endParaRPr lang="en-US" altLang="zh-CN" sz="2000" dirty="0"/>
          </a:p>
          <a:p>
            <a:endParaRPr lang="en-US" altLang="zh-CN" sz="2000" dirty="0"/>
          </a:p>
          <a:p>
            <a:endParaRPr lang="en-US" altLang="zh-CN" sz="2000" dirty="0"/>
          </a:p>
          <a:p>
            <a:r>
              <a:rPr lang="zh-CN" altLang="en-US" sz="2000" b="1" dirty="0"/>
              <a:t>第五次迭代</a:t>
            </a:r>
            <a:r>
              <a:rPr lang="zh-CN" altLang="en-US" sz="2000" dirty="0"/>
              <a:t>，随机选取样本 </a:t>
            </a:r>
            <a:r>
              <a:rPr lang="en-US" altLang="zh-CN" sz="2000" dirty="0"/>
              <a:t>3</a:t>
            </a:r>
            <a:r>
              <a:rPr lang="zh-CN" altLang="en-US" sz="2000" dirty="0"/>
              <a:t>，计算出预测值 </a:t>
            </a:r>
            <a:r>
              <a:rPr lang="en-US" altLang="zh-CN" sz="2000" dirty="0"/>
              <a:t>y </a:t>
            </a:r>
            <a:r>
              <a:rPr lang="zh-CN" altLang="en-US" sz="2000" dirty="0"/>
              <a:t>为 </a:t>
            </a:r>
            <a:r>
              <a:rPr lang="en-US" altLang="zh-CN" sz="2000" dirty="0"/>
              <a:t>1</a:t>
            </a:r>
            <a:r>
              <a:rPr lang="zh-CN" altLang="en-US" sz="2000" dirty="0"/>
              <a:t>，与真实值 </a:t>
            </a:r>
            <a:r>
              <a:rPr lang="en-US" altLang="zh-CN" sz="2000" dirty="0"/>
              <a:t>-1 </a:t>
            </a:r>
            <a:r>
              <a:rPr lang="zh-CN" altLang="en-US" sz="2000" dirty="0"/>
              <a:t>不同，则更新参数。结果为：</a:t>
            </a:r>
            <a:endParaRPr lang="en-US" altLang="zh-CN" sz="2000" dirty="0"/>
          </a:p>
          <a:p>
            <a:endParaRPr lang="en-US" altLang="zh-CN" sz="2000" dirty="0"/>
          </a:p>
          <a:p>
            <a:endParaRPr lang="en-US" altLang="zh-CN" sz="2000" dirty="0"/>
          </a:p>
          <a:p>
            <a:r>
              <a:rPr lang="en-US" altLang="zh-CN" sz="2000" dirty="0"/>
              <a:t>                                            </a:t>
            </a:r>
            <a:r>
              <a:rPr lang="zh-CN" altLang="en-US" sz="2000" dirty="0"/>
              <a:t>，此时模型为：</a:t>
            </a:r>
            <a:br>
              <a:rPr lang="zh-CN" altLang="en-US" dirty="0"/>
            </a:br>
            <a:br>
              <a:rPr lang="zh-CN" altLang="en-US" dirty="0"/>
            </a:br>
            <a:endParaRPr lang="zh-CN" altLang="en-US" dirty="0"/>
          </a:p>
        </p:txBody>
      </p:sp>
      <p:pic>
        <p:nvPicPr>
          <p:cNvPr id="16386" name="Picture 2"/>
          <p:cNvPicPr>
            <a:picLocks noChangeAspect="1" noChangeArrowheads="1"/>
          </p:cNvPicPr>
          <p:nvPr/>
        </p:nvPicPr>
        <p:blipFill>
          <a:blip r:embed="rId2"/>
          <a:srcRect/>
          <a:stretch>
            <a:fillRect/>
          </a:stretch>
        </p:blipFill>
        <p:spPr bwMode="auto">
          <a:xfrm>
            <a:off x="417795" y="1776608"/>
            <a:ext cx="3314700" cy="16764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559990" y="2454123"/>
            <a:ext cx="3323208" cy="376759"/>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466138" y="4410596"/>
            <a:ext cx="3343275" cy="1619250"/>
          </a:xfrm>
          <a:prstGeom prst="rect">
            <a:avLst/>
          </a:prstGeom>
          <a:noFill/>
          <a:ln w="9525">
            <a:noFill/>
            <a:miter lim="800000"/>
            <a:headEnd/>
            <a:tailEnd/>
          </a:ln>
          <a:effectLst/>
        </p:spPr>
      </p:pic>
      <p:pic>
        <p:nvPicPr>
          <p:cNvPr id="16389" name="Picture 5"/>
          <p:cNvPicPr>
            <a:picLocks noChangeAspect="1" noChangeArrowheads="1"/>
          </p:cNvPicPr>
          <p:nvPr/>
        </p:nvPicPr>
        <p:blipFill>
          <a:blip r:embed="rId5"/>
          <a:srcRect/>
          <a:stretch>
            <a:fillRect/>
          </a:stretch>
        </p:blipFill>
        <p:spPr bwMode="auto">
          <a:xfrm>
            <a:off x="5624054" y="5048250"/>
            <a:ext cx="3579111" cy="425624"/>
          </a:xfrm>
          <a:prstGeom prst="rect">
            <a:avLst/>
          </a:prstGeom>
          <a:noFill/>
          <a:ln w="9525">
            <a:noFill/>
            <a:miter lim="800000"/>
            <a:headEnd/>
            <a:tailEnd/>
          </a:ln>
          <a:effectLst/>
        </p:spPr>
      </p:pic>
      <p:pic>
        <p:nvPicPr>
          <p:cNvPr id="8" name="Picture 2"/>
          <p:cNvPicPr>
            <a:picLocks noChangeAspect="1" noChangeArrowheads="1"/>
          </p:cNvPicPr>
          <p:nvPr/>
        </p:nvPicPr>
        <p:blipFill>
          <a:blip r:embed="rId6"/>
          <a:srcRect/>
          <a:stretch>
            <a:fillRect/>
          </a:stretch>
        </p:blipFill>
        <p:spPr bwMode="auto">
          <a:xfrm>
            <a:off x="8225529" y="5361139"/>
            <a:ext cx="3603217" cy="154696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感知机算法示例</a:t>
            </a:r>
          </a:p>
          <a:p>
            <a:endParaRPr lang="zh-CN" altLang="en-US" dirty="0"/>
          </a:p>
        </p:txBody>
      </p:sp>
      <p:sp>
        <p:nvSpPr>
          <p:cNvPr id="3" name="文本占位符 2"/>
          <p:cNvSpPr>
            <a:spLocks noGrp="1"/>
          </p:cNvSpPr>
          <p:nvPr>
            <p:ph type="body" sz="quarter" idx="22"/>
          </p:nvPr>
        </p:nvSpPr>
        <p:spPr/>
        <p:txBody>
          <a:bodyPr/>
          <a:lstStyle/>
          <a:p>
            <a:r>
              <a:rPr lang="zh-CN" altLang="en-US" sz="2000" b="1" dirty="0"/>
              <a:t>第六次迭代</a:t>
            </a:r>
            <a:r>
              <a:rPr lang="zh-CN" altLang="en-US" sz="2000" dirty="0"/>
              <a:t>，随机选取样本 </a:t>
            </a:r>
            <a:r>
              <a:rPr lang="en-US" altLang="zh-CN" sz="2000" dirty="0"/>
              <a:t>4</a:t>
            </a:r>
            <a:r>
              <a:rPr lang="zh-CN" altLang="en-US" sz="2000" dirty="0"/>
              <a:t>，计算出预测值 </a:t>
            </a:r>
            <a:r>
              <a:rPr lang="en-US" altLang="zh-CN" sz="2000" dirty="0"/>
              <a:t>y </a:t>
            </a:r>
            <a:r>
              <a:rPr lang="zh-CN" altLang="en-US" sz="2000" dirty="0"/>
              <a:t>为 </a:t>
            </a:r>
            <a:r>
              <a:rPr lang="en-US" altLang="zh-CN" sz="2000" dirty="0"/>
              <a:t>-1</a:t>
            </a:r>
            <a:r>
              <a:rPr lang="zh-CN" altLang="en-US" sz="2000" dirty="0"/>
              <a:t>，与真实值 </a:t>
            </a:r>
            <a:r>
              <a:rPr lang="en-US" altLang="zh-CN" sz="2000" dirty="0"/>
              <a:t>1 </a:t>
            </a:r>
            <a:r>
              <a:rPr lang="zh-CN" altLang="en-US" sz="2000" dirty="0"/>
              <a:t>不同，则更新参数。结果为：</a:t>
            </a:r>
            <a:endParaRPr lang="en-US" altLang="zh-CN" sz="2000" dirty="0"/>
          </a:p>
          <a:p>
            <a:endParaRPr lang="en-US" altLang="zh-CN" sz="2000" dirty="0"/>
          </a:p>
          <a:p>
            <a:endParaRPr lang="en-US" altLang="zh-CN" sz="2000" dirty="0"/>
          </a:p>
          <a:p>
            <a:r>
              <a:rPr lang="en-US" altLang="zh-CN" sz="2000" dirty="0"/>
              <a:t>                                      </a:t>
            </a:r>
            <a:r>
              <a:rPr lang="zh-CN" altLang="en-US" sz="2000" dirty="0"/>
              <a:t>，此时模型为：</a:t>
            </a:r>
            <a:endParaRPr lang="en-US" altLang="zh-CN" sz="2000" dirty="0"/>
          </a:p>
          <a:p>
            <a:endParaRPr lang="en-US" altLang="zh-CN" sz="2000" dirty="0"/>
          </a:p>
          <a:p>
            <a:endParaRPr lang="en-US" altLang="zh-CN" sz="2000" dirty="0"/>
          </a:p>
          <a:p>
            <a:r>
              <a:rPr lang="zh-CN" altLang="en-US" sz="2000" dirty="0"/>
              <a:t>至此，所有的 </a:t>
            </a:r>
            <a:r>
              <a:rPr lang="en-US" altLang="zh-CN" sz="2000" dirty="0"/>
              <a:t>4 </a:t>
            </a:r>
            <a:r>
              <a:rPr lang="zh-CN" altLang="en-US" sz="2000" dirty="0"/>
              <a:t>个样本中，没有错误分类的样本。模型训练结束，最终模型为：</a:t>
            </a:r>
            <a:endParaRPr lang="en-US" altLang="zh-CN" sz="2000" dirty="0"/>
          </a:p>
          <a:p>
            <a:endParaRPr lang="en-US" altLang="zh-CN" sz="2000" dirty="0"/>
          </a:p>
          <a:p>
            <a:r>
              <a:rPr lang="zh-CN" altLang="en-US" sz="2000" dirty="0"/>
              <a:t>如图所示，蓝色点表示分类为</a:t>
            </a:r>
            <a:r>
              <a:rPr lang="en-US" altLang="zh-CN" sz="2000" i="1" dirty="0"/>
              <a:t>-</a:t>
            </a:r>
            <a:r>
              <a:rPr lang="en-US" altLang="zh-CN" sz="2000" dirty="0"/>
              <a:t>1 </a:t>
            </a:r>
            <a:r>
              <a:rPr lang="zh-CN" altLang="en-US" sz="2000" dirty="0"/>
              <a:t>的数据，红色点为分类为</a:t>
            </a:r>
            <a:r>
              <a:rPr lang="en-US" altLang="zh-CN" sz="2000" dirty="0"/>
              <a:t>+1 </a:t>
            </a:r>
            <a:r>
              <a:rPr lang="zh-CN" altLang="en-US" sz="2000" dirty="0"/>
              <a:t>的数据。虚线为学习到的分类超平面                           。可见，所有样本都被正确分开。</a:t>
            </a:r>
            <a:br>
              <a:rPr lang="zh-CN" altLang="en-US" dirty="0"/>
            </a:br>
            <a:br>
              <a:rPr lang="zh-CN" altLang="en-US" dirty="0"/>
            </a:br>
            <a:br>
              <a:rPr lang="zh-CN" altLang="en-US" dirty="0"/>
            </a:br>
            <a:endParaRPr lang="zh-CN" altLang="en-US" dirty="0"/>
          </a:p>
        </p:txBody>
      </p:sp>
      <p:pic>
        <p:nvPicPr>
          <p:cNvPr id="17410" name="Picture 2"/>
          <p:cNvPicPr>
            <a:picLocks noChangeAspect="1" noChangeArrowheads="1"/>
          </p:cNvPicPr>
          <p:nvPr/>
        </p:nvPicPr>
        <p:blipFill>
          <a:blip r:embed="rId2"/>
          <a:srcRect/>
          <a:stretch>
            <a:fillRect/>
          </a:stretch>
        </p:blipFill>
        <p:spPr bwMode="auto">
          <a:xfrm>
            <a:off x="448457" y="1824233"/>
            <a:ext cx="2952750" cy="158115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5235880" y="2479175"/>
            <a:ext cx="3093928" cy="377072"/>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a:srcRect/>
          <a:stretch>
            <a:fillRect/>
          </a:stretch>
        </p:blipFill>
        <p:spPr bwMode="auto">
          <a:xfrm>
            <a:off x="3749002" y="4096272"/>
            <a:ext cx="3190875" cy="419100"/>
          </a:xfrm>
          <a:prstGeom prst="rect">
            <a:avLst/>
          </a:prstGeom>
          <a:noFill/>
          <a:ln w="9525">
            <a:noFill/>
            <a:miter lim="800000"/>
            <a:headEnd/>
            <a:tailEnd/>
          </a:ln>
          <a:effectLst/>
        </p:spPr>
      </p:pic>
      <p:pic>
        <p:nvPicPr>
          <p:cNvPr id="17413" name="Picture 5"/>
          <p:cNvPicPr>
            <a:picLocks noChangeAspect="1" noChangeArrowheads="1"/>
          </p:cNvPicPr>
          <p:nvPr/>
        </p:nvPicPr>
        <p:blipFill>
          <a:blip r:embed="rId5"/>
          <a:srcRect/>
          <a:stretch>
            <a:fillRect/>
          </a:stretch>
        </p:blipFill>
        <p:spPr bwMode="auto">
          <a:xfrm>
            <a:off x="877410" y="4950327"/>
            <a:ext cx="1819275" cy="314325"/>
          </a:xfrm>
          <a:prstGeom prst="rect">
            <a:avLst/>
          </a:prstGeom>
          <a:noFill/>
          <a:ln w="9525">
            <a:noFill/>
            <a:miter lim="800000"/>
            <a:headEnd/>
            <a:tailEnd/>
          </a:ln>
          <a:effectLst/>
        </p:spPr>
      </p:pic>
      <p:pic>
        <p:nvPicPr>
          <p:cNvPr id="17414" name="Picture 6"/>
          <p:cNvPicPr>
            <a:picLocks noChangeAspect="1" noChangeArrowheads="1"/>
          </p:cNvPicPr>
          <p:nvPr/>
        </p:nvPicPr>
        <p:blipFill>
          <a:blip r:embed="rId6"/>
          <a:srcRect/>
          <a:stretch>
            <a:fillRect/>
          </a:stretch>
        </p:blipFill>
        <p:spPr bwMode="auto">
          <a:xfrm>
            <a:off x="8238864" y="5026209"/>
            <a:ext cx="2308051" cy="1831791"/>
          </a:xfrm>
          <a:prstGeom prst="rect">
            <a:avLst/>
          </a:prstGeom>
          <a:noFill/>
          <a:ln w="9525">
            <a:noFill/>
            <a:miter lim="800000"/>
            <a:headEnd/>
            <a:tailEnd/>
          </a:ln>
          <a:effectLst/>
        </p:spPr>
      </p:pic>
      <p:pic>
        <p:nvPicPr>
          <p:cNvPr id="9" name="Picture 2"/>
          <p:cNvPicPr>
            <a:picLocks noChangeAspect="1" noChangeArrowheads="1"/>
          </p:cNvPicPr>
          <p:nvPr/>
        </p:nvPicPr>
        <p:blipFill>
          <a:blip r:embed="rId7"/>
          <a:srcRect/>
          <a:stretch>
            <a:fillRect/>
          </a:stretch>
        </p:blipFill>
        <p:spPr bwMode="auto">
          <a:xfrm>
            <a:off x="8588783" y="1853851"/>
            <a:ext cx="3603217" cy="154696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神经网络</a:t>
            </a:r>
          </a:p>
        </p:txBody>
      </p:sp>
      <p:sp>
        <p:nvSpPr>
          <p:cNvPr id="3" name="文本占位符 2"/>
          <p:cNvSpPr>
            <a:spLocks noGrp="1"/>
          </p:cNvSpPr>
          <p:nvPr>
            <p:ph type="body" sz="quarter" idx="22"/>
          </p:nvPr>
        </p:nvSpPr>
        <p:spPr/>
        <p:txBody>
          <a:bodyPr/>
          <a:lstStyle/>
          <a:p>
            <a:r>
              <a:rPr lang="en-US" altLang="zh-CN" sz="2000" dirty="0"/>
              <a:t>• </a:t>
            </a:r>
            <a:r>
              <a:rPr lang="zh-CN" altLang="en-US" sz="2000" b="1" dirty="0"/>
              <a:t>神经网络</a:t>
            </a:r>
            <a:r>
              <a:rPr lang="zh-CN" altLang="en-US" sz="2000" dirty="0"/>
              <a:t>技术是深度学习的基石，是机器学习方向的重大突破。</a:t>
            </a:r>
            <a:br>
              <a:rPr lang="zh-CN" altLang="en-US" dirty="0"/>
            </a:br>
            <a:r>
              <a:rPr lang="en-US" altLang="zh-CN" dirty="0"/>
              <a:t>• </a:t>
            </a:r>
            <a:r>
              <a:rPr lang="zh-CN" altLang="en-US" sz="2000" dirty="0"/>
              <a:t>神经网络是对人类神经运行规律进行模拟的计算模型，神经网络的组织结构能够模拟生物神经系 </a:t>
            </a:r>
            <a:endParaRPr lang="en-US" altLang="zh-CN" sz="2000" dirty="0"/>
          </a:p>
          <a:p>
            <a:pPr>
              <a:lnSpc>
                <a:spcPts val="1600"/>
              </a:lnSpc>
            </a:pPr>
            <a:r>
              <a:rPr lang="en-US" altLang="zh-CN" sz="2000" dirty="0"/>
              <a:t>   </a:t>
            </a:r>
            <a:r>
              <a:rPr lang="zh-CN" altLang="en-US" sz="2000" dirty="0"/>
              <a:t>统对真实世界作出的交互反应。</a:t>
            </a:r>
            <a:endParaRPr lang="en-US" altLang="zh-CN" sz="2000" dirty="0"/>
          </a:p>
          <a:p>
            <a:pPr>
              <a:lnSpc>
                <a:spcPts val="2000"/>
              </a:lnSpc>
            </a:pPr>
            <a:r>
              <a:rPr lang="en-US" altLang="zh-CN" sz="2000" dirty="0"/>
              <a:t>• </a:t>
            </a:r>
            <a:r>
              <a:rPr lang="zh-CN" altLang="en-US" sz="2000" dirty="0"/>
              <a:t>对多个感知机模型进行组合叠加，可以得到神经网络模型。</a:t>
            </a:r>
            <a:endParaRPr lang="en-US" altLang="zh-CN" sz="2000" dirty="0"/>
          </a:p>
          <a:p>
            <a:pPr>
              <a:lnSpc>
                <a:spcPts val="2000"/>
              </a:lnSpc>
            </a:pPr>
            <a:r>
              <a:rPr lang="en-US" altLang="zh-CN" sz="2000" dirty="0"/>
              <a:t>• </a:t>
            </a:r>
            <a:r>
              <a:rPr lang="zh-CN" altLang="en-US" sz="2000" dirty="0"/>
              <a:t>神经网络能有效地处理非线性问题，是个强有力的非线性分类器。</a:t>
            </a:r>
            <a:endParaRPr lang="en-US" altLang="zh-CN" sz="2000" dirty="0"/>
          </a:p>
          <a:p>
            <a:pPr>
              <a:lnSpc>
                <a:spcPts val="2000"/>
              </a:lnSpc>
            </a:pPr>
            <a:r>
              <a:rPr lang="en-US" altLang="zh-CN" sz="2000" dirty="0"/>
              <a:t>• </a:t>
            </a:r>
            <a:r>
              <a:rPr lang="zh-CN" altLang="en-US" sz="2000" dirty="0"/>
              <a:t>神经网络同样地包括模型、指标和算法这三个重要元素：</a:t>
            </a:r>
            <a:endParaRPr lang="en-US" altLang="zh-CN" sz="2000" dirty="0"/>
          </a:p>
          <a:p>
            <a:pPr>
              <a:lnSpc>
                <a:spcPts val="2000"/>
              </a:lnSpc>
            </a:pPr>
            <a:endParaRPr lang="en-US" altLang="zh-CN" sz="2000" dirty="0"/>
          </a:p>
          <a:p>
            <a:pPr>
              <a:lnSpc>
                <a:spcPts val="2000"/>
              </a:lnSpc>
            </a:pPr>
            <a:endParaRPr lang="en-US" altLang="zh-CN" sz="2000" dirty="0"/>
          </a:p>
          <a:p>
            <a:pPr>
              <a:lnSpc>
                <a:spcPts val="2000"/>
              </a:lnSpc>
            </a:pPr>
            <a:endParaRPr lang="en-US" altLang="zh-CN" sz="2000" dirty="0"/>
          </a:p>
          <a:p>
            <a:pPr>
              <a:lnSpc>
                <a:spcPts val="2000"/>
              </a:lnSpc>
            </a:pPr>
            <a:endParaRPr lang="en-US" altLang="zh-CN" sz="2000" dirty="0"/>
          </a:p>
          <a:p>
            <a:pPr>
              <a:lnSpc>
                <a:spcPts val="2000"/>
              </a:lnSpc>
            </a:pPr>
            <a:r>
              <a:rPr lang="en-US" altLang="zh-CN" sz="2000" dirty="0"/>
              <a:t>• </a:t>
            </a:r>
            <a:r>
              <a:rPr lang="zh-CN" altLang="en-US" sz="2000" dirty="0"/>
              <a:t>神经网络建模的过程同样遵循监督学习建模的原则，首先构造模型框架给出模型数                   ；  </a:t>
            </a:r>
            <a:endParaRPr lang="en-US" altLang="zh-CN" sz="2000" dirty="0"/>
          </a:p>
          <a:p>
            <a:pPr>
              <a:lnSpc>
                <a:spcPts val="2000"/>
              </a:lnSpc>
            </a:pPr>
            <a:r>
              <a:rPr lang="en-US" altLang="zh-CN" sz="2000" dirty="0"/>
              <a:t>  </a:t>
            </a:r>
            <a:r>
              <a:rPr lang="zh-CN" altLang="en-US" sz="2000" dirty="0"/>
              <a:t>第二步，寻找指标建立损失函数，度量真实值和预测值之间的距离 </a:t>
            </a:r>
            <a:r>
              <a:rPr lang="en-US" altLang="zh-CN" sz="2000" dirty="0"/>
              <a:t>L(</a:t>
            </a:r>
            <a:r>
              <a:rPr lang="en-US" altLang="zh-CN" sz="2000" b="1" dirty="0"/>
              <a:t>w</a:t>
            </a:r>
            <a:r>
              <a:rPr lang="en-US" altLang="zh-CN" sz="2000" dirty="0"/>
              <a:t>)</a:t>
            </a:r>
            <a:r>
              <a:rPr lang="zh-CN" altLang="en-US" sz="2000" dirty="0"/>
              <a:t>；第三步，选择优化算法，</a:t>
            </a:r>
            <a:endParaRPr lang="en-US" altLang="zh-CN" sz="2000" dirty="0"/>
          </a:p>
          <a:p>
            <a:pPr>
              <a:lnSpc>
                <a:spcPts val="2000"/>
              </a:lnSpc>
            </a:pPr>
            <a:r>
              <a:rPr lang="en-US" altLang="zh-CN" sz="2000" dirty="0"/>
              <a:t>  </a:t>
            </a:r>
            <a:r>
              <a:rPr lang="zh-CN" altLang="en-US" sz="2000" dirty="0"/>
              <a:t>寻找使得损失函数 </a:t>
            </a:r>
            <a:r>
              <a:rPr lang="en-US" altLang="zh-CN" sz="2000" dirty="0"/>
              <a:t>L(</a:t>
            </a:r>
            <a:r>
              <a:rPr lang="en-US" altLang="zh-CN" sz="2000" b="1" dirty="0"/>
              <a:t>w</a:t>
            </a:r>
            <a:r>
              <a:rPr lang="en-US" altLang="zh-CN" sz="2000" dirty="0"/>
              <a:t>)</a:t>
            </a:r>
            <a:r>
              <a:rPr lang="zh-CN" altLang="en-US" sz="2000" dirty="0"/>
              <a:t>达到最小值时的模型参数 </a:t>
            </a:r>
            <a:r>
              <a:rPr lang="en-US" altLang="zh-CN" sz="2000" b="1" dirty="0"/>
              <a:t>w</a:t>
            </a:r>
            <a:r>
              <a:rPr lang="zh-CN" altLang="en-US" sz="2000" dirty="0"/>
              <a:t>，得到最优模型。</a:t>
            </a:r>
            <a:br>
              <a:rPr lang="zh-CN" altLang="en-US" sz="2000" dirty="0"/>
            </a:br>
            <a:br>
              <a:rPr lang="zh-CN" altLang="en-US" sz="2000" dirty="0"/>
            </a:br>
            <a:br>
              <a:rPr lang="zh-CN" altLang="en-US" sz="2000" dirty="0"/>
            </a:br>
            <a:br>
              <a:rPr lang="zh-CN" altLang="en-US" sz="2000" dirty="0"/>
            </a:br>
            <a:endParaRPr lang="en-US" altLang="zh-CN" sz="2000" dirty="0"/>
          </a:p>
          <a:p>
            <a:br>
              <a:rPr lang="zh-CN" altLang="en-US" dirty="0"/>
            </a:br>
            <a:endParaRPr lang="zh-CN" altLang="en-US" dirty="0"/>
          </a:p>
        </p:txBody>
      </p:sp>
      <p:pic>
        <p:nvPicPr>
          <p:cNvPr id="18434" name="Picture 2"/>
          <p:cNvPicPr>
            <a:picLocks noChangeAspect="1" noChangeArrowheads="1"/>
          </p:cNvPicPr>
          <p:nvPr/>
        </p:nvPicPr>
        <p:blipFill>
          <a:blip r:embed="rId2"/>
          <a:srcRect/>
          <a:stretch>
            <a:fillRect/>
          </a:stretch>
        </p:blipFill>
        <p:spPr bwMode="auto">
          <a:xfrm>
            <a:off x="754498" y="3411320"/>
            <a:ext cx="4219575" cy="143827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9903521" y="4840594"/>
            <a:ext cx="1428750" cy="3333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神经网络模型</a:t>
            </a:r>
          </a:p>
        </p:txBody>
      </p:sp>
      <p:sp>
        <p:nvSpPr>
          <p:cNvPr id="3" name="文本占位符 2"/>
          <p:cNvSpPr>
            <a:spLocks noGrp="1"/>
          </p:cNvSpPr>
          <p:nvPr>
            <p:ph type="body" sz="quarter" idx="22"/>
          </p:nvPr>
        </p:nvSpPr>
        <p:spPr/>
        <p:txBody>
          <a:bodyPr/>
          <a:lstStyle/>
          <a:p>
            <a:r>
              <a:rPr lang="zh-CN" altLang="en-US" sz="2000" dirty="0"/>
              <a:t>神经网络的基本结构来自感知机模型。如下图所示，图 </a:t>
            </a:r>
            <a:r>
              <a:rPr lang="en-US" altLang="zh-CN" sz="2000" dirty="0"/>
              <a:t>(a) </a:t>
            </a:r>
            <a:r>
              <a:rPr lang="zh-CN" altLang="en-US" sz="2000" dirty="0"/>
              <a:t>是感知机模型的结构。我们将图 </a:t>
            </a:r>
            <a:r>
              <a:rPr lang="en-US" altLang="zh-CN" sz="2000" dirty="0"/>
              <a:t>(a) </a:t>
            </a:r>
            <a:r>
              <a:rPr lang="zh-CN" altLang="en-US" sz="2000" dirty="0"/>
              <a:t>中虚线框的符号函数更改为 </a:t>
            </a:r>
            <a:r>
              <a:rPr lang="en-US" altLang="zh-CN" sz="2000" dirty="0"/>
              <a:t>Sigmoid </a:t>
            </a:r>
            <a:r>
              <a:rPr lang="zh-CN" altLang="en-US" sz="2000" dirty="0"/>
              <a:t>函数，得到图 </a:t>
            </a:r>
            <a:r>
              <a:rPr lang="en-US" altLang="zh-CN" sz="2000" dirty="0"/>
              <a:t>(b)</a:t>
            </a:r>
            <a:r>
              <a:rPr lang="zh-CN" altLang="en-US" sz="2000" dirty="0"/>
              <a:t>。</a:t>
            </a:r>
            <a:r>
              <a:rPr lang="en-US" altLang="zh-CN" sz="2000" dirty="0"/>
              <a:t>Sigmoid </a:t>
            </a:r>
            <a:r>
              <a:rPr lang="zh-CN" altLang="en-US" sz="2000" dirty="0"/>
              <a:t>函数也被称作激活函数。随后，将每个输入的第 </a:t>
            </a:r>
            <a:r>
              <a:rPr lang="en-US" altLang="zh-CN" sz="2000" dirty="0" err="1"/>
              <a:t>i</a:t>
            </a:r>
            <a:r>
              <a:rPr lang="en-US" altLang="zh-CN" sz="2000" dirty="0"/>
              <a:t> </a:t>
            </a:r>
            <a:r>
              <a:rPr lang="zh-CN" altLang="en-US" sz="2000" dirty="0"/>
              <a:t>维特征 </a:t>
            </a:r>
            <a:r>
              <a:rPr lang="en-US" altLang="zh-CN" sz="2000" dirty="0"/>
              <a:t>   </a:t>
            </a:r>
            <a:r>
              <a:rPr lang="zh-CN" altLang="en-US" sz="2000" dirty="0"/>
              <a:t>用一个独立结点来承载。再用一个大结点，表示求和以及 </a:t>
            </a:r>
            <a:r>
              <a:rPr lang="en-US" altLang="zh-CN" sz="2000" dirty="0"/>
              <a:t>Sigmoid </a:t>
            </a:r>
            <a:r>
              <a:rPr lang="zh-CN" altLang="en-US" sz="2000" dirty="0"/>
              <a:t>函数激活，这样就构成了一个最简单的神经网络。图 </a:t>
            </a:r>
            <a:r>
              <a:rPr lang="en-US" altLang="zh-CN" sz="2000" dirty="0"/>
              <a:t>(c) </a:t>
            </a:r>
            <a:r>
              <a:rPr lang="zh-CN" altLang="en-US" sz="2000" dirty="0"/>
              <a:t>为神经网络的基本结构。</a:t>
            </a:r>
            <a:endParaRPr lang="en-US" altLang="zh-CN" sz="2000" dirty="0"/>
          </a:p>
          <a:p>
            <a:r>
              <a:rPr lang="zh-CN" altLang="en-US" sz="2000" dirty="0"/>
              <a:t>神经网络模型由结点和有向连接组成。有向连接表示的是个权重值 </a:t>
            </a:r>
            <a:r>
              <a:rPr lang="en-US" altLang="zh-CN" sz="2000" dirty="0" err="1"/>
              <a:t>w</a:t>
            </a:r>
            <a:r>
              <a:rPr lang="en-US" altLang="zh-CN" sz="2400" baseline="-25000" dirty="0" err="1"/>
              <a:t>i</a:t>
            </a:r>
            <a:r>
              <a:rPr lang="zh-CN" altLang="en-US" sz="2000" dirty="0"/>
              <a:t>，它接收某个结点的输出值，和自身的权重值相乘之后，再输入给下一个结点。而结点的功能，则是将所有输入求和，再进行激活，得到结点的输出值。</a:t>
            </a:r>
            <a:br>
              <a:rPr lang="zh-CN" altLang="en-US" sz="2000" dirty="0"/>
            </a:br>
            <a:r>
              <a:rPr lang="zh-CN" altLang="en-US" sz="2000" dirty="0"/>
              <a:t> </a:t>
            </a:r>
            <a:br>
              <a:rPr lang="zh-CN" altLang="en-US" sz="2000" dirty="0"/>
            </a:br>
            <a:br>
              <a:rPr lang="zh-CN" altLang="en-US" sz="2000" dirty="0"/>
            </a:br>
            <a:br>
              <a:rPr lang="zh-CN" altLang="en-US" sz="2000" dirty="0"/>
            </a:br>
            <a:br>
              <a:rPr lang="zh-CN" altLang="en-US" sz="2000" dirty="0"/>
            </a:br>
            <a:br>
              <a:rPr lang="zh-CN" altLang="en-US" sz="2000" dirty="0"/>
            </a:br>
            <a:endParaRPr lang="zh-CN" altLang="en-US" sz="2000" dirty="0"/>
          </a:p>
        </p:txBody>
      </p:sp>
      <p:pic>
        <p:nvPicPr>
          <p:cNvPr id="19459" name="Picture 3"/>
          <p:cNvPicPr>
            <a:picLocks noChangeAspect="1" noChangeArrowheads="1"/>
          </p:cNvPicPr>
          <p:nvPr/>
        </p:nvPicPr>
        <p:blipFill>
          <a:blip r:embed="rId2"/>
          <a:srcRect/>
          <a:stretch>
            <a:fillRect/>
          </a:stretch>
        </p:blipFill>
        <p:spPr bwMode="auto">
          <a:xfrm>
            <a:off x="1594721" y="3679912"/>
            <a:ext cx="8877300" cy="2228850"/>
          </a:xfrm>
          <a:prstGeom prst="rect">
            <a:avLst/>
          </a:prstGeom>
          <a:noFill/>
          <a:ln w="9525">
            <a:noFill/>
            <a:miter lim="800000"/>
            <a:headEnd/>
            <a:tailEnd/>
          </a:ln>
          <a:effectLst/>
        </p:spPr>
      </p:pic>
      <p:pic>
        <p:nvPicPr>
          <p:cNvPr id="19460" name="Picture 4"/>
          <p:cNvPicPr>
            <a:picLocks noChangeAspect="1" noChangeArrowheads="1"/>
          </p:cNvPicPr>
          <p:nvPr/>
        </p:nvPicPr>
        <p:blipFill>
          <a:blip r:embed="rId3"/>
          <a:srcRect/>
          <a:stretch>
            <a:fillRect/>
          </a:stretch>
        </p:blipFill>
        <p:spPr bwMode="auto">
          <a:xfrm>
            <a:off x="3314897" y="1814577"/>
            <a:ext cx="276225" cy="247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kumimoji="1" lang="zh-CN" altLang="en-US"/>
              <a:t>教学提纲</a:t>
            </a:r>
          </a:p>
        </p:txBody>
      </p:sp>
      <p:grpSp>
        <p:nvGrpSpPr>
          <p:cNvPr id="3" name="组合 12"/>
          <p:cNvGrpSpPr/>
          <p:nvPr/>
        </p:nvGrpSpPr>
        <p:grpSpPr>
          <a:xfrm>
            <a:off x="1247140" y="1810385"/>
            <a:ext cx="5516880" cy="440055"/>
            <a:chOff x="1964" y="2851"/>
            <a:chExt cx="8688" cy="693"/>
          </a:xfrm>
        </p:grpSpPr>
        <p:sp>
          <p:nvSpPr>
            <p:cNvPr id="5" name="圆角矩形 4"/>
            <p:cNvSpPr/>
            <p:nvPr/>
          </p:nvSpPr>
          <p:spPr>
            <a:xfrm>
              <a:off x="1964" y="2851"/>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1</a:t>
              </a:r>
            </a:p>
          </p:txBody>
        </p:sp>
        <p:sp>
          <p:nvSpPr>
            <p:cNvPr id="9" name="文本框 8"/>
            <p:cNvSpPr txBox="1"/>
            <p:nvPr/>
          </p:nvSpPr>
          <p:spPr>
            <a:xfrm>
              <a:off x="2852" y="2878"/>
              <a:ext cx="7800" cy="630"/>
            </a:xfrm>
            <a:prstGeom prst="rect">
              <a:avLst/>
            </a:prstGeom>
            <a:noFill/>
          </p:spPr>
          <p:txBody>
            <a:bodyPr wrap="square" rtlCol="0">
              <a:spAutoFit/>
            </a:bodyPr>
            <a:lstStyle/>
            <a:p>
              <a:pPr algn="l"/>
              <a:r>
                <a:rPr lang="zh-CN" altLang="en-US" sz="2000" dirty="0"/>
                <a:t>掌握神经网路中神经元的结构及实现原理</a:t>
              </a:r>
            </a:p>
          </p:txBody>
        </p:sp>
      </p:grpSp>
      <p:grpSp>
        <p:nvGrpSpPr>
          <p:cNvPr id="4" name="组合 13"/>
          <p:cNvGrpSpPr/>
          <p:nvPr/>
        </p:nvGrpSpPr>
        <p:grpSpPr>
          <a:xfrm>
            <a:off x="1247140" y="2509520"/>
            <a:ext cx="5278120" cy="439420"/>
            <a:chOff x="1964" y="3952"/>
            <a:chExt cx="8312" cy="692"/>
          </a:xfrm>
        </p:grpSpPr>
        <p:sp>
          <p:nvSpPr>
            <p:cNvPr id="6" name="圆角矩形 5"/>
            <p:cNvSpPr/>
            <p:nvPr/>
          </p:nvSpPr>
          <p:spPr>
            <a:xfrm>
              <a:off x="1964" y="3952"/>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2</a:t>
              </a:r>
            </a:p>
          </p:txBody>
        </p:sp>
        <p:sp>
          <p:nvSpPr>
            <p:cNvPr id="10" name="文本框 9"/>
            <p:cNvSpPr txBox="1"/>
            <p:nvPr/>
          </p:nvSpPr>
          <p:spPr>
            <a:xfrm>
              <a:off x="2852" y="3952"/>
              <a:ext cx="7425" cy="628"/>
            </a:xfrm>
            <a:prstGeom prst="rect">
              <a:avLst/>
            </a:prstGeom>
            <a:noFill/>
          </p:spPr>
          <p:txBody>
            <a:bodyPr wrap="square" rtlCol="0">
              <a:spAutoFit/>
            </a:bodyPr>
            <a:lstStyle/>
            <a:p>
              <a:pPr algn="l"/>
              <a:endParaRPr lang="zh-CN" altLang="en-US" sz="2000" dirty="0"/>
            </a:p>
          </p:txBody>
        </p:sp>
      </p:grpSp>
      <p:grpSp>
        <p:nvGrpSpPr>
          <p:cNvPr id="13" name="组合 14"/>
          <p:cNvGrpSpPr/>
          <p:nvPr/>
        </p:nvGrpSpPr>
        <p:grpSpPr>
          <a:xfrm>
            <a:off x="1247140" y="3209290"/>
            <a:ext cx="4504690" cy="439420"/>
            <a:chOff x="1964" y="5054"/>
            <a:chExt cx="7094" cy="692"/>
          </a:xfrm>
        </p:grpSpPr>
        <p:sp>
          <p:nvSpPr>
            <p:cNvPr id="7" name="圆角矩形 6"/>
            <p:cNvSpPr/>
            <p:nvPr/>
          </p:nvSpPr>
          <p:spPr>
            <a:xfrm>
              <a:off x="1964" y="5054"/>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3</a:t>
              </a:r>
            </a:p>
          </p:txBody>
        </p:sp>
        <p:sp>
          <p:nvSpPr>
            <p:cNvPr id="11" name="文本框 10"/>
            <p:cNvSpPr txBox="1"/>
            <p:nvPr/>
          </p:nvSpPr>
          <p:spPr>
            <a:xfrm>
              <a:off x="2852" y="5054"/>
              <a:ext cx="6207" cy="628"/>
            </a:xfrm>
            <a:prstGeom prst="rect">
              <a:avLst/>
            </a:prstGeom>
            <a:noFill/>
          </p:spPr>
          <p:txBody>
            <a:bodyPr wrap="square" rtlCol="0">
              <a:spAutoFit/>
            </a:bodyPr>
            <a:lstStyle/>
            <a:p>
              <a:pPr algn="l"/>
              <a:r>
                <a:rPr lang="zh-CN" altLang="en-US" sz="2000" dirty="0"/>
                <a:t>掌握神经网络的构建过程</a:t>
              </a:r>
            </a:p>
          </p:txBody>
        </p:sp>
      </p:grpSp>
      <p:grpSp>
        <p:nvGrpSpPr>
          <p:cNvPr id="14" name="组合 15"/>
          <p:cNvGrpSpPr/>
          <p:nvPr/>
        </p:nvGrpSpPr>
        <p:grpSpPr>
          <a:xfrm>
            <a:off x="1247140" y="3891915"/>
            <a:ext cx="4940935" cy="440055"/>
            <a:chOff x="1964" y="6129"/>
            <a:chExt cx="7781" cy="693"/>
          </a:xfrm>
        </p:grpSpPr>
        <p:sp>
          <p:nvSpPr>
            <p:cNvPr id="8" name="圆角矩形 7"/>
            <p:cNvSpPr/>
            <p:nvPr/>
          </p:nvSpPr>
          <p:spPr>
            <a:xfrm>
              <a:off x="1964" y="6129"/>
              <a:ext cx="693" cy="693"/>
            </a:xfrm>
            <a:prstGeom prst="roundRect">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r>
                <a:rPr lang="en-US" altLang="zh-CN" b="1"/>
                <a:t>4</a:t>
              </a:r>
            </a:p>
          </p:txBody>
        </p:sp>
        <p:sp>
          <p:nvSpPr>
            <p:cNvPr id="12" name="文本框 11"/>
            <p:cNvSpPr txBox="1"/>
            <p:nvPr/>
          </p:nvSpPr>
          <p:spPr>
            <a:xfrm>
              <a:off x="2852" y="6129"/>
              <a:ext cx="6893" cy="630"/>
            </a:xfrm>
            <a:prstGeom prst="rect">
              <a:avLst/>
            </a:prstGeom>
            <a:noFill/>
          </p:spPr>
          <p:txBody>
            <a:bodyPr wrap="square" rtlCol="0">
              <a:spAutoFit/>
            </a:bodyPr>
            <a:lstStyle/>
            <a:p>
              <a:pPr algn="l"/>
              <a:r>
                <a:rPr lang="zh-CN" altLang="en-US" sz="2000" dirty="0"/>
                <a:t>了解神经网络训练中的梯度消失现象</a:t>
              </a:r>
            </a:p>
          </p:txBody>
        </p:sp>
      </p:grpSp>
      <p:sp>
        <p:nvSpPr>
          <p:cNvPr id="15" name="矩形 14"/>
          <p:cNvSpPr/>
          <p:nvPr/>
        </p:nvSpPr>
        <p:spPr>
          <a:xfrm>
            <a:off x="1811020" y="2459504"/>
            <a:ext cx="6096000" cy="677108"/>
          </a:xfrm>
          <a:prstGeom prst="rect">
            <a:avLst/>
          </a:prstGeom>
        </p:spPr>
        <p:txBody>
          <a:bodyPr>
            <a:spAutoFit/>
          </a:bodyPr>
          <a:lstStyle/>
          <a:p>
            <a:r>
              <a:rPr lang="zh-CN" altLang="en-US" sz="2000" dirty="0"/>
              <a:t>掌握感知机的结构及实现原理</a:t>
            </a:r>
            <a:br>
              <a:rPr lang="zh-CN" altLang="en-US" dirty="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神经网络模型</a:t>
            </a:r>
          </a:p>
          <a:p>
            <a:endParaRPr lang="zh-CN" altLang="en-US" dirty="0"/>
          </a:p>
        </p:txBody>
      </p:sp>
      <p:sp>
        <p:nvSpPr>
          <p:cNvPr id="3" name="文本占位符 2"/>
          <p:cNvSpPr>
            <a:spLocks noGrp="1"/>
          </p:cNvSpPr>
          <p:nvPr>
            <p:ph type="body" sz="quarter" idx="22"/>
          </p:nvPr>
        </p:nvSpPr>
        <p:spPr/>
        <p:txBody>
          <a:bodyPr/>
          <a:lstStyle/>
          <a:p>
            <a:r>
              <a:rPr lang="zh-CN" altLang="en-US" sz="2000" dirty="0"/>
              <a:t>复杂神经网络是基于神经网络的基本结构构成的。</a:t>
            </a:r>
            <a:endParaRPr lang="en-US" altLang="zh-CN" sz="2000" dirty="0"/>
          </a:p>
          <a:p>
            <a:r>
              <a:rPr lang="zh-CN" altLang="en-US" sz="2000" dirty="0"/>
              <a:t>如图中 </a:t>
            </a:r>
            <a:r>
              <a:rPr lang="en-US" altLang="zh-CN" sz="2000" dirty="0"/>
              <a:t>(a) </a:t>
            </a:r>
            <a:r>
              <a:rPr lang="zh-CN" altLang="en-US" sz="2000" dirty="0"/>
              <a:t>所示，有两个结构一样的神经网络，其输入结点相同，输入权重不同，得到不同的输出。我们将这两个神经网络进行合并简化，得到了图 </a:t>
            </a:r>
            <a:r>
              <a:rPr lang="en-US" altLang="zh-CN" sz="2000" dirty="0"/>
              <a:t>(b) </a:t>
            </a:r>
            <a:r>
              <a:rPr lang="zh-CN" altLang="en-US" sz="2000" dirty="0"/>
              <a:t>的神经网络。我们可以将图 </a:t>
            </a:r>
            <a:r>
              <a:rPr lang="en-US" altLang="zh-CN" sz="2000" dirty="0"/>
              <a:t>(b) </a:t>
            </a:r>
            <a:r>
              <a:rPr lang="zh-CN" altLang="en-US" sz="2000" dirty="0"/>
              <a:t>的输出 </a:t>
            </a:r>
            <a:r>
              <a:rPr lang="en-US" altLang="zh-CN" sz="2000" dirty="0"/>
              <a:t>y</a:t>
            </a:r>
            <a:r>
              <a:rPr lang="en-US" altLang="zh-CN" sz="2000" baseline="-25000" dirty="0"/>
              <a:t>1</a:t>
            </a:r>
            <a:r>
              <a:rPr lang="en-US" altLang="zh-CN" sz="2000" dirty="0"/>
              <a:t> </a:t>
            </a:r>
            <a:r>
              <a:rPr lang="zh-CN" altLang="en-US" sz="2000" dirty="0"/>
              <a:t>和 </a:t>
            </a:r>
            <a:r>
              <a:rPr lang="en-US" altLang="zh-CN" sz="2000" dirty="0"/>
              <a:t>y</a:t>
            </a:r>
            <a:r>
              <a:rPr lang="en-US" altLang="zh-CN" sz="2400" baseline="-25000" dirty="0"/>
              <a:t>2 </a:t>
            </a:r>
            <a:r>
              <a:rPr lang="zh-CN" altLang="en-US" sz="2000" dirty="0"/>
              <a:t>当作某个基本结构的输入，在图 </a:t>
            </a:r>
            <a:r>
              <a:rPr lang="en-US" altLang="zh-CN" sz="2000" dirty="0"/>
              <a:t>(b) </a:t>
            </a:r>
            <a:r>
              <a:rPr lang="zh-CN" altLang="en-US" sz="2000" dirty="0"/>
              <a:t>的右侧再增加一个基本结构。如图 </a:t>
            </a:r>
            <a:r>
              <a:rPr lang="en-US" altLang="zh-CN" sz="2000" dirty="0"/>
              <a:t>(c) </a:t>
            </a:r>
            <a:r>
              <a:rPr lang="zh-CN" altLang="en-US" sz="2000" dirty="0"/>
              <a:t>所示，我们得到了一个三层的神经网络，其输出变量记为 </a:t>
            </a:r>
            <a:r>
              <a:rPr lang="en-US" altLang="zh-CN" sz="2000" dirty="0"/>
              <a:t>y</a:t>
            </a:r>
            <a:r>
              <a:rPr lang="en-US" altLang="zh-CN" sz="2000" baseline="-25000" dirty="0"/>
              <a:t>3 </a:t>
            </a:r>
            <a:r>
              <a:rPr lang="zh-CN" altLang="en-US" sz="2000" dirty="0"/>
              <a:t>。</a:t>
            </a:r>
            <a:br>
              <a:rPr lang="zh-CN" altLang="en-US" dirty="0"/>
            </a:br>
            <a:endParaRPr lang="zh-CN" altLang="en-US" dirty="0"/>
          </a:p>
        </p:txBody>
      </p:sp>
      <p:pic>
        <p:nvPicPr>
          <p:cNvPr id="20482" name="Picture 2"/>
          <p:cNvPicPr>
            <a:picLocks noChangeAspect="1" noChangeArrowheads="1"/>
          </p:cNvPicPr>
          <p:nvPr/>
        </p:nvPicPr>
        <p:blipFill>
          <a:blip r:embed="rId2"/>
          <a:srcRect/>
          <a:stretch>
            <a:fillRect/>
          </a:stretch>
        </p:blipFill>
        <p:spPr bwMode="auto">
          <a:xfrm>
            <a:off x="2655519" y="2880527"/>
            <a:ext cx="6715412" cy="3745742"/>
          </a:xfrm>
          <a:prstGeom prst="rect">
            <a:avLst/>
          </a:prstGeom>
          <a:noFill/>
          <a:ln w="9525">
            <a:noFill/>
            <a:miter lim="800000"/>
            <a:headEnd/>
            <a:tailEnd/>
          </a:ln>
          <a:effectLst/>
        </p:spPr>
      </p:pic>
      <p:sp>
        <p:nvSpPr>
          <p:cNvPr id="5" name="TextBox 4"/>
          <p:cNvSpPr txBox="1"/>
          <p:nvPr/>
        </p:nvSpPr>
        <p:spPr>
          <a:xfrm>
            <a:off x="3181610" y="6488668"/>
            <a:ext cx="839244" cy="369332"/>
          </a:xfrm>
          <a:prstGeom prst="rect">
            <a:avLst/>
          </a:prstGeom>
          <a:noFill/>
        </p:spPr>
        <p:txBody>
          <a:bodyPr wrap="square" rtlCol="0">
            <a:spAutoFit/>
          </a:bodyPr>
          <a:lstStyle/>
          <a:p>
            <a:r>
              <a:rPr lang="zh-CN" altLang="en-US" dirty="0"/>
              <a:t>（</a:t>
            </a:r>
            <a:r>
              <a:rPr lang="en-US" altLang="zh-CN" dirty="0"/>
              <a:t>a</a:t>
            </a:r>
            <a:r>
              <a:rPr lang="zh-CN" altLang="en-US" dirty="0"/>
              <a:t>）</a:t>
            </a:r>
          </a:p>
        </p:txBody>
      </p:sp>
      <p:sp>
        <p:nvSpPr>
          <p:cNvPr id="6" name="TextBox 5"/>
          <p:cNvSpPr txBox="1"/>
          <p:nvPr/>
        </p:nvSpPr>
        <p:spPr>
          <a:xfrm>
            <a:off x="5398718" y="6501008"/>
            <a:ext cx="538619" cy="369332"/>
          </a:xfrm>
          <a:prstGeom prst="rect">
            <a:avLst/>
          </a:prstGeom>
          <a:noFill/>
        </p:spPr>
        <p:txBody>
          <a:bodyPr wrap="square" rtlCol="0">
            <a:spAutoFit/>
          </a:bodyPr>
          <a:lstStyle/>
          <a:p>
            <a:r>
              <a:rPr lang="zh-CN" altLang="en-US" dirty="0"/>
              <a:t>（</a:t>
            </a:r>
            <a:r>
              <a:rPr lang="en-US" altLang="zh-CN" dirty="0"/>
              <a:t>b</a:t>
            </a:r>
            <a:r>
              <a:rPr lang="zh-CN" altLang="en-US" dirty="0"/>
              <a:t>）</a:t>
            </a:r>
          </a:p>
        </p:txBody>
      </p:sp>
      <p:sp>
        <p:nvSpPr>
          <p:cNvPr id="7" name="TextBox 6"/>
          <p:cNvSpPr txBox="1"/>
          <p:nvPr/>
        </p:nvSpPr>
        <p:spPr>
          <a:xfrm>
            <a:off x="7903923" y="6488668"/>
            <a:ext cx="713983" cy="369332"/>
          </a:xfrm>
          <a:prstGeom prst="rect">
            <a:avLst/>
          </a:prstGeom>
          <a:noFill/>
        </p:spPr>
        <p:txBody>
          <a:bodyPr wrap="square" rtlCol="0">
            <a:spAutoFit/>
          </a:bodyPr>
          <a:lstStyle/>
          <a:p>
            <a:r>
              <a:rPr lang="zh-CN" altLang="en-US" dirty="0"/>
              <a:t>（</a:t>
            </a:r>
            <a:r>
              <a:rPr lang="en-US" altLang="zh-CN" dirty="0"/>
              <a:t>c</a:t>
            </a:r>
            <a:r>
              <a:rPr lang="zh-CN" alt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神经网络模型</a:t>
            </a:r>
          </a:p>
          <a:p>
            <a:endParaRPr lang="zh-CN" altLang="en-US" dirty="0"/>
          </a:p>
        </p:txBody>
      </p:sp>
      <p:sp>
        <p:nvSpPr>
          <p:cNvPr id="3" name="文本占位符 2"/>
          <p:cNvSpPr>
            <a:spLocks noGrp="1"/>
          </p:cNvSpPr>
          <p:nvPr>
            <p:ph type="body" sz="quarter" idx="22"/>
          </p:nvPr>
        </p:nvSpPr>
        <p:spPr/>
        <p:txBody>
          <a:bodyPr/>
          <a:lstStyle/>
          <a:p>
            <a:r>
              <a:rPr lang="zh-CN" altLang="en-US" sz="2000" dirty="0"/>
              <a:t>根据实际需要，神经网络可以有任意多个层次，每层里可以有任意多个结点。通常，最左边一层的结点被称作</a:t>
            </a:r>
            <a:r>
              <a:rPr lang="zh-CN" altLang="en-US" sz="2000" b="1" dirty="0"/>
              <a:t>输入层</a:t>
            </a:r>
            <a:r>
              <a:rPr lang="zh-CN" altLang="en-US" sz="2000" dirty="0"/>
              <a:t>。输入层之后、最后一层之前的可能包含很多个层次，统称为</a:t>
            </a:r>
            <a:r>
              <a:rPr lang="zh-CN" altLang="en-US" sz="2000" b="1" dirty="0"/>
              <a:t>隐藏层</a:t>
            </a:r>
            <a:r>
              <a:rPr lang="zh-CN" altLang="en-US" sz="2000" dirty="0"/>
              <a:t>。最后一层称为</a:t>
            </a:r>
            <a:r>
              <a:rPr lang="zh-CN" altLang="en-US" sz="2000" b="1" dirty="0"/>
              <a:t>输出层</a:t>
            </a:r>
            <a:r>
              <a:rPr lang="zh-CN" altLang="en-US" sz="2000" dirty="0"/>
              <a:t>，它的输出结果就是预测值。</a:t>
            </a:r>
            <a:endParaRPr lang="en-US" altLang="zh-CN" sz="2000" dirty="0"/>
          </a:p>
          <a:p>
            <a:r>
              <a:rPr lang="zh-CN" altLang="en-US" sz="2000" dirty="0"/>
              <a:t>除了输入层，其他的结点都会通过求和和激活函数，输出一个计算结果。这里，我们的层数从 </a:t>
            </a:r>
            <a:r>
              <a:rPr lang="en-US" altLang="zh-CN" sz="2000" dirty="0"/>
              <a:t>0 </a:t>
            </a:r>
            <a:r>
              <a:rPr lang="zh-CN" altLang="en-US" sz="2000" dirty="0"/>
              <a:t>开始计数，输入层就是第 </a:t>
            </a:r>
            <a:r>
              <a:rPr lang="en-US" altLang="zh-CN" sz="2000" dirty="0"/>
              <a:t>0 </a:t>
            </a:r>
            <a:r>
              <a:rPr lang="zh-CN" altLang="en-US" sz="2000" dirty="0"/>
              <a:t>层。</a:t>
            </a:r>
            <a:endParaRPr lang="en-US" altLang="zh-CN" sz="2000" dirty="0"/>
          </a:p>
          <a:p>
            <a:r>
              <a:rPr lang="zh-CN" altLang="en-US" sz="2000" dirty="0"/>
              <a:t>输入层以外的结点，用 </a:t>
            </a:r>
            <a:r>
              <a:rPr lang="en-US" altLang="zh-CN" sz="2000" dirty="0" err="1"/>
              <a:t>y</a:t>
            </a:r>
            <a:r>
              <a:rPr lang="en-US" altLang="zh-CN" sz="2000" baseline="-25000" dirty="0" err="1"/>
              <a:t>ij</a:t>
            </a:r>
            <a:r>
              <a:rPr lang="en-US" altLang="zh-CN" sz="2000" dirty="0"/>
              <a:t> </a:t>
            </a:r>
            <a:r>
              <a:rPr lang="zh-CN" altLang="en-US" sz="2000" dirty="0"/>
              <a:t>表示第 </a:t>
            </a:r>
            <a:r>
              <a:rPr lang="en-US" altLang="zh-CN" sz="2000" dirty="0" err="1"/>
              <a:t>i</a:t>
            </a:r>
            <a:r>
              <a:rPr lang="en-US" altLang="zh-CN" sz="2000" dirty="0"/>
              <a:t> </a:t>
            </a:r>
            <a:r>
              <a:rPr lang="zh-CN" altLang="en-US" sz="2000" dirty="0"/>
              <a:t>层的第 </a:t>
            </a:r>
            <a:r>
              <a:rPr lang="en-US" altLang="zh-CN" sz="2000" dirty="0"/>
              <a:t>j </a:t>
            </a:r>
            <a:r>
              <a:rPr lang="zh-CN" altLang="en-US" sz="2000" dirty="0"/>
              <a:t>个结点的输出结果。每个连接的权重值用      表示。其中角标的含义为，第 </a:t>
            </a:r>
            <a:r>
              <a:rPr lang="en-US" altLang="zh-CN" sz="2000" dirty="0" err="1"/>
              <a:t>i</a:t>
            </a:r>
            <a:r>
              <a:rPr lang="en-US" altLang="zh-CN" sz="2000" dirty="0"/>
              <a:t> </a:t>
            </a:r>
            <a:r>
              <a:rPr lang="zh-CN" altLang="en-US" sz="2000" dirty="0"/>
              <a:t>层的第 </a:t>
            </a:r>
            <a:r>
              <a:rPr lang="en-US" altLang="zh-CN" sz="2000" dirty="0"/>
              <a:t>j </a:t>
            </a:r>
            <a:r>
              <a:rPr lang="zh-CN" altLang="en-US" sz="2000" dirty="0"/>
              <a:t>个结点向第 </a:t>
            </a:r>
            <a:r>
              <a:rPr lang="en-US" altLang="zh-CN" sz="2000" dirty="0" err="1"/>
              <a:t>i</a:t>
            </a:r>
            <a:r>
              <a:rPr lang="en-US" altLang="zh-CN" sz="2000" dirty="0"/>
              <a:t> + 1 </a:t>
            </a:r>
            <a:r>
              <a:rPr lang="zh-CN" altLang="en-US" sz="2000" dirty="0"/>
              <a:t>层的第 </a:t>
            </a:r>
            <a:r>
              <a:rPr lang="en-US" altLang="zh-CN" sz="2000" dirty="0"/>
              <a:t>k </a:t>
            </a:r>
            <a:r>
              <a:rPr lang="zh-CN" altLang="en-US" sz="2000" dirty="0"/>
              <a:t>个结点连接的权重。</a:t>
            </a:r>
            <a:br>
              <a:rPr lang="zh-CN" altLang="en-US" sz="2000" dirty="0"/>
            </a:br>
            <a:br>
              <a:rPr lang="zh-CN" altLang="en-US" sz="2000" dirty="0"/>
            </a:br>
            <a:br>
              <a:rPr lang="zh-CN" altLang="en-US" dirty="0"/>
            </a:br>
            <a:br>
              <a:rPr lang="zh-CN" altLang="en-US" dirty="0"/>
            </a:br>
            <a:endParaRPr lang="zh-CN" altLang="en-US" dirty="0"/>
          </a:p>
        </p:txBody>
      </p:sp>
      <p:pic>
        <p:nvPicPr>
          <p:cNvPr id="21506" name="Picture 2"/>
          <p:cNvPicPr>
            <a:picLocks noChangeAspect="1" noChangeArrowheads="1"/>
          </p:cNvPicPr>
          <p:nvPr/>
        </p:nvPicPr>
        <p:blipFill>
          <a:blip r:embed="rId2"/>
          <a:srcRect/>
          <a:stretch>
            <a:fillRect/>
          </a:stretch>
        </p:blipFill>
        <p:spPr bwMode="auto">
          <a:xfrm>
            <a:off x="9997988" y="2939638"/>
            <a:ext cx="438150" cy="352425"/>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3650358" y="3609583"/>
            <a:ext cx="4791075" cy="3048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神经网络模型</a:t>
            </a:r>
          </a:p>
          <a:p>
            <a:endParaRPr lang="zh-CN" altLang="en-US" dirty="0"/>
          </a:p>
        </p:txBody>
      </p:sp>
      <p:sp>
        <p:nvSpPr>
          <p:cNvPr id="3" name="文本占位符 2"/>
          <p:cNvSpPr>
            <a:spLocks noGrp="1"/>
          </p:cNvSpPr>
          <p:nvPr>
            <p:ph type="body" sz="quarter" idx="22"/>
          </p:nvPr>
        </p:nvSpPr>
        <p:spPr/>
        <p:txBody>
          <a:bodyPr/>
          <a:lstStyle/>
          <a:p>
            <a:r>
              <a:rPr lang="zh-CN" altLang="en-US" sz="2000" dirty="0"/>
              <a:t>机器学习建模的第一步是写出神经网络的</a:t>
            </a:r>
            <a:r>
              <a:rPr lang="zh-CN" altLang="en-US" sz="2000" b="1" dirty="0"/>
              <a:t>模型</a:t>
            </a:r>
            <a:r>
              <a:rPr lang="zh-CN" altLang="en-US" sz="2000" dirty="0"/>
              <a:t>。神经网络的预测值 </a:t>
            </a:r>
            <a:r>
              <a:rPr lang="en-US" altLang="zh-CN" sz="2000" dirty="0"/>
              <a:t>y </a:t>
            </a:r>
            <a:r>
              <a:rPr lang="zh-CN" altLang="en-US" sz="2000" dirty="0"/>
              <a:t>就是输入特征向量 </a:t>
            </a:r>
            <a:r>
              <a:rPr lang="en-US" altLang="zh-CN" sz="2000" b="1" dirty="0"/>
              <a:t>x </a:t>
            </a:r>
            <a:r>
              <a:rPr lang="zh-CN" altLang="en-US" sz="2000" dirty="0"/>
              <a:t>与所有的连接权重       计算的结果。以图为例，我们给出神经网络模型的数学表达：</a:t>
            </a:r>
            <a:endParaRPr lang="en-US" altLang="zh-CN" sz="2000" dirty="0"/>
          </a:p>
          <a:p>
            <a:r>
              <a:rPr lang="en-US" altLang="zh-CN" sz="2000" dirty="0"/>
              <a:t>                                              </a:t>
            </a:r>
          </a:p>
          <a:p>
            <a:endParaRPr lang="en-US" altLang="zh-CN" sz="2000" dirty="0"/>
          </a:p>
          <a:p>
            <a:endParaRPr lang="en-US" altLang="zh-CN" sz="2000" dirty="0"/>
          </a:p>
          <a:p>
            <a:r>
              <a:rPr lang="zh-CN" altLang="en-US" sz="2000" dirty="0"/>
              <a:t>其中                                       ，</a:t>
            </a:r>
            <a:endParaRPr lang="en-US" altLang="zh-CN" sz="2000" dirty="0"/>
          </a:p>
          <a:p>
            <a:endParaRPr lang="en-US" altLang="zh-CN" sz="2000" dirty="0"/>
          </a:p>
          <a:p>
            <a:r>
              <a:rPr lang="zh-CN" altLang="en-US" sz="2000" dirty="0"/>
              <a:t>对于第 </a:t>
            </a:r>
            <a:r>
              <a:rPr lang="en-US" altLang="zh-CN" sz="2000" dirty="0" err="1"/>
              <a:t>i</a:t>
            </a:r>
            <a:r>
              <a:rPr lang="en-US" altLang="zh-CN" sz="2000" dirty="0"/>
              <a:t> + 1 </a:t>
            </a:r>
            <a:r>
              <a:rPr lang="zh-CN" altLang="en-US" sz="2000" dirty="0"/>
              <a:t>层第 </a:t>
            </a:r>
            <a:r>
              <a:rPr lang="en-US" altLang="zh-CN" sz="2000" dirty="0"/>
              <a:t>j </a:t>
            </a:r>
            <a:r>
              <a:rPr lang="zh-CN" altLang="en-US" sz="2000" dirty="0"/>
              <a:t>个结点的输出，更广义的写法为：</a:t>
            </a:r>
            <a:br>
              <a:rPr lang="zh-CN" altLang="en-US" dirty="0"/>
            </a:br>
            <a:br>
              <a:rPr lang="zh-CN" altLang="en-US" dirty="0"/>
            </a:br>
            <a:br>
              <a:rPr lang="zh-CN" altLang="en-US" dirty="0"/>
            </a:br>
            <a:br>
              <a:rPr lang="zh-CN" altLang="en-US" dirty="0"/>
            </a:b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881122" y="1461566"/>
            <a:ext cx="438150" cy="352425"/>
          </a:xfrm>
          <a:prstGeom prst="rect">
            <a:avLst/>
          </a:prstGeom>
          <a:noFill/>
          <a:ln w="9525">
            <a:noFill/>
            <a:miter lim="800000"/>
            <a:headEnd/>
            <a:tailEnd/>
          </a:ln>
          <a:effectLst/>
        </p:spPr>
      </p:pic>
      <p:pic>
        <p:nvPicPr>
          <p:cNvPr id="22533" name="Picture 5"/>
          <p:cNvPicPr>
            <a:picLocks noChangeAspect="1" noChangeArrowheads="1"/>
          </p:cNvPicPr>
          <p:nvPr/>
        </p:nvPicPr>
        <p:blipFill>
          <a:blip r:embed="rId3"/>
          <a:srcRect/>
          <a:stretch>
            <a:fillRect/>
          </a:stretch>
        </p:blipFill>
        <p:spPr bwMode="auto">
          <a:xfrm>
            <a:off x="7075248" y="2363831"/>
            <a:ext cx="4705350" cy="258127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446371" y="1805640"/>
            <a:ext cx="3257550" cy="866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1071042" y="2946031"/>
            <a:ext cx="2809875" cy="790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4307323" y="2958557"/>
            <a:ext cx="2600325" cy="7905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555190" y="4626279"/>
            <a:ext cx="2914650" cy="762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神经网络指标</a:t>
            </a:r>
          </a:p>
        </p:txBody>
      </p:sp>
      <p:sp>
        <p:nvSpPr>
          <p:cNvPr id="3" name="文本占位符 2"/>
          <p:cNvSpPr>
            <a:spLocks noGrp="1"/>
          </p:cNvSpPr>
          <p:nvPr>
            <p:ph type="body" sz="quarter" idx="22"/>
          </p:nvPr>
        </p:nvSpPr>
        <p:spPr/>
        <p:txBody>
          <a:bodyPr/>
          <a:lstStyle/>
          <a:p>
            <a:r>
              <a:rPr lang="zh-CN" altLang="en-US" sz="2000" dirty="0"/>
              <a:t>机器学习建模的第二步是制定用于评价模型的</a:t>
            </a:r>
            <a:r>
              <a:rPr lang="zh-CN" altLang="en-US" sz="2000" b="1" dirty="0"/>
              <a:t>指标</a:t>
            </a:r>
            <a:r>
              <a:rPr lang="zh-CN" altLang="en-US" sz="2000" dirty="0"/>
              <a:t>，也即选择损失函数。这里，我们选择最小二乘误差作为神经网络的损失函数。</a:t>
            </a:r>
            <a:endParaRPr lang="en-US" altLang="zh-CN" sz="2000" dirty="0"/>
          </a:p>
          <a:p>
            <a:r>
              <a:rPr lang="zh-CN" altLang="en-US" sz="2000" dirty="0"/>
              <a:t>最小二乘损失函数计算的是，所有样本点真实值 </a:t>
            </a:r>
            <a:r>
              <a:rPr lang="en-US" altLang="zh-CN" sz="2000" i="1" dirty="0"/>
              <a:t> </a:t>
            </a:r>
            <a:r>
              <a:rPr lang="zh-CN" altLang="en-US" sz="2000" dirty="0"/>
              <a:t>与预测值   之间差值的平方和。在已知数据集                的条件下，损失函数是关于模型参数      的函数。则有：</a:t>
            </a:r>
            <a:endParaRPr lang="en-US" altLang="zh-CN" sz="2000" dirty="0"/>
          </a:p>
          <a:p>
            <a:endParaRPr lang="en-US" altLang="zh-CN" sz="2000" dirty="0"/>
          </a:p>
          <a:p>
            <a:endParaRPr lang="en-US" altLang="zh-CN" sz="2000" dirty="0"/>
          </a:p>
          <a:p>
            <a:r>
              <a:rPr lang="zh-CN" altLang="en-US" sz="2000" dirty="0"/>
              <a:t>其中，</a:t>
            </a:r>
            <a:r>
              <a:rPr lang="en-US" altLang="zh-CN" sz="2000" dirty="0"/>
              <a:t>N </a:t>
            </a:r>
            <a:r>
              <a:rPr lang="zh-CN" altLang="en-US" sz="2000" dirty="0"/>
              <a:t>为样本量，预测值   是关于 </a:t>
            </a:r>
            <a:r>
              <a:rPr lang="en-US" altLang="zh-CN" sz="2000" b="1" dirty="0"/>
              <a:t>w </a:t>
            </a:r>
            <a:r>
              <a:rPr lang="zh-CN" altLang="en-US" sz="2000" dirty="0"/>
              <a:t>的函数。</a:t>
            </a:r>
            <a:endParaRPr lang="en-US" altLang="zh-CN" sz="2000" dirty="0"/>
          </a:p>
          <a:p>
            <a:r>
              <a:rPr lang="zh-CN" altLang="en-US" sz="2000" dirty="0"/>
              <a:t>该损失函数也被称作 </a:t>
            </a:r>
            <a:r>
              <a:rPr lang="en-US" altLang="zh-CN" sz="2000" dirty="0"/>
              <a:t>L</a:t>
            </a:r>
            <a:r>
              <a:rPr lang="en-US" altLang="zh-CN" sz="2400" baseline="-25000" dirty="0"/>
              <a:t>2 </a:t>
            </a:r>
            <a:r>
              <a:rPr lang="zh-CN" altLang="en-US" sz="2000" dirty="0"/>
              <a:t>损失函数或欧几里得损失函数，其数学意义为评估计算神经网络预测结果向量与正确标签向量之间的欧几里得距离。</a:t>
            </a:r>
            <a:br>
              <a:rPr lang="zh-CN" altLang="en-US" sz="2000" dirty="0"/>
            </a:br>
            <a:br>
              <a:rPr lang="zh-CN" altLang="en-US" sz="2000" dirty="0"/>
            </a:br>
            <a:endParaRPr lang="en-US" altLang="zh-CN" sz="2000" dirty="0"/>
          </a:p>
          <a:p>
            <a:br>
              <a:rPr lang="zh-CN" altLang="en-US" sz="2000" dirty="0"/>
            </a:br>
            <a:br>
              <a:rPr lang="zh-CN" altLang="en-US" dirty="0"/>
            </a:br>
            <a:br>
              <a:rPr lang="zh-CN" altLang="en-US" dirty="0"/>
            </a:br>
            <a:br>
              <a:rPr lang="zh-CN" altLang="en-US" dirty="0"/>
            </a:br>
            <a:endParaRPr lang="zh-CN" altLang="en-US" dirty="0"/>
          </a:p>
        </p:txBody>
      </p:sp>
      <p:pic>
        <p:nvPicPr>
          <p:cNvPr id="23554" name="Picture 2"/>
          <p:cNvPicPr>
            <a:picLocks noChangeAspect="1" noChangeArrowheads="1"/>
          </p:cNvPicPr>
          <p:nvPr/>
        </p:nvPicPr>
        <p:blipFill>
          <a:blip r:embed="rId2"/>
          <a:srcRect/>
          <a:stretch>
            <a:fillRect/>
          </a:stretch>
        </p:blipFill>
        <p:spPr bwMode="auto">
          <a:xfrm>
            <a:off x="5833150" y="1910024"/>
            <a:ext cx="229100" cy="294557"/>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7070226" y="1881450"/>
            <a:ext cx="207396" cy="360213"/>
          </a:xfrm>
          <a:prstGeom prst="rect">
            <a:avLst/>
          </a:prstGeom>
          <a:noFill/>
          <a:ln w="9525">
            <a:noFill/>
            <a:miter lim="800000"/>
            <a:headEnd/>
            <a:tailEnd/>
          </a:ln>
          <a:effectLst/>
        </p:spPr>
      </p:pic>
      <p:pic>
        <p:nvPicPr>
          <p:cNvPr id="23556" name="Picture 4"/>
          <p:cNvPicPr>
            <a:picLocks noChangeAspect="1" noChangeArrowheads="1"/>
          </p:cNvPicPr>
          <p:nvPr/>
        </p:nvPicPr>
        <p:blipFill>
          <a:blip r:embed="rId4"/>
          <a:srcRect/>
          <a:stretch>
            <a:fillRect/>
          </a:stretch>
        </p:blipFill>
        <p:spPr bwMode="auto">
          <a:xfrm>
            <a:off x="11060288" y="1826060"/>
            <a:ext cx="1019175" cy="400050"/>
          </a:xfrm>
          <a:prstGeom prst="rect">
            <a:avLst/>
          </a:prstGeom>
          <a:noFill/>
          <a:ln w="9525">
            <a:noFill/>
            <a:miter lim="800000"/>
            <a:headEnd/>
            <a:tailEnd/>
          </a:ln>
          <a:effectLst/>
        </p:spPr>
      </p:pic>
      <p:pic>
        <p:nvPicPr>
          <p:cNvPr id="23557" name="Picture 5"/>
          <p:cNvPicPr>
            <a:picLocks noChangeAspect="1" noChangeArrowheads="1"/>
          </p:cNvPicPr>
          <p:nvPr/>
        </p:nvPicPr>
        <p:blipFill>
          <a:blip r:embed="rId5"/>
          <a:srcRect/>
          <a:stretch>
            <a:fillRect/>
          </a:stretch>
        </p:blipFill>
        <p:spPr bwMode="auto">
          <a:xfrm>
            <a:off x="4616559" y="2151737"/>
            <a:ext cx="428625" cy="400050"/>
          </a:xfrm>
          <a:prstGeom prst="rect">
            <a:avLst/>
          </a:prstGeom>
          <a:noFill/>
          <a:ln w="9525">
            <a:noFill/>
            <a:miter lim="800000"/>
            <a:headEnd/>
            <a:tailEnd/>
          </a:ln>
          <a:effectLst/>
        </p:spPr>
      </p:pic>
      <p:pic>
        <p:nvPicPr>
          <p:cNvPr id="23558" name="Picture 6"/>
          <p:cNvPicPr>
            <a:picLocks noChangeAspect="1" noChangeArrowheads="1"/>
          </p:cNvPicPr>
          <p:nvPr/>
        </p:nvPicPr>
        <p:blipFill>
          <a:blip r:embed="rId6"/>
          <a:srcRect/>
          <a:stretch>
            <a:fillRect/>
          </a:stretch>
        </p:blipFill>
        <p:spPr bwMode="auto">
          <a:xfrm>
            <a:off x="4523789" y="2625116"/>
            <a:ext cx="2543175" cy="781050"/>
          </a:xfrm>
          <a:prstGeom prst="rect">
            <a:avLst/>
          </a:prstGeom>
          <a:noFill/>
          <a:ln w="9525">
            <a:no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3627656" y="3486869"/>
            <a:ext cx="207396" cy="36021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神经网络算法</a:t>
            </a:r>
          </a:p>
        </p:txBody>
      </p:sp>
      <p:sp>
        <p:nvSpPr>
          <p:cNvPr id="3" name="文本占位符 2"/>
          <p:cNvSpPr>
            <a:spLocks noGrp="1"/>
          </p:cNvSpPr>
          <p:nvPr>
            <p:ph type="body" sz="quarter" idx="22"/>
          </p:nvPr>
        </p:nvSpPr>
        <p:spPr/>
        <p:txBody>
          <a:bodyPr/>
          <a:lstStyle/>
          <a:p>
            <a:r>
              <a:rPr lang="zh-CN" altLang="en-US" sz="2000" dirty="0"/>
              <a:t>机器学习建模的第三步是设计用于优化模型的</a:t>
            </a:r>
            <a:r>
              <a:rPr lang="zh-CN" altLang="en-US" sz="2000" b="1" dirty="0"/>
              <a:t>算法</a:t>
            </a:r>
            <a:r>
              <a:rPr lang="zh-CN" altLang="en-US" sz="2000" dirty="0"/>
              <a:t>。</a:t>
            </a:r>
            <a:endParaRPr lang="en-US" altLang="zh-CN" sz="2000" dirty="0"/>
          </a:p>
          <a:p>
            <a:r>
              <a:rPr lang="zh-CN" altLang="en-US" sz="2000" dirty="0"/>
              <a:t>在确定神经网络架构，预设权重值（以全部置零为例）并定义损失函数后，我们可以给定多个输入向量，通过一个前向传播（</a:t>
            </a:r>
            <a:r>
              <a:rPr lang="en-US" altLang="zh-CN" sz="2000" dirty="0"/>
              <a:t>Forward Propagation</a:t>
            </a:r>
            <a:r>
              <a:rPr lang="zh-CN" altLang="en-US" sz="2000" dirty="0"/>
              <a:t>）预测得到多个输出向量。</a:t>
            </a:r>
            <a:endParaRPr lang="en-US" altLang="zh-CN" sz="2000" dirty="0"/>
          </a:p>
          <a:p>
            <a:r>
              <a:rPr lang="zh-CN" altLang="en-US" sz="2000" dirty="0"/>
              <a:t>将这些输出向量以及对应的输出标签代入损失函数后可以发现，不经过权重训练的神经网络基本不能以我们想要的方式进行预测。</a:t>
            </a:r>
            <a:endParaRPr lang="en-US" altLang="zh-CN" sz="2000" dirty="0"/>
          </a:p>
          <a:p>
            <a:r>
              <a:rPr lang="zh-CN" altLang="en-US" sz="2000" dirty="0"/>
              <a:t>此时，我们需要使用某个神经网络算法在标签的“监督”下对该神经网络进行训练。</a:t>
            </a:r>
            <a:endParaRPr lang="en-US" altLang="zh-CN" sz="2000" dirty="0"/>
          </a:p>
          <a:p>
            <a:r>
              <a:rPr lang="zh-CN" altLang="en-US" sz="2000" dirty="0"/>
              <a:t>其中，最基础、最经典的神经网络训练方法要属梯度下降法（</a:t>
            </a:r>
            <a:r>
              <a:rPr lang="en-US" sz="2000" dirty="0"/>
              <a:t>Gradient Descent）。</a:t>
            </a:r>
          </a:p>
          <a:p>
            <a:r>
              <a:rPr lang="zh-CN" altLang="en-US" sz="2000" dirty="0"/>
              <a:t>为了更好地了解训练神经网路的基本过程，我们要先介绍神经网络的</a:t>
            </a:r>
            <a:r>
              <a:rPr lang="zh-CN" altLang="en-US" sz="2000" b="1" dirty="0"/>
              <a:t>前向传播过程</a:t>
            </a:r>
            <a:r>
              <a:rPr lang="zh-CN" altLang="en-US" sz="2000" dirty="0"/>
              <a:t>和求解梯度的</a:t>
            </a:r>
            <a:r>
              <a:rPr lang="zh-CN" altLang="en-US" sz="2000" b="1" dirty="0"/>
              <a:t>反向传播过程</a:t>
            </a:r>
            <a:r>
              <a:rPr lang="zh-CN" altLang="en-US" sz="2000" dirty="0"/>
              <a:t>。</a:t>
            </a:r>
            <a:br>
              <a:rPr lang="zh-CN" altLang="en-US" sz="2000" dirty="0"/>
            </a:br>
            <a:r>
              <a:rPr lang="zh-CN" altLang="en-US" sz="2000" dirty="0"/>
              <a:t> </a:t>
            </a:r>
            <a:br>
              <a:rPr lang="zh-CN" altLang="en-US" sz="2000" dirty="0"/>
            </a:br>
            <a:r>
              <a:rPr lang="zh-CN" altLang="en-US" sz="2000" dirty="0"/>
              <a:t> </a:t>
            </a:r>
            <a:br>
              <a:rPr lang="en-US" sz="2000" dirty="0"/>
            </a:br>
            <a:r>
              <a:rPr lang="zh-CN" altLang="en-US" sz="2000" dirty="0"/>
              <a:t> </a:t>
            </a:r>
            <a:br>
              <a:rPr lang="zh-CN" altLang="en-US" dirty="0"/>
            </a:b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前向传播过程</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神经网络从输入层往输出层的传播过程称为前向传播。</a:t>
            </a:r>
            <a:endParaRPr lang="en-US" altLang="zh-CN" sz="2000" dirty="0"/>
          </a:p>
          <a:p>
            <a:r>
              <a:rPr lang="en-US" altLang="zh-CN" sz="2000" dirty="0"/>
              <a:t>• </a:t>
            </a:r>
            <a:r>
              <a:rPr lang="zh-CN" altLang="en-US" sz="2000" dirty="0"/>
              <a:t>神经网络通过前向传播得到预测的输出结果。</a:t>
            </a:r>
            <a:br>
              <a:rPr lang="zh-CN" altLang="en-US" dirty="0"/>
            </a:br>
            <a:endParaRPr lang="en-US" altLang="zh-CN" dirty="0"/>
          </a:p>
          <a:p>
            <a:r>
              <a:rPr lang="zh-CN" altLang="en-US" sz="2000" dirty="0"/>
              <a:t>下图给出了一个 </a:t>
            </a:r>
            <a:r>
              <a:rPr lang="en-US" altLang="zh-CN" sz="2000" dirty="0"/>
              <a:t>4 </a:t>
            </a:r>
            <a:r>
              <a:rPr lang="zh-CN" altLang="en-US" sz="2000" dirty="0"/>
              <a:t>层神经网络的例子来阐述前向传播的全部计算过程。其输入层包含 </a:t>
            </a:r>
            <a:r>
              <a:rPr lang="en-US" altLang="zh-CN" sz="2000" dirty="0"/>
              <a:t>3 </a:t>
            </a:r>
            <a:r>
              <a:rPr lang="zh-CN" altLang="en-US" sz="2000" dirty="0"/>
              <a:t>个结点；隐藏层有 </a:t>
            </a:r>
            <a:r>
              <a:rPr lang="en-US" altLang="zh-CN" sz="2000" dirty="0"/>
              <a:t>2 </a:t>
            </a:r>
            <a:r>
              <a:rPr lang="zh-CN" altLang="en-US" sz="2000" dirty="0"/>
              <a:t>层，各包含 </a:t>
            </a:r>
            <a:r>
              <a:rPr lang="en-US" altLang="zh-CN" sz="2000" dirty="0"/>
              <a:t>2 </a:t>
            </a:r>
            <a:r>
              <a:rPr lang="zh-CN" altLang="en-US" sz="2000" dirty="0"/>
              <a:t>个结点；最后的输出层包含 </a:t>
            </a:r>
            <a:r>
              <a:rPr lang="en-US" altLang="zh-CN" sz="2000" dirty="0"/>
              <a:t>1 </a:t>
            </a:r>
            <a:r>
              <a:rPr lang="zh-CN" altLang="en-US" sz="2000" dirty="0"/>
              <a:t>个结点。</a:t>
            </a:r>
            <a:br>
              <a:rPr lang="zh-CN" altLang="en-US" sz="2000" dirty="0"/>
            </a:br>
            <a:r>
              <a:rPr lang="zh-CN" altLang="en-US" sz="2000" dirty="0"/>
              <a:t> </a:t>
            </a:r>
            <a:br>
              <a:rPr lang="zh-CN" altLang="en-US" dirty="0"/>
            </a:b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3252263" y="3429981"/>
            <a:ext cx="5975123" cy="293324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前向传播过程</a:t>
            </a:r>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dirty="0"/>
          </a:p>
          <a:p>
            <a:endParaRPr lang="en-US" altLang="zh-CN" dirty="0"/>
          </a:p>
          <a:p>
            <a:r>
              <a:rPr lang="zh-CN" altLang="en-US" sz="2000" dirty="0"/>
              <a:t>建模的目的就是建立输入到输出的映射函数 </a:t>
            </a:r>
            <a:r>
              <a:rPr lang="en-US" sz="2000" dirty="0"/>
              <a:t>y = f(x)。</a:t>
            </a:r>
            <a:br>
              <a:rPr lang="en-US" dirty="0"/>
            </a:br>
            <a:r>
              <a:rPr lang="zh-CN" altLang="en-US" sz="2000" dirty="0"/>
              <a:t>我们从输入层（第</a:t>
            </a:r>
            <a:r>
              <a:rPr lang="en-US" altLang="zh-CN" sz="2000" dirty="0"/>
              <a:t>0</a:t>
            </a:r>
            <a:r>
              <a:rPr lang="zh-CN" altLang="en-US" sz="2000" dirty="0"/>
              <a:t>层）开始尝试写出映射关系：</a:t>
            </a:r>
            <a:endParaRPr lang="en-US" altLang="zh-CN" sz="2000" dirty="0"/>
          </a:p>
          <a:p>
            <a:r>
              <a:rPr lang="zh-CN" altLang="en-US" sz="2000" dirty="0"/>
              <a:t>第</a:t>
            </a:r>
            <a:r>
              <a:rPr lang="en-US" altLang="zh-CN" sz="2000" dirty="0"/>
              <a:t>0</a:t>
            </a:r>
            <a:r>
              <a:rPr lang="zh-CN" altLang="en-US" sz="2000" dirty="0"/>
              <a:t>层到第</a:t>
            </a:r>
            <a:r>
              <a:rPr lang="en-US" altLang="zh-CN" sz="2000" dirty="0"/>
              <a:t>1</a:t>
            </a:r>
            <a:r>
              <a:rPr lang="zh-CN" altLang="en-US" sz="2000" dirty="0"/>
              <a:t>层：                                                              ，</a:t>
            </a:r>
            <a:br>
              <a:rPr lang="zh-CN" altLang="en-US" dirty="0"/>
            </a:br>
            <a:endParaRPr lang="en-US" altLang="zh-CN" dirty="0"/>
          </a:p>
          <a:p>
            <a:r>
              <a:rPr lang="zh-CN" altLang="en-US" sz="2000" dirty="0"/>
              <a:t>第</a:t>
            </a:r>
            <a:r>
              <a:rPr lang="en-US" altLang="zh-CN" sz="2000" dirty="0"/>
              <a:t>1</a:t>
            </a:r>
            <a:r>
              <a:rPr lang="zh-CN" altLang="en-US" sz="2000" dirty="0"/>
              <a:t>层到第</a:t>
            </a:r>
            <a:r>
              <a:rPr lang="en-US" altLang="zh-CN" sz="2000" dirty="0"/>
              <a:t>2</a:t>
            </a:r>
            <a:r>
              <a:rPr lang="zh-CN" altLang="en-US" sz="2000" dirty="0"/>
              <a:t>层：                                                  ，</a:t>
            </a:r>
            <a:endParaRPr lang="en-US" altLang="zh-CN" sz="2000" dirty="0"/>
          </a:p>
          <a:p>
            <a:endParaRPr lang="en-US" altLang="zh-CN" sz="2000" dirty="0"/>
          </a:p>
          <a:p>
            <a:r>
              <a:rPr lang="zh-CN" altLang="en-US" sz="2000" dirty="0"/>
              <a:t>第</a:t>
            </a:r>
            <a:r>
              <a:rPr lang="en-US" altLang="zh-CN" sz="2000" dirty="0"/>
              <a:t>2</a:t>
            </a:r>
            <a:r>
              <a:rPr lang="zh-CN" altLang="en-US" sz="2000" dirty="0"/>
              <a:t>层到第</a:t>
            </a:r>
            <a:r>
              <a:rPr lang="en-US" altLang="zh-CN" sz="2000" dirty="0"/>
              <a:t>3</a:t>
            </a:r>
            <a:r>
              <a:rPr lang="zh-CN" altLang="en-US" sz="2000" dirty="0"/>
              <a:t>层（输出层）：</a:t>
            </a:r>
          </a:p>
        </p:txBody>
      </p:sp>
      <p:pic>
        <p:nvPicPr>
          <p:cNvPr id="2050" name="Picture 2"/>
          <p:cNvPicPr>
            <a:picLocks noChangeAspect="1" noChangeArrowheads="1"/>
          </p:cNvPicPr>
          <p:nvPr/>
        </p:nvPicPr>
        <p:blipFill>
          <a:blip r:embed="rId2"/>
          <a:srcRect/>
          <a:stretch>
            <a:fillRect/>
          </a:stretch>
        </p:blipFill>
        <p:spPr bwMode="auto">
          <a:xfrm>
            <a:off x="3577940" y="373630"/>
            <a:ext cx="4964811" cy="2437271"/>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2279020" y="3741303"/>
            <a:ext cx="4752975" cy="352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7185504" y="3721013"/>
            <a:ext cx="4743450" cy="3429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2356720" y="4392135"/>
            <a:ext cx="3695700" cy="4286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a:srcRect/>
          <a:stretch>
            <a:fillRect/>
          </a:stretch>
        </p:blipFill>
        <p:spPr bwMode="auto">
          <a:xfrm>
            <a:off x="6425919" y="4458288"/>
            <a:ext cx="3724275" cy="371475"/>
          </a:xfrm>
          <a:prstGeom prst="rect">
            <a:avLst/>
          </a:prstGeom>
          <a:noFill/>
          <a:ln w="9525">
            <a:noFill/>
            <a:miter lim="800000"/>
            <a:headEnd/>
            <a:tailEnd/>
          </a:ln>
          <a:effectLst/>
        </p:spPr>
      </p:pic>
      <p:pic>
        <p:nvPicPr>
          <p:cNvPr id="3078" name="Picture 6"/>
          <p:cNvPicPr>
            <a:picLocks noChangeAspect="1" noChangeArrowheads="1"/>
          </p:cNvPicPr>
          <p:nvPr/>
        </p:nvPicPr>
        <p:blipFill>
          <a:blip r:embed="rId7"/>
          <a:srcRect/>
          <a:stretch>
            <a:fillRect/>
          </a:stretch>
        </p:blipFill>
        <p:spPr bwMode="auto">
          <a:xfrm>
            <a:off x="3593140" y="5314297"/>
            <a:ext cx="4229100" cy="4381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反向传播过程</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神经网络从输出层往输入层的传播过程称为反向传播。</a:t>
            </a:r>
            <a:endParaRPr lang="en-US" altLang="zh-CN" sz="2000" dirty="0"/>
          </a:p>
          <a:p>
            <a:r>
              <a:rPr lang="en-US" altLang="zh-CN" sz="2000" dirty="0"/>
              <a:t>• </a:t>
            </a:r>
            <a:r>
              <a:rPr lang="zh-CN" altLang="en-US" sz="2000" dirty="0"/>
              <a:t>在梯度下降法中，反向传播通过应用复合函数求导链式法则来计算梯度。</a:t>
            </a:r>
            <a:endParaRPr lang="en-US" altLang="zh-CN" sz="2000" dirty="0"/>
          </a:p>
          <a:p>
            <a:endParaRPr lang="en-US" altLang="zh-CN" sz="2000" dirty="0"/>
          </a:p>
          <a:p>
            <a:r>
              <a:rPr lang="zh-CN" altLang="en-US" sz="2000" dirty="0"/>
              <a:t>我们以下图中的神经网络为例来阐述如何采用反向传播算法（</a:t>
            </a:r>
            <a:r>
              <a:rPr lang="en-US" altLang="zh-CN" sz="2000" dirty="0"/>
              <a:t>BP </a:t>
            </a:r>
            <a:r>
              <a:rPr lang="zh-CN" altLang="en-US" sz="2000" dirty="0"/>
              <a:t>算法），去计算每一个连接权重的梯度，即计算损失函数对于每一个权重的偏导。</a:t>
            </a:r>
            <a:br>
              <a:rPr lang="zh-CN" altLang="en-US" sz="2000" dirty="0"/>
            </a:br>
            <a:endParaRPr lang="en-US" altLang="zh-CN" sz="2000" dirty="0"/>
          </a:p>
          <a:p>
            <a:br>
              <a:rPr lang="zh-CN" altLang="en-US" sz="2000" dirty="0"/>
            </a:br>
            <a:r>
              <a:rPr lang="zh-CN" altLang="en-US" sz="2000" dirty="0"/>
              <a:t> </a:t>
            </a:r>
            <a:br>
              <a:rPr lang="zh-CN" altLang="en-US" sz="2000" dirty="0"/>
            </a:br>
            <a:endParaRPr lang="zh-CN" altLang="en-US" sz="2000" dirty="0"/>
          </a:p>
        </p:txBody>
      </p:sp>
      <p:pic>
        <p:nvPicPr>
          <p:cNvPr id="5" name="Picture 5"/>
          <p:cNvPicPr>
            <a:picLocks noChangeAspect="1" noChangeArrowheads="1"/>
          </p:cNvPicPr>
          <p:nvPr/>
        </p:nvPicPr>
        <p:blipFill>
          <a:blip r:embed="rId2"/>
          <a:srcRect/>
          <a:stretch>
            <a:fillRect/>
          </a:stretch>
        </p:blipFill>
        <p:spPr bwMode="auto">
          <a:xfrm>
            <a:off x="3805957" y="3616433"/>
            <a:ext cx="5012366" cy="2749699"/>
          </a:xfrm>
          <a:prstGeom prst="rect">
            <a:avLst/>
          </a:prstGeom>
          <a:noFill/>
          <a:ln w="9525">
            <a:noFill/>
            <a:miter lim="800000"/>
            <a:headEnd/>
            <a:tailEnd/>
          </a:ln>
          <a:effectLst/>
        </p:spPr>
      </p:pic>
      <p:pic>
        <p:nvPicPr>
          <p:cNvPr id="6" name="Picture 8"/>
          <p:cNvPicPr>
            <a:picLocks noChangeAspect="1" noChangeArrowheads="1"/>
          </p:cNvPicPr>
          <p:nvPr/>
        </p:nvPicPr>
        <p:blipFill>
          <a:blip r:embed="rId3"/>
          <a:srcRect/>
          <a:stretch>
            <a:fillRect/>
          </a:stretch>
        </p:blipFill>
        <p:spPr bwMode="auto">
          <a:xfrm>
            <a:off x="8572500" y="4881171"/>
            <a:ext cx="631648" cy="41733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反向传播过程</a:t>
            </a:r>
          </a:p>
          <a:p>
            <a:endParaRPr lang="zh-CN" altLang="en-US" dirty="0"/>
          </a:p>
        </p:txBody>
      </p:sp>
      <p:sp>
        <p:nvSpPr>
          <p:cNvPr id="3" name="文本占位符 2"/>
          <p:cNvSpPr>
            <a:spLocks noGrp="1"/>
          </p:cNvSpPr>
          <p:nvPr>
            <p:ph type="body" sz="quarter" idx="22"/>
          </p:nvPr>
        </p:nvSpPr>
        <p:spPr/>
        <p:txBody>
          <a:bodyPr/>
          <a:lstStyle/>
          <a:p>
            <a:endParaRPr lang="en-US" altLang="zh-CN" dirty="0"/>
          </a:p>
          <a:p>
            <a:endParaRPr lang="en-US" altLang="zh-CN" dirty="0"/>
          </a:p>
          <a:p>
            <a:endParaRPr lang="en-US" altLang="zh-CN" dirty="0"/>
          </a:p>
          <a:p>
            <a:r>
              <a:rPr lang="zh-CN" altLang="en-US" sz="2000" dirty="0"/>
              <a:t>我们首先计算每个结点的偏导。</a:t>
            </a:r>
            <a:endParaRPr lang="en-US" altLang="zh-CN" sz="2000" dirty="0"/>
          </a:p>
          <a:p>
            <a:r>
              <a:rPr lang="zh-CN" altLang="en-US" sz="2000" dirty="0"/>
              <a:t>为了避免表示歧义，我们不写损失函数公式 </a:t>
            </a:r>
            <a:r>
              <a:rPr lang="en-US" altLang="zh-CN" sz="2000" dirty="0"/>
              <a:t>                           </a:t>
            </a:r>
            <a:r>
              <a:rPr lang="zh-CN" altLang="en-US" sz="2000" dirty="0"/>
              <a:t>中的下角标，改写为：</a:t>
            </a:r>
            <a:endParaRPr lang="en-US" altLang="zh-CN" sz="2000" dirty="0"/>
          </a:p>
          <a:p>
            <a:r>
              <a:rPr lang="zh-CN" altLang="en-US" sz="2000" dirty="0"/>
              <a:t>我们从输出层（第三层）结点的偏导开始计算：</a:t>
            </a:r>
            <a:endParaRPr lang="en-US" altLang="zh-CN" sz="2000" dirty="0"/>
          </a:p>
          <a:p>
            <a:endParaRPr lang="en-US" altLang="zh-CN" sz="2000" dirty="0"/>
          </a:p>
          <a:p>
            <a:endParaRPr lang="en-US" altLang="zh-CN" sz="2000" dirty="0"/>
          </a:p>
          <a:p>
            <a:r>
              <a:rPr lang="zh-CN" altLang="en-US" sz="2000" dirty="0"/>
              <a:t>第</a:t>
            </a:r>
            <a:r>
              <a:rPr lang="en-US" altLang="zh-CN" sz="2000" dirty="0"/>
              <a:t>3</a:t>
            </a:r>
            <a:r>
              <a:rPr lang="zh-CN" altLang="en-US" sz="2000" dirty="0"/>
              <a:t>层：</a:t>
            </a:r>
            <a:endParaRPr lang="en-US" altLang="zh-CN" sz="2000" dirty="0"/>
          </a:p>
          <a:p>
            <a:endParaRPr lang="en-US" altLang="zh-CN" sz="2000" dirty="0"/>
          </a:p>
          <a:p>
            <a:br>
              <a:rPr lang="zh-CN" altLang="en-US" dirty="0"/>
            </a:br>
            <a:r>
              <a:rPr lang="zh-CN" altLang="en-US" dirty="0"/>
              <a:t> </a:t>
            </a:r>
            <a:br>
              <a:rPr lang="zh-CN" altLang="en-US" dirty="0"/>
            </a:br>
            <a:endParaRPr lang="zh-CN" altLang="en-US" dirty="0"/>
          </a:p>
        </p:txBody>
      </p:sp>
      <p:pic>
        <p:nvPicPr>
          <p:cNvPr id="5" name="Picture 5"/>
          <p:cNvPicPr>
            <a:picLocks noChangeAspect="1" noChangeArrowheads="1"/>
          </p:cNvPicPr>
          <p:nvPr/>
        </p:nvPicPr>
        <p:blipFill>
          <a:blip r:embed="rId2"/>
          <a:srcRect/>
          <a:stretch>
            <a:fillRect/>
          </a:stretch>
        </p:blipFill>
        <p:spPr bwMode="auto">
          <a:xfrm>
            <a:off x="4043949" y="162839"/>
            <a:ext cx="4198176" cy="2303048"/>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5346266" y="2780290"/>
            <a:ext cx="2081668" cy="66453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9987679" y="2886099"/>
            <a:ext cx="1999729" cy="487329"/>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1802643" y="4616037"/>
            <a:ext cx="2130532" cy="554743"/>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5738944" y="4038273"/>
            <a:ext cx="4119039" cy="1953288"/>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8021355" y="1223571"/>
            <a:ext cx="533400" cy="3524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反向传播过程</a:t>
            </a:r>
          </a:p>
          <a:p>
            <a:endParaRPr lang="zh-CN" altLang="en-US" dirty="0"/>
          </a:p>
        </p:txBody>
      </p:sp>
      <p:sp>
        <p:nvSpPr>
          <p:cNvPr id="3" name="文本占位符 2"/>
          <p:cNvSpPr>
            <a:spLocks noGrp="1"/>
          </p:cNvSpPr>
          <p:nvPr>
            <p:ph type="body" sz="quarter" idx="22"/>
          </p:nvPr>
        </p:nvSpPr>
        <p:spPr/>
        <p:txBody>
          <a:bodyPr/>
          <a:lstStyle/>
          <a:p>
            <a:endParaRPr lang="en-US" altLang="zh-CN" sz="2000" dirty="0"/>
          </a:p>
          <a:p>
            <a:endParaRPr lang="en-US" altLang="zh-CN" sz="2000" dirty="0"/>
          </a:p>
          <a:p>
            <a:endParaRPr lang="en-US" altLang="zh-CN" sz="2000" dirty="0"/>
          </a:p>
          <a:p>
            <a:r>
              <a:rPr lang="zh-CN" altLang="en-US" sz="2000" dirty="0"/>
              <a:t>第</a:t>
            </a:r>
            <a:r>
              <a:rPr lang="en-US" altLang="zh-CN" sz="2000" dirty="0"/>
              <a:t>2</a:t>
            </a:r>
            <a:r>
              <a:rPr lang="zh-CN" altLang="en-US" sz="2000" dirty="0"/>
              <a:t>层：</a:t>
            </a:r>
            <a:endParaRPr lang="en-US" altLang="zh-CN" sz="2000" dirty="0"/>
          </a:p>
          <a:p>
            <a:endParaRPr lang="en-US" altLang="zh-CN" sz="2000" dirty="0"/>
          </a:p>
          <a:p>
            <a:endParaRPr lang="en-US" altLang="zh-CN" sz="2000" dirty="0"/>
          </a:p>
          <a:p>
            <a:r>
              <a:rPr lang="zh-CN" altLang="en-US" sz="2000" dirty="0"/>
              <a:t>第</a:t>
            </a:r>
            <a:r>
              <a:rPr lang="en-US" altLang="zh-CN" sz="2000" dirty="0"/>
              <a:t>1</a:t>
            </a:r>
            <a:r>
              <a:rPr lang="zh-CN" altLang="en-US" sz="2000" dirty="0"/>
              <a:t>层：</a:t>
            </a:r>
            <a:endParaRPr lang="en-US" altLang="zh-CN" sz="2000" dirty="0"/>
          </a:p>
          <a:p>
            <a:endParaRPr lang="en-US" altLang="zh-CN" sz="2000" dirty="0"/>
          </a:p>
          <a:p>
            <a:endParaRPr lang="en-US" altLang="zh-CN" sz="2000" dirty="0"/>
          </a:p>
          <a:p>
            <a:endParaRPr lang="en-US" altLang="zh-CN" sz="2000" dirty="0"/>
          </a:p>
          <a:p>
            <a:r>
              <a:rPr lang="zh-CN" altLang="en-US" sz="2000" dirty="0"/>
              <a:t>              </a:t>
            </a:r>
            <a:endParaRPr lang="en-US" altLang="zh-CN" sz="2000" dirty="0"/>
          </a:p>
          <a:p>
            <a:r>
              <a:rPr lang="en-US" altLang="zh-CN" sz="2000" dirty="0"/>
              <a:t>             </a:t>
            </a:r>
            <a:r>
              <a:rPr lang="zh-CN" altLang="en-US" sz="2000" dirty="0"/>
              <a:t>   损失函数关于     的偏导同样可以得到，这里不再详细列出</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zh-CN" altLang="en-US" sz="2000" dirty="0"/>
          </a:p>
        </p:txBody>
      </p:sp>
      <p:pic>
        <p:nvPicPr>
          <p:cNvPr id="4" name="Picture 5"/>
          <p:cNvPicPr>
            <a:picLocks noChangeAspect="1" noChangeArrowheads="1"/>
          </p:cNvPicPr>
          <p:nvPr/>
        </p:nvPicPr>
        <p:blipFill>
          <a:blip r:embed="rId3"/>
          <a:srcRect/>
          <a:stretch>
            <a:fillRect/>
          </a:stretch>
        </p:blipFill>
        <p:spPr bwMode="auto">
          <a:xfrm>
            <a:off x="1566929" y="2334538"/>
            <a:ext cx="1990463" cy="564226"/>
          </a:xfrm>
          <a:prstGeom prst="rect">
            <a:avLst/>
          </a:prstGeom>
          <a:noFill/>
          <a:ln w="9525">
            <a:noFill/>
            <a:miter lim="800000"/>
            <a:headEnd/>
            <a:tailEnd/>
          </a:ln>
          <a:effectLst/>
        </p:spPr>
      </p:pic>
      <p:pic>
        <p:nvPicPr>
          <p:cNvPr id="5" name="Picture 6"/>
          <p:cNvPicPr>
            <a:picLocks noChangeAspect="1" noChangeArrowheads="1"/>
          </p:cNvPicPr>
          <p:nvPr/>
        </p:nvPicPr>
        <p:blipFill>
          <a:blip r:embed="rId4"/>
          <a:srcRect/>
          <a:stretch>
            <a:fillRect/>
          </a:stretch>
        </p:blipFill>
        <p:spPr bwMode="auto">
          <a:xfrm>
            <a:off x="3614543" y="2386210"/>
            <a:ext cx="2686049" cy="418604"/>
          </a:xfrm>
          <a:prstGeom prst="rect">
            <a:avLst/>
          </a:prstGeom>
          <a:noFill/>
          <a:ln w="9525">
            <a:noFill/>
            <a:miter lim="800000"/>
            <a:headEnd/>
            <a:tailEnd/>
          </a:ln>
          <a:effectLst/>
        </p:spPr>
      </p:pic>
      <p:pic>
        <p:nvPicPr>
          <p:cNvPr id="6146" name="Picture 2"/>
          <p:cNvPicPr>
            <a:picLocks noChangeAspect="1" noChangeArrowheads="1"/>
          </p:cNvPicPr>
          <p:nvPr/>
        </p:nvPicPr>
        <p:blipFill>
          <a:blip r:embed="rId5"/>
          <a:srcRect/>
          <a:stretch>
            <a:fillRect/>
          </a:stretch>
        </p:blipFill>
        <p:spPr bwMode="auto">
          <a:xfrm>
            <a:off x="6731040" y="1433848"/>
            <a:ext cx="3897325" cy="2038221"/>
          </a:xfrm>
          <a:prstGeom prst="rect">
            <a:avLst/>
          </a:prstGeom>
          <a:noFill/>
          <a:ln w="9525">
            <a:noFill/>
            <a:miter lim="800000"/>
            <a:headEnd/>
            <a:tailEnd/>
          </a:ln>
          <a:effectLst/>
        </p:spPr>
      </p:pic>
      <p:pic>
        <p:nvPicPr>
          <p:cNvPr id="6147" name="Picture 3"/>
          <p:cNvPicPr>
            <a:picLocks noChangeAspect="1" noChangeArrowheads="1"/>
          </p:cNvPicPr>
          <p:nvPr/>
        </p:nvPicPr>
        <p:blipFill>
          <a:blip r:embed="rId6"/>
          <a:srcRect/>
          <a:stretch>
            <a:fillRect/>
          </a:stretch>
        </p:blipFill>
        <p:spPr bwMode="auto">
          <a:xfrm>
            <a:off x="3834140" y="1224811"/>
            <a:ext cx="2353719" cy="389198"/>
          </a:xfrm>
          <a:prstGeom prst="rect">
            <a:avLst/>
          </a:prstGeom>
          <a:noFill/>
          <a:ln w="9525">
            <a:noFill/>
            <a:miter lim="800000"/>
            <a:headEnd/>
            <a:tailEnd/>
          </a:ln>
          <a:effectLst/>
        </p:spPr>
      </p:pic>
      <p:sp>
        <p:nvSpPr>
          <p:cNvPr id="8" name="TextBox 7"/>
          <p:cNvSpPr txBox="1"/>
          <p:nvPr/>
        </p:nvSpPr>
        <p:spPr>
          <a:xfrm>
            <a:off x="1265131" y="1202500"/>
            <a:ext cx="2718147" cy="400110"/>
          </a:xfrm>
          <a:prstGeom prst="rect">
            <a:avLst/>
          </a:prstGeom>
          <a:noFill/>
        </p:spPr>
        <p:txBody>
          <a:bodyPr wrap="square" rtlCol="0">
            <a:spAutoFit/>
          </a:bodyPr>
          <a:lstStyle/>
          <a:p>
            <a:r>
              <a:rPr lang="en-US" altLang="zh-CN" sz="2000" dirty="0"/>
              <a:t>Sigmoid</a:t>
            </a:r>
            <a:r>
              <a:rPr lang="zh-CN" altLang="en-US" sz="2000" dirty="0"/>
              <a:t>函数</a:t>
            </a:r>
            <a:r>
              <a:rPr lang="en-US" altLang="zh-CN" sz="2000" dirty="0"/>
              <a:t>f(x)</a:t>
            </a:r>
            <a:r>
              <a:rPr lang="zh-CN" altLang="en-US" sz="2000" dirty="0"/>
              <a:t>特性：</a:t>
            </a:r>
          </a:p>
        </p:txBody>
      </p:sp>
      <p:sp>
        <p:nvSpPr>
          <p:cNvPr id="9" name="五角星 8"/>
          <p:cNvSpPr/>
          <p:nvPr/>
        </p:nvSpPr>
        <p:spPr>
          <a:xfrm>
            <a:off x="739035" y="1127343"/>
            <a:ext cx="475989" cy="463463"/>
          </a:xfrm>
          <a:prstGeom prst="star5">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6149" name="Picture 5"/>
          <p:cNvPicPr>
            <a:picLocks noChangeAspect="1" noChangeArrowheads="1"/>
          </p:cNvPicPr>
          <p:nvPr/>
        </p:nvPicPr>
        <p:blipFill>
          <a:blip r:embed="rId7"/>
          <a:srcRect/>
          <a:stretch>
            <a:fillRect/>
          </a:stretch>
        </p:blipFill>
        <p:spPr bwMode="auto">
          <a:xfrm>
            <a:off x="6164176" y="4856314"/>
            <a:ext cx="4295058" cy="533433"/>
          </a:xfrm>
          <a:prstGeom prst="rect">
            <a:avLst/>
          </a:prstGeom>
          <a:noFill/>
          <a:ln w="9525">
            <a:noFill/>
            <a:miter lim="800000"/>
            <a:headEnd/>
            <a:tailEnd/>
          </a:ln>
          <a:effectLst/>
        </p:spPr>
      </p:pic>
      <p:pic>
        <p:nvPicPr>
          <p:cNvPr id="6150" name="Picture 6"/>
          <p:cNvPicPr>
            <a:picLocks noChangeAspect="1" noChangeArrowheads="1"/>
          </p:cNvPicPr>
          <p:nvPr/>
        </p:nvPicPr>
        <p:blipFill>
          <a:blip r:embed="rId8"/>
          <a:srcRect/>
          <a:stretch>
            <a:fillRect/>
          </a:stretch>
        </p:blipFill>
        <p:spPr bwMode="auto">
          <a:xfrm>
            <a:off x="1647694" y="3640246"/>
            <a:ext cx="3412821" cy="618992"/>
          </a:xfrm>
          <a:prstGeom prst="rect">
            <a:avLst/>
          </a:prstGeom>
          <a:noFill/>
          <a:ln w="9525">
            <a:noFill/>
            <a:miter lim="800000"/>
            <a:headEnd/>
            <a:tailEnd/>
          </a:ln>
          <a:effectLst/>
        </p:spPr>
      </p:pic>
      <p:pic>
        <p:nvPicPr>
          <p:cNvPr id="6151" name="Picture 7"/>
          <p:cNvPicPr>
            <a:picLocks noChangeAspect="1" noChangeArrowheads="1"/>
          </p:cNvPicPr>
          <p:nvPr/>
        </p:nvPicPr>
        <p:blipFill>
          <a:blip r:embed="rId9"/>
          <a:srcRect/>
          <a:stretch>
            <a:fillRect/>
          </a:stretch>
        </p:blipFill>
        <p:spPr bwMode="auto">
          <a:xfrm>
            <a:off x="1659765" y="4865840"/>
            <a:ext cx="4638675" cy="533400"/>
          </a:xfrm>
          <a:prstGeom prst="rect">
            <a:avLst/>
          </a:prstGeom>
          <a:noFill/>
          <a:ln w="9525">
            <a:noFill/>
            <a:miter lim="800000"/>
            <a:headEnd/>
            <a:tailEnd/>
          </a:ln>
          <a:effectLst/>
        </p:spPr>
      </p:pic>
      <p:pic>
        <p:nvPicPr>
          <p:cNvPr id="6152" name="Picture 8"/>
          <p:cNvPicPr>
            <a:picLocks noChangeAspect="1" noChangeArrowheads="1"/>
          </p:cNvPicPr>
          <p:nvPr/>
        </p:nvPicPr>
        <p:blipFill>
          <a:blip r:embed="rId10"/>
          <a:srcRect/>
          <a:stretch>
            <a:fillRect/>
          </a:stretch>
        </p:blipFill>
        <p:spPr bwMode="auto">
          <a:xfrm>
            <a:off x="1672094" y="3018773"/>
            <a:ext cx="632695" cy="592851"/>
          </a:xfrm>
          <a:prstGeom prst="rect">
            <a:avLst/>
          </a:prstGeom>
          <a:noFill/>
          <a:ln w="9525">
            <a:noFill/>
            <a:miter lim="800000"/>
            <a:headEnd/>
            <a:tailEnd/>
          </a:ln>
          <a:effectLst/>
        </p:spPr>
      </p:pic>
      <p:pic>
        <p:nvPicPr>
          <p:cNvPr id="6153" name="Picture 9"/>
          <p:cNvPicPr>
            <a:picLocks noChangeAspect="1" noChangeArrowheads="1"/>
          </p:cNvPicPr>
          <p:nvPr/>
        </p:nvPicPr>
        <p:blipFill>
          <a:blip r:embed="rId11"/>
          <a:srcRect/>
          <a:stretch>
            <a:fillRect/>
          </a:stretch>
        </p:blipFill>
        <p:spPr bwMode="auto">
          <a:xfrm>
            <a:off x="2609067" y="3014988"/>
            <a:ext cx="2451448" cy="538576"/>
          </a:xfrm>
          <a:prstGeom prst="rect">
            <a:avLst/>
          </a:prstGeom>
          <a:noFill/>
          <a:ln w="9525">
            <a:noFill/>
            <a:miter lim="800000"/>
            <a:headEnd/>
            <a:tailEnd/>
          </a:ln>
          <a:effectLst/>
        </p:spPr>
      </p:pic>
      <p:pic>
        <p:nvPicPr>
          <p:cNvPr id="6154" name="Picture 10"/>
          <p:cNvPicPr>
            <a:picLocks noChangeAspect="1" noChangeArrowheads="1"/>
          </p:cNvPicPr>
          <p:nvPr/>
        </p:nvPicPr>
        <p:blipFill>
          <a:blip r:embed="rId12"/>
          <a:srcRect/>
          <a:stretch>
            <a:fillRect/>
          </a:stretch>
        </p:blipFill>
        <p:spPr bwMode="auto">
          <a:xfrm>
            <a:off x="2369443" y="3245546"/>
            <a:ext cx="173342" cy="194143"/>
          </a:xfrm>
          <a:prstGeom prst="rect">
            <a:avLst/>
          </a:prstGeom>
          <a:noFill/>
          <a:ln w="9525">
            <a:noFill/>
            <a:miter lim="800000"/>
            <a:headEnd/>
            <a:tailEnd/>
          </a:ln>
          <a:effectLst/>
        </p:spPr>
      </p:pic>
      <p:pic>
        <p:nvPicPr>
          <p:cNvPr id="6155" name="Picture 11"/>
          <p:cNvPicPr>
            <a:picLocks noChangeAspect="1" noChangeArrowheads="1"/>
          </p:cNvPicPr>
          <p:nvPr/>
        </p:nvPicPr>
        <p:blipFill>
          <a:blip r:embed="rId13"/>
          <a:srcRect/>
          <a:stretch>
            <a:fillRect/>
          </a:stretch>
        </p:blipFill>
        <p:spPr bwMode="auto">
          <a:xfrm>
            <a:off x="1695647" y="5413985"/>
            <a:ext cx="7123199" cy="510827"/>
          </a:xfrm>
          <a:prstGeom prst="rect">
            <a:avLst/>
          </a:prstGeom>
          <a:noFill/>
          <a:ln w="9525">
            <a:noFill/>
            <a:miter lim="800000"/>
            <a:headEnd/>
            <a:tailEnd/>
          </a:ln>
          <a:effectLst/>
        </p:spPr>
      </p:pic>
      <p:pic>
        <p:nvPicPr>
          <p:cNvPr id="6156" name="Picture 12"/>
          <p:cNvPicPr>
            <a:picLocks noChangeAspect="1" noChangeArrowheads="1"/>
          </p:cNvPicPr>
          <p:nvPr/>
        </p:nvPicPr>
        <p:blipFill>
          <a:blip r:embed="rId14"/>
          <a:srcRect/>
          <a:stretch>
            <a:fillRect/>
          </a:stretch>
        </p:blipFill>
        <p:spPr bwMode="auto">
          <a:xfrm>
            <a:off x="3223167" y="5936881"/>
            <a:ext cx="409575" cy="295275"/>
          </a:xfrm>
          <a:prstGeom prst="rect">
            <a:avLst/>
          </a:prstGeom>
          <a:noFill/>
          <a:ln w="9525">
            <a:noFill/>
            <a:miter lim="800000"/>
            <a:headEnd/>
            <a:tailEnd/>
          </a:ln>
          <a:effectLst/>
        </p:spPr>
      </p:pic>
      <p:sp>
        <p:nvSpPr>
          <p:cNvPr id="21" name="右大括号 20"/>
          <p:cNvSpPr/>
          <p:nvPr/>
        </p:nvSpPr>
        <p:spPr>
          <a:xfrm rot="5400000" flipH="1">
            <a:off x="4315217" y="1796033"/>
            <a:ext cx="288098" cy="1002081"/>
          </a:xfrm>
          <a:prstGeom prst="rightBrace">
            <a:avLst>
              <a:gd name="adj1" fmla="val 10087"/>
              <a:gd name="adj2" fmla="val 50459"/>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6157" name="Picture 13"/>
          <p:cNvPicPr>
            <a:picLocks noChangeAspect="1" noChangeArrowheads="1"/>
          </p:cNvPicPr>
          <p:nvPr/>
        </p:nvPicPr>
        <p:blipFill>
          <a:blip r:embed="rId15"/>
          <a:srcRect/>
          <a:stretch>
            <a:fillRect/>
          </a:stretch>
        </p:blipFill>
        <p:spPr bwMode="auto">
          <a:xfrm>
            <a:off x="4193767" y="1704724"/>
            <a:ext cx="537259" cy="442049"/>
          </a:xfrm>
          <a:prstGeom prst="rect">
            <a:avLst/>
          </a:prstGeom>
          <a:noFill/>
          <a:ln w="9525">
            <a:noFill/>
            <a:miter lim="800000"/>
            <a:headEnd/>
            <a:tailEnd/>
          </a:ln>
          <a:effectLst/>
        </p:spPr>
      </p:pic>
      <p:pic>
        <p:nvPicPr>
          <p:cNvPr id="6158" name="Picture 14"/>
          <p:cNvPicPr>
            <a:picLocks noChangeAspect="1" noChangeArrowheads="1"/>
          </p:cNvPicPr>
          <p:nvPr/>
        </p:nvPicPr>
        <p:blipFill>
          <a:blip r:embed="rId16"/>
          <a:srcRect/>
          <a:stretch>
            <a:fillRect/>
          </a:stretch>
        </p:blipFill>
        <p:spPr bwMode="auto">
          <a:xfrm>
            <a:off x="5375361" y="1708758"/>
            <a:ext cx="399137" cy="458206"/>
          </a:xfrm>
          <a:prstGeom prst="rect">
            <a:avLst/>
          </a:prstGeom>
          <a:noFill/>
          <a:ln w="9525">
            <a:noFill/>
            <a:miter lim="800000"/>
            <a:headEnd/>
            <a:tailEnd/>
          </a:ln>
          <a:effectLst/>
        </p:spPr>
      </p:pic>
      <p:sp>
        <p:nvSpPr>
          <p:cNvPr id="24" name="右大括号 23"/>
          <p:cNvSpPr/>
          <p:nvPr/>
        </p:nvSpPr>
        <p:spPr>
          <a:xfrm rot="5400000" flipH="1">
            <a:off x="5444648" y="1798121"/>
            <a:ext cx="288098" cy="1002081"/>
          </a:xfrm>
          <a:prstGeom prst="rightBrace">
            <a:avLst>
              <a:gd name="adj1" fmla="val 10087"/>
              <a:gd name="adj2" fmla="val 5045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26" name="右大括号 25"/>
          <p:cNvSpPr/>
          <p:nvPr/>
        </p:nvSpPr>
        <p:spPr>
          <a:xfrm rot="5400000" flipH="1">
            <a:off x="3033888" y="3643666"/>
            <a:ext cx="319594" cy="2305700"/>
          </a:xfrm>
          <a:prstGeom prst="rightBrace">
            <a:avLst>
              <a:gd name="adj1" fmla="val 10087"/>
              <a:gd name="adj2" fmla="val 50459"/>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6159" name="Picture 15"/>
          <p:cNvPicPr>
            <a:picLocks noChangeAspect="1" noChangeArrowheads="1"/>
          </p:cNvPicPr>
          <p:nvPr/>
        </p:nvPicPr>
        <p:blipFill>
          <a:blip r:embed="rId17"/>
          <a:srcRect/>
          <a:stretch>
            <a:fillRect/>
          </a:stretch>
        </p:blipFill>
        <p:spPr bwMode="auto">
          <a:xfrm>
            <a:off x="2982545" y="4276072"/>
            <a:ext cx="476274" cy="457223"/>
          </a:xfrm>
          <a:prstGeom prst="rect">
            <a:avLst/>
          </a:prstGeom>
          <a:noFill/>
          <a:ln w="9525">
            <a:noFill/>
            <a:miter lim="800000"/>
            <a:headEnd/>
            <a:tailEnd/>
          </a:ln>
          <a:effectLst/>
        </p:spPr>
      </p:pic>
      <p:sp>
        <p:nvSpPr>
          <p:cNvPr id="28" name="右大括号 27"/>
          <p:cNvSpPr/>
          <p:nvPr/>
        </p:nvSpPr>
        <p:spPr>
          <a:xfrm rot="5400000" flipH="1">
            <a:off x="5174699" y="4074773"/>
            <a:ext cx="372694" cy="1416892"/>
          </a:xfrm>
          <a:prstGeom prst="rightBrace">
            <a:avLst>
              <a:gd name="adj1" fmla="val 10087"/>
              <a:gd name="adj2" fmla="val 50459"/>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6160" name="Picture 16"/>
          <p:cNvPicPr>
            <a:picLocks noChangeAspect="1" noChangeArrowheads="1"/>
          </p:cNvPicPr>
          <p:nvPr/>
        </p:nvPicPr>
        <p:blipFill>
          <a:blip r:embed="rId18"/>
          <a:srcRect/>
          <a:stretch>
            <a:fillRect/>
          </a:stretch>
        </p:blipFill>
        <p:spPr bwMode="auto">
          <a:xfrm>
            <a:off x="5188101" y="4299372"/>
            <a:ext cx="352033" cy="419731"/>
          </a:xfrm>
          <a:prstGeom prst="rect">
            <a:avLst/>
          </a:prstGeom>
          <a:noFill/>
          <a:ln w="9525">
            <a:noFill/>
            <a:miter lim="800000"/>
            <a:headEnd/>
            <a:tailEnd/>
          </a:ln>
          <a:effectLst/>
        </p:spPr>
      </p:pic>
      <p:sp>
        <p:nvSpPr>
          <p:cNvPr id="30" name="右大括号 29"/>
          <p:cNvSpPr/>
          <p:nvPr/>
        </p:nvSpPr>
        <p:spPr>
          <a:xfrm rot="5400000" flipH="1">
            <a:off x="7161122" y="3747323"/>
            <a:ext cx="382407" cy="2088582"/>
          </a:xfrm>
          <a:prstGeom prst="rightBrace">
            <a:avLst>
              <a:gd name="adj1" fmla="val 10087"/>
              <a:gd name="adj2" fmla="val 50459"/>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31" name="右大括号 30"/>
          <p:cNvSpPr/>
          <p:nvPr/>
        </p:nvSpPr>
        <p:spPr>
          <a:xfrm rot="5400000" flipH="1">
            <a:off x="9401042" y="4086921"/>
            <a:ext cx="389032" cy="1402759"/>
          </a:xfrm>
          <a:prstGeom prst="rightBrace">
            <a:avLst>
              <a:gd name="adj1" fmla="val 10087"/>
              <a:gd name="adj2" fmla="val 50459"/>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6161" name="Picture 17"/>
          <p:cNvPicPr>
            <a:picLocks noChangeAspect="1" noChangeArrowheads="1"/>
          </p:cNvPicPr>
          <p:nvPr/>
        </p:nvPicPr>
        <p:blipFill>
          <a:blip r:embed="rId19"/>
          <a:srcRect/>
          <a:stretch>
            <a:fillRect/>
          </a:stretch>
        </p:blipFill>
        <p:spPr bwMode="auto">
          <a:xfrm>
            <a:off x="7120768" y="4331183"/>
            <a:ext cx="485981" cy="384998"/>
          </a:xfrm>
          <a:prstGeom prst="rect">
            <a:avLst/>
          </a:prstGeom>
          <a:noFill/>
          <a:ln w="9525">
            <a:noFill/>
            <a:miter lim="800000"/>
            <a:headEnd/>
            <a:tailEnd/>
          </a:ln>
          <a:effectLst/>
        </p:spPr>
      </p:pic>
      <p:pic>
        <p:nvPicPr>
          <p:cNvPr id="6162" name="Picture 18"/>
          <p:cNvPicPr>
            <a:picLocks noChangeAspect="1" noChangeArrowheads="1"/>
          </p:cNvPicPr>
          <p:nvPr/>
        </p:nvPicPr>
        <p:blipFill>
          <a:blip r:embed="rId20"/>
          <a:srcRect/>
          <a:stretch>
            <a:fillRect/>
          </a:stretch>
        </p:blipFill>
        <p:spPr bwMode="auto">
          <a:xfrm>
            <a:off x="9411115" y="4280862"/>
            <a:ext cx="383950" cy="436908"/>
          </a:xfrm>
          <a:prstGeom prst="rect">
            <a:avLst/>
          </a:prstGeom>
          <a:noFill/>
          <a:ln w="9525">
            <a:noFill/>
            <a:miter lim="800000"/>
            <a:headEnd/>
            <a:tailEnd/>
          </a:ln>
          <a:effectLst/>
        </p:spPr>
      </p:pic>
      <p:pic>
        <p:nvPicPr>
          <p:cNvPr id="34" name="Picture 4"/>
          <p:cNvPicPr>
            <a:picLocks noChangeAspect="1" noChangeArrowheads="1"/>
          </p:cNvPicPr>
          <p:nvPr/>
        </p:nvPicPr>
        <p:blipFill>
          <a:blip r:embed="rId21"/>
          <a:srcRect/>
          <a:stretch>
            <a:fillRect/>
          </a:stretch>
        </p:blipFill>
        <p:spPr bwMode="auto">
          <a:xfrm>
            <a:off x="5113174" y="708033"/>
            <a:ext cx="3129678" cy="362978"/>
          </a:xfrm>
          <a:prstGeom prst="rect">
            <a:avLst/>
          </a:prstGeom>
          <a:noFill/>
          <a:ln w="9525">
            <a:noFill/>
            <a:miter lim="800000"/>
            <a:headEnd/>
            <a:tailEnd/>
          </a:ln>
          <a:effectLst/>
        </p:spPr>
      </p:pic>
      <p:pic>
        <p:nvPicPr>
          <p:cNvPr id="36" name="Picture 6"/>
          <p:cNvPicPr>
            <a:picLocks noChangeAspect="1" noChangeArrowheads="1"/>
          </p:cNvPicPr>
          <p:nvPr/>
        </p:nvPicPr>
        <p:blipFill>
          <a:blip r:embed="rId22"/>
          <a:srcRect/>
          <a:stretch>
            <a:fillRect/>
          </a:stretch>
        </p:blipFill>
        <p:spPr bwMode="auto">
          <a:xfrm>
            <a:off x="1287260" y="742297"/>
            <a:ext cx="3707767" cy="384138"/>
          </a:xfrm>
          <a:prstGeom prst="rect">
            <a:avLst/>
          </a:prstGeom>
          <a:noFill/>
          <a:ln w="9525">
            <a:noFill/>
            <a:miter lim="800000"/>
            <a:headEnd/>
            <a:tailEnd/>
          </a:ln>
          <a:effectLst/>
        </p:spPr>
      </p:pic>
      <p:pic>
        <p:nvPicPr>
          <p:cNvPr id="38" name="Picture 5"/>
          <p:cNvPicPr>
            <a:picLocks noChangeAspect="1" noChangeArrowheads="1"/>
          </p:cNvPicPr>
          <p:nvPr/>
        </p:nvPicPr>
        <p:blipFill>
          <a:blip r:embed="rId23"/>
          <a:srcRect/>
          <a:stretch>
            <a:fillRect/>
          </a:stretch>
        </p:blipFill>
        <p:spPr bwMode="auto">
          <a:xfrm>
            <a:off x="8440248" y="760932"/>
            <a:ext cx="3208411" cy="32002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神经元</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神经元是生物神经系统最基本的结构和功能单元。</a:t>
            </a:r>
            <a:endParaRPr lang="en-US" altLang="zh-CN" sz="2000" dirty="0"/>
          </a:p>
          <a:p>
            <a:r>
              <a:rPr lang="en-US" altLang="zh-CN" sz="2000" dirty="0"/>
              <a:t>• </a:t>
            </a:r>
            <a:r>
              <a:rPr lang="zh-CN" altLang="en-US" sz="2000" dirty="0"/>
              <a:t>生物神经元由细胞体、树突、轴突和突触组成，各个组成部分的功能为：</a:t>
            </a:r>
            <a:endParaRPr lang="en-US" altLang="zh-CN" sz="2000" dirty="0"/>
          </a:p>
          <a:p>
            <a:r>
              <a:rPr lang="zh-CN" altLang="en-US" sz="2000" dirty="0"/>
              <a:t>树突：接受其他神经元传送的信号；</a:t>
            </a:r>
            <a:br>
              <a:rPr lang="zh-CN" altLang="en-US" sz="2000" dirty="0"/>
            </a:br>
            <a:r>
              <a:rPr lang="zh-CN" altLang="en-US" sz="2000" dirty="0"/>
              <a:t>细胞体：具有连接整合输入信息和传递信息的功能；</a:t>
            </a:r>
            <a:br>
              <a:rPr lang="zh-CN" altLang="en-US" sz="2000" dirty="0"/>
            </a:br>
            <a:r>
              <a:rPr lang="zh-CN" altLang="en-US" sz="2000" dirty="0"/>
              <a:t>轴突：接受外来刺激，然后从细胞体中排出；</a:t>
            </a:r>
            <a:br>
              <a:rPr lang="zh-CN" altLang="en-US" sz="2000" dirty="0"/>
            </a:br>
            <a:r>
              <a:rPr lang="zh-CN" altLang="en-US" sz="2000" dirty="0"/>
              <a:t>突触：把经过轴突的信号转化为下个神经元的输入信号。突触产生的信号有兴奋性和抑制性两种。</a:t>
            </a:r>
            <a:endParaRPr lang="en-US" altLang="zh-CN" sz="2000" dirty="0"/>
          </a:p>
          <a:p>
            <a:r>
              <a:rPr lang="en-US" altLang="zh-CN" sz="2000" dirty="0"/>
              <a:t>• </a:t>
            </a:r>
            <a:r>
              <a:rPr lang="zh-CN" altLang="en-US" sz="2000" dirty="0"/>
              <a:t>人工神经元由输入、激活函数和输出组成，模拟细胞体加工和处理信号的过程。生物神经元和人工神经元的结构和功能的对比如下表所示：</a:t>
            </a:r>
            <a:br>
              <a:rPr lang="zh-CN" altLang="en-US" sz="2000" dirty="0"/>
            </a:br>
            <a:br>
              <a:rPr lang="zh-CN" altLang="en-US" dirty="0"/>
            </a:br>
            <a:endParaRPr kumimoji="1" lang="zh-CN" altLang="en-US" dirty="0"/>
          </a:p>
        </p:txBody>
      </p:sp>
      <p:pic>
        <p:nvPicPr>
          <p:cNvPr id="3074" name="Picture 2"/>
          <p:cNvPicPr>
            <a:picLocks noChangeAspect="1" noChangeArrowheads="1"/>
          </p:cNvPicPr>
          <p:nvPr/>
        </p:nvPicPr>
        <p:blipFill>
          <a:blip r:embed="rId2"/>
          <a:srcRect/>
          <a:stretch>
            <a:fillRect/>
          </a:stretch>
        </p:blipFill>
        <p:spPr bwMode="auto">
          <a:xfrm>
            <a:off x="2662238" y="4368452"/>
            <a:ext cx="6867525" cy="18288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反向传播过程</a:t>
            </a:r>
          </a:p>
          <a:p>
            <a:endParaRPr lang="zh-CN" altLang="en-US" dirty="0"/>
          </a:p>
        </p:txBody>
      </p:sp>
      <p:sp>
        <p:nvSpPr>
          <p:cNvPr id="3" name="文本占位符 2"/>
          <p:cNvSpPr>
            <a:spLocks noGrp="1"/>
          </p:cNvSpPr>
          <p:nvPr>
            <p:ph type="body" sz="quarter" idx="22"/>
          </p:nvPr>
        </p:nvSpPr>
        <p:spPr/>
        <p:txBody>
          <a:bodyPr/>
          <a:lstStyle/>
          <a:p>
            <a:endParaRPr lang="en-US" altLang="zh-CN" sz="2000" dirty="0"/>
          </a:p>
          <a:p>
            <a:r>
              <a:rPr lang="zh-CN" altLang="en-US" sz="2000" dirty="0"/>
              <a:t>目前，我们计算了损失函数关于每个中间结点的梯度。接下来，我们可以计算损失函数关于神经网络连接权重参数的梯度。我们从第 </a:t>
            </a:r>
            <a:r>
              <a:rPr lang="en-US" altLang="zh-CN" sz="2000" dirty="0"/>
              <a:t>2 </a:t>
            </a:r>
            <a:r>
              <a:rPr lang="zh-CN" altLang="en-US" sz="2000" dirty="0"/>
              <a:t>层的链接权重开始（每层选择一个权重详细展示）：</a:t>
            </a:r>
            <a:endParaRPr lang="en-US" altLang="zh-CN" sz="2000" dirty="0"/>
          </a:p>
          <a:p>
            <a:endParaRPr lang="en-US" altLang="zh-CN" sz="2000" dirty="0"/>
          </a:p>
          <a:p>
            <a:endParaRPr lang="en-US" altLang="zh-CN" sz="2000" dirty="0"/>
          </a:p>
          <a:p>
            <a:r>
              <a:rPr lang="zh-CN" altLang="en-US" sz="2000" dirty="0"/>
              <a:t>第</a:t>
            </a:r>
            <a:r>
              <a:rPr lang="en-US" altLang="zh-CN" sz="2000" dirty="0"/>
              <a:t>2</a:t>
            </a:r>
            <a:r>
              <a:rPr lang="zh-CN" altLang="en-US" sz="2000" dirty="0"/>
              <a:t>层：</a:t>
            </a:r>
            <a:endParaRPr lang="en-US" altLang="zh-CN" sz="2000" dirty="0"/>
          </a:p>
          <a:p>
            <a:endParaRPr lang="en-US" altLang="zh-CN" sz="2000" dirty="0"/>
          </a:p>
          <a:p>
            <a:r>
              <a:rPr lang="zh-CN" altLang="en-US" sz="2000" dirty="0"/>
              <a:t>第</a:t>
            </a:r>
            <a:r>
              <a:rPr lang="en-US" altLang="zh-CN" sz="2000" dirty="0"/>
              <a:t>1</a:t>
            </a:r>
            <a:r>
              <a:rPr lang="zh-CN" altLang="en-US" sz="2000" dirty="0"/>
              <a:t>层：</a:t>
            </a:r>
            <a:endParaRPr lang="en-US" altLang="zh-CN" sz="2000" dirty="0"/>
          </a:p>
          <a:p>
            <a:endParaRPr lang="en-US" altLang="zh-CN" sz="2000" dirty="0"/>
          </a:p>
          <a:p>
            <a:r>
              <a:rPr lang="zh-CN" altLang="en-US" sz="2000" dirty="0"/>
              <a:t>第</a:t>
            </a:r>
            <a:r>
              <a:rPr lang="en-US" altLang="zh-CN" sz="2000" dirty="0"/>
              <a:t>0</a:t>
            </a:r>
            <a:r>
              <a:rPr lang="zh-CN" altLang="en-US" sz="2000" dirty="0"/>
              <a:t>层（输入层）：</a:t>
            </a:r>
            <a:br>
              <a:rPr lang="zh-CN" altLang="en-US" sz="2000" dirty="0"/>
            </a:br>
            <a:br>
              <a:rPr lang="zh-CN" altLang="en-US" sz="2000" dirty="0"/>
            </a:br>
            <a:endParaRPr lang="zh-CN" altLang="en-US" sz="2000" dirty="0"/>
          </a:p>
        </p:txBody>
      </p:sp>
      <p:pic>
        <p:nvPicPr>
          <p:cNvPr id="7170" name="Picture 2"/>
          <p:cNvPicPr>
            <a:picLocks noChangeAspect="1" noChangeArrowheads="1"/>
          </p:cNvPicPr>
          <p:nvPr/>
        </p:nvPicPr>
        <p:blipFill>
          <a:blip r:embed="rId2"/>
          <a:srcRect/>
          <a:stretch>
            <a:fillRect/>
          </a:stretch>
        </p:blipFill>
        <p:spPr bwMode="auto">
          <a:xfrm>
            <a:off x="1671377" y="2976549"/>
            <a:ext cx="2261795" cy="67593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900161" y="3113626"/>
            <a:ext cx="2838450" cy="4953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1763308" y="3986413"/>
            <a:ext cx="2270799" cy="623357"/>
          </a:xfrm>
          <a:prstGeom prst="rect">
            <a:avLst/>
          </a:prstGeom>
          <a:noFill/>
          <a:ln w="9525">
            <a:noFill/>
            <a:miter lim="800000"/>
            <a:headEnd/>
            <a:tailEnd/>
          </a:ln>
          <a:effectLst/>
        </p:spPr>
      </p:pic>
      <p:pic>
        <p:nvPicPr>
          <p:cNvPr id="7173" name="Picture 5"/>
          <p:cNvPicPr>
            <a:picLocks noChangeAspect="1" noChangeArrowheads="1"/>
          </p:cNvPicPr>
          <p:nvPr/>
        </p:nvPicPr>
        <p:blipFill>
          <a:blip r:embed="rId5"/>
          <a:srcRect/>
          <a:stretch>
            <a:fillRect/>
          </a:stretch>
        </p:blipFill>
        <p:spPr bwMode="auto">
          <a:xfrm>
            <a:off x="3927498" y="4082389"/>
            <a:ext cx="4562475" cy="476250"/>
          </a:xfrm>
          <a:prstGeom prst="rect">
            <a:avLst/>
          </a:prstGeom>
          <a:noFill/>
          <a:ln w="9525">
            <a:noFill/>
            <a:miter lim="800000"/>
            <a:headEnd/>
            <a:tailEnd/>
          </a:ln>
          <a:effectLst/>
        </p:spPr>
      </p:pic>
      <p:pic>
        <p:nvPicPr>
          <p:cNvPr id="8" name="Picture 6"/>
          <p:cNvPicPr>
            <a:picLocks noChangeAspect="1" noChangeArrowheads="1"/>
          </p:cNvPicPr>
          <p:nvPr/>
        </p:nvPicPr>
        <p:blipFill>
          <a:blip r:embed="rId6"/>
          <a:srcRect/>
          <a:stretch>
            <a:fillRect/>
          </a:stretch>
        </p:blipFill>
        <p:spPr bwMode="auto">
          <a:xfrm>
            <a:off x="505383" y="954331"/>
            <a:ext cx="3801574" cy="393857"/>
          </a:xfrm>
          <a:prstGeom prst="rect">
            <a:avLst/>
          </a:prstGeom>
          <a:noFill/>
          <a:ln w="9525">
            <a:noFill/>
            <a:miter lim="800000"/>
            <a:headEnd/>
            <a:tailEnd/>
          </a:ln>
          <a:effectLst/>
        </p:spPr>
      </p:pic>
      <p:pic>
        <p:nvPicPr>
          <p:cNvPr id="9" name="Picture 4"/>
          <p:cNvPicPr>
            <a:picLocks noChangeAspect="1" noChangeArrowheads="1"/>
          </p:cNvPicPr>
          <p:nvPr/>
        </p:nvPicPr>
        <p:blipFill>
          <a:blip r:embed="rId7"/>
          <a:srcRect/>
          <a:stretch>
            <a:fillRect/>
          </a:stretch>
        </p:blipFill>
        <p:spPr bwMode="auto">
          <a:xfrm>
            <a:off x="4384306" y="920068"/>
            <a:ext cx="3150501" cy="365393"/>
          </a:xfrm>
          <a:prstGeom prst="rect">
            <a:avLst/>
          </a:prstGeom>
          <a:noFill/>
          <a:ln w="9525">
            <a:noFill/>
            <a:miter lim="800000"/>
            <a:headEnd/>
            <a:tailEnd/>
          </a:ln>
          <a:effectLst/>
        </p:spPr>
      </p:pic>
      <p:sp>
        <p:nvSpPr>
          <p:cNvPr id="11" name="右大括号 10"/>
          <p:cNvSpPr/>
          <p:nvPr/>
        </p:nvSpPr>
        <p:spPr>
          <a:xfrm rot="5400000" flipH="1">
            <a:off x="4672386" y="2393007"/>
            <a:ext cx="338387" cy="1104110"/>
          </a:xfrm>
          <a:prstGeom prst="rightBrace">
            <a:avLst>
              <a:gd name="adj1" fmla="val 10087"/>
              <a:gd name="adj2" fmla="val 50459"/>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7174" name="Picture 6"/>
          <p:cNvPicPr>
            <a:picLocks noChangeAspect="1" noChangeArrowheads="1"/>
          </p:cNvPicPr>
          <p:nvPr/>
        </p:nvPicPr>
        <p:blipFill>
          <a:blip r:embed="rId8"/>
          <a:srcRect/>
          <a:stretch>
            <a:fillRect/>
          </a:stretch>
        </p:blipFill>
        <p:spPr bwMode="auto">
          <a:xfrm>
            <a:off x="4584838" y="2377318"/>
            <a:ext cx="502670" cy="418892"/>
          </a:xfrm>
          <a:prstGeom prst="rect">
            <a:avLst/>
          </a:prstGeom>
          <a:noFill/>
          <a:ln w="9525">
            <a:noFill/>
            <a:miter lim="800000"/>
            <a:headEnd/>
            <a:tailEnd/>
          </a:ln>
          <a:effectLst/>
        </p:spPr>
      </p:pic>
      <p:pic>
        <p:nvPicPr>
          <p:cNvPr id="7175" name="Picture 7"/>
          <p:cNvPicPr>
            <a:picLocks noChangeAspect="1" noChangeArrowheads="1"/>
          </p:cNvPicPr>
          <p:nvPr/>
        </p:nvPicPr>
        <p:blipFill>
          <a:blip r:embed="rId9"/>
          <a:srcRect/>
          <a:stretch>
            <a:fillRect/>
          </a:stretch>
        </p:blipFill>
        <p:spPr bwMode="auto">
          <a:xfrm>
            <a:off x="5854770" y="2358265"/>
            <a:ext cx="426760" cy="499092"/>
          </a:xfrm>
          <a:prstGeom prst="rect">
            <a:avLst/>
          </a:prstGeom>
          <a:noFill/>
          <a:ln w="9525">
            <a:noFill/>
            <a:miter lim="800000"/>
            <a:headEnd/>
            <a:tailEnd/>
          </a:ln>
          <a:effectLst/>
        </p:spPr>
      </p:pic>
      <p:sp>
        <p:nvSpPr>
          <p:cNvPr id="14" name="右大括号 13"/>
          <p:cNvSpPr/>
          <p:nvPr/>
        </p:nvSpPr>
        <p:spPr>
          <a:xfrm rot="5400000" flipH="1">
            <a:off x="5884952" y="2452637"/>
            <a:ext cx="345016" cy="1004733"/>
          </a:xfrm>
          <a:prstGeom prst="rightBrace">
            <a:avLst>
              <a:gd name="adj1" fmla="val 10087"/>
              <a:gd name="adj2" fmla="val 50459"/>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7176" name="Picture 8"/>
          <p:cNvPicPr>
            <a:picLocks noChangeAspect="1" noChangeArrowheads="1"/>
          </p:cNvPicPr>
          <p:nvPr/>
        </p:nvPicPr>
        <p:blipFill>
          <a:blip r:embed="rId10"/>
          <a:srcRect/>
          <a:stretch>
            <a:fillRect/>
          </a:stretch>
        </p:blipFill>
        <p:spPr bwMode="auto">
          <a:xfrm>
            <a:off x="2941983" y="4753802"/>
            <a:ext cx="2213113" cy="674308"/>
          </a:xfrm>
          <a:prstGeom prst="rect">
            <a:avLst/>
          </a:prstGeom>
          <a:noFill/>
          <a:ln w="9525">
            <a:noFill/>
            <a:miter lim="800000"/>
            <a:headEnd/>
            <a:tailEnd/>
          </a:ln>
          <a:effectLst/>
        </p:spPr>
      </p:pic>
      <p:pic>
        <p:nvPicPr>
          <p:cNvPr id="7177" name="Picture 9"/>
          <p:cNvPicPr>
            <a:picLocks noChangeAspect="1" noChangeArrowheads="1"/>
          </p:cNvPicPr>
          <p:nvPr/>
        </p:nvPicPr>
        <p:blipFill>
          <a:blip r:embed="rId11"/>
          <a:srcRect/>
          <a:stretch>
            <a:fillRect/>
          </a:stretch>
        </p:blipFill>
        <p:spPr bwMode="auto">
          <a:xfrm>
            <a:off x="2876135" y="5570468"/>
            <a:ext cx="4743450" cy="514350"/>
          </a:xfrm>
          <a:prstGeom prst="rect">
            <a:avLst/>
          </a:prstGeom>
          <a:noFill/>
          <a:ln w="9525">
            <a:noFill/>
            <a:miter lim="800000"/>
            <a:headEnd/>
            <a:tailEnd/>
          </a:ln>
          <a:effectLst/>
        </p:spPr>
      </p:pic>
      <p:pic>
        <p:nvPicPr>
          <p:cNvPr id="7178" name="Picture 10"/>
          <p:cNvPicPr>
            <a:picLocks noChangeAspect="1" noChangeArrowheads="1"/>
          </p:cNvPicPr>
          <p:nvPr/>
        </p:nvPicPr>
        <p:blipFill>
          <a:blip r:embed="rId12"/>
          <a:srcRect/>
          <a:stretch>
            <a:fillRect/>
          </a:stretch>
        </p:blipFill>
        <p:spPr bwMode="auto">
          <a:xfrm>
            <a:off x="7572583" y="5575231"/>
            <a:ext cx="3990975" cy="504825"/>
          </a:xfrm>
          <a:prstGeom prst="rect">
            <a:avLst/>
          </a:prstGeom>
          <a:noFill/>
          <a:ln w="9525">
            <a:noFill/>
            <a:miter lim="800000"/>
            <a:headEnd/>
            <a:tailEnd/>
          </a:ln>
          <a:effectLst/>
        </p:spPr>
      </p:pic>
      <p:sp>
        <p:nvSpPr>
          <p:cNvPr id="18" name="右大括号 17"/>
          <p:cNvSpPr/>
          <p:nvPr/>
        </p:nvSpPr>
        <p:spPr>
          <a:xfrm rot="5400000" flipH="1">
            <a:off x="5268726" y="2830326"/>
            <a:ext cx="398037" cy="2210665"/>
          </a:xfrm>
          <a:prstGeom prst="rightBrace">
            <a:avLst>
              <a:gd name="adj1" fmla="val 10087"/>
              <a:gd name="adj2" fmla="val 50459"/>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7179" name="Picture 11"/>
          <p:cNvPicPr>
            <a:picLocks noChangeAspect="1" noChangeArrowheads="1"/>
          </p:cNvPicPr>
          <p:nvPr/>
        </p:nvPicPr>
        <p:blipFill>
          <a:blip r:embed="rId13"/>
          <a:srcRect/>
          <a:stretch>
            <a:fillRect/>
          </a:stretch>
        </p:blipFill>
        <p:spPr bwMode="auto">
          <a:xfrm>
            <a:off x="5208727" y="3466685"/>
            <a:ext cx="488527" cy="455958"/>
          </a:xfrm>
          <a:prstGeom prst="rect">
            <a:avLst/>
          </a:prstGeom>
          <a:noFill/>
          <a:ln w="9525">
            <a:noFill/>
            <a:miter lim="800000"/>
            <a:headEnd/>
            <a:tailEnd/>
          </a:ln>
          <a:effectLst/>
        </p:spPr>
      </p:pic>
      <p:sp>
        <p:nvSpPr>
          <p:cNvPr id="20" name="右大括号 19"/>
          <p:cNvSpPr/>
          <p:nvPr/>
        </p:nvSpPr>
        <p:spPr>
          <a:xfrm rot="5400000" flipH="1">
            <a:off x="7442067" y="3241127"/>
            <a:ext cx="431167" cy="1461950"/>
          </a:xfrm>
          <a:prstGeom prst="rightBrace">
            <a:avLst>
              <a:gd name="adj1" fmla="val 10087"/>
              <a:gd name="adj2" fmla="val 50459"/>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7180" name="Picture 12"/>
          <p:cNvPicPr>
            <a:picLocks noChangeAspect="1" noChangeArrowheads="1"/>
          </p:cNvPicPr>
          <p:nvPr/>
        </p:nvPicPr>
        <p:blipFill>
          <a:blip r:embed="rId14"/>
          <a:srcRect/>
          <a:stretch>
            <a:fillRect/>
          </a:stretch>
        </p:blipFill>
        <p:spPr bwMode="auto">
          <a:xfrm>
            <a:off x="7458283" y="3454467"/>
            <a:ext cx="435612" cy="494678"/>
          </a:xfrm>
          <a:prstGeom prst="rect">
            <a:avLst/>
          </a:prstGeom>
          <a:noFill/>
          <a:ln w="9525">
            <a:noFill/>
            <a:miter lim="800000"/>
            <a:headEnd/>
            <a:tailEnd/>
          </a:ln>
          <a:effectLst/>
        </p:spPr>
      </p:pic>
      <p:sp>
        <p:nvSpPr>
          <p:cNvPr id="22" name="右大括号 21"/>
          <p:cNvSpPr/>
          <p:nvPr/>
        </p:nvSpPr>
        <p:spPr>
          <a:xfrm rot="16200000" flipH="1">
            <a:off x="6384252" y="2932028"/>
            <a:ext cx="549935" cy="6665845"/>
          </a:xfrm>
          <a:prstGeom prst="rightBrace">
            <a:avLst>
              <a:gd name="adj1" fmla="val 10087"/>
              <a:gd name="adj2" fmla="val 50459"/>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23" name="Picture 2"/>
          <p:cNvPicPr>
            <a:picLocks noChangeAspect="1" noChangeArrowheads="1"/>
          </p:cNvPicPr>
          <p:nvPr/>
        </p:nvPicPr>
        <p:blipFill>
          <a:blip r:embed="rId15"/>
          <a:srcRect/>
          <a:stretch>
            <a:fillRect/>
          </a:stretch>
        </p:blipFill>
        <p:spPr bwMode="auto">
          <a:xfrm>
            <a:off x="7685911" y="971599"/>
            <a:ext cx="4068773" cy="301692"/>
          </a:xfrm>
          <a:prstGeom prst="rect">
            <a:avLst/>
          </a:prstGeom>
          <a:noFill/>
          <a:ln w="9525">
            <a:noFill/>
            <a:miter lim="800000"/>
            <a:headEnd/>
            <a:tailEnd/>
          </a:ln>
          <a:effectLst/>
        </p:spPr>
      </p:pic>
      <p:pic>
        <p:nvPicPr>
          <p:cNvPr id="7181" name="Picture 13"/>
          <p:cNvPicPr>
            <a:picLocks noChangeAspect="1" noChangeArrowheads="1"/>
          </p:cNvPicPr>
          <p:nvPr/>
        </p:nvPicPr>
        <p:blipFill>
          <a:blip r:embed="rId16"/>
          <a:srcRect/>
          <a:stretch>
            <a:fillRect/>
          </a:stretch>
        </p:blipFill>
        <p:spPr bwMode="auto">
          <a:xfrm>
            <a:off x="6435380" y="6358722"/>
            <a:ext cx="548515" cy="486026"/>
          </a:xfrm>
          <a:prstGeom prst="rect">
            <a:avLst/>
          </a:prstGeom>
          <a:noFill/>
          <a:ln w="9525">
            <a:noFill/>
            <a:miter lim="800000"/>
            <a:headEnd/>
            <a:tailEnd/>
          </a:ln>
          <a:effectLst/>
        </p:spPr>
      </p:pic>
      <p:sp>
        <p:nvSpPr>
          <p:cNvPr id="25" name="右大括号 24"/>
          <p:cNvSpPr/>
          <p:nvPr/>
        </p:nvSpPr>
        <p:spPr>
          <a:xfrm rot="16200000" flipH="1">
            <a:off x="10626134" y="5623408"/>
            <a:ext cx="417412" cy="1283088"/>
          </a:xfrm>
          <a:prstGeom prst="rightBrace">
            <a:avLst>
              <a:gd name="adj1" fmla="val 10087"/>
              <a:gd name="adj2" fmla="val 50459"/>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7182" name="Picture 14"/>
          <p:cNvPicPr>
            <a:picLocks noChangeAspect="1" noChangeArrowheads="1"/>
          </p:cNvPicPr>
          <p:nvPr/>
        </p:nvPicPr>
        <p:blipFill>
          <a:blip r:embed="rId17"/>
          <a:srcRect/>
          <a:stretch>
            <a:fillRect/>
          </a:stretch>
        </p:blipFill>
        <p:spPr bwMode="auto">
          <a:xfrm>
            <a:off x="10620927" y="6347790"/>
            <a:ext cx="465191" cy="510209"/>
          </a:xfrm>
          <a:prstGeom prst="rect">
            <a:avLst/>
          </a:prstGeom>
          <a:noFill/>
          <a:ln w="9525">
            <a:noFill/>
            <a:miter lim="800000"/>
            <a:headEnd/>
            <a:tailEnd/>
          </a:ln>
          <a:effectLst/>
        </p:spPr>
      </p:pic>
      <p:sp>
        <p:nvSpPr>
          <p:cNvPr id="30" name="椭圆 29"/>
          <p:cNvSpPr/>
          <p:nvPr/>
        </p:nvSpPr>
        <p:spPr>
          <a:xfrm>
            <a:off x="8481389" y="2438398"/>
            <a:ext cx="3697357" cy="2782957"/>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神经网络的梯度是“由后向前”逐层计算偏导得到的！我们把这样的神经网络称作反向传播神经网络（</a:t>
            </a:r>
            <a:r>
              <a:rPr lang="en-US" dirty="0">
                <a:solidFill>
                  <a:schemeClr val="tx1"/>
                </a:solidFill>
              </a:rPr>
              <a:t>BPNN, Back Propagation Neural Network）</a:t>
            </a:r>
            <a:br>
              <a:rPr lang="en-US" dirty="0"/>
            </a:br>
            <a:br>
              <a:rPr lang="zh-CN" altLang="en-US" dirty="0"/>
            </a:b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随机梯度下降法</a:t>
            </a:r>
          </a:p>
        </p:txBody>
      </p:sp>
      <p:sp>
        <p:nvSpPr>
          <p:cNvPr id="3" name="文本占位符 2"/>
          <p:cNvSpPr>
            <a:spLocks noGrp="1"/>
          </p:cNvSpPr>
          <p:nvPr>
            <p:ph type="body" sz="quarter" idx="22"/>
          </p:nvPr>
        </p:nvSpPr>
        <p:spPr/>
        <p:txBody>
          <a:bodyPr/>
          <a:lstStyle/>
          <a:p>
            <a:r>
              <a:rPr lang="zh-CN" altLang="en-US" sz="2000" dirty="0"/>
              <a:t>在一个复杂神经网络的结构中，直接求解损失函数最小值的计算过程极其复杂。我们需要采用随机梯度下降法，建立 </a:t>
            </a:r>
            <a:r>
              <a:rPr lang="en-US" altLang="zh-CN" sz="2000" dirty="0"/>
              <a:t>BPNN </a:t>
            </a:r>
            <a:r>
              <a:rPr lang="zh-CN" altLang="en-US" sz="2000" dirty="0"/>
              <a:t>模型，求解损失函数最小值。</a:t>
            </a:r>
            <a:endParaRPr lang="en-US" altLang="zh-CN" sz="2000" dirty="0"/>
          </a:p>
          <a:p>
            <a:r>
              <a:rPr lang="zh-CN" altLang="en-US" sz="2000" dirty="0"/>
              <a:t>以下图神经网络为例</a:t>
            </a:r>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r>
              <a:rPr lang="zh-CN" altLang="en-US" sz="2000" dirty="0"/>
              <a:t>假设随机选择了第 </a:t>
            </a:r>
            <a:r>
              <a:rPr lang="en-US" altLang="zh-CN" sz="2000" dirty="0"/>
              <a:t>m </a:t>
            </a:r>
            <a:r>
              <a:rPr lang="zh-CN" altLang="en-US" sz="2000" dirty="0"/>
              <a:t>个样本 </a:t>
            </a:r>
            <a:r>
              <a:rPr lang="en-US" altLang="zh-CN" sz="2000" dirty="0"/>
              <a:t>&lt; </a:t>
            </a:r>
            <a:r>
              <a:rPr lang="en-US" altLang="zh-CN" sz="2000" b="1" dirty="0" err="1"/>
              <a:t>x</a:t>
            </a:r>
            <a:r>
              <a:rPr lang="en-US" altLang="zh-CN" sz="2000" baseline="-25000" dirty="0" err="1"/>
              <a:t>m</a:t>
            </a:r>
            <a:r>
              <a:rPr lang="en-US" altLang="zh-CN" sz="2000" baseline="-25000" dirty="0"/>
              <a:t> </a:t>
            </a:r>
            <a:r>
              <a:rPr lang="en-US" altLang="zh-CN" sz="2000" dirty="0"/>
              <a:t>, </a:t>
            </a:r>
            <a:r>
              <a:rPr lang="en-US" altLang="zh-CN" sz="2000" dirty="0" err="1"/>
              <a:t>y</a:t>
            </a:r>
            <a:r>
              <a:rPr lang="en-US" altLang="zh-CN" sz="2000" baseline="-25000" dirty="0" err="1"/>
              <a:t>m</a:t>
            </a:r>
            <a:r>
              <a:rPr lang="en-US" altLang="zh-CN" sz="2000" baseline="-25000" dirty="0"/>
              <a:t> </a:t>
            </a:r>
            <a:r>
              <a:rPr lang="en-US" altLang="zh-CN" sz="2000" dirty="0"/>
              <a:t>&gt;</a:t>
            </a:r>
            <a:r>
              <a:rPr lang="zh-CN" altLang="en-US" sz="2000" dirty="0"/>
              <a:t>，则损失函数为：</a:t>
            </a:r>
            <a:endParaRPr lang="en-US" altLang="zh-CN" sz="2000" dirty="0"/>
          </a:p>
          <a:p>
            <a:r>
              <a:rPr lang="zh-CN" altLang="en-US" sz="2000" dirty="0"/>
              <a:t>我们可以将上面的偏导中的求和符号去掉，改写得到新的梯度公式：</a:t>
            </a:r>
            <a:br>
              <a:rPr lang="zh-CN" altLang="en-US" dirty="0"/>
            </a:br>
            <a:br>
              <a:rPr lang="zh-CN" altLang="en-US" dirty="0"/>
            </a:br>
            <a:r>
              <a:rPr lang="zh-CN" altLang="en-US" dirty="0"/>
              <a:t>                                            ，                                                                 ，</a:t>
            </a:r>
            <a:br>
              <a:rPr lang="zh-CN" altLang="en-US" dirty="0"/>
            </a:b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7257848" y="4508236"/>
            <a:ext cx="2314575" cy="571500"/>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412851" y="2190422"/>
            <a:ext cx="4198176" cy="2303048"/>
          </a:xfrm>
          <a:prstGeom prst="rect">
            <a:avLst/>
          </a:prstGeom>
          <a:noFill/>
          <a:ln w="9525">
            <a:noFill/>
            <a:miter lim="800000"/>
            <a:headEnd/>
            <a:tailEnd/>
          </a:ln>
          <a:effectLst/>
        </p:spPr>
      </p:pic>
      <p:pic>
        <p:nvPicPr>
          <p:cNvPr id="6" name="Picture 8"/>
          <p:cNvPicPr>
            <a:picLocks noChangeAspect="1" noChangeArrowheads="1"/>
          </p:cNvPicPr>
          <p:nvPr/>
        </p:nvPicPr>
        <p:blipFill>
          <a:blip r:embed="rId4"/>
          <a:srcRect/>
          <a:stretch>
            <a:fillRect/>
          </a:stretch>
        </p:blipFill>
        <p:spPr bwMode="auto">
          <a:xfrm>
            <a:off x="4398063" y="3211397"/>
            <a:ext cx="631648" cy="417339"/>
          </a:xfrm>
          <a:prstGeom prst="rect">
            <a:avLst/>
          </a:prstGeom>
          <a:noFill/>
          <a:ln w="9525">
            <a:noFill/>
            <a:miter lim="800000"/>
            <a:headEnd/>
            <a:tailEnd/>
          </a:ln>
          <a:effectLst/>
        </p:spPr>
      </p:pic>
      <p:sp>
        <p:nvSpPr>
          <p:cNvPr id="7" name="TextBox 6"/>
          <p:cNvSpPr txBox="1"/>
          <p:nvPr/>
        </p:nvSpPr>
        <p:spPr>
          <a:xfrm>
            <a:off x="6573078" y="1908317"/>
            <a:ext cx="3021496" cy="369332"/>
          </a:xfrm>
          <a:prstGeom prst="rect">
            <a:avLst/>
          </a:prstGeom>
          <a:noFill/>
        </p:spPr>
        <p:txBody>
          <a:bodyPr wrap="square" rtlCol="0">
            <a:spAutoFit/>
          </a:bodyPr>
          <a:lstStyle/>
          <a:p>
            <a:r>
              <a:rPr lang="zh-CN" altLang="en-US" dirty="0"/>
              <a:t>我们已经得到链接权重偏导：</a:t>
            </a:r>
          </a:p>
        </p:txBody>
      </p:sp>
      <p:pic>
        <p:nvPicPr>
          <p:cNvPr id="8" name="Picture 2"/>
          <p:cNvPicPr>
            <a:picLocks noChangeAspect="1" noChangeArrowheads="1"/>
          </p:cNvPicPr>
          <p:nvPr/>
        </p:nvPicPr>
        <p:blipFill>
          <a:blip r:embed="rId5"/>
          <a:srcRect/>
          <a:stretch>
            <a:fillRect/>
          </a:stretch>
        </p:blipFill>
        <p:spPr bwMode="auto">
          <a:xfrm>
            <a:off x="5156700" y="2221180"/>
            <a:ext cx="2078987" cy="621307"/>
          </a:xfrm>
          <a:prstGeom prst="rect">
            <a:avLst/>
          </a:prstGeom>
          <a:noFill/>
          <a:ln w="9525">
            <a:noFill/>
            <a:miter lim="800000"/>
            <a:headEnd/>
            <a:tailEnd/>
          </a:ln>
          <a:effectLst/>
        </p:spPr>
      </p:pic>
      <p:pic>
        <p:nvPicPr>
          <p:cNvPr id="9" name="Picture 3"/>
          <p:cNvPicPr>
            <a:picLocks noChangeAspect="1" noChangeArrowheads="1"/>
          </p:cNvPicPr>
          <p:nvPr/>
        </p:nvPicPr>
        <p:blipFill>
          <a:blip r:embed="rId6"/>
          <a:srcRect/>
          <a:stretch>
            <a:fillRect/>
          </a:stretch>
        </p:blipFill>
        <p:spPr bwMode="auto">
          <a:xfrm>
            <a:off x="7173457" y="2331753"/>
            <a:ext cx="2619901" cy="457164"/>
          </a:xfrm>
          <a:prstGeom prst="rect">
            <a:avLst/>
          </a:prstGeom>
          <a:noFill/>
          <a:ln w="9525">
            <a:noFill/>
            <a:miter lim="800000"/>
            <a:headEnd/>
            <a:tailEnd/>
          </a:ln>
          <a:effectLst/>
        </p:spPr>
      </p:pic>
      <p:pic>
        <p:nvPicPr>
          <p:cNvPr id="10" name="Picture 4"/>
          <p:cNvPicPr>
            <a:picLocks noChangeAspect="1" noChangeArrowheads="1"/>
          </p:cNvPicPr>
          <p:nvPr/>
        </p:nvPicPr>
        <p:blipFill>
          <a:blip r:embed="rId7"/>
          <a:srcRect/>
          <a:stretch>
            <a:fillRect/>
          </a:stretch>
        </p:blipFill>
        <p:spPr bwMode="auto">
          <a:xfrm>
            <a:off x="5288387" y="2873240"/>
            <a:ext cx="1934047" cy="530915"/>
          </a:xfrm>
          <a:prstGeom prst="rect">
            <a:avLst/>
          </a:prstGeom>
          <a:noFill/>
          <a:ln w="9525">
            <a:noFill/>
            <a:miter lim="800000"/>
            <a:headEnd/>
            <a:tailEnd/>
          </a:ln>
          <a:effectLst/>
        </p:spPr>
      </p:pic>
      <p:pic>
        <p:nvPicPr>
          <p:cNvPr id="11" name="Picture 5"/>
          <p:cNvPicPr>
            <a:picLocks noChangeAspect="1" noChangeArrowheads="1"/>
          </p:cNvPicPr>
          <p:nvPr/>
        </p:nvPicPr>
        <p:blipFill>
          <a:blip r:embed="rId8"/>
          <a:srcRect/>
          <a:stretch>
            <a:fillRect/>
          </a:stretch>
        </p:blipFill>
        <p:spPr bwMode="auto">
          <a:xfrm>
            <a:off x="7192210" y="2916208"/>
            <a:ext cx="4270924" cy="445817"/>
          </a:xfrm>
          <a:prstGeom prst="rect">
            <a:avLst/>
          </a:prstGeom>
          <a:noFill/>
          <a:ln w="9525">
            <a:noFill/>
            <a:miter lim="800000"/>
            <a:headEnd/>
            <a:tailEnd/>
          </a:ln>
          <a:effectLst/>
        </p:spPr>
      </p:pic>
      <p:pic>
        <p:nvPicPr>
          <p:cNvPr id="12" name="Picture 8"/>
          <p:cNvPicPr>
            <a:picLocks noChangeAspect="1" noChangeArrowheads="1"/>
          </p:cNvPicPr>
          <p:nvPr/>
        </p:nvPicPr>
        <p:blipFill>
          <a:blip r:embed="rId9"/>
          <a:srcRect/>
          <a:stretch>
            <a:fillRect/>
          </a:stretch>
        </p:blipFill>
        <p:spPr bwMode="auto">
          <a:xfrm>
            <a:off x="5261115" y="3402093"/>
            <a:ext cx="1974572" cy="601628"/>
          </a:xfrm>
          <a:prstGeom prst="rect">
            <a:avLst/>
          </a:prstGeom>
          <a:noFill/>
          <a:ln w="9525">
            <a:noFill/>
            <a:miter lim="800000"/>
            <a:headEnd/>
            <a:tailEnd/>
          </a:ln>
          <a:effectLst/>
        </p:spPr>
      </p:pic>
      <p:pic>
        <p:nvPicPr>
          <p:cNvPr id="13" name="Picture 9"/>
          <p:cNvPicPr>
            <a:picLocks noChangeAspect="1" noChangeArrowheads="1"/>
          </p:cNvPicPr>
          <p:nvPr/>
        </p:nvPicPr>
        <p:blipFill>
          <a:blip r:embed="rId10"/>
          <a:srcRect/>
          <a:stretch>
            <a:fillRect/>
          </a:stretch>
        </p:blipFill>
        <p:spPr bwMode="auto">
          <a:xfrm>
            <a:off x="7210014" y="3450132"/>
            <a:ext cx="4398893" cy="476988"/>
          </a:xfrm>
          <a:prstGeom prst="rect">
            <a:avLst/>
          </a:prstGeom>
          <a:noFill/>
          <a:ln w="9525">
            <a:noFill/>
            <a:miter lim="800000"/>
            <a:headEnd/>
            <a:tailEnd/>
          </a:ln>
          <a:effectLst/>
        </p:spPr>
      </p:pic>
      <p:pic>
        <p:nvPicPr>
          <p:cNvPr id="14" name="Picture 10"/>
          <p:cNvPicPr>
            <a:picLocks noChangeAspect="1" noChangeArrowheads="1"/>
          </p:cNvPicPr>
          <p:nvPr/>
        </p:nvPicPr>
        <p:blipFill>
          <a:blip r:embed="rId11"/>
          <a:srcRect/>
          <a:stretch>
            <a:fillRect/>
          </a:stretch>
        </p:blipFill>
        <p:spPr bwMode="auto">
          <a:xfrm>
            <a:off x="7546081" y="3918725"/>
            <a:ext cx="3731520" cy="472006"/>
          </a:xfrm>
          <a:prstGeom prst="rect">
            <a:avLst/>
          </a:prstGeom>
          <a:noFill/>
          <a:ln w="9525">
            <a:noFill/>
            <a:miter lim="800000"/>
            <a:headEnd/>
            <a:tailEnd/>
          </a:ln>
          <a:effectLst/>
        </p:spPr>
      </p:pic>
      <p:pic>
        <p:nvPicPr>
          <p:cNvPr id="8195" name="Picture 3"/>
          <p:cNvPicPr>
            <a:picLocks noChangeAspect="1" noChangeArrowheads="1"/>
          </p:cNvPicPr>
          <p:nvPr/>
        </p:nvPicPr>
        <p:blipFill>
          <a:blip r:embed="rId12"/>
          <a:srcRect/>
          <a:stretch>
            <a:fillRect/>
          </a:stretch>
        </p:blipFill>
        <p:spPr bwMode="auto">
          <a:xfrm>
            <a:off x="523877" y="5428007"/>
            <a:ext cx="3531768" cy="614984"/>
          </a:xfrm>
          <a:prstGeom prst="rect">
            <a:avLst/>
          </a:prstGeom>
          <a:noFill/>
          <a:ln w="9525">
            <a:noFill/>
            <a:miter lim="800000"/>
            <a:headEnd/>
            <a:tailEnd/>
          </a:ln>
          <a:effectLst/>
        </p:spPr>
      </p:pic>
      <p:pic>
        <p:nvPicPr>
          <p:cNvPr id="8196" name="Picture 4"/>
          <p:cNvPicPr>
            <a:picLocks noChangeAspect="1" noChangeArrowheads="1"/>
          </p:cNvPicPr>
          <p:nvPr/>
        </p:nvPicPr>
        <p:blipFill>
          <a:blip r:embed="rId13"/>
          <a:srcRect/>
          <a:stretch>
            <a:fillRect/>
          </a:stretch>
        </p:blipFill>
        <p:spPr bwMode="auto">
          <a:xfrm>
            <a:off x="4769340" y="5550934"/>
            <a:ext cx="5050521" cy="562115"/>
          </a:xfrm>
          <a:prstGeom prst="rect">
            <a:avLst/>
          </a:prstGeom>
          <a:noFill/>
          <a:ln w="9525">
            <a:noFill/>
            <a:miter lim="800000"/>
            <a:headEnd/>
            <a:tailEnd/>
          </a:ln>
          <a:effectLst/>
        </p:spPr>
      </p:pic>
      <p:pic>
        <p:nvPicPr>
          <p:cNvPr id="8198" name="Picture 6"/>
          <p:cNvPicPr>
            <a:picLocks noChangeAspect="1" noChangeArrowheads="1"/>
          </p:cNvPicPr>
          <p:nvPr/>
        </p:nvPicPr>
        <p:blipFill>
          <a:blip r:embed="rId14"/>
          <a:srcRect/>
          <a:stretch>
            <a:fillRect/>
          </a:stretch>
        </p:blipFill>
        <p:spPr bwMode="auto">
          <a:xfrm>
            <a:off x="472108" y="6143626"/>
            <a:ext cx="5425109" cy="660525"/>
          </a:xfrm>
          <a:prstGeom prst="rect">
            <a:avLst/>
          </a:prstGeom>
          <a:noFill/>
          <a:ln w="9525">
            <a:noFill/>
            <a:miter lim="800000"/>
            <a:headEnd/>
            <a:tailEnd/>
          </a:ln>
          <a:effectLst/>
        </p:spPr>
      </p:pic>
      <p:pic>
        <p:nvPicPr>
          <p:cNvPr id="8199" name="Picture 7"/>
          <p:cNvPicPr>
            <a:picLocks noChangeAspect="1" noChangeArrowheads="1"/>
          </p:cNvPicPr>
          <p:nvPr/>
        </p:nvPicPr>
        <p:blipFill>
          <a:blip r:embed="rId15"/>
          <a:srcRect/>
          <a:stretch>
            <a:fillRect/>
          </a:stretch>
        </p:blipFill>
        <p:spPr bwMode="auto">
          <a:xfrm>
            <a:off x="5854148" y="6219824"/>
            <a:ext cx="3939209" cy="492401"/>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随机梯度下降法</a:t>
            </a:r>
          </a:p>
          <a:p>
            <a:endParaRPr lang="zh-CN" altLang="en-US" dirty="0"/>
          </a:p>
        </p:txBody>
      </p:sp>
      <p:sp>
        <p:nvSpPr>
          <p:cNvPr id="3" name="文本占位符 2"/>
          <p:cNvSpPr>
            <a:spLocks noGrp="1"/>
          </p:cNvSpPr>
          <p:nvPr>
            <p:ph type="body" sz="quarter" idx="22"/>
          </p:nvPr>
        </p:nvSpPr>
        <p:spPr/>
        <p:txBody>
          <a:bodyPr/>
          <a:lstStyle/>
          <a:p>
            <a:r>
              <a:rPr lang="zh-CN" altLang="en-US" sz="2000" dirty="0"/>
              <a:t>由此，我们就可以利用下面公式：</a:t>
            </a:r>
            <a:endParaRPr lang="en-US" altLang="zh-CN" sz="2000" dirty="0"/>
          </a:p>
          <a:p>
            <a:endParaRPr lang="en-US" altLang="zh-CN" sz="2000" dirty="0"/>
          </a:p>
          <a:p>
            <a:endParaRPr lang="en-US" altLang="zh-CN" sz="2000" dirty="0"/>
          </a:p>
          <a:p>
            <a:r>
              <a:rPr lang="zh-CN" altLang="en-US" sz="2000" dirty="0"/>
              <a:t>不断迭代更新权重值，直到达到终止条件。其中，</a:t>
            </a:r>
            <a:r>
              <a:rPr lang="zh-CN" altLang="en-US" sz="2000" i="1" dirty="0"/>
              <a:t>α </a:t>
            </a:r>
            <a:r>
              <a:rPr lang="zh-CN" altLang="en-US" sz="2000" dirty="0"/>
              <a:t>为学习率。</a:t>
            </a:r>
            <a:br>
              <a:rPr lang="zh-CN" altLang="en-US" dirty="0"/>
            </a:br>
            <a:br>
              <a:rPr lang="zh-CN" altLang="en-US" dirty="0"/>
            </a:b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584133" y="1617179"/>
            <a:ext cx="2409825" cy="628650"/>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467968" y="2884213"/>
            <a:ext cx="5469006" cy="1959369"/>
          </a:xfrm>
          <a:prstGeom prst="rect">
            <a:avLst/>
          </a:prstGeom>
          <a:noFill/>
          <a:ln w="9525">
            <a:noFill/>
            <a:miter lim="800000"/>
            <a:headEnd/>
            <a:tailEnd/>
          </a:ln>
          <a:effectLst/>
        </p:spPr>
      </p:pic>
      <p:pic>
        <p:nvPicPr>
          <p:cNvPr id="9221" name="Picture 5"/>
          <p:cNvPicPr>
            <a:picLocks noChangeAspect="1" noChangeArrowheads="1"/>
          </p:cNvPicPr>
          <p:nvPr/>
        </p:nvPicPr>
        <p:blipFill>
          <a:blip r:embed="rId4"/>
          <a:srcRect/>
          <a:stretch>
            <a:fillRect/>
          </a:stretch>
        </p:blipFill>
        <p:spPr bwMode="auto">
          <a:xfrm>
            <a:off x="783741" y="4957141"/>
            <a:ext cx="276819" cy="1509920"/>
          </a:xfrm>
          <a:prstGeom prst="rect">
            <a:avLst/>
          </a:prstGeom>
          <a:noFill/>
          <a:ln w="9525">
            <a:noFill/>
            <a:miter lim="800000"/>
            <a:headEnd/>
            <a:tailEnd/>
          </a:ln>
          <a:effectLst/>
        </p:spPr>
      </p:pic>
      <p:pic>
        <p:nvPicPr>
          <p:cNvPr id="9222" name="Picture 6"/>
          <p:cNvPicPr>
            <a:picLocks noChangeAspect="1" noChangeArrowheads="1"/>
          </p:cNvPicPr>
          <p:nvPr/>
        </p:nvPicPr>
        <p:blipFill>
          <a:blip r:embed="rId5"/>
          <a:srcRect/>
          <a:stretch>
            <a:fillRect/>
          </a:stretch>
        </p:blipFill>
        <p:spPr bwMode="auto">
          <a:xfrm>
            <a:off x="1046922" y="5050319"/>
            <a:ext cx="2799691" cy="277053"/>
          </a:xfrm>
          <a:prstGeom prst="rect">
            <a:avLst/>
          </a:prstGeom>
          <a:noFill/>
          <a:ln w="9525">
            <a:noFill/>
            <a:miter lim="800000"/>
            <a:headEnd/>
            <a:tailEnd/>
          </a:ln>
          <a:effectLst/>
        </p:spPr>
      </p:pic>
      <p:sp>
        <p:nvSpPr>
          <p:cNvPr id="9" name="TextBox 8"/>
          <p:cNvSpPr txBox="1"/>
          <p:nvPr/>
        </p:nvSpPr>
        <p:spPr>
          <a:xfrm>
            <a:off x="980661" y="5314120"/>
            <a:ext cx="3551583" cy="307777"/>
          </a:xfrm>
          <a:prstGeom prst="rect">
            <a:avLst/>
          </a:prstGeom>
          <a:noFill/>
        </p:spPr>
        <p:txBody>
          <a:bodyPr wrap="square" rtlCol="0">
            <a:spAutoFit/>
          </a:bodyPr>
          <a:lstStyle/>
          <a:p>
            <a:r>
              <a:rPr lang="zh-CN" altLang="en-US" sz="1400" dirty="0"/>
              <a:t>利用梯度公式反向传播计算梯度</a:t>
            </a:r>
          </a:p>
        </p:txBody>
      </p:sp>
      <p:sp>
        <p:nvSpPr>
          <p:cNvPr id="10" name="TextBox 9"/>
          <p:cNvSpPr txBox="1"/>
          <p:nvPr/>
        </p:nvSpPr>
        <p:spPr>
          <a:xfrm>
            <a:off x="980662" y="5844207"/>
            <a:ext cx="5433391" cy="307777"/>
          </a:xfrm>
          <a:prstGeom prst="rect">
            <a:avLst/>
          </a:prstGeom>
          <a:noFill/>
        </p:spPr>
        <p:txBody>
          <a:bodyPr wrap="square" rtlCol="0">
            <a:spAutoFit/>
          </a:bodyPr>
          <a:lstStyle/>
          <a:p>
            <a:r>
              <a:rPr lang="zh-CN" altLang="en-US" sz="1400" dirty="0"/>
              <a:t>利用                              ，更新参数网络</a:t>
            </a:r>
            <a:r>
              <a:rPr lang="en-US" altLang="zh-CN" sz="1400" b="1" dirty="0"/>
              <a:t>w</a:t>
            </a:r>
            <a:endParaRPr lang="zh-CN" altLang="en-US" sz="1400" b="1" dirty="0"/>
          </a:p>
        </p:txBody>
      </p:sp>
      <p:pic>
        <p:nvPicPr>
          <p:cNvPr id="11" name="Picture 2"/>
          <p:cNvPicPr>
            <a:picLocks noChangeAspect="1" noChangeArrowheads="1"/>
          </p:cNvPicPr>
          <p:nvPr/>
        </p:nvPicPr>
        <p:blipFill>
          <a:blip r:embed="rId2"/>
          <a:srcRect/>
          <a:stretch>
            <a:fillRect/>
          </a:stretch>
        </p:blipFill>
        <p:spPr bwMode="auto">
          <a:xfrm>
            <a:off x="1465404" y="5771732"/>
            <a:ext cx="1397067" cy="364452"/>
          </a:xfrm>
          <a:prstGeom prst="rect">
            <a:avLst/>
          </a:prstGeom>
          <a:noFill/>
          <a:ln w="9525">
            <a:noFill/>
            <a:miter lim="800000"/>
            <a:headEnd/>
            <a:tailEnd/>
          </a:ln>
          <a:effectLst/>
        </p:spPr>
      </p:pic>
      <p:pic>
        <p:nvPicPr>
          <p:cNvPr id="9223" name="Picture 7"/>
          <p:cNvPicPr>
            <a:picLocks noChangeAspect="1" noChangeArrowheads="1"/>
          </p:cNvPicPr>
          <p:nvPr/>
        </p:nvPicPr>
        <p:blipFill>
          <a:blip r:embed="rId6"/>
          <a:srcRect/>
          <a:stretch>
            <a:fillRect/>
          </a:stretch>
        </p:blipFill>
        <p:spPr bwMode="auto">
          <a:xfrm>
            <a:off x="1075706" y="6105730"/>
            <a:ext cx="4158904" cy="272600"/>
          </a:xfrm>
          <a:prstGeom prst="rect">
            <a:avLst/>
          </a:prstGeom>
          <a:noFill/>
          <a:ln w="9525">
            <a:noFill/>
            <a:miter lim="800000"/>
            <a:headEnd/>
            <a:tailEnd/>
          </a:ln>
          <a:effectLst/>
        </p:spPr>
      </p:pic>
      <p:pic>
        <p:nvPicPr>
          <p:cNvPr id="9224" name="Picture 8"/>
          <p:cNvPicPr>
            <a:picLocks noChangeAspect="1" noChangeArrowheads="1"/>
          </p:cNvPicPr>
          <p:nvPr/>
        </p:nvPicPr>
        <p:blipFill>
          <a:blip r:embed="rId7"/>
          <a:srcRect/>
          <a:stretch>
            <a:fillRect/>
          </a:stretch>
        </p:blipFill>
        <p:spPr bwMode="auto">
          <a:xfrm>
            <a:off x="566324" y="5113267"/>
            <a:ext cx="175411" cy="1632087"/>
          </a:xfrm>
          <a:prstGeom prst="rect">
            <a:avLst/>
          </a:prstGeom>
          <a:noFill/>
          <a:ln w="9525">
            <a:noFill/>
            <a:miter lim="800000"/>
            <a:headEnd/>
            <a:tailEnd/>
          </a:ln>
          <a:effectLst/>
        </p:spPr>
      </p:pic>
      <p:pic>
        <p:nvPicPr>
          <p:cNvPr id="9225" name="Picture 9"/>
          <p:cNvPicPr>
            <a:picLocks noChangeAspect="1" noChangeArrowheads="1"/>
          </p:cNvPicPr>
          <p:nvPr/>
        </p:nvPicPr>
        <p:blipFill>
          <a:blip r:embed="rId8"/>
          <a:srcRect/>
          <a:stretch>
            <a:fillRect/>
          </a:stretch>
        </p:blipFill>
        <p:spPr bwMode="auto">
          <a:xfrm>
            <a:off x="814596" y="6473065"/>
            <a:ext cx="788918" cy="265363"/>
          </a:xfrm>
          <a:prstGeom prst="rect">
            <a:avLst/>
          </a:prstGeom>
          <a:noFill/>
          <a:ln w="9525">
            <a:noFill/>
            <a:miter lim="800000"/>
            <a:headEnd/>
            <a:tailEnd/>
          </a:ln>
          <a:effectLst/>
        </p:spPr>
      </p:pic>
      <p:sp>
        <p:nvSpPr>
          <p:cNvPr id="15" name="左箭头 14"/>
          <p:cNvSpPr/>
          <p:nvPr/>
        </p:nvSpPr>
        <p:spPr>
          <a:xfrm>
            <a:off x="5897217" y="4320209"/>
            <a:ext cx="848140" cy="556591"/>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TextBox 15"/>
          <p:cNvSpPr txBox="1"/>
          <p:nvPr/>
        </p:nvSpPr>
        <p:spPr>
          <a:xfrm>
            <a:off x="7063416" y="4426226"/>
            <a:ext cx="2226365" cy="369332"/>
          </a:xfrm>
          <a:prstGeom prst="rect">
            <a:avLst/>
          </a:prstGeom>
          <a:noFill/>
        </p:spPr>
        <p:txBody>
          <a:bodyPr wrap="square" rtlCol="0">
            <a:spAutoFit/>
          </a:bodyPr>
          <a:lstStyle/>
          <a:p>
            <a:r>
              <a:rPr lang="en-US" altLang="zh-CN" dirty="0"/>
              <a:t>BP</a:t>
            </a:r>
            <a:r>
              <a:rPr lang="zh-CN" altLang="en-US" dirty="0"/>
              <a:t>算法伪代码</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梯度消失现象</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神经网络中，当隐藏层数增加时，梯度逐层减小。</a:t>
            </a:r>
            <a:br>
              <a:rPr lang="zh-CN" altLang="en-US" dirty="0"/>
            </a:br>
            <a:endParaRPr lang="en-US" altLang="zh-CN" dirty="0"/>
          </a:p>
          <a:p>
            <a:r>
              <a:rPr lang="zh-CN" altLang="en-US" sz="2000" dirty="0"/>
              <a:t>原因：</a:t>
            </a:r>
            <a:endParaRPr lang="en-US" altLang="zh-CN" sz="2000" dirty="0"/>
          </a:p>
          <a:p>
            <a:r>
              <a:rPr lang="zh-CN" altLang="en-US" sz="2000" dirty="0"/>
              <a:t>神经网络中的连接权重系数 </a:t>
            </a:r>
            <a:r>
              <a:rPr lang="en-US" altLang="zh-CN" sz="2000" dirty="0"/>
              <a:t>w </a:t>
            </a:r>
            <a:r>
              <a:rPr lang="zh-CN" altLang="en-US" sz="2000" dirty="0"/>
              <a:t>绝对值通常小于 </a:t>
            </a:r>
            <a:r>
              <a:rPr lang="en-US" altLang="zh-CN" sz="2000" dirty="0"/>
              <a:t>1 </a:t>
            </a:r>
            <a:r>
              <a:rPr lang="zh-CN" altLang="en-US" sz="2000" dirty="0"/>
              <a:t>。</a:t>
            </a:r>
            <a:endParaRPr lang="en-US" altLang="zh-CN" sz="2000" dirty="0"/>
          </a:p>
          <a:p>
            <a:r>
              <a:rPr lang="zh-CN" altLang="en-US" sz="2000" dirty="0"/>
              <a:t>同时，网络中任意一个结点的输出值 </a:t>
            </a:r>
            <a:r>
              <a:rPr lang="en-US" altLang="zh-CN" sz="2000" dirty="0" err="1"/>
              <a:t>y</a:t>
            </a:r>
            <a:r>
              <a:rPr lang="en-US" altLang="zh-CN" sz="2000" baseline="-25000" dirty="0" err="1"/>
              <a:t>k</a:t>
            </a:r>
            <a:r>
              <a:rPr lang="en-US" altLang="zh-CN" sz="2000" i="1" dirty="0"/>
              <a:t> </a:t>
            </a:r>
            <a:r>
              <a:rPr lang="zh-CN" altLang="en-US" sz="2000" dirty="0"/>
              <a:t>都是某个 </a:t>
            </a:r>
            <a:r>
              <a:rPr lang="en-US" altLang="zh-CN" sz="2000" dirty="0"/>
              <a:t>Sigmoid </a:t>
            </a:r>
            <a:r>
              <a:rPr lang="zh-CN" altLang="en-US" sz="2000" dirty="0"/>
              <a:t>函数的输出结果，绝对值也小于 </a:t>
            </a:r>
            <a:r>
              <a:rPr lang="en-US" altLang="zh-CN" sz="2000" dirty="0"/>
              <a:t>1 </a:t>
            </a:r>
            <a:r>
              <a:rPr lang="zh-CN" altLang="en-US" sz="2000" dirty="0"/>
              <a:t>。</a:t>
            </a:r>
            <a:endParaRPr lang="en-US" altLang="zh-CN" sz="2000" dirty="0"/>
          </a:p>
          <a:p>
            <a:r>
              <a:rPr lang="zh-CN" altLang="en-US" sz="2000" dirty="0"/>
              <a:t>因此，当网络的层数较多时，前面层次的梯度值由多个绝对值小于</a:t>
            </a:r>
            <a:r>
              <a:rPr lang="en-US" altLang="zh-CN" sz="2000" dirty="0"/>
              <a:t>1</a:t>
            </a:r>
            <a:r>
              <a:rPr lang="zh-CN" altLang="en-US" sz="2000" dirty="0"/>
              <a:t>的数连乘得到，将会变得非常小，甚至趋近于零。这会导致，在使用随机梯度下降法进行最优化求解参数时，某些参数的梯度值为 </a:t>
            </a:r>
            <a:r>
              <a:rPr lang="en-US" altLang="zh-CN" sz="2000" dirty="0"/>
              <a:t>0</a:t>
            </a:r>
            <a:r>
              <a:rPr lang="zh-CN" altLang="en-US" sz="2000" dirty="0"/>
              <a:t>。</a:t>
            </a:r>
            <a:endParaRPr lang="en-US" altLang="zh-CN" sz="2000" dirty="0"/>
          </a:p>
          <a:p>
            <a:r>
              <a:rPr lang="en-US" altLang="zh-CN" sz="2000" dirty="0"/>
              <a:t>• </a:t>
            </a:r>
            <a:r>
              <a:rPr lang="zh-CN" altLang="en-US" sz="2000" dirty="0"/>
              <a:t>这个现象就叫做</a:t>
            </a:r>
            <a:r>
              <a:rPr lang="zh-CN" altLang="en-US" sz="2000" b="1" dirty="0"/>
              <a:t>梯度消失</a:t>
            </a:r>
            <a:r>
              <a:rPr lang="zh-CN" altLang="en-US" sz="2000" dirty="0"/>
              <a:t>。</a:t>
            </a:r>
            <a:endParaRPr lang="en-US" altLang="zh-CN" sz="2000" dirty="0"/>
          </a:p>
          <a:p>
            <a:r>
              <a:rPr lang="en-US" altLang="zh-CN" sz="2000" dirty="0"/>
              <a:t>• </a:t>
            </a:r>
            <a:r>
              <a:rPr lang="zh-CN" altLang="en-US" sz="2000" dirty="0"/>
              <a:t>出现梯度消失的主要原因之一是激活函数。在前面的 </a:t>
            </a:r>
            <a:r>
              <a:rPr lang="en-US" altLang="zh-CN" sz="2000" dirty="0"/>
              <a:t>BPNN </a:t>
            </a:r>
            <a:r>
              <a:rPr lang="zh-CN" altLang="en-US" sz="2000" dirty="0"/>
              <a:t>中，我们选取了 </a:t>
            </a:r>
            <a:r>
              <a:rPr lang="en-US" altLang="zh-CN" sz="2000" dirty="0"/>
              <a:t>Sigmoid</a:t>
            </a:r>
            <a:r>
              <a:rPr lang="zh-CN" altLang="en-US" sz="2000" dirty="0"/>
              <a:t>函数作为激活函数。在计算梯度时，逐层都多了 </a:t>
            </a:r>
            <a:r>
              <a:rPr lang="en-US" altLang="zh-CN" sz="2000" dirty="0"/>
              <a:t>Sigmoid </a:t>
            </a:r>
            <a:r>
              <a:rPr lang="zh-CN" altLang="en-US" sz="2000" dirty="0"/>
              <a:t>函数偏导的因子，即 </a:t>
            </a:r>
            <a:endParaRPr lang="en-US" altLang="zh-CN" sz="2000" dirty="0"/>
          </a:p>
          <a:p>
            <a:r>
              <a:rPr lang="zh-CN" altLang="en-US" sz="2000" dirty="0"/>
              <a:t>而</a:t>
            </a:r>
            <a:r>
              <a:rPr lang="en-US" altLang="zh-CN" sz="2000" dirty="0"/>
              <a:t>Sigmoid </a:t>
            </a:r>
            <a:r>
              <a:rPr lang="zh-CN" altLang="en-US" sz="2000" dirty="0"/>
              <a:t>函数偏导的因子取值范围为：</a:t>
            </a:r>
            <a:endParaRPr lang="en-US" altLang="zh-CN" sz="2000" dirty="0"/>
          </a:p>
          <a:p>
            <a:r>
              <a:rPr lang="zh-CN" altLang="en-US" sz="2000" dirty="0"/>
              <a:t>上式表明，即使在最乐观的情况下，梯度值也会逐层减少至上层的四分之一左右。因此，在神经网络隐藏层数较高时，梯度值就会快速衰减甚至消失。</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10245" name="Picture 5"/>
          <p:cNvPicPr>
            <a:picLocks noChangeAspect="1" noChangeArrowheads="1"/>
          </p:cNvPicPr>
          <p:nvPr/>
        </p:nvPicPr>
        <p:blipFill>
          <a:blip r:embed="rId2"/>
          <a:srcRect/>
          <a:stretch>
            <a:fillRect/>
          </a:stretch>
        </p:blipFill>
        <p:spPr bwMode="auto">
          <a:xfrm>
            <a:off x="5153644" y="5354086"/>
            <a:ext cx="2665136" cy="400259"/>
          </a:xfrm>
          <a:prstGeom prst="rect">
            <a:avLst/>
          </a:prstGeom>
          <a:noFill/>
          <a:ln w="9525">
            <a:noFill/>
            <a:miter lim="800000"/>
            <a:headEnd/>
            <a:tailEnd/>
          </a:ln>
          <a:effectLst/>
        </p:spPr>
      </p:pic>
      <p:pic>
        <p:nvPicPr>
          <p:cNvPr id="10246" name="Picture 6"/>
          <p:cNvPicPr>
            <a:picLocks noChangeAspect="1" noChangeArrowheads="1"/>
          </p:cNvPicPr>
          <p:nvPr/>
        </p:nvPicPr>
        <p:blipFill>
          <a:blip r:embed="rId3"/>
          <a:srcRect/>
          <a:stretch>
            <a:fillRect/>
          </a:stretch>
        </p:blipFill>
        <p:spPr bwMode="auto">
          <a:xfrm>
            <a:off x="8356532" y="4968117"/>
            <a:ext cx="885825" cy="3143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梯度消失现象</a:t>
            </a:r>
          </a:p>
          <a:p>
            <a:endParaRPr lang="zh-CN" altLang="en-US" dirty="0"/>
          </a:p>
        </p:txBody>
      </p:sp>
      <p:sp>
        <p:nvSpPr>
          <p:cNvPr id="3" name="文本占位符 2"/>
          <p:cNvSpPr>
            <a:spLocks noGrp="1"/>
          </p:cNvSpPr>
          <p:nvPr>
            <p:ph type="body" sz="quarter" idx="22"/>
          </p:nvPr>
        </p:nvSpPr>
        <p:spPr/>
        <p:txBody>
          <a:bodyPr/>
          <a:lstStyle/>
          <a:p>
            <a:endParaRPr lang="zh-CN" altLang="en-US" dirty="0"/>
          </a:p>
        </p:txBody>
      </p:sp>
      <p:pic>
        <p:nvPicPr>
          <p:cNvPr id="11266" name="Picture 2"/>
          <p:cNvPicPr>
            <a:picLocks noChangeAspect="1" noChangeArrowheads="1"/>
          </p:cNvPicPr>
          <p:nvPr/>
        </p:nvPicPr>
        <p:blipFill>
          <a:blip r:embed="rId2"/>
          <a:srcRect/>
          <a:stretch>
            <a:fillRect/>
          </a:stretch>
        </p:blipFill>
        <p:spPr bwMode="auto">
          <a:xfrm>
            <a:off x="1057687" y="1330395"/>
            <a:ext cx="6498645" cy="4421048"/>
          </a:xfrm>
          <a:prstGeom prst="rect">
            <a:avLst/>
          </a:prstGeom>
          <a:noFill/>
          <a:ln w="9525">
            <a:noFill/>
            <a:miter lim="800000"/>
            <a:headEnd/>
            <a:tailEnd/>
          </a:ln>
          <a:effectLst/>
        </p:spPr>
      </p:pic>
      <p:sp>
        <p:nvSpPr>
          <p:cNvPr id="5" name="TextBox 4"/>
          <p:cNvSpPr txBox="1"/>
          <p:nvPr/>
        </p:nvSpPr>
        <p:spPr>
          <a:xfrm>
            <a:off x="8547658" y="3511830"/>
            <a:ext cx="2544417" cy="369332"/>
          </a:xfrm>
          <a:prstGeom prst="rect">
            <a:avLst/>
          </a:prstGeom>
          <a:noFill/>
        </p:spPr>
        <p:txBody>
          <a:bodyPr wrap="square" rtlCol="0">
            <a:spAutoFit/>
          </a:bodyPr>
          <a:lstStyle/>
          <a:p>
            <a:r>
              <a:rPr lang="zh-CN" altLang="en-US" dirty="0"/>
              <a:t>梯度消失示例</a:t>
            </a:r>
          </a:p>
        </p:txBody>
      </p:sp>
      <p:sp>
        <p:nvSpPr>
          <p:cNvPr id="6" name="左箭头 5"/>
          <p:cNvSpPr/>
          <p:nvPr/>
        </p:nvSpPr>
        <p:spPr>
          <a:xfrm>
            <a:off x="7566991" y="3511826"/>
            <a:ext cx="569843" cy="384313"/>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梯度消失现象</a:t>
            </a:r>
          </a:p>
          <a:p>
            <a:endParaRPr lang="zh-CN" altLang="en-US" dirty="0"/>
          </a:p>
        </p:txBody>
      </p:sp>
      <p:sp>
        <p:nvSpPr>
          <p:cNvPr id="3" name="文本占位符 2"/>
          <p:cNvSpPr>
            <a:spLocks noGrp="1"/>
          </p:cNvSpPr>
          <p:nvPr>
            <p:ph type="body" sz="quarter" idx="22"/>
          </p:nvPr>
        </p:nvSpPr>
        <p:spPr/>
        <p:txBody>
          <a:bodyPr/>
          <a:lstStyle/>
          <a:p>
            <a:r>
              <a:rPr lang="en-US" altLang="zh-CN" sz="2000" dirty="0"/>
              <a:t>• </a:t>
            </a:r>
            <a:r>
              <a:rPr lang="zh-CN" altLang="en-US" sz="2000" dirty="0"/>
              <a:t>在深度学习算法中，修正激活函数是解决梯度消失问题的方法之一。</a:t>
            </a:r>
            <a:endParaRPr lang="en-US" altLang="zh-CN" sz="2000" dirty="0"/>
          </a:p>
          <a:p>
            <a:r>
              <a:rPr lang="en-US" altLang="zh-CN" sz="2000" dirty="0"/>
              <a:t>• </a:t>
            </a:r>
            <a:r>
              <a:rPr lang="zh-CN" altLang="en-US" sz="2000" dirty="0"/>
              <a:t>使用</a:t>
            </a:r>
            <a:r>
              <a:rPr lang="en-US" altLang="zh-CN" sz="2000" dirty="0" err="1"/>
              <a:t>ReLU</a:t>
            </a:r>
            <a:r>
              <a:rPr lang="en-US" altLang="zh-CN" sz="2000" dirty="0"/>
              <a:t> </a:t>
            </a:r>
            <a:r>
              <a:rPr lang="zh-CN" altLang="en-US" sz="2000" dirty="0"/>
              <a:t>系列函数作为激活函数是当前的主流方法。</a:t>
            </a:r>
            <a:endParaRPr lang="en-US" altLang="zh-CN" sz="2000" dirty="0"/>
          </a:p>
          <a:p>
            <a:r>
              <a:rPr lang="zh-CN" altLang="en-US" sz="2000" dirty="0"/>
              <a:t>线性整流函数（</a:t>
            </a:r>
            <a:r>
              <a:rPr lang="en-US" sz="2000" dirty="0"/>
              <a:t>Rectified Linear </a:t>
            </a:r>
            <a:r>
              <a:rPr lang="en-US" sz="2000" dirty="0" err="1"/>
              <a:t>Unit，ReLU</a:t>
            </a:r>
            <a:r>
              <a:rPr lang="en-US" sz="2000" dirty="0"/>
              <a:t>）</a:t>
            </a:r>
            <a:r>
              <a:rPr lang="zh-CN" altLang="en-US" sz="2000" dirty="0"/>
              <a:t>的表达式非常简单，为：</a:t>
            </a:r>
            <a:endParaRPr lang="en-US" altLang="zh-CN" sz="2000" dirty="0"/>
          </a:p>
          <a:p>
            <a:r>
              <a:rPr lang="en-US" altLang="zh-CN" sz="2000" dirty="0" err="1"/>
              <a:t>ReLU</a:t>
            </a:r>
            <a:r>
              <a:rPr lang="en-US" altLang="zh-CN" sz="2000" dirty="0"/>
              <a:t> </a:t>
            </a:r>
            <a:r>
              <a:rPr lang="zh-CN" altLang="en-US" sz="2000" dirty="0"/>
              <a:t>函数的导数在正数部分恒等于 </a:t>
            </a:r>
            <a:r>
              <a:rPr lang="en-US" altLang="zh-CN" sz="2000" dirty="0"/>
              <a:t>1</a:t>
            </a:r>
            <a:r>
              <a:rPr lang="zh-CN" altLang="en-US" sz="2000" dirty="0"/>
              <a:t>，在深层网络中使用 </a:t>
            </a:r>
            <a:r>
              <a:rPr lang="en-US" altLang="zh-CN" sz="2000" dirty="0" err="1"/>
              <a:t>ReLU</a:t>
            </a:r>
            <a:r>
              <a:rPr lang="en-US" altLang="zh-CN" sz="2000" dirty="0"/>
              <a:t> </a:t>
            </a:r>
            <a:r>
              <a:rPr lang="zh-CN" altLang="en-US" sz="2000" dirty="0"/>
              <a:t>激活函数就不会导致梯度消失。</a:t>
            </a:r>
            <a:endParaRPr lang="en-US" altLang="zh-CN" sz="2000" dirty="0"/>
          </a:p>
          <a:p>
            <a:r>
              <a:rPr lang="en-US" altLang="zh-CN" sz="2000" dirty="0" err="1"/>
              <a:t>ReLU</a:t>
            </a:r>
            <a:r>
              <a:rPr lang="en-US" altLang="zh-CN" sz="2000" dirty="0"/>
              <a:t> </a:t>
            </a:r>
            <a:r>
              <a:rPr lang="zh-CN" altLang="en-US" sz="2000" dirty="0"/>
              <a:t>也存在问题：函数的导数在负数部分恒为 </a:t>
            </a:r>
            <a:r>
              <a:rPr lang="en-US" altLang="zh-CN" sz="2000" dirty="0"/>
              <a:t>0</a:t>
            </a:r>
            <a:r>
              <a:rPr lang="zh-CN" altLang="en-US" sz="2000" dirty="0"/>
              <a:t>，会导致一些神经元永远无法被激活或者迭代。</a:t>
            </a:r>
            <a:br>
              <a:rPr lang="zh-CN" altLang="en-US" sz="2000" dirty="0"/>
            </a:br>
            <a:endParaRPr lang="en-US" altLang="zh-CN" sz="2000" dirty="0"/>
          </a:p>
          <a:p>
            <a:r>
              <a:rPr lang="zh-CN" altLang="en-US" sz="2000" dirty="0"/>
              <a:t>因此，衍生出 </a:t>
            </a:r>
            <a:r>
              <a:rPr lang="en-US" sz="2000" dirty="0"/>
              <a:t>Leaky </a:t>
            </a:r>
            <a:r>
              <a:rPr lang="en-US" sz="2000" dirty="0" err="1"/>
              <a:t>ReLU</a:t>
            </a:r>
            <a:r>
              <a:rPr lang="en-US" sz="2000" dirty="0"/>
              <a:t> </a:t>
            </a:r>
            <a:r>
              <a:rPr lang="zh-CN" altLang="en-US" sz="2000" dirty="0"/>
              <a:t>函数：                                        ，</a:t>
            </a:r>
            <a:r>
              <a:rPr lang="en-US" altLang="zh-CN" sz="2000" dirty="0"/>
              <a:t>k</a:t>
            </a:r>
            <a:r>
              <a:rPr lang="zh-CN" altLang="en-US" sz="2000" dirty="0"/>
              <a:t>是个小于</a:t>
            </a:r>
            <a:r>
              <a:rPr lang="en-US" altLang="zh-CN" sz="2000" dirty="0"/>
              <a:t>1</a:t>
            </a:r>
            <a:r>
              <a:rPr lang="zh-CN" altLang="en-US" sz="2000" dirty="0"/>
              <a:t>的正数。</a:t>
            </a:r>
            <a:endParaRPr lang="en-US" altLang="zh-CN" sz="2000" dirty="0"/>
          </a:p>
          <a:p>
            <a:r>
              <a:rPr lang="en-US" sz="2000" dirty="0"/>
              <a:t>Leaky </a:t>
            </a:r>
            <a:r>
              <a:rPr lang="en-US" sz="2000" dirty="0" err="1"/>
              <a:t>ReLU</a:t>
            </a:r>
            <a:r>
              <a:rPr lang="en-US" sz="2000" dirty="0"/>
              <a:t> </a:t>
            </a:r>
            <a:r>
              <a:rPr lang="zh-CN" altLang="en-US" sz="2000" dirty="0"/>
              <a:t>继承了 </a:t>
            </a:r>
            <a:r>
              <a:rPr lang="en-US" sz="2000" dirty="0" err="1"/>
              <a:t>ReLU</a:t>
            </a:r>
            <a:r>
              <a:rPr lang="en-US" sz="2000" dirty="0"/>
              <a:t> </a:t>
            </a:r>
            <a:r>
              <a:rPr lang="zh-CN" altLang="en-US" sz="2000" dirty="0"/>
              <a:t>的全部优势，同时也克服了 </a:t>
            </a:r>
            <a:r>
              <a:rPr lang="en-US" sz="2000" dirty="0" err="1"/>
              <a:t>ReLU</a:t>
            </a:r>
            <a:r>
              <a:rPr lang="en-US" sz="2000" dirty="0"/>
              <a:t> </a:t>
            </a:r>
            <a:r>
              <a:rPr lang="zh-CN" altLang="en-US" sz="2000" dirty="0"/>
              <a:t>的不足。</a:t>
            </a:r>
            <a:br>
              <a:rPr lang="zh-CN" altLang="en-US" sz="2000" dirty="0"/>
            </a:br>
            <a:br>
              <a:rPr lang="zh-CN" altLang="en-US" sz="2000" dirty="0"/>
            </a:br>
            <a:br>
              <a:rPr lang="zh-CN" altLang="en-US" sz="2000" dirty="0"/>
            </a:br>
            <a:br>
              <a:rPr lang="zh-CN" altLang="en-US" sz="2000" dirty="0"/>
            </a:br>
            <a:endParaRPr lang="zh-CN" altLang="en-US" sz="2000" dirty="0"/>
          </a:p>
        </p:txBody>
      </p:sp>
      <p:pic>
        <p:nvPicPr>
          <p:cNvPr id="12290" name="Picture 2"/>
          <p:cNvPicPr>
            <a:picLocks noChangeAspect="1" noChangeArrowheads="1"/>
          </p:cNvPicPr>
          <p:nvPr/>
        </p:nvPicPr>
        <p:blipFill>
          <a:blip r:embed="rId2"/>
          <a:srcRect/>
          <a:stretch>
            <a:fillRect/>
          </a:stretch>
        </p:blipFill>
        <p:spPr bwMode="auto">
          <a:xfrm>
            <a:off x="8622817" y="1978513"/>
            <a:ext cx="2374246" cy="420134"/>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4340916" y="3536473"/>
            <a:ext cx="3086100" cy="447675"/>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2595979" y="4336566"/>
            <a:ext cx="3092032" cy="2521433"/>
          </a:xfrm>
          <a:prstGeom prst="rect">
            <a:avLst/>
          </a:prstGeom>
          <a:noFill/>
          <a:ln w="9525">
            <a:noFill/>
            <a:miter lim="800000"/>
            <a:headEnd/>
            <a:tailEnd/>
          </a:ln>
          <a:effectLst/>
        </p:spPr>
      </p:pic>
      <p:pic>
        <p:nvPicPr>
          <p:cNvPr id="12293" name="Picture 5"/>
          <p:cNvPicPr>
            <a:picLocks noChangeAspect="1" noChangeArrowheads="1"/>
          </p:cNvPicPr>
          <p:nvPr/>
        </p:nvPicPr>
        <p:blipFill>
          <a:blip r:embed="rId5"/>
          <a:srcRect/>
          <a:stretch>
            <a:fillRect/>
          </a:stretch>
        </p:blipFill>
        <p:spPr bwMode="auto">
          <a:xfrm>
            <a:off x="5641710" y="4350025"/>
            <a:ext cx="2954344" cy="2474843"/>
          </a:xfrm>
          <a:prstGeom prst="rect">
            <a:avLst/>
          </a:prstGeom>
          <a:noFill/>
          <a:ln w="9525">
            <a:noFill/>
            <a:miter lim="800000"/>
            <a:headEnd/>
            <a:tailEnd/>
          </a:ln>
          <a:effectLst/>
        </p:spPr>
      </p:pic>
      <p:sp>
        <p:nvSpPr>
          <p:cNvPr id="8" name="TextBox 7"/>
          <p:cNvSpPr txBox="1"/>
          <p:nvPr/>
        </p:nvSpPr>
        <p:spPr>
          <a:xfrm>
            <a:off x="583098" y="5234609"/>
            <a:ext cx="1232452" cy="369332"/>
          </a:xfrm>
          <a:prstGeom prst="rect">
            <a:avLst/>
          </a:prstGeom>
          <a:noFill/>
        </p:spPr>
        <p:txBody>
          <a:bodyPr wrap="square" rtlCol="0">
            <a:spAutoFit/>
          </a:bodyPr>
          <a:lstStyle/>
          <a:p>
            <a:r>
              <a:rPr lang="en-US" altLang="zh-CN" dirty="0" err="1"/>
              <a:t>ReLU</a:t>
            </a:r>
            <a:r>
              <a:rPr lang="zh-CN" altLang="en-US" dirty="0"/>
              <a:t>函数</a:t>
            </a:r>
          </a:p>
        </p:txBody>
      </p:sp>
      <p:sp>
        <p:nvSpPr>
          <p:cNvPr id="9" name="右箭头 8"/>
          <p:cNvSpPr/>
          <p:nvPr/>
        </p:nvSpPr>
        <p:spPr>
          <a:xfrm>
            <a:off x="1855304" y="5234609"/>
            <a:ext cx="609600" cy="384313"/>
          </a:xfrm>
          <a:prstGeom prst="righ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TextBox 9"/>
          <p:cNvSpPr txBox="1"/>
          <p:nvPr/>
        </p:nvSpPr>
        <p:spPr>
          <a:xfrm>
            <a:off x="9581327" y="5102088"/>
            <a:ext cx="1669774" cy="646331"/>
          </a:xfrm>
          <a:prstGeom prst="rect">
            <a:avLst/>
          </a:prstGeom>
          <a:noFill/>
        </p:spPr>
        <p:txBody>
          <a:bodyPr wrap="square" rtlCol="0">
            <a:spAutoFit/>
          </a:bodyPr>
          <a:lstStyle/>
          <a:p>
            <a:r>
              <a:rPr lang="en-US" altLang="zh-CN" dirty="0"/>
              <a:t>k=0.2</a:t>
            </a:r>
            <a:r>
              <a:rPr lang="zh-CN" altLang="en-US" dirty="0"/>
              <a:t>时的</a:t>
            </a:r>
            <a:r>
              <a:rPr lang="en-US" dirty="0"/>
              <a:t>Leaky </a:t>
            </a:r>
            <a:r>
              <a:rPr lang="en-US" dirty="0" err="1"/>
              <a:t>ReLU</a:t>
            </a:r>
            <a:r>
              <a:rPr lang="en-US" dirty="0"/>
              <a:t> </a:t>
            </a:r>
            <a:endParaRPr lang="zh-CN" altLang="en-US" dirty="0"/>
          </a:p>
        </p:txBody>
      </p:sp>
      <p:sp>
        <p:nvSpPr>
          <p:cNvPr id="11" name="左箭头 10"/>
          <p:cNvSpPr/>
          <p:nvPr/>
        </p:nvSpPr>
        <p:spPr>
          <a:xfrm>
            <a:off x="8799445" y="5221359"/>
            <a:ext cx="596348" cy="371060"/>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本章小结</a:t>
            </a:r>
          </a:p>
        </p:txBody>
      </p:sp>
      <p:sp>
        <p:nvSpPr>
          <p:cNvPr id="3" name="文本占位符 2"/>
          <p:cNvSpPr>
            <a:spLocks noGrp="1"/>
          </p:cNvSpPr>
          <p:nvPr>
            <p:ph type="body" sz="quarter" idx="22"/>
          </p:nvPr>
        </p:nvSpPr>
        <p:spPr/>
        <p:txBody>
          <a:bodyPr/>
          <a:lstStyle/>
          <a:p>
            <a:r>
              <a:rPr lang="zh-CN" altLang="en-US" sz="2000" dirty="0"/>
              <a:t>神经网络作为机器学习的一项重要技术，是实现深度学习的基础。</a:t>
            </a:r>
            <a:br>
              <a:rPr lang="zh-CN" altLang="en-US" dirty="0"/>
            </a:br>
            <a:endParaRPr lang="en-US" altLang="zh-CN" dirty="0"/>
          </a:p>
          <a:p>
            <a:r>
              <a:rPr lang="zh-CN" altLang="en-US" sz="2000" dirty="0"/>
              <a:t>本章介绍了：</a:t>
            </a:r>
            <a:endParaRPr lang="en-US" altLang="zh-CN" sz="2000" dirty="0"/>
          </a:p>
          <a:p>
            <a:endParaRPr lang="en-US" altLang="zh-CN" sz="2000" dirty="0"/>
          </a:p>
          <a:p>
            <a:r>
              <a:rPr lang="en-US" altLang="zh-CN" sz="2000" dirty="0"/>
              <a:t>• </a:t>
            </a:r>
            <a:r>
              <a:rPr lang="zh-CN" altLang="en-US" sz="2000" dirty="0"/>
              <a:t>基础的神经元结构</a:t>
            </a:r>
            <a:endParaRPr lang="en-US" altLang="zh-CN" sz="2000" dirty="0"/>
          </a:p>
          <a:p>
            <a:r>
              <a:rPr lang="en-US" altLang="zh-CN" sz="2000" dirty="0"/>
              <a:t>• </a:t>
            </a:r>
            <a:r>
              <a:rPr lang="zh-CN" altLang="en-US" sz="2000" dirty="0"/>
              <a:t>感知机模型原理</a:t>
            </a:r>
            <a:endParaRPr lang="en-US" altLang="zh-CN" sz="2000" dirty="0"/>
          </a:p>
          <a:p>
            <a:r>
              <a:rPr lang="en-US" altLang="zh-CN" sz="2000" dirty="0"/>
              <a:t>• </a:t>
            </a:r>
            <a:r>
              <a:rPr lang="zh-CN" altLang="en-US" sz="2000" dirty="0"/>
              <a:t>基于一个神经网络进行机器学习建模。</a:t>
            </a:r>
            <a:endParaRPr lang="en-US" altLang="zh-CN" sz="2000" dirty="0"/>
          </a:p>
          <a:p>
            <a:endParaRPr lang="en-US" altLang="zh-CN" sz="2000" dirty="0"/>
          </a:p>
          <a:p>
            <a:r>
              <a:rPr lang="zh-CN" altLang="en-US" sz="2000" dirty="0"/>
              <a:t>通过学习本章，可以掌握机器学习建模过程，以及神经网络算法的基本原理。</a:t>
            </a:r>
            <a:br>
              <a:rPr lang="zh-CN" altLang="en-US" sz="2000" dirty="0"/>
            </a:br>
            <a:r>
              <a:rPr lang="zh-CN" altLang="en-US" sz="2000" dirty="0"/>
              <a:t> </a:t>
            </a:r>
            <a:br>
              <a:rPr lang="zh-CN" altLang="en-US" sz="2000" dirty="0"/>
            </a:br>
            <a:endParaRPr lang="zh-CN" alt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5">
            <a:extLst>
              <a:ext uri="{FF2B5EF4-FFF2-40B4-BE49-F238E27FC236}">
                <a16:creationId xmlns:a16="http://schemas.microsoft.com/office/drawing/2014/main" id="{34F8B600-EDC9-094C-9D97-0831F851488D}"/>
              </a:ext>
            </a:extLst>
          </p:cNvPr>
          <p:cNvSpPr>
            <a:spLocks noGrp="1"/>
          </p:cNvSpPr>
          <p:nvPr>
            <p:ph type="body" sz="quarter" idx="10"/>
          </p:nvPr>
        </p:nvSpPr>
        <p:spPr>
          <a:xfrm>
            <a:off x="474300" y="345996"/>
            <a:ext cx="9203100" cy="461724"/>
          </a:xfrm>
        </p:spPr>
        <p:txBody>
          <a:bodyPr/>
          <a:lstStyle/>
          <a:p>
            <a:r>
              <a:rPr lang="zh-CN" altLang="en-US" sz="2000" dirty="0"/>
              <a:t>袁莎</a:t>
            </a:r>
            <a:r>
              <a:rPr lang="en-US" altLang="zh-CN" sz="2000" dirty="0"/>
              <a:t>, </a:t>
            </a:r>
            <a:r>
              <a:rPr lang="zh-CN" altLang="en-US" sz="2000" dirty="0"/>
              <a:t>白朔天</a:t>
            </a:r>
            <a:r>
              <a:rPr lang="en-US" altLang="zh-CN" sz="2000" dirty="0"/>
              <a:t>, </a:t>
            </a:r>
            <a:r>
              <a:rPr lang="zh-CN" altLang="en-US" sz="2000" dirty="0"/>
              <a:t>唐杰</a:t>
            </a:r>
            <a:r>
              <a:rPr lang="en-US" altLang="zh-CN" sz="2000" dirty="0"/>
              <a:t>. </a:t>
            </a:r>
            <a:r>
              <a:rPr lang="zh-CN" altLang="en-US" sz="2000" dirty="0"/>
              <a:t>强化学习（微课版）</a:t>
            </a:r>
            <a:r>
              <a:rPr lang="en-US" altLang="zh-CN" sz="2000" dirty="0"/>
              <a:t>. </a:t>
            </a:r>
            <a:r>
              <a:rPr lang="zh-CN" altLang="en-US" sz="2000" dirty="0"/>
              <a:t>清华大学出版社</a:t>
            </a:r>
          </a:p>
        </p:txBody>
      </p:sp>
      <p:pic>
        <p:nvPicPr>
          <p:cNvPr id="5" name="图片 4">
            <a:extLst>
              <a:ext uri="{FF2B5EF4-FFF2-40B4-BE49-F238E27FC236}">
                <a16:creationId xmlns:a16="http://schemas.microsoft.com/office/drawing/2014/main" id="{60386985-C5F1-E143-90F9-3D7A3B0418ED}"/>
              </a:ext>
            </a:extLst>
          </p:cNvPr>
          <p:cNvPicPr>
            <a:picLocks noChangeAspect="1"/>
          </p:cNvPicPr>
          <p:nvPr/>
        </p:nvPicPr>
        <p:blipFill>
          <a:blip r:embed="rId2"/>
          <a:stretch>
            <a:fillRect/>
          </a:stretch>
        </p:blipFill>
        <p:spPr>
          <a:xfrm>
            <a:off x="1079500" y="2499360"/>
            <a:ext cx="2501900" cy="2501900"/>
          </a:xfrm>
          <a:prstGeom prst="rect">
            <a:avLst/>
          </a:prstGeom>
        </p:spPr>
      </p:pic>
      <p:sp>
        <p:nvSpPr>
          <p:cNvPr id="6" name="文本占位符 5">
            <a:extLst>
              <a:ext uri="{FF2B5EF4-FFF2-40B4-BE49-F238E27FC236}">
                <a16:creationId xmlns:a16="http://schemas.microsoft.com/office/drawing/2014/main" id="{98A8D970-D4E2-E943-81C0-3FFBE4537F83}"/>
              </a:ext>
            </a:extLst>
          </p:cNvPr>
          <p:cNvSpPr txBox="1">
            <a:spLocks/>
          </p:cNvSpPr>
          <p:nvPr/>
        </p:nvSpPr>
        <p:spPr>
          <a:xfrm>
            <a:off x="1371260" y="203763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京东购买二维码</a:t>
            </a:r>
          </a:p>
        </p:txBody>
      </p:sp>
      <p:pic>
        <p:nvPicPr>
          <p:cNvPr id="8" name="图片 7">
            <a:extLst>
              <a:ext uri="{FF2B5EF4-FFF2-40B4-BE49-F238E27FC236}">
                <a16:creationId xmlns:a16="http://schemas.microsoft.com/office/drawing/2014/main" id="{DB0E6482-A3DE-724E-BF27-1F8FFC52F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2392680"/>
            <a:ext cx="2788920" cy="2788920"/>
          </a:xfrm>
          <a:prstGeom prst="rect">
            <a:avLst/>
          </a:prstGeom>
        </p:spPr>
      </p:pic>
      <p:sp>
        <p:nvSpPr>
          <p:cNvPr id="9" name="文本占位符 5">
            <a:extLst>
              <a:ext uri="{FF2B5EF4-FFF2-40B4-BE49-F238E27FC236}">
                <a16:creationId xmlns:a16="http://schemas.microsoft.com/office/drawing/2014/main" id="{37439898-56FF-C944-B2D2-6BC8E2770D8C}"/>
              </a:ext>
            </a:extLst>
          </p:cNvPr>
          <p:cNvSpPr txBox="1">
            <a:spLocks/>
          </p:cNvSpPr>
          <p:nvPr/>
        </p:nvSpPr>
        <p:spPr>
          <a:xfrm>
            <a:off x="8308465" y="2095064"/>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交流公众号</a:t>
            </a:r>
          </a:p>
        </p:txBody>
      </p:sp>
      <p:pic>
        <p:nvPicPr>
          <p:cNvPr id="12" name="图片 11">
            <a:extLst>
              <a:ext uri="{FF2B5EF4-FFF2-40B4-BE49-F238E27FC236}">
                <a16:creationId xmlns:a16="http://schemas.microsoft.com/office/drawing/2014/main" id="{3AC24343-BFC4-4D42-AEE6-68C35C00E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350" y="2528570"/>
            <a:ext cx="2501900" cy="2501900"/>
          </a:xfrm>
          <a:prstGeom prst="rect">
            <a:avLst/>
          </a:prstGeom>
        </p:spPr>
      </p:pic>
      <p:sp>
        <p:nvSpPr>
          <p:cNvPr id="13" name="文本占位符 5">
            <a:extLst>
              <a:ext uri="{FF2B5EF4-FFF2-40B4-BE49-F238E27FC236}">
                <a16:creationId xmlns:a16="http://schemas.microsoft.com/office/drawing/2014/main" id="{10B00AAA-7CF8-5B46-9155-EDB0E8125E96}"/>
              </a:ext>
            </a:extLst>
          </p:cNvPr>
          <p:cNvSpPr txBox="1">
            <a:spLocks/>
          </p:cNvSpPr>
          <p:nvPr/>
        </p:nvSpPr>
        <p:spPr>
          <a:xfrm>
            <a:off x="4846615" y="2066846"/>
            <a:ext cx="1918380" cy="461724"/>
          </a:xfrm>
          <a:prstGeom prst="rect">
            <a:avLst/>
          </a:prstGeom>
          <a:noFill/>
          <a:ln>
            <a:noFill/>
          </a:ln>
        </p:spPr>
        <p:txBody>
          <a:bodyPr lIns="0" tIns="0" rIns="0" bIns="0" anchor="t"/>
          <a:lstStyle>
            <a:lvl1pPr marL="0" indent="0" algn="l" defTabSz="914400" rtl="0" eaLnBrk="1" latinLnBrk="0" hangingPunct="1">
              <a:lnSpc>
                <a:spcPct val="90000"/>
              </a:lnSpc>
              <a:spcBef>
                <a:spcPts val="1000"/>
              </a:spcBef>
              <a:buFont typeface="Arial" panose="020B0604020202090204" pitchFamily="34" charset="0"/>
              <a:buNone/>
              <a:defRPr sz="3000" b="1" i="0" kern="1200">
                <a:ln>
                  <a:noFill/>
                </a:ln>
                <a:solidFill>
                  <a:srgbClr val="0070C0"/>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ln>
                  <a:solidFill>
                    <a:schemeClr val="bg1"/>
                  </a:solidFill>
                </a:ln>
                <a:solidFill>
                  <a:schemeClr val="bg1"/>
                </a:solidFill>
                <a:latin typeface="Source Han Sans CN" panose="020B0500000000000000" pitchFamily="34" charset="-128"/>
                <a:ea typeface="Source Han Sans CN"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000" dirty="0"/>
              <a:t>淘宝购买二维码</a:t>
            </a:r>
          </a:p>
        </p:txBody>
      </p:sp>
    </p:spTree>
    <p:extLst>
      <p:ext uri="{BB962C8B-B14F-4D97-AF65-F5344CB8AC3E}">
        <p14:creationId xmlns:p14="http://schemas.microsoft.com/office/powerpoint/2010/main" val="346721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神经元</a:t>
            </a:r>
          </a:p>
        </p:txBody>
      </p:sp>
      <p:sp>
        <p:nvSpPr>
          <p:cNvPr id="3" name="文本占位符 2"/>
          <p:cNvSpPr>
            <a:spLocks noGrp="1"/>
          </p:cNvSpPr>
          <p:nvPr>
            <p:ph type="body" sz="quarter" idx="22"/>
          </p:nvPr>
        </p:nvSpPr>
        <p:spPr/>
        <p:txBody>
          <a:bodyPr/>
          <a:lstStyle/>
          <a:p>
            <a:r>
              <a:rPr lang="en-US" altLang="zh-CN" sz="2000" dirty="0"/>
              <a:t>• </a:t>
            </a:r>
            <a:r>
              <a:rPr lang="zh-CN" altLang="en-US" sz="2000" b="1" dirty="0"/>
              <a:t>激活函数</a:t>
            </a:r>
            <a:r>
              <a:rPr lang="zh-CN" altLang="en-US" sz="2000" dirty="0"/>
              <a:t>是人工神经元的重要组成部分，当神经元传递兴奋信号时，激活函数应输出 </a:t>
            </a:r>
            <a:r>
              <a:rPr lang="en-US" altLang="zh-CN" sz="2000" dirty="0"/>
              <a:t>1</a:t>
            </a:r>
            <a:r>
              <a:rPr lang="zh-CN" altLang="en-US" sz="2000" dirty="0"/>
              <a:t>，当神经元传递抑制信号时，激活函数应输出 </a:t>
            </a:r>
            <a:r>
              <a:rPr lang="en-US" altLang="zh-CN" sz="2000" dirty="0"/>
              <a:t>0</a:t>
            </a:r>
            <a:r>
              <a:rPr lang="zh-CN" altLang="en-US" sz="2000" dirty="0"/>
              <a:t>。</a:t>
            </a:r>
            <a:endParaRPr lang="en-US" altLang="zh-CN" sz="2000" dirty="0"/>
          </a:p>
          <a:p>
            <a:r>
              <a:rPr lang="zh-CN" altLang="en-US" sz="2000" dirty="0"/>
              <a:t>阶跃函数满足上述需求，阶跃函数的公式为：</a:t>
            </a:r>
            <a:endParaRPr lang="en-US" altLang="zh-CN" sz="2000" dirty="0"/>
          </a:p>
          <a:p>
            <a:endParaRPr lang="en-US" altLang="zh-CN" sz="2000" dirty="0"/>
          </a:p>
          <a:p>
            <a:r>
              <a:rPr lang="zh-CN" altLang="en-US" sz="2000" dirty="0"/>
              <a:t>但是，阶跃函数具有不连续性，实际应用中常采用 </a:t>
            </a:r>
            <a:r>
              <a:rPr lang="en-US" altLang="zh-CN" sz="2000" dirty="0"/>
              <a:t>Sigmoid </a:t>
            </a:r>
            <a:r>
              <a:rPr lang="zh-CN" altLang="en-US" sz="2000" dirty="0"/>
              <a:t>函数作为激活函数，其公式为：</a:t>
            </a:r>
            <a:br>
              <a:rPr lang="zh-CN" altLang="en-US" sz="2000" dirty="0"/>
            </a:br>
            <a:endParaRPr lang="en-US" altLang="zh-CN" sz="2000" dirty="0"/>
          </a:p>
          <a:p>
            <a:endParaRPr lang="en-US" altLang="zh-CN" sz="2000" dirty="0"/>
          </a:p>
          <a:p>
            <a:endParaRPr lang="en-US" altLang="zh-CN" sz="2000" dirty="0"/>
          </a:p>
          <a:p>
            <a:endParaRPr lang="en-US" altLang="zh-CN" sz="2000" dirty="0"/>
          </a:p>
          <a:p>
            <a:br>
              <a:rPr lang="zh-CN" altLang="en-US" dirty="0"/>
            </a:b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5802486" y="1632755"/>
            <a:ext cx="2390775" cy="9620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36074" y="3208881"/>
            <a:ext cx="2454029" cy="63661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996404" y="3960834"/>
            <a:ext cx="8021459" cy="2652907"/>
          </a:xfrm>
          <a:prstGeom prst="rect">
            <a:avLst/>
          </a:prstGeom>
          <a:noFill/>
          <a:ln w="9525">
            <a:noFill/>
            <a:miter lim="800000"/>
            <a:headEnd/>
            <a:tailEnd/>
          </a:ln>
          <a:effectLst/>
        </p:spPr>
      </p:pic>
      <p:sp>
        <p:nvSpPr>
          <p:cNvPr id="7" name="TextBox 6"/>
          <p:cNvSpPr txBox="1"/>
          <p:nvPr/>
        </p:nvSpPr>
        <p:spPr>
          <a:xfrm>
            <a:off x="300625" y="5210827"/>
            <a:ext cx="1415442" cy="369332"/>
          </a:xfrm>
          <a:prstGeom prst="rect">
            <a:avLst/>
          </a:prstGeom>
          <a:noFill/>
        </p:spPr>
        <p:txBody>
          <a:bodyPr wrap="square" rtlCol="0">
            <a:spAutoFit/>
          </a:bodyPr>
          <a:lstStyle/>
          <a:p>
            <a:r>
              <a:rPr lang="zh-CN" altLang="en-US" dirty="0"/>
              <a:t>阶跃函数</a:t>
            </a:r>
          </a:p>
        </p:txBody>
      </p:sp>
      <p:sp>
        <p:nvSpPr>
          <p:cNvPr id="8" name="右箭头 7"/>
          <p:cNvSpPr/>
          <p:nvPr/>
        </p:nvSpPr>
        <p:spPr>
          <a:xfrm>
            <a:off x="1365338" y="5260932"/>
            <a:ext cx="438410" cy="300624"/>
          </a:xfrm>
          <a:prstGeom prst="righ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TextBox 8"/>
          <p:cNvSpPr txBox="1"/>
          <p:nvPr/>
        </p:nvSpPr>
        <p:spPr>
          <a:xfrm>
            <a:off x="10697227" y="5248405"/>
            <a:ext cx="1632559" cy="369332"/>
          </a:xfrm>
          <a:prstGeom prst="rect">
            <a:avLst/>
          </a:prstGeom>
          <a:noFill/>
        </p:spPr>
        <p:txBody>
          <a:bodyPr wrap="square" rtlCol="0">
            <a:spAutoFit/>
          </a:bodyPr>
          <a:lstStyle/>
          <a:p>
            <a:r>
              <a:rPr lang="en-US" altLang="zh-CN" dirty="0"/>
              <a:t>Sigmoid</a:t>
            </a:r>
            <a:r>
              <a:rPr lang="zh-CN" altLang="en-US" dirty="0"/>
              <a:t>函数</a:t>
            </a:r>
          </a:p>
        </p:txBody>
      </p:sp>
      <p:sp>
        <p:nvSpPr>
          <p:cNvPr id="10" name="左箭头 9"/>
          <p:cNvSpPr/>
          <p:nvPr/>
        </p:nvSpPr>
        <p:spPr>
          <a:xfrm>
            <a:off x="10221238" y="5285984"/>
            <a:ext cx="438411" cy="313150"/>
          </a:xfrm>
          <a:prstGeom prst="leftArrow">
            <a:avLst/>
          </a:prstGeom>
          <a:solidFill>
            <a:srgbClr val="215F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神经元</a:t>
            </a:r>
          </a:p>
        </p:txBody>
      </p:sp>
      <p:sp>
        <p:nvSpPr>
          <p:cNvPr id="3" name="文本占位符 2"/>
          <p:cNvSpPr>
            <a:spLocks noGrp="1"/>
          </p:cNvSpPr>
          <p:nvPr>
            <p:ph type="body" sz="quarter" idx="22"/>
          </p:nvPr>
        </p:nvSpPr>
        <p:spPr/>
        <p:txBody>
          <a:bodyPr/>
          <a:lstStyle/>
          <a:p>
            <a:r>
              <a:rPr lang="zh-CN" altLang="en-US" sz="2000" dirty="0"/>
              <a:t>以 </a:t>
            </a:r>
            <a:r>
              <a:rPr lang="en-US" altLang="zh-CN" sz="2000" dirty="0"/>
              <a:t>Sigmoid </a:t>
            </a:r>
            <a:r>
              <a:rPr lang="zh-CN" altLang="en-US" sz="2000" dirty="0"/>
              <a:t>函数作为激活函数为例，人工神经元的基本结构如下图所示：</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假设输入特征 </a:t>
            </a:r>
            <a:r>
              <a:rPr lang="en-US" altLang="zh-CN" sz="2000" b="1" dirty="0"/>
              <a:t>x </a:t>
            </a:r>
            <a:r>
              <a:rPr lang="zh-CN" altLang="en-US" sz="2000" dirty="0"/>
              <a:t>包含两个维度的特征 </a:t>
            </a:r>
            <a:r>
              <a:rPr lang="en-US" altLang="zh-CN" sz="2000" dirty="0"/>
              <a:t>x</a:t>
            </a:r>
            <a:r>
              <a:rPr lang="en-US" altLang="zh-CN" sz="2400" baseline="-25000" dirty="0"/>
              <a:t>1</a:t>
            </a:r>
            <a:r>
              <a:rPr lang="en-US" altLang="zh-CN" sz="2000" dirty="0"/>
              <a:t> </a:t>
            </a:r>
            <a:r>
              <a:rPr lang="zh-CN" altLang="en-US" sz="2000" dirty="0"/>
              <a:t>和 </a:t>
            </a:r>
            <a:r>
              <a:rPr lang="en-US" altLang="zh-CN" sz="2000" dirty="0"/>
              <a:t>x</a:t>
            </a:r>
            <a:r>
              <a:rPr lang="en-US" altLang="zh-CN" sz="2400" baseline="-25000" dirty="0"/>
              <a:t>2 </a:t>
            </a:r>
            <a:r>
              <a:rPr lang="zh-CN" altLang="en-US" sz="2000" dirty="0"/>
              <a:t>，经线性变换后，再经过 </a:t>
            </a:r>
            <a:r>
              <a:rPr lang="en-US" altLang="zh-CN" sz="2000" dirty="0"/>
              <a:t>Sigmoid </a:t>
            </a:r>
            <a:r>
              <a:rPr lang="zh-CN" altLang="en-US" sz="2000" dirty="0"/>
              <a:t>函数，即得到了输出 </a:t>
            </a:r>
            <a:r>
              <a:rPr lang="en-US" altLang="zh-CN" sz="2000" dirty="0"/>
              <a:t>y</a:t>
            </a:r>
            <a:r>
              <a:rPr lang="zh-CN" altLang="en-US" sz="2000" dirty="0"/>
              <a:t>。其中输入与输出的关系为：</a:t>
            </a:r>
            <a:endParaRPr lang="en-US" altLang="zh-CN" sz="2000" dirty="0"/>
          </a:p>
          <a:p>
            <a:endParaRPr lang="en-US" altLang="zh-CN" sz="2000" dirty="0"/>
          </a:p>
          <a:p>
            <a:r>
              <a:rPr lang="en-US" altLang="zh-CN" sz="2000" dirty="0"/>
              <a:t>                                                                </a:t>
            </a:r>
            <a:r>
              <a:rPr lang="zh-CN" altLang="en-US" sz="2000" dirty="0"/>
              <a:t>其中：                        ，</a:t>
            </a:r>
            <a:br>
              <a:rPr lang="zh-CN" altLang="en-US" dirty="0"/>
            </a:br>
            <a:br>
              <a:rPr lang="zh-CN" altLang="en-US" dirty="0"/>
            </a:b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3374265" y="1619641"/>
            <a:ext cx="4692498" cy="2112083"/>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29747" y="5118838"/>
            <a:ext cx="2889858" cy="722465"/>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3365652" y="5127125"/>
            <a:ext cx="1719295" cy="622321"/>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6315598" y="5271957"/>
            <a:ext cx="1314450" cy="447675"/>
          </a:xfrm>
          <a:prstGeom prst="rect">
            <a:avLst/>
          </a:prstGeom>
          <a:noFill/>
          <a:ln w="9525">
            <a:noFill/>
            <a:miter lim="800000"/>
            <a:headEnd/>
            <a:tailEnd/>
          </a:ln>
          <a:effectLst/>
        </p:spPr>
      </p:pic>
      <p:pic>
        <p:nvPicPr>
          <p:cNvPr id="5126" name="Picture 6"/>
          <p:cNvPicPr>
            <a:picLocks noChangeAspect="1" noChangeArrowheads="1"/>
          </p:cNvPicPr>
          <p:nvPr/>
        </p:nvPicPr>
        <p:blipFill>
          <a:blip r:embed="rId6"/>
          <a:srcRect/>
          <a:stretch>
            <a:fillRect/>
          </a:stretch>
        </p:blipFill>
        <p:spPr bwMode="auto">
          <a:xfrm>
            <a:off x="8335616" y="4980205"/>
            <a:ext cx="1057275" cy="9810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感知机（</a:t>
            </a:r>
            <a:r>
              <a:rPr lang="en-US" altLang="zh-CN" sz="2000" dirty="0" err="1"/>
              <a:t>Perceptron</a:t>
            </a:r>
            <a:r>
              <a:rPr lang="zh-CN" altLang="en-US" sz="2000" dirty="0"/>
              <a:t>）是基于神经元构建的，感知机模型是个线性分类模型。</a:t>
            </a:r>
            <a:endParaRPr lang="en-US" altLang="zh-CN" sz="2000" dirty="0"/>
          </a:p>
          <a:p>
            <a:r>
              <a:rPr lang="en-US" altLang="zh-CN" sz="2000" dirty="0"/>
              <a:t>• </a:t>
            </a:r>
            <a:r>
              <a:rPr lang="zh-CN" altLang="en-US" sz="2000" dirty="0"/>
              <a:t>我们同样从监督学习三要素入手，分析感知机的模型、指标和算法。其中，模型用于作出决策，指标用于评价模型，算法用于修正模型。</a:t>
            </a:r>
            <a:endParaRPr lang="en-US" altLang="zh-CN" sz="2000" dirty="0"/>
          </a:p>
          <a:p>
            <a:r>
              <a:rPr lang="zh-CN" altLang="en-US" sz="2000" b="1" dirty="0"/>
              <a:t>感知机模型</a:t>
            </a:r>
            <a:endParaRPr lang="en-US" altLang="zh-CN" sz="2000" b="1" dirty="0"/>
          </a:p>
          <a:p>
            <a:r>
              <a:rPr lang="en-US" altLang="zh-CN" sz="2000" dirty="0"/>
              <a:t>• </a:t>
            </a:r>
            <a:r>
              <a:rPr lang="zh-CN" altLang="en-US" sz="2000" dirty="0"/>
              <a:t>感知机由两层神经元组成，包括输入层和输出层。</a:t>
            </a:r>
            <a:endParaRPr lang="en-US" altLang="zh-CN" sz="2000" dirty="0"/>
          </a:p>
          <a:p>
            <a:r>
              <a:rPr lang="en-US" altLang="zh-CN" sz="2000" dirty="0"/>
              <a:t>• </a:t>
            </a:r>
            <a:r>
              <a:rPr lang="zh-CN" altLang="en-US" sz="2000" dirty="0"/>
              <a:t>感知机模型的输入是实例的特征向量，输出是实例的类别。</a:t>
            </a:r>
            <a:endParaRPr lang="en-US" altLang="zh-CN" sz="2000" dirty="0"/>
          </a:p>
          <a:p>
            <a:r>
              <a:rPr lang="en-US" altLang="zh-CN" sz="2000" dirty="0"/>
              <a:t>• </a:t>
            </a:r>
            <a:r>
              <a:rPr lang="zh-CN" altLang="en-US" sz="2000" dirty="0"/>
              <a:t>感知机模型对输入进行加权求和，再利用符号函数（</a:t>
            </a:r>
            <a:r>
              <a:rPr lang="en-US" altLang="zh-CN" sz="2000" dirty="0"/>
              <a:t>Sign Function</a:t>
            </a:r>
            <a:r>
              <a:rPr lang="zh-CN" altLang="en-US" sz="2000" dirty="0"/>
              <a:t>）得到输出。</a:t>
            </a:r>
            <a:endParaRPr lang="en-US" altLang="zh-CN" sz="2000" dirty="0"/>
          </a:p>
          <a:p>
            <a:r>
              <a:rPr lang="en-US" altLang="zh-CN" sz="2000" dirty="0"/>
              <a:t>• </a:t>
            </a:r>
            <a:r>
              <a:rPr lang="zh-CN" altLang="en-US" sz="2000" dirty="0"/>
              <a:t>感知机的激活函数为符号函数，记为 </a:t>
            </a:r>
            <a:r>
              <a:rPr lang="en-US" altLang="zh-CN" sz="2000" dirty="0" err="1"/>
              <a:t>sgn</a:t>
            </a:r>
            <a:r>
              <a:rPr lang="zh-CN" altLang="en-US" sz="2000" dirty="0"/>
              <a:t>。符号函数的公式为：</a:t>
            </a:r>
            <a:endParaRPr lang="en-US" altLang="zh-CN" sz="2000" dirty="0"/>
          </a:p>
          <a:p>
            <a:endParaRPr lang="en-US" altLang="zh-CN" sz="2000" dirty="0"/>
          </a:p>
          <a:p>
            <a:endParaRPr lang="en-US" altLang="zh-CN" sz="2000" dirty="0"/>
          </a:p>
          <a:p>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6146" name="Picture 2"/>
          <p:cNvPicPr>
            <a:picLocks noChangeAspect="1" noChangeArrowheads="1"/>
          </p:cNvPicPr>
          <p:nvPr/>
        </p:nvPicPr>
        <p:blipFill>
          <a:blip r:embed="rId2"/>
          <a:srcRect/>
          <a:stretch>
            <a:fillRect/>
          </a:stretch>
        </p:blipFill>
        <p:spPr bwMode="auto">
          <a:xfrm>
            <a:off x="680059" y="4492213"/>
            <a:ext cx="2514600" cy="9048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感知机模型</a:t>
            </a:r>
          </a:p>
        </p:txBody>
      </p:sp>
      <p:sp>
        <p:nvSpPr>
          <p:cNvPr id="3" name="文本占位符 2"/>
          <p:cNvSpPr>
            <a:spLocks noGrp="1"/>
          </p:cNvSpPr>
          <p:nvPr>
            <p:ph type="body" sz="quarter" idx="22"/>
          </p:nvPr>
        </p:nvSpPr>
        <p:spPr/>
        <p:txBody>
          <a:bodyPr/>
          <a:lstStyle/>
          <a:p>
            <a:r>
              <a:rPr lang="en-US" altLang="zh-CN" sz="2000" dirty="0"/>
              <a:t>• </a:t>
            </a:r>
            <a:r>
              <a:rPr lang="zh-CN" altLang="en-US" sz="2000" dirty="0"/>
              <a:t>对于一个输入实例，其特征值分别输入到输入结点中。通过不同的权值 </a:t>
            </a:r>
            <a:r>
              <a:rPr lang="en-US" altLang="zh-CN" sz="2000" dirty="0" err="1"/>
              <a:t>w</a:t>
            </a:r>
            <a:r>
              <a:rPr lang="en-US" altLang="zh-CN" sz="2000" baseline="-25000" dirty="0" err="1"/>
              <a:t>i</a:t>
            </a:r>
            <a:r>
              <a:rPr lang="en-US" altLang="zh-CN" sz="2000" baseline="-25000" dirty="0"/>
              <a:t> </a:t>
            </a:r>
            <a:r>
              <a:rPr lang="zh-CN" altLang="en-US" sz="2000" dirty="0"/>
              <a:t>，进行加权求和。最后再使用符号函数 </a:t>
            </a:r>
            <a:r>
              <a:rPr lang="en-US" altLang="zh-CN" sz="2000" dirty="0" err="1"/>
              <a:t>sgn</a:t>
            </a:r>
            <a:r>
              <a:rPr lang="en-US" altLang="zh-CN" sz="2000" dirty="0"/>
              <a:t>()</a:t>
            </a:r>
            <a:r>
              <a:rPr lang="zh-CN" altLang="en-US" sz="2000" dirty="0"/>
              <a:t>，对求和的结果进行分类。感知机模型的数学表达式为：</a:t>
            </a:r>
            <a:endParaRPr lang="en-US" altLang="zh-CN" sz="2000" dirty="0"/>
          </a:p>
          <a:p>
            <a:endParaRPr lang="en-US" altLang="zh-CN" sz="2000" dirty="0"/>
          </a:p>
          <a:p>
            <a:br>
              <a:rPr lang="zh-CN" altLang="en-US" dirty="0"/>
            </a:br>
            <a:r>
              <a:rPr lang="en-US" altLang="zh-CN" dirty="0"/>
              <a:t>• </a:t>
            </a:r>
            <a:r>
              <a:rPr lang="zh-CN" altLang="en-US" sz="2000" dirty="0"/>
              <a:t>感知机模型，就是要通过实例的数据集合，求解出最优的 </a:t>
            </a:r>
            <a:r>
              <a:rPr lang="en-US" sz="2000" b="1" dirty="0"/>
              <a:t>w </a:t>
            </a:r>
            <a:r>
              <a:rPr lang="zh-CN" altLang="en-US" sz="2000" dirty="0"/>
              <a:t>和 </a:t>
            </a:r>
            <a:r>
              <a:rPr lang="en-US" sz="2000" dirty="0"/>
              <a:t>b。</a:t>
            </a:r>
            <a:br>
              <a:rPr lang="en-US" sz="2000" dirty="0"/>
            </a:br>
            <a:endParaRPr lang="zh-CN" altLang="en-US" sz="2000" dirty="0"/>
          </a:p>
        </p:txBody>
      </p:sp>
      <p:pic>
        <p:nvPicPr>
          <p:cNvPr id="7170" name="Picture 2"/>
          <p:cNvPicPr>
            <a:picLocks noChangeAspect="1" noChangeArrowheads="1"/>
          </p:cNvPicPr>
          <p:nvPr/>
        </p:nvPicPr>
        <p:blipFill>
          <a:blip r:embed="rId2"/>
          <a:srcRect/>
          <a:stretch>
            <a:fillRect/>
          </a:stretch>
        </p:blipFill>
        <p:spPr bwMode="auto">
          <a:xfrm>
            <a:off x="4276400" y="3345623"/>
            <a:ext cx="4078636" cy="2679396"/>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07501" y="1919222"/>
            <a:ext cx="2601798" cy="57345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感知机指标</a:t>
            </a:r>
          </a:p>
        </p:txBody>
      </p:sp>
      <p:sp>
        <p:nvSpPr>
          <p:cNvPr id="3" name="文本占位符 2"/>
          <p:cNvSpPr>
            <a:spLocks noGrp="1"/>
          </p:cNvSpPr>
          <p:nvPr>
            <p:ph type="body" sz="quarter" idx="22"/>
          </p:nvPr>
        </p:nvSpPr>
        <p:spPr/>
        <p:txBody>
          <a:bodyPr/>
          <a:lstStyle/>
          <a:p>
            <a:r>
              <a:rPr lang="zh-CN" altLang="en-US" sz="2000" dirty="0"/>
              <a:t>损失函数可以衡量预测值与真实值的距离，用作评价模型的指标。损失函数的选择没有标准方法，只需要满足对参数 </a:t>
            </a:r>
            <a:r>
              <a:rPr lang="en-US" altLang="zh-CN" sz="2000" dirty="0"/>
              <a:t>w</a:t>
            </a:r>
            <a:r>
              <a:rPr lang="en-US" altLang="zh-CN" sz="2000" i="1" dirty="0"/>
              <a:t> </a:t>
            </a:r>
            <a:r>
              <a:rPr lang="zh-CN" altLang="en-US" sz="2000" dirty="0"/>
              <a:t>连续可导即可。</a:t>
            </a:r>
            <a:endParaRPr lang="en-US" altLang="zh-CN" sz="2000" dirty="0"/>
          </a:p>
          <a:p>
            <a:r>
              <a:rPr lang="en-US" altLang="zh-CN" sz="2000" dirty="0"/>
              <a:t>• </a:t>
            </a:r>
            <a:r>
              <a:rPr lang="zh-CN" altLang="en-US" sz="2000" dirty="0"/>
              <a:t>感知机模型本质上，就是希望找到一个超平面，最大可能地将样本实例按照不同的标签区分开。</a:t>
            </a:r>
            <a:endParaRPr lang="en-US" altLang="zh-CN" sz="2000" dirty="0"/>
          </a:p>
          <a:p>
            <a:r>
              <a:rPr lang="en-US" altLang="zh-CN" sz="2000" dirty="0"/>
              <a:t>• </a:t>
            </a:r>
            <a:r>
              <a:rPr lang="zh-CN" altLang="en-US" sz="2000" dirty="0"/>
              <a:t>因此，可以计算被错误区分的样本点到超平面的距离之和，将其作为感知机模型的损失函数。</a:t>
            </a:r>
            <a:endParaRPr lang="en-US" altLang="zh-CN" sz="2000" dirty="0"/>
          </a:p>
          <a:p>
            <a:r>
              <a:rPr lang="zh-CN" altLang="en-US" sz="2000" dirty="0"/>
              <a:t>基于上述思路，我们需要计算空间中点</a:t>
            </a:r>
            <a:r>
              <a:rPr lang="en-US" altLang="zh-CN" sz="2000" dirty="0"/>
              <a:t> </a:t>
            </a:r>
            <a:r>
              <a:rPr lang="en-US" altLang="zh-CN" sz="2000" b="1" dirty="0"/>
              <a:t>x</a:t>
            </a:r>
            <a:r>
              <a:rPr lang="en-US" altLang="zh-CN" sz="2400" b="1" baseline="-25000" dirty="0"/>
              <a:t>0</a:t>
            </a:r>
            <a:r>
              <a:rPr lang="en-US" altLang="zh-CN" sz="2000" dirty="0"/>
              <a:t> </a:t>
            </a:r>
            <a:r>
              <a:rPr lang="zh-CN" altLang="en-US" sz="2000" dirty="0"/>
              <a:t>到超平面 </a:t>
            </a:r>
            <a:r>
              <a:rPr lang="en-US" altLang="zh-CN" sz="2000" dirty="0"/>
              <a:t>S </a:t>
            </a:r>
            <a:r>
              <a:rPr lang="zh-CN" altLang="en-US" sz="2000" dirty="0"/>
              <a:t>的距离。利用高中数学的知识，在高维空间 </a:t>
            </a:r>
            <a:r>
              <a:rPr lang="en-US" altLang="zh-CN" sz="2000" dirty="0"/>
              <a:t>      </a:t>
            </a:r>
          </a:p>
          <a:p>
            <a:r>
              <a:rPr lang="en-US" altLang="zh-CN" sz="2000" dirty="0"/>
              <a:t>     </a:t>
            </a:r>
            <a:r>
              <a:rPr lang="zh-CN" altLang="en-US" sz="2000" dirty="0"/>
              <a:t>下，超平面 </a:t>
            </a:r>
            <a:r>
              <a:rPr lang="en-US" altLang="zh-CN" sz="2000" dirty="0"/>
              <a:t>S </a:t>
            </a:r>
            <a:r>
              <a:rPr lang="zh-CN" altLang="en-US" sz="2000" dirty="0"/>
              <a:t>的表达式为：</a:t>
            </a:r>
            <a:endParaRPr lang="en-US" altLang="zh-CN" sz="2000" dirty="0"/>
          </a:p>
          <a:p>
            <a:endParaRPr lang="en-US" altLang="zh-CN" sz="2000" dirty="0"/>
          </a:p>
          <a:p>
            <a:r>
              <a:rPr lang="zh-CN" altLang="en-US" sz="2000" dirty="0"/>
              <a:t>点</a:t>
            </a:r>
            <a:r>
              <a:rPr lang="en-US" altLang="zh-CN" sz="2000" b="1" dirty="0"/>
              <a:t>x</a:t>
            </a:r>
            <a:r>
              <a:rPr lang="en-US" altLang="zh-CN" sz="2400" b="1" baseline="-25000" dirty="0"/>
              <a:t>0</a:t>
            </a:r>
            <a:r>
              <a:rPr lang="zh-CN" altLang="en-US" sz="2000" dirty="0"/>
              <a:t>到超平面</a:t>
            </a:r>
            <a:r>
              <a:rPr lang="en-US" altLang="zh-CN" sz="2000" dirty="0"/>
              <a:t>S</a:t>
            </a:r>
            <a:r>
              <a:rPr lang="zh-CN" altLang="en-US" sz="2000" dirty="0"/>
              <a:t>距离的公式为：</a:t>
            </a:r>
            <a:endParaRPr lang="en-US" altLang="zh-CN" sz="2000" dirty="0"/>
          </a:p>
          <a:p>
            <a:endParaRPr lang="en-US" altLang="zh-CN" sz="2000" dirty="0"/>
          </a:p>
          <a:p>
            <a:r>
              <a:rPr lang="zh-CN" altLang="en-US" sz="2000" dirty="0"/>
              <a:t>其中，</a:t>
            </a:r>
            <a:r>
              <a:rPr lang="en-US" altLang="zh-CN" sz="2000" dirty="0"/>
              <a:t>||</a:t>
            </a:r>
            <a:r>
              <a:rPr lang="en-US" sz="2000" b="1" dirty="0"/>
              <a:t>w</a:t>
            </a:r>
            <a:r>
              <a:rPr lang="en-US" sz="2000" dirty="0"/>
              <a:t>|| </a:t>
            </a:r>
            <a:r>
              <a:rPr lang="zh-CN" altLang="en-US" sz="2000" dirty="0"/>
              <a:t>为 </a:t>
            </a:r>
            <a:r>
              <a:rPr lang="en-US" sz="2000" b="1" dirty="0"/>
              <a:t>w </a:t>
            </a:r>
            <a:r>
              <a:rPr lang="zh-CN" altLang="en-US" sz="2000" dirty="0"/>
              <a:t>的 </a:t>
            </a:r>
            <a:r>
              <a:rPr lang="en-US" altLang="zh-CN" sz="2000" dirty="0"/>
              <a:t>L</a:t>
            </a:r>
            <a:r>
              <a:rPr lang="en-US" altLang="zh-CN" sz="2400" baseline="-25000" dirty="0"/>
              <a:t>2</a:t>
            </a:r>
            <a:r>
              <a:rPr lang="en-US" sz="2000" dirty="0"/>
              <a:t> </a:t>
            </a:r>
            <a:r>
              <a:rPr lang="zh-CN" altLang="en-US" sz="2000" dirty="0"/>
              <a:t>范数，即：</a:t>
            </a:r>
            <a:endParaRPr lang="en-US" altLang="zh-CN" sz="2000" dirty="0"/>
          </a:p>
          <a:p>
            <a:endParaRPr lang="en-US" altLang="zh-CN" sz="2000" dirty="0"/>
          </a:p>
          <a:p>
            <a:r>
              <a:rPr lang="zh-CN" altLang="en-US" sz="2000" dirty="0"/>
              <a:t>因此被错误区分的点到超平面距离之和为：                            ，</a:t>
            </a:r>
            <a:r>
              <a:rPr lang="en-US" altLang="zh-CN" sz="2000" i="1" dirty="0"/>
              <a:t>M </a:t>
            </a:r>
            <a:r>
              <a:rPr lang="zh-CN" altLang="en-US" sz="2000" dirty="0"/>
              <a:t>为所有错误分类的样本点集合。</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8194" name="Picture 2"/>
          <p:cNvPicPr>
            <a:picLocks noChangeAspect="1" noChangeArrowheads="1"/>
          </p:cNvPicPr>
          <p:nvPr/>
        </p:nvPicPr>
        <p:blipFill>
          <a:blip r:embed="rId2"/>
          <a:srcRect/>
          <a:stretch>
            <a:fillRect/>
          </a:stretch>
        </p:blipFill>
        <p:spPr bwMode="auto">
          <a:xfrm>
            <a:off x="563411" y="3215731"/>
            <a:ext cx="377482" cy="304083"/>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053018" y="3113240"/>
            <a:ext cx="2017852" cy="431626"/>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4139460" y="3825656"/>
            <a:ext cx="1837446" cy="646135"/>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a:srcRect/>
          <a:stretch>
            <a:fillRect/>
          </a:stretch>
        </p:blipFill>
        <p:spPr bwMode="auto">
          <a:xfrm>
            <a:off x="4565998" y="4716768"/>
            <a:ext cx="3262769" cy="629838"/>
          </a:xfrm>
          <a:prstGeom prst="rect">
            <a:avLst/>
          </a:prstGeom>
          <a:noFill/>
          <a:ln w="9525">
            <a:noFill/>
            <a:miter lim="800000"/>
            <a:headEnd/>
            <a:tailEnd/>
          </a:ln>
          <a:effectLst/>
        </p:spPr>
      </p:pic>
      <p:pic>
        <p:nvPicPr>
          <p:cNvPr id="8198" name="Picture 6"/>
          <p:cNvPicPr>
            <a:picLocks noChangeAspect="1" noChangeArrowheads="1"/>
          </p:cNvPicPr>
          <p:nvPr/>
        </p:nvPicPr>
        <p:blipFill>
          <a:blip r:embed="rId6"/>
          <a:srcRect/>
          <a:stretch>
            <a:fillRect/>
          </a:stretch>
        </p:blipFill>
        <p:spPr bwMode="auto">
          <a:xfrm>
            <a:off x="5286441" y="5525153"/>
            <a:ext cx="2241099" cy="72533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感知机指标</a:t>
            </a:r>
          </a:p>
          <a:p>
            <a:endParaRPr lang="zh-CN" altLang="en-US" dirty="0"/>
          </a:p>
        </p:txBody>
      </p:sp>
      <p:sp>
        <p:nvSpPr>
          <p:cNvPr id="3" name="文本占位符 2"/>
          <p:cNvSpPr>
            <a:spLocks noGrp="1"/>
          </p:cNvSpPr>
          <p:nvPr>
            <p:ph type="body" sz="quarter" idx="22"/>
          </p:nvPr>
        </p:nvSpPr>
        <p:spPr/>
        <p:txBody>
          <a:bodyPr/>
          <a:lstStyle/>
          <a:p>
            <a:r>
              <a:rPr lang="zh-CN" altLang="en-US" sz="2000" dirty="0"/>
              <a:t>损失函数原始形态包含了大型求和、</a:t>
            </a:r>
            <a:r>
              <a:rPr lang="en-US" altLang="zh-CN" sz="2000" dirty="0"/>
              <a:t>L</a:t>
            </a:r>
            <a:r>
              <a:rPr lang="en-US" altLang="zh-CN" sz="2400" baseline="-25000" dirty="0"/>
              <a:t>2 </a:t>
            </a:r>
            <a:r>
              <a:rPr lang="zh-CN" altLang="en-US" sz="2000" dirty="0"/>
              <a:t>范数、绝对值和集合符号等复杂运算因子，需要进行化简：</a:t>
            </a:r>
            <a:endParaRPr lang="en-US" altLang="zh-CN" sz="2000" dirty="0"/>
          </a:p>
          <a:p>
            <a:endParaRPr lang="en-US" altLang="zh-CN" sz="2000" dirty="0"/>
          </a:p>
          <a:p>
            <a:r>
              <a:rPr lang="zh-CN" altLang="en-US" sz="2000" dirty="0"/>
              <a:t>回顾感知机模型的数学表达式为：</a:t>
            </a:r>
            <a:endParaRPr lang="en-US" altLang="zh-CN" sz="2000" dirty="0"/>
          </a:p>
          <a:p>
            <a:endParaRPr lang="en-US" altLang="zh-CN" sz="2000" dirty="0"/>
          </a:p>
          <a:p>
            <a:r>
              <a:rPr lang="zh-CN" altLang="en-US" sz="2000" dirty="0"/>
              <a:t>由于感知机模型的预测值   是符号函数的输出值，则模型的预测值   必然与加权求和输出</a:t>
            </a:r>
            <a:br>
              <a:rPr lang="zh-CN" altLang="en-US" sz="2000" dirty="0"/>
            </a:br>
            <a:r>
              <a:rPr lang="zh-CN" altLang="en-US" sz="2000" dirty="0"/>
              <a:t>值              同符号。又由于研究样本为错误分类，则真实值 </a:t>
            </a:r>
            <a:r>
              <a:rPr lang="en-US" altLang="zh-CN" sz="2000" dirty="0"/>
              <a:t>  </a:t>
            </a:r>
            <a:r>
              <a:rPr lang="zh-CN" altLang="en-US" sz="2000" dirty="0"/>
              <a:t>与预测值   的符号不同。因此，</a:t>
            </a:r>
            <a:br>
              <a:rPr lang="zh-CN" altLang="en-US" sz="2000" dirty="0"/>
            </a:br>
            <a:r>
              <a:rPr lang="zh-CN" altLang="en-US" sz="2000" dirty="0"/>
              <a:t>对于错误分类的数据样本 </a:t>
            </a:r>
            <a:r>
              <a:rPr lang="en-US" altLang="zh-CN" sz="2000" dirty="0"/>
              <a:t>          </a:t>
            </a:r>
            <a:r>
              <a:rPr lang="zh-CN" altLang="en-US" sz="2000" dirty="0"/>
              <a:t>来说，              的符号始终与 </a:t>
            </a:r>
            <a:r>
              <a:rPr lang="en-US" altLang="zh-CN" sz="2000" dirty="0"/>
              <a:t>   </a:t>
            </a:r>
            <a:r>
              <a:rPr lang="zh-CN" altLang="en-US" sz="2000" dirty="0"/>
              <a:t>不同，感知机错误分类的</a:t>
            </a:r>
            <a:br>
              <a:rPr lang="zh-CN" altLang="en-US" sz="2000" dirty="0"/>
            </a:br>
            <a:r>
              <a:rPr lang="zh-CN" altLang="en-US" sz="2000" dirty="0"/>
              <a:t>分析如下表所示。</a:t>
            </a:r>
            <a:br>
              <a:rPr lang="zh-CN" altLang="en-US" sz="2000" dirty="0"/>
            </a:br>
            <a:r>
              <a:rPr lang="zh-CN" altLang="en-US" sz="2000" dirty="0"/>
              <a:t> </a:t>
            </a:r>
            <a:br>
              <a:rPr lang="zh-CN" altLang="en-US" sz="2000" dirty="0"/>
            </a:br>
            <a:r>
              <a:rPr lang="zh-CN" altLang="en-US" sz="2000" dirty="0"/>
              <a:t> </a:t>
            </a:r>
            <a:br>
              <a:rPr lang="zh-CN" altLang="en-US" sz="2000" dirty="0"/>
            </a:br>
            <a:endParaRPr lang="zh-CN" altLang="en-US" sz="2000" dirty="0"/>
          </a:p>
        </p:txBody>
      </p:sp>
      <p:pic>
        <p:nvPicPr>
          <p:cNvPr id="9218" name="Picture 2"/>
          <p:cNvPicPr>
            <a:picLocks noChangeAspect="1" noChangeArrowheads="1"/>
          </p:cNvPicPr>
          <p:nvPr/>
        </p:nvPicPr>
        <p:blipFill>
          <a:blip r:embed="rId2"/>
          <a:srcRect/>
          <a:stretch>
            <a:fillRect/>
          </a:stretch>
        </p:blipFill>
        <p:spPr bwMode="auto">
          <a:xfrm>
            <a:off x="4381958" y="1673334"/>
            <a:ext cx="4505325" cy="9810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3348233" y="2836428"/>
            <a:ext cx="234212" cy="372610"/>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7870128" y="2848955"/>
            <a:ext cx="232719" cy="370234"/>
          </a:xfrm>
          <a:prstGeom prst="rect">
            <a:avLst/>
          </a:prstGeom>
          <a:noFill/>
          <a:ln w="9525">
            <a:noFill/>
            <a:miter lim="800000"/>
            <a:headEnd/>
            <a:tailEnd/>
          </a:ln>
          <a:effectLst/>
        </p:spPr>
      </p:pic>
      <p:pic>
        <p:nvPicPr>
          <p:cNvPr id="9221" name="Picture 5"/>
          <p:cNvPicPr>
            <a:picLocks noChangeAspect="1" noChangeArrowheads="1"/>
          </p:cNvPicPr>
          <p:nvPr/>
        </p:nvPicPr>
        <p:blipFill>
          <a:blip r:embed="rId4"/>
          <a:srcRect/>
          <a:stretch>
            <a:fillRect/>
          </a:stretch>
        </p:blipFill>
        <p:spPr bwMode="auto">
          <a:xfrm>
            <a:off x="869385" y="3182394"/>
            <a:ext cx="933450" cy="342900"/>
          </a:xfrm>
          <a:prstGeom prst="rect">
            <a:avLst/>
          </a:prstGeom>
          <a:noFill/>
          <a:ln w="9525">
            <a:noFill/>
            <a:miter lim="800000"/>
            <a:headEnd/>
            <a:tailEnd/>
          </a:ln>
          <a:effectLst/>
        </p:spPr>
      </p:pic>
      <p:pic>
        <p:nvPicPr>
          <p:cNvPr id="8" name="Picture 4"/>
          <p:cNvPicPr>
            <a:picLocks noChangeAspect="1" noChangeArrowheads="1"/>
          </p:cNvPicPr>
          <p:nvPr/>
        </p:nvPicPr>
        <p:blipFill>
          <a:blip r:embed="rId3"/>
          <a:srcRect/>
          <a:stretch>
            <a:fillRect/>
          </a:stretch>
        </p:blipFill>
        <p:spPr bwMode="auto">
          <a:xfrm>
            <a:off x="8410835" y="3151668"/>
            <a:ext cx="232719" cy="370234"/>
          </a:xfrm>
          <a:prstGeom prst="rect">
            <a:avLst/>
          </a:prstGeom>
          <a:noFill/>
          <a:ln w="9525">
            <a:noFill/>
            <a:miter lim="800000"/>
            <a:headEnd/>
            <a:tailEnd/>
          </a:ln>
          <a:effectLst/>
        </p:spPr>
      </p:pic>
      <p:pic>
        <p:nvPicPr>
          <p:cNvPr id="9222" name="Picture 6"/>
          <p:cNvPicPr>
            <a:picLocks noChangeAspect="1" noChangeArrowheads="1"/>
          </p:cNvPicPr>
          <p:nvPr/>
        </p:nvPicPr>
        <p:blipFill>
          <a:blip r:embed="rId5"/>
          <a:srcRect/>
          <a:stretch>
            <a:fillRect/>
          </a:stretch>
        </p:blipFill>
        <p:spPr bwMode="auto">
          <a:xfrm>
            <a:off x="7162670" y="3239543"/>
            <a:ext cx="202634" cy="270178"/>
          </a:xfrm>
          <a:prstGeom prst="rect">
            <a:avLst/>
          </a:prstGeom>
          <a:noFill/>
          <a:ln w="9525">
            <a:noFill/>
            <a:miter lim="800000"/>
            <a:headEnd/>
            <a:tailEnd/>
          </a:ln>
          <a:effectLst/>
        </p:spPr>
      </p:pic>
      <p:pic>
        <p:nvPicPr>
          <p:cNvPr id="9223" name="Picture 7"/>
          <p:cNvPicPr>
            <a:picLocks noChangeAspect="1" noChangeArrowheads="1"/>
          </p:cNvPicPr>
          <p:nvPr/>
        </p:nvPicPr>
        <p:blipFill>
          <a:blip r:embed="rId6"/>
          <a:srcRect/>
          <a:stretch>
            <a:fillRect/>
          </a:stretch>
        </p:blipFill>
        <p:spPr bwMode="auto">
          <a:xfrm>
            <a:off x="3306480" y="3468731"/>
            <a:ext cx="858424" cy="389285"/>
          </a:xfrm>
          <a:prstGeom prst="rect">
            <a:avLst/>
          </a:prstGeom>
          <a:noFill/>
          <a:ln w="9525">
            <a:noFill/>
            <a:miter lim="800000"/>
            <a:headEnd/>
            <a:tailEnd/>
          </a:ln>
          <a:effectLst/>
        </p:spPr>
      </p:pic>
      <p:pic>
        <p:nvPicPr>
          <p:cNvPr id="9224" name="Picture 8"/>
          <p:cNvPicPr>
            <a:picLocks noChangeAspect="1" noChangeArrowheads="1"/>
          </p:cNvPicPr>
          <p:nvPr/>
        </p:nvPicPr>
        <p:blipFill>
          <a:blip r:embed="rId7"/>
          <a:srcRect/>
          <a:stretch>
            <a:fillRect/>
          </a:stretch>
        </p:blipFill>
        <p:spPr bwMode="auto">
          <a:xfrm>
            <a:off x="4851618" y="3517595"/>
            <a:ext cx="1085850" cy="323850"/>
          </a:xfrm>
          <a:prstGeom prst="rect">
            <a:avLst/>
          </a:prstGeom>
          <a:noFill/>
          <a:ln w="9525">
            <a:noFill/>
            <a:miter lim="800000"/>
            <a:headEnd/>
            <a:tailEnd/>
          </a:ln>
          <a:effectLst/>
        </p:spPr>
      </p:pic>
      <p:pic>
        <p:nvPicPr>
          <p:cNvPr id="9225" name="Picture 9"/>
          <p:cNvPicPr>
            <a:picLocks noChangeAspect="1" noChangeArrowheads="1"/>
          </p:cNvPicPr>
          <p:nvPr/>
        </p:nvPicPr>
        <p:blipFill>
          <a:blip r:embed="rId8"/>
          <a:srcRect/>
          <a:stretch>
            <a:fillRect/>
          </a:stretch>
        </p:blipFill>
        <p:spPr bwMode="auto">
          <a:xfrm>
            <a:off x="7522402" y="3500829"/>
            <a:ext cx="272962" cy="307083"/>
          </a:xfrm>
          <a:prstGeom prst="rect">
            <a:avLst/>
          </a:prstGeom>
          <a:noFill/>
          <a:ln w="9525">
            <a:noFill/>
            <a:miter lim="800000"/>
            <a:headEnd/>
            <a:tailEnd/>
          </a:ln>
          <a:effectLst/>
        </p:spPr>
      </p:pic>
      <p:pic>
        <p:nvPicPr>
          <p:cNvPr id="9226" name="Picture 10"/>
          <p:cNvPicPr>
            <a:picLocks noChangeAspect="1" noChangeArrowheads="1"/>
          </p:cNvPicPr>
          <p:nvPr/>
        </p:nvPicPr>
        <p:blipFill>
          <a:blip r:embed="rId9"/>
          <a:srcRect/>
          <a:stretch>
            <a:fillRect/>
          </a:stretch>
        </p:blipFill>
        <p:spPr bwMode="auto">
          <a:xfrm>
            <a:off x="1996206" y="4512371"/>
            <a:ext cx="8212507" cy="137188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15FC3"/>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TotalTime>
  <Words>3794</Words>
  <Application>Microsoft Macintosh PowerPoint</Application>
  <PresentationFormat>宽屏</PresentationFormat>
  <Paragraphs>330</Paragraphs>
  <Slides>37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Microsoft YaHei</vt:lpstr>
      <vt:lpstr>Microsoft YaHei</vt:lpstr>
      <vt:lpstr>FZFangSong-Z02S</vt:lpstr>
      <vt:lpstr>FZXiaoBiaoSong-B05</vt:lpstr>
      <vt:lpstr>Microsoft YaHei Light</vt:lpstr>
      <vt:lpstr>Source Han Sans CN</vt:lpstr>
      <vt:lpstr>Arial</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Microsoft Office User</cp:lastModifiedBy>
  <cp:revision>500</cp:revision>
  <dcterms:created xsi:type="dcterms:W3CDTF">2020-08-07T10:06:14Z</dcterms:created>
  <dcterms:modified xsi:type="dcterms:W3CDTF">2021-11-29T15:23:38Z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ies>
</file>