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1" r:id="rId3"/>
    <p:sldId id="263" r:id="rId4"/>
    <p:sldId id="264" r:id="rId5"/>
    <p:sldId id="258" r:id="rId6"/>
    <p:sldId id="283" r:id="rId7"/>
    <p:sldId id="265" r:id="rId8"/>
    <p:sldId id="266" r:id="rId9"/>
    <p:sldId id="284" r:id="rId10"/>
    <p:sldId id="271" r:id="rId11"/>
    <p:sldId id="273" r:id="rId12"/>
    <p:sldId id="267" r:id="rId13"/>
    <p:sldId id="288" r:id="rId14"/>
    <p:sldId id="268" r:id="rId15"/>
    <p:sldId id="287" r:id="rId16"/>
    <p:sldId id="277" r:id="rId17"/>
    <p:sldId id="289" r:id="rId18"/>
    <p:sldId id="279" r:id="rId19"/>
    <p:sldId id="278" r:id="rId20"/>
    <p:sldId id="281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90D0"/>
    <a:srgbClr val="82AAEA"/>
    <a:srgbClr val="33B2E2"/>
    <a:srgbClr val="215FC3"/>
    <a:srgbClr val="79E5FF"/>
    <a:srgbClr val="0F6EC7"/>
    <a:srgbClr val="3A78DE"/>
    <a:srgbClr val="BBEFE9"/>
    <a:srgbClr val="EFFCFA"/>
    <a:srgbClr val="8BE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 dirty="0">
              <a:latin typeface="FZFangSong-Z02S" panose="02000000000000000000" pitchFamily="2" charset="-122"/>
              <a:ea typeface="FZFangSong-Z02S" panose="020000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7B41C-55C6-AA4D-9D10-2CC5C4F729B8}" type="datetime1">
              <a:rPr kumimoji="1" lang="zh-CN" altLang="en-US" smtClean="0">
                <a:latin typeface="FZFangSong-Z02S" panose="02000000000000000000" pitchFamily="2" charset="-122"/>
                <a:ea typeface="FZFangSong-Z02S" panose="02000000000000000000" pitchFamily="2" charset="-122"/>
              </a:rPr>
              <a:t>2021/11/29</a:t>
            </a:fld>
            <a:endParaRPr kumimoji="1" lang="zh-CN" altLang="en-US" dirty="0">
              <a:latin typeface="FZFangSong-Z02S" panose="02000000000000000000" pitchFamily="2" charset="-122"/>
              <a:ea typeface="FZFangSong-Z02S" panose="02000000000000000000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 dirty="0">
              <a:latin typeface="FZFangSong-Z02S" panose="02000000000000000000" pitchFamily="2" charset="-122"/>
              <a:ea typeface="FZFangSong-Z02S" panose="02000000000000000000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64C2F-3442-F444-92ED-0A9076812EA2}" type="slidenum">
              <a:rPr kumimoji="1" lang="zh-CN" altLang="en-US" smtClean="0">
                <a:latin typeface="FZFangSong-Z02S" panose="02000000000000000000" pitchFamily="2" charset="-122"/>
                <a:ea typeface="FZFangSong-Z02S" panose="02000000000000000000" pitchFamily="2" charset="-122"/>
              </a:rPr>
              <a:t>‹#›</a:t>
            </a:fld>
            <a:endParaRPr kumimoji="1" lang="zh-CN" altLang="en-US" dirty="0">
              <a:latin typeface="FZFangSong-Z02S" panose="02000000000000000000" pitchFamily="2" charset="-122"/>
              <a:ea typeface="FZFangSong-Z02S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FZFangSong-Z02S" panose="02000000000000000000" pitchFamily="2" charset="-122"/>
                <a:ea typeface="FZFangSong-Z02S" panose="02000000000000000000" pitchFamily="2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FZFangSong-Z02S" panose="02000000000000000000" pitchFamily="2" charset="-122"/>
                <a:ea typeface="FZFangSong-Z02S" panose="02000000000000000000" pitchFamily="2" charset="-122"/>
              </a:defRPr>
            </a:lvl1pPr>
          </a:lstStyle>
          <a:p>
            <a:fld id="{63A05F16-8E2F-274A-861C-435AE2937111}" type="datetime1">
              <a:rPr kumimoji="1" lang="zh-CN" altLang="en-US" smtClean="0"/>
              <a:t>2021/11/29</a:t>
            </a:fld>
            <a:endParaRPr kumimoji="1"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FZFangSong-Z02S" panose="02000000000000000000" pitchFamily="2" charset="-122"/>
                <a:ea typeface="FZFangSong-Z02S" panose="02000000000000000000" pitchFamily="2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FZFangSong-Z02S" panose="02000000000000000000" pitchFamily="2" charset="-122"/>
                <a:ea typeface="FZFangSong-Z02S" panose="02000000000000000000" pitchFamily="2" charset="-122"/>
              </a:defRPr>
            </a:lvl1pPr>
          </a:lstStyle>
          <a:p>
            <a:fld id="{3DAF0EED-9229-9448-9314-2D1876BE30B4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ZFangSong-Z02S" panose="02000000000000000000" pitchFamily="2" charset="-122"/>
        <a:ea typeface="FZFangSong-Z02S" panose="02000000000000000000" pitchFamily="2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ZFangSong-Z02S" panose="02000000000000000000" pitchFamily="2" charset="-122"/>
        <a:ea typeface="FZFangSong-Z02S" panose="02000000000000000000" pitchFamily="2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ZFangSong-Z02S" panose="02000000000000000000" pitchFamily="2" charset="-122"/>
        <a:ea typeface="FZFangSong-Z02S" panose="02000000000000000000" pitchFamily="2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ZFangSong-Z02S" panose="02000000000000000000" pitchFamily="2" charset="-122"/>
        <a:ea typeface="FZFangSong-Z02S" panose="02000000000000000000" pitchFamily="2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ZFangSong-Z02S" panose="02000000000000000000" pitchFamily="2" charset="-122"/>
        <a:ea typeface="FZFangSong-Z02S" panose="020000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3A05F16-8E2F-274A-861C-435AE2937111}" type="datetime1">
              <a:rPr kumimoji="1" lang="zh-CN" altLang="en-US" smtClean="0"/>
              <a:t>2021/11/29</a:t>
            </a:fld>
            <a:endParaRPr kumimoji="1"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F0EED-9229-9448-9314-2D1876BE30B4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3A05F16-8E2F-274A-861C-435AE2937111}" type="datetime1">
              <a:rPr kumimoji="1" lang="zh-CN" altLang="en-US" smtClean="0"/>
              <a:t>2021/11/29</a:t>
            </a:fld>
            <a:endParaRPr kumimoji="1"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F0EED-9229-9448-9314-2D1876BE30B4}" type="slidenum">
              <a:rPr kumimoji="1" lang="zh-CN" altLang="en-US" smtClean="0"/>
              <a:t>16</a:t>
            </a:fld>
            <a:endParaRPr kumimoji="1"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Planning requires a model of the environment. A distribution model consists of the probabilities of next states and rewards for possible actions;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3A05F16-8E2F-274A-861C-435AE2937111}" type="datetime1">
              <a:rPr kumimoji="1" lang="zh-CN" altLang="en-US" smtClean="0"/>
              <a:t>2021/11/29</a:t>
            </a:fld>
            <a:endParaRPr kumimoji="1"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F0EED-9229-9448-9314-2D1876BE30B4}" type="slidenum">
              <a:rPr kumimoji="1" lang="zh-CN" altLang="en-US" smtClean="0"/>
              <a:t>17</a:t>
            </a:fld>
            <a:endParaRPr kumimoji="1"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Planning requires a model of the environment. A distribution model consists of the probabilities of next states and rewards for possible actions;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3A05F16-8E2F-274A-861C-435AE2937111}" type="datetime1">
              <a:rPr kumimoji="1" lang="zh-CN" altLang="en-US" smtClean="0"/>
              <a:t>2021/11/29</a:t>
            </a:fld>
            <a:endParaRPr kumimoji="1"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F0EED-9229-9448-9314-2D1876BE30B4}" type="slidenum">
              <a:rPr kumimoji="1" lang="zh-CN" altLang="en-US" smtClean="0"/>
              <a:t>18</a:t>
            </a:fld>
            <a:endParaRPr kumimoji="1"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 Model-based methods rely on planning as their primary component, while model-free methods primarily rely on learning. Although there are real di</a:t>
            </a:r>
            <a:r>
              <a:rPr lang="en-US" altLang="zh-CN"/>
              <a:t>ff</a:t>
            </a:r>
            <a:r>
              <a:rPr lang="zh-CN" altLang="en-US"/>
              <a:t>erences between these two kinds of methods, there are also great similarities. In particular, the heart of both kinds of methods is the computation of value functions.</a:t>
            </a:r>
          </a:p>
          <a:p>
            <a:r>
              <a:rPr lang="en-US" altLang="zh-CN"/>
              <a:t> The difference is that whereas planning uses simulated experience generated by a model, learning methods use real experience generated by the environment.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3A05F16-8E2F-274A-861C-435AE2937111}" type="datetime1">
              <a:rPr kumimoji="1" lang="zh-CN" altLang="en-US" smtClean="0"/>
              <a:t>2021/11/29</a:t>
            </a:fld>
            <a:endParaRPr kumimoji="1"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F0EED-9229-9448-9314-2D1876BE30B4}" type="slidenum">
              <a:rPr kumimoji="1" lang="zh-CN" altLang="en-US" smtClean="0"/>
              <a:t>19</a:t>
            </a:fld>
            <a:endParaRPr kumimoji="1"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3A05F16-8E2F-274A-861C-435AE2937111}" type="datetime1">
              <a:rPr kumimoji="1" lang="zh-CN" altLang="en-US" smtClean="0"/>
              <a:t>2021/11/29</a:t>
            </a:fld>
            <a:endParaRPr kumimoji="1"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F0EED-9229-9448-9314-2D1876BE30B4}" type="slidenum">
              <a:rPr kumimoji="1" lang="zh-CN" altLang="en-US" smtClean="0"/>
              <a:t>20</a:t>
            </a:fld>
            <a:endParaRPr kumimoji="1"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47"/>
          <p:cNvSpPr/>
          <p:nvPr userDrawn="1"/>
        </p:nvSpPr>
        <p:spPr>
          <a:xfrm>
            <a:off x="5326602" y="0"/>
            <a:ext cx="5974672" cy="6858000"/>
          </a:xfrm>
          <a:prstGeom prst="parallelogram">
            <a:avLst>
              <a:gd name="adj" fmla="val 33767"/>
            </a:avLst>
          </a:prstGeom>
          <a:gradFill>
            <a:gsLst>
              <a:gs pos="0">
                <a:srgbClr val="33B2E2">
                  <a:alpha val="60000"/>
                </a:srgbClr>
              </a:gs>
              <a:gs pos="82000">
                <a:srgbClr val="79E5F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ID" b="0" i="0" dirty="0">
              <a:latin typeface="FZFangSong-Z02S" panose="02000000000000000000" pitchFamily="2" charset="-122"/>
            </a:endParaRPr>
          </a:p>
        </p:txBody>
      </p:sp>
      <p:sp>
        <p:nvSpPr>
          <p:cNvPr id="11" name="Parallelogram 48"/>
          <p:cNvSpPr/>
          <p:nvPr userDrawn="1"/>
        </p:nvSpPr>
        <p:spPr>
          <a:xfrm rot="10800000">
            <a:off x="7655934" y="1069677"/>
            <a:ext cx="4763925" cy="5788319"/>
          </a:xfrm>
          <a:prstGeom prst="parallelogram">
            <a:avLst>
              <a:gd name="adj" fmla="val 36976"/>
            </a:avLst>
          </a:prstGeom>
          <a:gradFill>
            <a:gsLst>
              <a:gs pos="0">
                <a:srgbClr val="33B2E2">
                  <a:alpha val="60000"/>
                </a:srgbClr>
              </a:gs>
              <a:gs pos="82000">
                <a:srgbClr val="79E5F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ID" b="0" i="0" dirty="0">
              <a:latin typeface="FZFangSong-Z02S" panose="02000000000000000000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133430" y="3230557"/>
            <a:ext cx="7165976" cy="53990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1pPr>
            <a:lvl2pPr marL="4572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2pPr>
            <a:lvl3pPr marL="9144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3pPr>
            <a:lvl4pPr marL="13716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4pPr>
            <a:lvl5pPr marL="18288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122920" y="4179609"/>
            <a:ext cx="7165976" cy="53990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30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1pPr>
            <a:lvl2pPr marL="4572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2pPr>
            <a:lvl3pPr marL="9144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3pPr>
            <a:lvl4pPr marL="13716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4pPr>
            <a:lvl5pPr marL="18288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组织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74300" y="300276"/>
            <a:ext cx="9203100" cy="3482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>
              <a:buNone/>
              <a:defRPr sz="3000" b="1" i="0">
                <a:ln>
                  <a:noFill/>
                </a:ln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大标题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2"/>
          </p:nvPr>
        </p:nvSpPr>
        <p:spPr>
          <a:xfrm>
            <a:off x="474300" y="1125968"/>
            <a:ext cx="11081266" cy="476683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-12700" y="260010"/>
            <a:ext cx="360000" cy="43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74300" y="300276"/>
            <a:ext cx="9203100" cy="3482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>
              <a:buNone/>
              <a:defRPr sz="3000" b="1" i="0">
                <a:ln>
                  <a:noFill/>
                </a:ln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大标题</a:t>
            </a:r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22"/>
          </p:nvPr>
        </p:nvSpPr>
        <p:spPr>
          <a:xfrm>
            <a:off x="474300" y="1125968"/>
            <a:ext cx="11081266" cy="47668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12700" y="260010"/>
            <a:ext cx="360000" cy="43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联系我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35512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29" hasCustomPrompt="1"/>
          </p:nvPr>
        </p:nvSpPr>
        <p:spPr>
          <a:xfrm>
            <a:off x="720000" y="5094200"/>
            <a:ext cx="6298641" cy="187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 algn="l">
              <a:buNone/>
              <a:defRPr sz="1600" b="0" i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邮件：</a:t>
            </a:r>
            <a:r>
              <a:rPr kumimoji="1" lang="en-GB" altLang="zh-CN" dirty="0" err="1"/>
              <a:t>press@baai.ac.cn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30" hasCustomPrompt="1"/>
          </p:nvPr>
        </p:nvSpPr>
        <p:spPr>
          <a:xfrm>
            <a:off x="720001" y="5449712"/>
            <a:ext cx="6298640" cy="187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 algn="l">
              <a:buNone/>
              <a:defRPr sz="1600" b="0" i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电话：</a:t>
            </a:r>
            <a:r>
              <a:rPr kumimoji="1" lang="en-US" altLang="zh-CN" dirty="0"/>
              <a:t>010 - 6893 3383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31" hasCustomPrompt="1"/>
          </p:nvPr>
        </p:nvSpPr>
        <p:spPr>
          <a:xfrm>
            <a:off x="720000" y="5805224"/>
            <a:ext cx="6298641" cy="2228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 algn="l">
              <a:buNone/>
              <a:defRPr sz="1600" b="0" i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地址：北京市海淀区知春路</a:t>
            </a:r>
            <a:r>
              <a:rPr kumimoji="1" lang="en-US" altLang="zh-CN" dirty="0"/>
              <a:t>27</a:t>
            </a:r>
            <a:r>
              <a:rPr kumimoji="1" lang="zh-CN" altLang="en-US" dirty="0"/>
              <a:t>号（量子芯座）七层</a:t>
            </a:r>
          </a:p>
        </p:txBody>
      </p:sp>
      <p:sp>
        <p:nvSpPr>
          <p:cNvPr id="11" name="文本占位符 6"/>
          <p:cNvSpPr>
            <a:spLocks noGrp="1"/>
          </p:cNvSpPr>
          <p:nvPr>
            <p:ph type="body" sz="quarter" idx="33" hasCustomPrompt="1"/>
          </p:nvPr>
        </p:nvSpPr>
        <p:spPr>
          <a:xfrm>
            <a:off x="720000" y="4410343"/>
            <a:ext cx="2099400" cy="3482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>
              <a:buNone/>
              <a:defRPr sz="3000" b="1" i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联系我们</a:t>
            </a:r>
          </a:p>
        </p:txBody>
      </p:sp>
      <p:pic>
        <p:nvPicPr>
          <p:cNvPr id="10" name="图片 9" descr="图片包含 游戏机&#10;&#10;描述已自动生成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1461845" y="6544233"/>
            <a:ext cx="501855" cy="127615"/>
          </a:xfrm>
          <a:prstGeom prst="rect">
            <a:avLst/>
          </a:prstGeom>
        </p:spPr>
      </p:pic>
      <p:sp>
        <p:nvSpPr>
          <p:cNvPr id="13" name="灯片编号占位符 16"/>
          <p:cNvSpPr>
            <a:spLocks noGrp="1"/>
          </p:cNvSpPr>
          <p:nvPr>
            <p:ph type="sldNum" sz="quarter" idx="4"/>
          </p:nvPr>
        </p:nvSpPr>
        <p:spPr>
          <a:xfrm>
            <a:off x="11194231" y="6555701"/>
            <a:ext cx="361335" cy="1276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FZFangSong-Z02S" panose="02000000000000000000" pitchFamily="2" charset="-122"/>
                <a:ea typeface="FZFangSong-Z02S" panose="02000000000000000000" pitchFamily="2" charset="-122"/>
              </a:defRPr>
            </a:lvl1pPr>
          </a:lstStyle>
          <a:p>
            <a:fld id="{CFA165D2-0530-E94C-A987-BD40D545B1E6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9149968" y="4938045"/>
            <a:ext cx="1210885" cy="1210885"/>
          </a:xfrm>
          <a:prstGeom prst="rect">
            <a:avLst/>
          </a:prstGeom>
        </p:spPr>
      </p:pic>
      <p:sp>
        <p:nvSpPr>
          <p:cNvPr id="15" name="文本占位符 6"/>
          <p:cNvSpPr>
            <a:spLocks noGrp="1"/>
          </p:cNvSpPr>
          <p:nvPr>
            <p:ph type="body" sz="quarter" idx="34" hasCustomPrompt="1"/>
          </p:nvPr>
        </p:nvSpPr>
        <p:spPr>
          <a:xfrm>
            <a:off x="10395578" y="4990064"/>
            <a:ext cx="196769" cy="1094700"/>
          </a:xfrm>
          <a:prstGeom prst="rect">
            <a:avLst/>
          </a:prstGeom>
          <a:noFill/>
          <a:ln>
            <a:noFill/>
          </a:ln>
        </p:spPr>
        <p:txBody>
          <a:bodyPr vert="eaVert" lIns="0" tIns="0" rIns="0" bIns="0" anchor="t"/>
          <a:lstStyle>
            <a:lvl1pPr marL="0" indent="0" algn="ctr">
              <a:buNone/>
              <a:defRPr sz="1600" b="0" i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智源公众号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时间轴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人物介绍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b="1" dirty="0"/>
              <a:t>强化学习基础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文本占位符 5">
            <a:extLst>
              <a:ext uri="{FF2B5EF4-FFF2-40B4-BE49-F238E27FC236}">
                <a16:creationId xmlns:a16="http://schemas.microsoft.com/office/drawing/2014/main" id="{C4BA1C8A-971A-DA4D-847B-743EE2FF135F}"/>
              </a:ext>
            </a:extLst>
          </p:cNvPr>
          <p:cNvSpPr txBox="1">
            <a:spLocks/>
          </p:cNvSpPr>
          <p:nvPr/>
        </p:nvSpPr>
        <p:spPr>
          <a:xfrm>
            <a:off x="5715000" y="6318095"/>
            <a:ext cx="6477000" cy="539905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000" kern="12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4400" kern="12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4400" kern="12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4400" kern="12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4400" kern="12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袁莎</a:t>
            </a:r>
            <a:r>
              <a:rPr lang="en-US" altLang="zh-CN" sz="2000" dirty="0"/>
              <a:t>, </a:t>
            </a:r>
            <a:r>
              <a:rPr lang="zh-CN" altLang="en-US" sz="2000" dirty="0"/>
              <a:t>白朔天</a:t>
            </a:r>
            <a:r>
              <a:rPr lang="en-US" altLang="zh-CN" sz="2000" dirty="0"/>
              <a:t>, </a:t>
            </a:r>
            <a:r>
              <a:rPr lang="zh-CN" altLang="en-US" sz="2000" dirty="0"/>
              <a:t>唐杰</a:t>
            </a:r>
            <a:r>
              <a:rPr lang="en-US" altLang="zh-CN" sz="2000" dirty="0"/>
              <a:t>. </a:t>
            </a:r>
            <a:r>
              <a:rPr lang="zh-CN" altLang="en-US" sz="2000" dirty="0"/>
              <a:t>强化学习（微课版）</a:t>
            </a:r>
            <a:r>
              <a:rPr lang="en-US" altLang="zh-CN" sz="2000" dirty="0"/>
              <a:t>. </a:t>
            </a:r>
            <a:r>
              <a:rPr lang="zh-CN" altLang="en-US" sz="2000" dirty="0"/>
              <a:t>清华大学出版社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折现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22"/>
              </p:nvPr>
            </p:nvSpPr>
            <p:spPr/>
            <p:txBody>
              <a:bodyPr/>
              <a:lstStyle/>
              <a:p>
                <a:r>
                  <a:rPr kumimoji="1" lang="en-US" altLang="zh-CN" sz="2000" dirty="0"/>
                  <a:t>在强化学习过程中，参与者的目标不是最大化即时奖励</a:t>
                </a:r>
                <a:r>
                  <a:rPr kumimoji="1" lang="zh-CN" altLang="en-US" sz="2000" dirty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dirty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kumimoji="1" lang="en-US" altLang="zh-CN" sz="2000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2000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zh-CN" altLang="en-US" sz="2000" dirty="0"/>
                  <a:t>）</a:t>
                </a:r>
                <a:r>
                  <a:rPr kumimoji="1" lang="en-US" altLang="zh-CN" sz="2000" dirty="0"/>
                  <a:t>，而是最大化</a:t>
                </a:r>
                <a:r>
                  <a:rPr kumimoji="1" lang="en-US" altLang="zh-CN" sz="2000" b="1" dirty="0"/>
                  <a:t>长期回报</a:t>
                </a:r>
                <a:r>
                  <a:rPr kumimoji="1" lang="zh-CN" altLang="en-US" sz="2000" b="1" dirty="0">
                    <a:sym typeface="+mn-ea"/>
                  </a:rPr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dirty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kumimoji="1" lang="en-US" altLang="zh-CN" sz="2000" b="1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𝑮</m:t>
                        </m:r>
                      </m:e>
                      <m:sub>
                        <m:r>
                          <a:rPr kumimoji="1" lang="en-US" altLang="zh-CN" sz="2000" b="1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kumimoji="1" lang="zh-CN" altLang="en-US" sz="2000" b="1" dirty="0">
                    <a:sym typeface="+mn-ea"/>
                  </a:rPr>
                  <a:t>）</a:t>
                </a:r>
                <a:r>
                  <a:rPr kumimoji="1" lang="en-US" altLang="zh-CN" sz="2000" dirty="0"/>
                  <a:t>。</a:t>
                </a:r>
              </a:p>
              <a:p>
                <a:pPr lvl="1"/>
                <a:endParaRPr kumimoji="1" lang="zh-CN" altLang="en-US" sz="2000" dirty="0"/>
              </a:p>
              <a:p>
                <a:pPr lvl="1"/>
                <a:r>
                  <a:rPr kumimoji="1" lang="zh-CN" altLang="en-US" sz="1600" dirty="0">
                    <a:sym typeface="+mn-ea"/>
                  </a:rPr>
                  <a:t>例：学生在复习过程中，看书会获取知识奖励而休息则不会，但是当人疲惫时，选择休息虽然当下没有知识奖励，但是长远来看，学习效率更高，获得的知识奖励更大。</a:t>
                </a:r>
                <a:endParaRPr kumimoji="1" lang="zh-CN" altLang="en-US" sz="1600" dirty="0"/>
              </a:p>
              <a:p>
                <a:pPr lvl="1"/>
                <a:endParaRPr kumimoji="1" lang="zh-CN" altLang="en-US" sz="1600" dirty="0"/>
              </a:p>
              <a:p>
                <a:pPr lvl="1"/>
                <a:r>
                  <a:rPr kumimoji="1" lang="zh-CN" altLang="en-US" sz="1600" dirty="0">
                    <a:sym typeface="+mn-ea"/>
                  </a:rPr>
                  <a:t>强化学习目标：找到最佳的学习与休息有机结合的复习方案（策略）。</a:t>
                </a:r>
                <a:endParaRPr kumimoji="1" lang="zh-CN" altLang="en-US" sz="2000" dirty="0"/>
              </a:p>
              <a:p>
                <a:pPr marL="914400" lvl="2" indent="0">
                  <a:buNone/>
                </a:pPr>
                <a:endParaRPr kumimoji="1" lang="en-US" altLang="zh-CN" sz="2000" dirty="0"/>
              </a:p>
              <a:p>
                <a:r>
                  <a:rPr kumimoji="1" lang="en-US" altLang="zh-CN" sz="2000" dirty="0"/>
                  <a:t>长期回报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dirty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kumimoji="1" lang="en-US" altLang="zh-CN" sz="2000" b="1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𝑮</m:t>
                        </m:r>
                      </m:e>
                      <m:sub>
                        <m:r>
                          <a:rPr kumimoji="1" lang="en-US" altLang="zh-CN" sz="2000" b="1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kumimoji="1" lang="en-US" altLang="zh-CN" sz="2000" dirty="0"/>
                  <a:t> ？</a:t>
                </a:r>
                <a:endParaRPr kumimoji="1" lang="en-US" altLang="zh-CN" dirty="0"/>
              </a:p>
              <a:p>
                <a:pPr marL="914400" lvl="2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22"/>
              </p:nvPr>
            </p:nvSpPr>
            <p:spPr>
              <a:blipFill rotWithShape="1">
                <a:blip r:embed="rId2"/>
                <a:stretch>
                  <a:fillRect l="-5" t="-2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2760345" y="4130040"/>
            <a:ext cx="3206115" cy="368300"/>
            <a:chOff x="4347" y="6504"/>
            <a:chExt cx="5049" cy="58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7" y="6561"/>
              <a:ext cx="4290" cy="465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8906" y="6504"/>
              <a:ext cx="49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？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折现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474300" y="1125968"/>
            <a:ext cx="11081266" cy="4766832"/>
          </a:xfrm>
        </p:spPr>
        <p:txBody>
          <a:bodyPr/>
          <a:lstStyle/>
          <a:p>
            <a:r>
              <a:rPr kumimoji="1" lang="zh-CN" altLang="en-US" sz="2000" dirty="0"/>
              <a:t>例：小明计划 1 年后去买辆 10 万元的代步车，为了防止自己乱花钱，小明决定把购车需要的 款项存银行定期。他去银行了解到，目前银行的一年期定期利率为 3%，他打算存 1 年银行定期。请问，小明现在要存入多少钱定期，1 年后能有 10 万元的购车款?</a:t>
            </a:r>
          </a:p>
          <a:p>
            <a:pPr lvl="1"/>
            <a:endParaRPr kumimoji="1" lang="en-US" altLang="zh-CN" dirty="0"/>
          </a:p>
          <a:p>
            <a:pPr marL="914400" lvl="2" indent="0">
              <a:buNone/>
            </a:pPr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180" y="2437130"/>
            <a:ext cx="3743325" cy="140017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963295" y="2907030"/>
            <a:ext cx="8225155" cy="2573655"/>
            <a:chOff x="1517" y="4578"/>
            <a:chExt cx="12953" cy="4053"/>
          </a:xfrm>
        </p:grpSpPr>
        <p:sp>
          <p:nvSpPr>
            <p:cNvPr id="5" name="文本框 4"/>
            <p:cNvSpPr txBox="1"/>
            <p:nvPr/>
          </p:nvSpPr>
          <p:spPr>
            <a:xfrm>
              <a:off x="1517" y="6612"/>
              <a:ext cx="1295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/>
                <a:t>从上式计算得知：小明只需要去银行存</a:t>
              </a:r>
              <a:r>
                <a:rPr lang="en-US" altLang="zh-CN" sz="1600"/>
                <a:t>9.8087</a:t>
              </a:r>
              <a:r>
                <a:rPr lang="zh-CN" altLang="en-US" sz="1600"/>
                <a:t>万元，</a:t>
              </a:r>
              <a:r>
                <a:rPr lang="en-US" altLang="zh-CN" sz="1600"/>
                <a:t>1</a:t>
              </a:r>
              <a:r>
                <a:rPr lang="zh-CN" altLang="en-US" sz="1600"/>
                <a:t>年后就有</a:t>
              </a:r>
              <a:r>
                <a:rPr lang="en-US" altLang="zh-CN" sz="1600"/>
                <a:t>10</a:t>
              </a:r>
              <a:r>
                <a:rPr lang="zh-CN" altLang="en-US" sz="1600"/>
                <a:t>万元的购车款。</a:t>
              </a:r>
              <a:endParaRPr lang="en-US" altLang="zh-CN" sz="1600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517" y="4578"/>
              <a:ext cx="11498" cy="1465"/>
              <a:chOff x="1510" y="4578"/>
              <a:chExt cx="11498" cy="14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1510" y="4578"/>
                    <a:ext cx="11498" cy="5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600"/>
                      <a:t>假设小明现在有 </a:t>
                    </a:r>
                    <a14:m>
                      <m:oMath xmlns:m="http://schemas.openxmlformats.org/officeDocument/2006/math"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oMath>
                    </a14:m>
                    <a:r>
                      <a:rPr lang="zh-CN" altLang="en-US" sz="1600"/>
                      <a:t> 元，存</a:t>
                    </a:r>
                    <a:r>
                      <a:rPr lang="en-US" altLang="zh-CN" sz="1600"/>
                      <a:t>1</a:t>
                    </a:r>
                    <a:r>
                      <a:rPr lang="zh-CN" altLang="en-US" sz="1600"/>
                      <a:t>年期定期，我们有：</a:t>
                    </a:r>
                  </a:p>
                </p:txBody>
              </p:sp>
            </mc:Choice>
            <mc:Fallback xmlns="">
              <p:sp>
                <p:nvSpPr>
                  <p:cNvPr id="4" name="文本框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0" y="4578"/>
                    <a:ext cx="11498" cy="531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" name="组合 11"/>
              <p:cNvGrpSpPr/>
              <p:nvPr/>
            </p:nvGrpSpPr>
            <p:grpSpPr>
              <a:xfrm>
                <a:off x="2173" y="5623"/>
                <a:ext cx="5361" cy="420"/>
                <a:chOff x="2173" y="5623"/>
                <a:chExt cx="5361" cy="420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73" y="5623"/>
                  <a:ext cx="2790" cy="420"/>
                </a:xfrm>
                <a:prstGeom prst="rect">
                  <a:avLst/>
                </a:prstGeom>
              </p:spPr>
            </p:pic>
            <p:pic>
              <p:nvPicPr>
                <p:cNvPr id="7" name="图片 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24" y="5623"/>
                  <a:ext cx="1410" cy="375"/>
                </a:xfrm>
                <a:prstGeom prst="rect">
                  <a:avLst/>
                </a:prstGeom>
              </p:spPr>
            </p:pic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1518" y="7713"/>
                  <a:ext cx="12952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sym typeface="+mn-ea"/>
                    </a:rPr>
                    <a:t>一年后的10万元和现在的9.7087万元是等价的，于是我们存在一</a:t>
                  </a:r>
                  <a:r>
                    <a:rPr lang="zh-CN" altLang="en-US" sz="1600">
                      <a:sym typeface="+mn-ea"/>
                    </a:rPr>
                    <a:t>个折现因子 </a:t>
                  </a:r>
                  <a14:m>
                    <m:oMath xmlns:m="http://schemas.openxmlformats.org/officeDocument/2006/math">
                      <m:r>
                        <a:rPr lang="zh-CN" altLang="en-US" sz="1600">
                          <a:latin typeface="Cambria Math" panose="02040503050406030204" charset="0"/>
                        </a:rPr>
                        <m:t>𝛾</m:t>
                      </m:r>
                    </m:oMath>
                  </a14:m>
                  <a:r>
                    <a:rPr lang="zh-CN" altLang="en-US" sz="1600" dirty="0">
                      <a:sym typeface="+mn-ea"/>
                    </a:rPr>
                    <a:t> = 0.97087，可以把1年后的10万元折算到现在的9.7087万元（10万元*0.97087）。</a:t>
                  </a:r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8" y="7713"/>
                  <a:ext cx="12952" cy="919"/>
                </a:xfrm>
                <a:prstGeom prst="rect">
                  <a:avLst/>
                </a:prstGeom>
                <a:blipFill>
                  <a:blip r:embed="rId6"/>
                  <a:stretch>
                    <a:fillRect l="-308" t="-4255" r="-2928" b="-1276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折现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22"/>
              </p:nvPr>
            </p:nvSpPr>
            <p:spPr>
              <a:xfrm>
                <a:off x="474300" y="1135493"/>
                <a:ext cx="11081266" cy="4766832"/>
              </a:xfrm>
            </p:spPr>
            <p:txBody>
              <a:bodyPr/>
              <a:lstStyle/>
              <a:p>
                <a:r>
                  <a:rPr kumimoji="1" lang="zh-CN" altLang="en-US" sz="2000" dirty="0"/>
                  <a:t>强化学习中的</a:t>
                </a:r>
                <a:r>
                  <a:rPr kumimoji="1" lang="zh-CN" altLang="en-US" sz="2000" b="1" dirty="0"/>
                  <a:t>折现因子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latin typeface="Cambria Math" panose="02040503050406030204" charset="0"/>
                        <a:cs typeface="Cambria Math" panose="02040503050406030204" charset="0"/>
                      </a:rPr>
                      <m:t>𝜸</m:t>
                    </m:r>
                  </m:oMath>
                </a14:m>
                <a:r>
                  <a:rPr kumimoji="1" lang="zh-CN" altLang="en-US" sz="2000" b="1" dirty="0"/>
                  <a:t>（</a:t>
                </a:r>
                <a:r>
                  <a:rPr kumimoji="1" lang="en-US" altLang="zh-CN" sz="2000" b="1" dirty="0"/>
                  <a:t>Discount Factor</a:t>
                </a:r>
                <a:r>
                  <a:rPr kumimoji="1" lang="zh-CN" altLang="en-US" sz="2000" b="1" dirty="0"/>
                  <a:t>）</a:t>
                </a:r>
              </a:p>
            </p:txBody>
          </p:sp>
        </mc:Choice>
        <mc:Fallback xmlns="">
          <p:sp>
            <p:nvSpPr>
              <p:cNvPr id="3" name="文本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22"/>
              </p:nvPr>
            </p:nvSpPr>
            <p:spPr>
              <a:xfrm>
                <a:off x="474300" y="1135493"/>
                <a:ext cx="11081266" cy="4766832"/>
              </a:xfrm>
              <a:blipFill rotWithShape="1">
                <a:blip r:embed="rId2"/>
                <a:stretch>
                  <a:fillRect l="-5" t="-2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r="49941"/>
          <a:stretch>
            <a:fillRect/>
          </a:stretch>
        </p:blipFill>
        <p:spPr>
          <a:xfrm>
            <a:off x="1114425" y="2143760"/>
            <a:ext cx="3776345" cy="1743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l="50606"/>
          <a:stretch>
            <a:fillRect/>
          </a:stretch>
        </p:blipFill>
        <p:spPr>
          <a:xfrm>
            <a:off x="6038850" y="2143760"/>
            <a:ext cx="3726180" cy="17430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755" y="1601470"/>
            <a:ext cx="3057525" cy="28575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746760" y="4262120"/>
            <a:ext cx="9243060" cy="1202690"/>
            <a:chOff x="1176" y="6712"/>
            <a:chExt cx="14556" cy="1894"/>
          </a:xfrm>
        </p:grpSpPr>
        <p:sp>
          <p:nvSpPr>
            <p:cNvPr id="6" name="文本框 5"/>
            <p:cNvSpPr txBox="1"/>
            <p:nvPr/>
          </p:nvSpPr>
          <p:spPr>
            <a:xfrm>
              <a:off x="1176" y="6712"/>
              <a:ext cx="145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基于此，我们给出</a:t>
              </a:r>
              <a:r>
                <a:rPr lang="zh-CN" altLang="en-US" b="1"/>
                <a:t>长期回报（</a:t>
              </a:r>
              <a:r>
                <a:rPr lang="en-US" altLang="zh-CN" b="1"/>
                <a:t>Return</a:t>
              </a:r>
              <a:r>
                <a:rPr lang="zh-CN" altLang="en-US" b="1"/>
                <a:t>）</a:t>
              </a:r>
              <a:r>
                <a:rPr lang="zh-CN" altLang="en-US"/>
                <a:t>的定义：</a:t>
              </a: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52" y="6712"/>
              <a:ext cx="5573" cy="1895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2721610" y="5902325"/>
            <a:ext cx="4811395" cy="582930"/>
            <a:chOff x="4286" y="9295"/>
            <a:chExt cx="7577" cy="91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6" y="9522"/>
              <a:ext cx="1380" cy="46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6167" y="9295"/>
                  <a:ext cx="5697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𝛾</m:t>
                      </m:r>
                    </m:oMath>
                  </a14:m>
                  <a:r>
                    <a:rPr lang="zh-CN" altLang="en-US" sz="1600"/>
                    <a:t> 的取值越</a:t>
                  </a:r>
                  <a:r>
                    <a:rPr lang="zh-CN" altLang="en-US" sz="1600">
                      <a:solidFill>
                        <a:srgbClr val="FF0000"/>
                      </a:solidFill>
                    </a:rPr>
                    <a:t>小</a:t>
                  </a:r>
                  <a:r>
                    <a:rPr lang="zh-CN" altLang="en-US" sz="1600"/>
                    <a:t>，参与者越看重</a:t>
                  </a:r>
                  <a:r>
                    <a:rPr lang="zh-CN" altLang="en-US" sz="1600">
                      <a:solidFill>
                        <a:srgbClr val="FF0000"/>
                      </a:solidFill>
                    </a:rPr>
                    <a:t>即时奖励</a:t>
                  </a:r>
                  <a:r>
                    <a:rPr lang="zh-CN" altLang="en-US" sz="1600"/>
                    <a:t>；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𝛾</m:t>
                      </m:r>
                    </m:oMath>
                  </a14:m>
                  <a:r>
                    <a:rPr lang="zh-CN" altLang="en-US" sz="1600">
                      <a:sym typeface="+mn-ea"/>
                    </a:rPr>
                    <a:t> 的取值越</a:t>
                  </a:r>
                  <a:r>
                    <a:rPr lang="zh-CN" altLang="en-US" sz="1600">
                      <a:solidFill>
                        <a:srgbClr val="0070C0"/>
                      </a:solidFill>
                      <a:sym typeface="+mn-ea"/>
                    </a:rPr>
                    <a:t>大</a:t>
                  </a:r>
                  <a:r>
                    <a:rPr lang="zh-CN" altLang="en-US" sz="1600">
                      <a:sym typeface="+mn-ea"/>
                    </a:rPr>
                    <a:t>，参与者越看重</a:t>
                  </a:r>
                  <a:r>
                    <a:rPr lang="zh-CN" altLang="en-US" sz="1600">
                      <a:solidFill>
                        <a:srgbClr val="0070C0"/>
                      </a:solidFill>
                      <a:sym typeface="+mn-ea"/>
                    </a:rPr>
                    <a:t>长期奖励</a:t>
                  </a:r>
                  <a:r>
                    <a:rPr lang="zh-CN" altLang="en-US" sz="1600">
                      <a:sym typeface="+mn-ea"/>
                    </a:rPr>
                    <a:t>；</a:t>
                  </a:r>
                  <a:endParaRPr lang="zh-CN" altLang="en-US" sz="160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7" y="9295"/>
                  <a:ext cx="5697" cy="919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参与者要素 </a:t>
            </a:r>
            <a:r>
              <a:rPr kumimoji="1" lang="en-US" altLang="zh-CN"/>
              <a:t>—— </a:t>
            </a:r>
            <a:r>
              <a:rPr kumimoji="1" lang="zh-CN" altLang="en-US"/>
              <a:t>值函数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22"/>
              </p:nvPr>
            </p:nvSpPr>
            <p:spPr/>
            <p:txBody>
              <a:bodyPr/>
              <a:lstStyle/>
              <a:p>
                <a:r>
                  <a:rPr kumimoji="1" lang="zh-CN" altLang="en-US" sz="2000" b="1" dirty="0"/>
                  <a:t>值函数（</a:t>
                </a:r>
                <a:r>
                  <a:rPr kumimoji="1" lang="en-US" altLang="zh-CN" sz="2000" b="1" dirty="0"/>
                  <a:t>Value Function</a:t>
                </a:r>
                <a:r>
                  <a:rPr kumimoji="1" lang="zh-CN" altLang="en-US" sz="2000" b="1" dirty="0"/>
                  <a:t>）</a:t>
                </a:r>
                <a:r>
                  <a:rPr kumimoji="1" lang="zh-CN" altLang="en-US" sz="2000" dirty="0"/>
                  <a:t>：是针对状态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rPr kumimoji="1" lang="zh-CN" altLang="en-US" sz="2000" dirty="0"/>
                  <a:t> 或行动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kumimoji="1" lang="en-US" altLang="zh-CN" sz="2000" i="1" dirty="0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</m:oMath>
                </a14:m>
                <a:r>
                  <a:rPr kumimoji="1" lang="zh-CN" altLang="en-US" sz="2000" dirty="0"/>
                  <a:t> 的评价函数。</a:t>
                </a:r>
                <a:endParaRPr kumimoji="1" lang="en-US" altLang="zh-CN" sz="2000" dirty="0"/>
              </a:p>
              <a:p>
                <a:pPr lvl="1"/>
                <a:endParaRPr kumimoji="1" lang="zh-CN" altLang="en-US" sz="1600" dirty="0"/>
              </a:p>
              <a:p>
                <a:pPr marL="457200" lvl="1" indent="0">
                  <a:buNone/>
                </a:pPr>
                <a:endParaRPr kumimoji="1" lang="zh-CN" altLang="en-US" sz="1600" dirty="0"/>
              </a:p>
              <a:p>
                <a:pPr marL="457200" lvl="1" indent="0">
                  <a:buNone/>
                </a:pPr>
                <a:endParaRPr kumimoji="1" lang="zh-CN" altLang="en-US" sz="1600" dirty="0"/>
              </a:p>
              <a:p>
                <a:pPr marL="457200" lvl="1" indent="0">
                  <a:buNone/>
                </a:pPr>
                <a:endParaRPr kumimoji="1" lang="zh-CN" altLang="en-US" dirty="0"/>
              </a:p>
              <a:p>
                <a:pPr lvl="1"/>
                <a:endParaRPr kumimoji="1" lang="en-US" altLang="zh-CN" dirty="0"/>
              </a:p>
              <a:p>
                <a:pPr marL="914400" lvl="2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22"/>
              </p:nvPr>
            </p:nvSpPr>
            <p:spPr>
              <a:blipFill rotWithShape="1">
                <a:blip r:embed="rId2"/>
                <a:stretch>
                  <a:fillRect l="-5" t="-2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参与者要素 </a:t>
            </a:r>
            <a:r>
              <a:rPr kumimoji="1" lang="en-US" altLang="zh-CN"/>
              <a:t>—— </a:t>
            </a:r>
            <a:r>
              <a:rPr kumimoji="1" lang="zh-CN" altLang="en-US"/>
              <a:t>值函数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22"/>
              </p:nvPr>
            </p:nvSpPr>
            <p:spPr/>
            <p:txBody>
              <a:bodyPr/>
              <a:lstStyle/>
              <a:p>
                <a:r>
                  <a:rPr kumimoji="1" lang="zh-CN" altLang="en-US" sz="2000" b="1" dirty="0"/>
                  <a:t>值函数（</a:t>
                </a:r>
                <a:r>
                  <a:rPr kumimoji="1" lang="en-US" altLang="zh-CN" sz="2000" b="1" dirty="0"/>
                  <a:t>Value Function</a:t>
                </a:r>
                <a:r>
                  <a:rPr kumimoji="1" lang="zh-CN" altLang="en-US" sz="2000" b="1" dirty="0"/>
                  <a:t>）</a:t>
                </a:r>
                <a:r>
                  <a:rPr kumimoji="1" lang="zh-CN" altLang="en-US" sz="2000" dirty="0"/>
                  <a:t>：是针对状态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rPr kumimoji="1" lang="zh-CN" altLang="en-US" sz="2000" dirty="0"/>
                  <a:t> 或行动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kumimoji="1" lang="en-US" altLang="zh-CN" sz="2000" i="1" dirty="0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</m:oMath>
                </a14:m>
                <a:r>
                  <a:rPr kumimoji="1" lang="zh-CN" altLang="en-US" sz="2000" dirty="0"/>
                  <a:t> 的评价函数。</a:t>
                </a:r>
                <a:endParaRPr kumimoji="1" lang="en-US" altLang="zh-CN" sz="2000" dirty="0"/>
              </a:p>
              <a:p>
                <a:pPr lvl="1"/>
                <a:endParaRPr kumimoji="1" lang="zh-CN" altLang="en-US" sz="1600" b="1" dirty="0"/>
              </a:p>
              <a:p>
                <a:pPr lvl="1"/>
                <a:r>
                  <a:rPr kumimoji="1" lang="zh-CN" altLang="en-US" sz="1600" b="1" dirty="0"/>
                  <a:t>状态值函数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1" i="1" dirty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kumimoji="1" lang="en-US" altLang="zh-CN" sz="1600" b="1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𝒗</m:t>
                        </m:r>
                      </m:e>
                      <m:sub>
                        <m:r>
                          <a:rPr kumimoji="1" lang="en-US" altLang="zh-CN" sz="1600" b="1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𝝅</m:t>
                        </m:r>
                      </m:sub>
                    </m:sSub>
                    <m:r>
                      <a:rPr kumimoji="1" lang="en-US" altLang="zh-CN" sz="1600" b="1" i="1" dirty="0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kumimoji="1" lang="en-US" altLang="zh-CN" sz="1600" b="1" i="1" dirty="0">
                        <a:latin typeface="Cambria Math" panose="02040503050406030204" charset="0"/>
                        <a:cs typeface="Cambria Math" panose="02040503050406030204" charset="0"/>
                      </a:rPr>
                      <m:t>𝒔</m:t>
                    </m:r>
                    <m:r>
                      <a:rPr kumimoji="1" lang="en-US" altLang="zh-CN" sz="1600" b="1" i="1" dirty="0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kumimoji="1" lang="zh-CN" altLang="en-US" sz="1600" dirty="0"/>
                  <a:t>（</a:t>
                </a:r>
                <a:r>
                  <a:rPr kumimoji="1" lang="en-US" altLang="zh-CN" sz="1600" dirty="0"/>
                  <a:t>State Value Function</a:t>
                </a:r>
                <a:r>
                  <a:rPr kumimoji="1" lang="zh-CN" altLang="en-US" sz="1600" dirty="0"/>
                  <a:t>），是针对状态</a:t>
                </a:r>
                <a:r>
                  <a:rPr kumimoji="1" lang="zh-CN" altLang="en-US" sz="16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i="1" dirty="0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rPr kumimoji="1" lang="zh-CN" altLang="en-US" sz="1600" dirty="0">
                    <a:sym typeface="+mn-ea"/>
                  </a:rPr>
                  <a:t> </a:t>
                </a:r>
                <a:r>
                  <a:rPr kumimoji="1" lang="zh-CN" altLang="en-US" sz="1600" dirty="0"/>
                  <a:t>的评价函数，给定策略 </a:t>
                </a:r>
                <a14:m>
                  <m:oMath xmlns:m="http://schemas.openxmlformats.org/officeDocument/2006/math">
                    <m:r>
                      <a:rPr kumimoji="1" lang="en-US" altLang="zh-CN" sz="1600" i="1" dirty="0">
                        <a:latin typeface="Cambria Math" panose="02040503050406030204" charset="0"/>
                        <a:cs typeface="Cambria Math" panose="02040503050406030204" charset="0"/>
                      </a:rPr>
                      <m:t>𝜋</m:t>
                    </m:r>
                    <m:r>
                      <a:rPr kumimoji="1" lang="en-US" altLang="zh-CN" sz="1600" i="1" dirty="0">
                        <a:latin typeface="Cambria Math" panose="02040503050406030204" charset="0"/>
                        <a:cs typeface="Cambria Math" panose="02040503050406030204" charset="0"/>
                      </a:rPr>
                      <m:t>，</m:t>
                    </m:r>
                  </m:oMath>
                </a14:m>
                <a:r>
                  <a:rPr kumimoji="1" lang="zh-CN" altLang="en-US" sz="1600" dirty="0">
                    <a:latin typeface="Cambria Math" panose="02040503050406030204" charset="0"/>
                    <a:cs typeface="Cambria Math" panose="02040503050406030204" charset="0"/>
                  </a:rPr>
                  <a:t>我们有：</a:t>
                </a:r>
                <a:endParaRPr kumimoji="1" lang="zh-CN" altLang="en-US" sz="1600" dirty="0"/>
              </a:p>
              <a:p>
                <a:pPr marL="457200" lvl="1" indent="0">
                  <a:buNone/>
                </a:pPr>
                <a:endParaRPr kumimoji="1" lang="zh-CN" altLang="en-US" sz="1600" dirty="0"/>
              </a:p>
              <a:p>
                <a:pPr marL="457200" lvl="1" indent="0">
                  <a:buNone/>
                </a:pPr>
                <a:endParaRPr kumimoji="1" lang="zh-CN" altLang="en-US" sz="1600" dirty="0"/>
              </a:p>
              <a:p>
                <a:pPr marL="457200" lvl="1" indent="0">
                  <a:buNone/>
                </a:pPr>
                <a:endParaRPr kumimoji="1" lang="zh-CN" altLang="en-US" sz="1600" dirty="0"/>
              </a:p>
              <a:p>
                <a:pPr marL="457200" lvl="1" indent="0">
                  <a:buNone/>
                </a:pPr>
                <a:endParaRPr kumimoji="1" lang="zh-CN" altLang="en-US" dirty="0"/>
              </a:p>
              <a:p>
                <a:pPr lvl="1"/>
                <a:endParaRPr kumimoji="1" lang="en-US" altLang="zh-CN" dirty="0"/>
              </a:p>
              <a:p>
                <a:pPr marL="914400" lvl="2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22"/>
              </p:nvPr>
            </p:nvSpPr>
            <p:spPr>
              <a:blipFill rotWithShape="1">
                <a:blip r:embed="rId2"/>
                <a:stretch>
                  <a:fillRect l="-5" t="-2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405" y="2273935"/>
            <a:ext cx="2347595" cy="4203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参与者要素 </a:t>
            </a:r>
            <a:r>
              <a:rPr kumimoji="1" lang="en-US" altLang="zh-CN"/>
              <a:t>—— </a:t>
            </a:r>
            <a:r>
              <a:rPr kumimoji="1" lang="zh-CN" altLang="en-US"/>
              <a:t>值函数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22"/>
              </p:nvPr>
            </p:nvSpPr>
            <p:spPr/>
            <p:txBody>
              <a:bodyPr/>
              <a:lstStyle/>
              <a:p>
                <a:r>
                  <a:rPr kumimoji="1" lang="zh-CN" altLang="en-US" sz="2000" b="1" dirty="0"/>
                  <a:t>值函数（</a:t>
                </a:r>
                <a:r>
                  <a:rPr kumimoji="1" lang="en-US" altLang="zh-CN" sz="2000" b="1" dirty="0"/>
                  <a:t>Value Function</a:t>
                </a:r>
                <a:r>
                  <a:rPr kumimoji="1" lang="zh-CN" altLang="en-US" sz="2000" b="1" dirty="0"/>
                  <a:t>）</a:t>
                </a:r>
                <a:r>
                  <a:rPr kumimoji="1" lang="zh-CN" altLang="en-US" sz="2000" dirty="0"/>
                  <a:t>：是针对状态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rPr kumimoji="1" lang="zh-CN" altLang="en-US" sz="2000" dirty="0"/>
                  <a:t> 或行动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kumimoji="1" lang="en-US" altLang="zh-CN" sz="2000" i="1" dirty="0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</m:oMath>
                </a14:m>
                <a:r>
                  <a:rPr kumimoji="1" lang="zh-CN" altLang="en-US" sz="2000" dirty="0"/>
                  <a:t> 的评价函数。</a:t>
                </a:r>
                <a:endParaRPr kumimoji="1" lang="en-US" altLang="zh-CN" sz="2000" dirty="0"/>
              </a:p>
              <a:p>
                <a:pPr lvl="1"/>
                <a:endParaRPr kumimoji="1" lang="zh-CN" altLang="en-US" sz="1600" b="1" dirty="0"/>
              </a:p>
              <a:p>
                <a:pPr lvl="1"/>
                <a:r>
                  <a:rPr kumimoji="1" lang="zh-CN" altLang="en-US" sz="1600" b="1" dirty="0"/>
                  <a:t>状态值函数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1" i="1" dirty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kumimoji="1" lang="en-US" altLang="zh-CN" sz="1600" b="1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𝒗</m:t>
                        </m:r>
                      </m:e>
                      <m:sub>
                        <m:r>
                          <a:rPr kumimoji="1" lang="en-US" altLang="zh-CN" sz="1600" b="1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𝝅</m:t>
                        </m:r>
                      </m:sub>
                    </m:sSub>
                    <m:r>
                      <a:rPr kumimoji="1" lang="en-US" altLang="zh-CN" sz="1600" b="1" i="1" dirty="0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kumimoji="1" lang="en-US" altLang="zh-CN" sz="1600" b="1" i="1" dirty="0">
                        <a:latin typeface="Cambria Math" panose="02040503050406030204" charset="0"/>
                        <a:cs typeface="Cambria Math" panose="02040503050406030204" charset="0"/>
                      </a:rPr>
                      <m:t>𝒔</m:t>
                    </m:r>
                    <m:r>
                      <a:rPr kumimoji="1" lang="en-US" altLang="zh-CN" sz="1600" b="1" i="1" dirty="0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kumimoji="1" lang="zh-CN" altLang="en-US" sz="1600" dirty="0"/>
                  <a:t>（</a:t>
                </a:r>
                <a:r>
                  <a:rPr kumimoji="1" lang="en-US" altLang="zh-CN" sz="1600" dirty="0"/>
                  <a:t>State Value Function</a:t>
                </a:r>
                <a:r>
                  <a:rPr kumimoji="1" lang="zh-CN" altLang="en-US" sz="1600" dirty="0"/>
                  <a:t>），是针对状态</a:t>
                </a:r>
                <a:r>
                  <a:rPr kumimoji="1" lang="zh-CN" altLang="en-US" sz="16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600" i="1" dirty="0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rPr kumimoji="1" lang="zh-CN" altLang="en-US" sz="1600" dirty="0">
                    <a:sym typeface="+mn-ea"/>
                  </a:rPr>
                  <a:t> </a:t>
                </a:r>
                <a:r>
                  <a:rPr kumimoji="1" lang="zh-CN" altLang="en-US" sz="1600" dirty="0"/>
                  <a:t>的评价函数，给定策略 </a:t>
                </a:r>
                <a14:m>
                  <m:oMath xmlns:m="http://schemas.openxmlformats.org/officeDocument/2006/math">
                    <m:r>
                      <a:rPr kumimoji="1" lang="en-US" altLang="zh-CN" sz="1600" i="1" dirty="0">
                        <a:latin typeface="Cambria Math" panose="02040503050406030204" charset="0"/>
                        <a:cs typeface="Cambria Math" panose="02040503050406030204" charset="0"/>
                      </a:rPr>
                      <m:t>𝜋</m:t>
                    </m:r>
                    <m:r>
                      <a:rPr kumimoji="1" lang="en-US" altLang="zh-CN" sz="1600" i="1" dirty="0">
                        <a:latin typeface="Cambria Math" panose="02040503050406030204" charset="0"/>
                        <a:cs typeface="Cambria Math" panose="02040503050406030204" charset="0"/>
                      </a:rPr>
                      <m:t>，</m:t>
                    </m:r>
                  </m:oMath>
                </a14:m>
                <a:r>
                  <a:rPr kumimoji="1" lang="zh-CN" altLang="en-US" sz="1600" dirty="0">
                    <a:latin typeface="Cambria Math" panose="02040503050406030204" charset="0"/>
                    <a:cs typeface="Cambria Math" panose="02040503050406030204" charset="0"/>
                  </a:rPr>
                  <a:t>我们有：</a:t>
                </a:r>
                <a:endParaRPr kumimoji="1" lang="zh-CN" altLang="en-US" sz="1600" dirty="0"/>
              </a:p>
              <a:p>
                <a:pPr marL="457200" lvl="1" indent="0">
                  <a:buNone/>
                </a:pPr>
                <a:endParaRPr kumimoji="1" lang="zh-CN" altLang="en-US" sz="1600" dirty="0"/>
              </a:p>
              <a:p>
                <a:pPr marL="457200" lvl="1" indent="0">
                  <a:buNone/>
                </a:pPr>
                <a:endParaRPr kumimoji="1" lang="zh-CN" altLang="en-US" sz="1600" dirty="0"/>
              </a:p>
              <a:p>
                <a:pPr marL="457200" lvl="1" indent="0">
                  <a:buNone/>
                </a:pPr>
                <a:endParaRPr kumimoji="1" lang="zh-CN" altLang="en-US" sz="1600" dirty="0"/>
              </a:p>
              <a:p>
                <a:pPr lvl="1"/>
                <a:r>
                  <a:rPr kumimoji="1" lang="zh-CN" altLang="en-US" sz="1600" b="1" dirty="0"/>
                  <a:t>状态</a:t>
                </a:r>
                <a:r>
                  <a:rPr kumimoji="1" lang="en-US" altLang="zh-CN" sz="1600" b="1" dirty="0"/>
                  <a:t>-</a:t>
                </a:r>
                <a:r>
                  <a:rPr kumimoji="1" lang="zh-CN" altLang="en-US" sz="1600" b="1" dirty="0"/>
                  <a:t>行动值函数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1" i="1" dirty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kumimoji="1" lang="en-US" altLang="zh-CN" sz="1600" b="1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𝒒</m:t>
                        </m:r>
                      </m:e>
                      <m:sub>
                        <m:r>
                          <a:rPr kumimoji="1" lang="en-US" altLang="zh-CN" sz="1600" b="1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𝝅</m:t>
                        </m:r>
                      </m:sub>
                    </m:sSub>
                    <m:r>
                      <a:rPr kumimoji="1" lang="en-US" altLang="zh-CN" sz="1600" b="1" i="1" dirty="0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kumimoji="1" lang="en-US" altLang="zh-CN" sz="1600" b="1" i="1" dirty="0">
                        <a:latin typeface="Cambria Math" panose="02040503050406030204" charset="0"/>
                        <a:cs typeface="Cambria Math" panose="02040503050406030204" charset="0"/>
                      </a:rPr>
                      <m:t>𝒔</m:t>
                    </m:r>
                    <m:r>
                      <a:rPr kumimoji="1" lang="en-US" altLang="zh-CN" sz="1600" b="1" i="1" dirty="0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kumimoji="1" lang="en-US" altLang="zh-CN" sz="1600" b="1" i="1" dirty="0">
                        <a:latin typeface="Cambria Math" panose="02040503050406030204" charset="0"/>
                        <a:cs typeface="Cambria Math" panose="02040503050406030204" charset="0"/>
                      </a:rPr>
                      <m:t>𝒂</m:t>
                    </m:r>
                    <m:r>
                      <a:rPr kumimoji="1" lang="en-US" altLang="zh-CN" sz="1600" b="1" i="1" dirty="0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kumimoji="1" lang="zh-CN" altLang="en-US" sz="1600" dirty="0"/>
                  <a:t>（</a:t>
                </a:r>
                <a:r>
                  <a:rPr kumimoji="1" lang="en-US" altLang="zh-CN" sz="1600" dirty="0"/>
                  <a:t>State-Action Value Function</a:t>
                </a:r>
                <a:r>
                  <a:rPr kumimoji="1" lang="zh-CN" altLang="en-US" sz="1600" dirty="0"/>
                  <a:t>）</a:t>
                </a:r>
                <a:r>
                  <a:rPr kumimoji="1" lang="zh-CN" altLang="en-US" sz="1600" dirty="0">
                    <a:sym typeface="+mn-ea"/>
                  </a:rPr>
                  <a:t>，</a:t>
                </a:r>
                <a:r>
                  <a:rPr kumimoji="1" lang="zh-CN" altLang="en-US" sz="1600" dirty="0"/>
                  <a:t>是针对行动</a:t>
                </a:r>
                <a14:m>
                  <m:oMath xmlns:m="http://schemas.openxmlformats.org/officeDocument/2006/math">
                    <m:r>
                      <a:rPr kumimoji="1" lang="en-US" altLang="zh-CN" sz="1600" i="1" dirty="0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kumimoji="1" lang="en-US" altLang="zh-CN" sz="1600" i="1" dirty="0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</m:oMath>
                </a14:m>
                <a:r>
                  <a:rPr kumimoji="1" lang="zh-CN" altLang="en-US" sz="1600" dirty="0">
                    <a:sym typeface="+mn-ea"/>
                  </a:rPr>
                  <a:t> </a:t>
                </a:r>
                <a:r>
                  <a:rPr kumimoji="1" lang="zh-CN" altLang="en-US" sz="1600" dirty="0"/>
                  <a:t>的评价函数</a:t>
                </a:r>
                <a:r>
                  <a:rPr kumimoji="1" lang="zh-CN" altLang="en-US" sz="1600" dirty="0">
                    <a:sym typeface="+mn-ea"/>
                  </a:rPr>
                  <a:t>，给定策略 </a:t>
                </a:r>
                <a14:m>
                  <m:oMath xmlns:m="http://schemas.openxmlformats.org/officeDocument/2006/math">
                    <m:r>
                      <a:rPr kumimoji="1" lang="en-US" altLang="zh-CN" sz="1600" i="1" dirty="0">
                        <a:latin typeface="Cambria Math" panose="02040503050406030204" charset="0"/>
                        <a:cs typeface="Cambria Math" panose="02040503050406030204" charset="0"/>
                      </a:rPr>
                      <m:t>𝜋</m:t>
                    </m:r>
                    <m:r>
                      <a:rPr kumimoji="1" lang="en-US" altLang="zh-CN" sz="1600" i="1" dirty="0">
                        <a:latin typeface="Cambria Math" panose="02040503050406030204" charset="0"/>
                        <a:cs typeface="Cambria Math" panose="02040503050406030204" charset="0"/>
                      </a:rPr>
                      <m:t>，</m:t>
                    </m:r>
                  </m:oMath>
                </a14:m>
                <a:r>
                  <a:rPr kumimoji="1" lang="zh-CN" altLang="en-US" sz="1600" dirty="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我们有：</a:t>
                </a:r>
                <a:endParaRPr kumimoji="1" lang="zh-CN" altLang="en-US" dirty="0"/>
              </a:p>
              <a:p>
                <a:pPr lvl="1"/>
                <a:endParaRPr kumimoji="1" lang="en-US" altLang="zh-CN" dirty="0"/>
              </a:p>
              <a:p>
                <a:pPr marL="914400" lvl="2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22"/>
              </p:nvPr>
            </p:nvSpPr>
            <p:spPr>
              <a:blipFill rotWithShape="1">
                <a:blip r:embed="rId2"/>
                <a:stretch>
                  <a:fillRect l="-5" t="-2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405" y="2273935"/>
            <a:ext cx="2347595" cy="4203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405" y="3623310"/>
            <a:ext cx="3082925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参与者要素 </a:t>
            </a:r>
            <a:r>
              <a:rPr lang="en-US" altLang="zh-CN"/>
              <a:t>—— </a:t>
            </a:r>
            <a:r>
              <a:rPr lang="zh-CN" altLang="en-US"/>
              <a:t>模型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2"/>
          </p:nvPr>
        </p:nvSpPr>
        <p:spPr>
          <a:xfrm>
            <a:off x="474300" y="1084693"/>
            <a:ext cx="11081266" cy="4766832"/>
          </a:xfrm>
        </p:spPr>
        <p:txBody>
          <a:bodyPr/>
          <a:lstStyle/>
          <a:p>
            <a:r>
              <a:rPr lang="zh-CN" altLang="en-US" sz="2000"/>
              <a:t>在强化学习中，</a:t>
            </a:r>
            <a:r>
              <a:rPr lang="zh-CN" altLang="en-US" sz="2000" b="1"/>
              <a:t>模型（</a:t>
            </a:r>
            <a:r>
              <a:rPr lang="en-US" altLang="zh-CN" sz="2000" b="1"/>
              <a:t>Model</a:t>
            </a:r>
            <a:r>
              <a:rPr lang="zh-CN" altLang="en-US" sz="2000" b="1"/>
              <a:t>）</a:t>
            </a:r>
            <a:r>
              <a:rPr lang="zh-CN" altLang="en-US" sz="2000"/>
              <a:t>是指参与者对观察到的系统环境建立的模拟模型。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942465" y="1844675"/>
            <a:ext cx="3072765" cy="2199640"/>
            <a:chOff x="1747" y="3701"/>
            <a:chExt cx="4839" cy="3464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7" y="3701"/>
              <a:ext cx="4839" cy="2722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349" y="6634"/>
              <a:ext cx="363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/>
                <a:t>自动驾驶：环境复杂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688330" y="2343150"/>
            <a:ext cx="3321685" cy="731520"/>
            <a:chOff x="8856" y="4549"/>
            <a:chExt cx="5231" cy="1152"/>
          </a:xfrm>
        </p:grpSpPr>
        <p:sp>
          <p:nvSpPr>
            <p:cNvPr id="9" name="右箭头 8"/>
            <p:cNvSpPr/>
            <p:nvPr/>
          </p:nvSpPr>
          <p:spPr>
            <a:xfrm>
              <a:off x="8856" y="4778"/>
              <a:ext cx="897" cy="693"/>
            </a:xfrm>
            <a:prstGeom prst="rightArrow">
              <a:avLst/>
            </a:prstGeom>
            <a:solidFill>
              <a:srgbClr val="215F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0343" y="4549"/>
              <a:ext cx="3744" cy="1152"/>
              <a:chOff x="12892" y="4521"/>
              <a:chExt cx="3744" cy="1152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12892" y="4521"/>
                <a:ext cx="3745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/>
                  <a:t>马尔科夫决策过程</a:t>
                </a:r>
              </a:p>
            </p:txBody>
          </p:sp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19" y="5115"/>
                <a:ext cx="2290" cy="559"/>
              </a:xfrm>
              <a:prstGeom prst="rect">
                <a:avLst/>
              </a:prstGeom>
            </p:spPr>
          </p:pic>
        </p:grpSp>
      </p:grpSp>
      <p:sp>
        <p:nvSpPr>
          <p:cNvPr id="14" name="矩形 13"/>
          <p:cNvSpPr/>
          <p:nvPr/>
        </p:nvSpPr>
        <p:spPr>
          <a:xfrm>
            <a:off x="7621905" y="3253105"/>
            <a:ext cx="240030" cy="329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6965950" y="2756535"/>
            <a:ext cx="1697990" cy="734695"/>
            <a:chOff x="10878" y="5170"/>
            <a:chExt cx="2674" cy="1157"/>
          </a:xfrm>
        </p:grpSpPr>
        <p:sp>
          <p:nvSpPr>
            <p:cNvPr id="15" name="矩形 14"/>
            <p:cNvSpPr/>
            <p:nvPr/>
          </p:nvSpPr>
          <p:spPr>
            <a:xfrm>
              <a:off x="12023" y="5170"/>
              <a:ext cx="346" cy="45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878" y="5845"/>
              <a:ext cx="267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>
                  <a:solidFill>
                    <a:srgbClr val="0070C0"/>
                  </a:solidFill>
                </a:rPr>
                <a:t>状态转移概率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025650" y="4380230"/>
            <a:ext cx="7679690" cy="2440940"/>
            <a:chOff x="3190" y="6898"/>
            <a:chExt cx="12094" cy="3844"/>
          </a:xfrm>
        </p:grpSpPr>
        <p:sp>
          <p:nvSpPr>
            <p:cNvPr id="43" name="文本框 42"/>
            <p:cNvSpPr txBox="1"/>
            <p:nvPr/>
          </p:nvSpPr>
          <p:spPr>
            <a:xfrm>
              <a:off x="11437" y="6898"/>
              <a:ext cx="94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FF0000"/>
                  </a:solidFill>
                </a:rPr>
                <a:t>1</a:t>
              </a: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3190" y="7364"/>
              <a:ext cx="12094" cy="3378"/>
              <a:chOff x="2903" y="7380"/>
              <a:chExt cx="12094" cy="3378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4231" y="7794"/>
                <a:ext cx="9406" cy="2144"/>
                <a:chOff x="3806" y="7243"/>
                <a:chExt cx="9406" cy="2144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3806" y="8473"/>
                  <a:ext cx="1572" cy="915"/>
                  <a:chOff x="3806" y="8473"/>
                  <a:chExt cx="1572" cy="915"/>
                </a:xfrm>
              </p:grpSpPr>
              <p:sp>
                <p:nvSpPr>
                  <p:cNvPr id="18" name="矩形 17"/>
                  <p:cNvSpPr/>
                  <p:nvPr/>
                </p:nvSpPr>
                <p:spPr>
                  <a:xfrm>
                    <a:off x="4231" y="8473"/>
                    <a:ext cx="692" cy="254"/>
                  </a:xfrm>
                  <a:prstGeom prst="rect">
                    <a:avLst/>
                  </a:prstGeom>
                  <a:solidFill>
                    <a:srgbClr val="215FC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矩形 18"/>
                  <p:cNvSpPr/>
                  <p:nvPr/>
                </p:nvSpPr>
                <p:spPr>
                  <a:xfrm>
                    <a:off x="3806" y="8727"/>
                    <a:ext cx="1572" cy="488"/>
                  </a:xfrm>
                  <a:prstGeom prst="rect">
                    <a:avLst/>
                  </a:prstGeom>
                  <a:solidFill>
                    <a:srgbClr val="215FC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椭圆 19"/>
                  <p:cNvSpPr/>
                  <p:nvPr/>
                </p:nvSpPr>
                <p:spPr>
                  <a:xfrm>
                    <a:off x="3916" y="9073"/>
                    <a:ext cx="315" cy="315"/>
                  </a:xfrm>
                  <a:prstGeom prst="ellipse">
                    <a:avLst/>
                  </a:prstGeom>
                  <a:solidFill>
                    <a:srgbClr val="215FC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椭圆 20"/>
                  <p:cNvSpPr/>
                  <p:nvPr/>
                </p:nvSpPr>
                <p:spPr>
                  <a:xfrm>
                    <a:off x="4923" y="9073"/>
                    <a:ext cx="315" cy="315"/>
                  </a:xfrm>
                  <a:prstGeom prst="ellipse">
                    <a:avLst/>
                  </a:prstGeom>
                  <a:solidFill>
                    <a:srgbClr val="215FC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3" name="组合 22"/>
                <p:cNvGrpSpPr/>
                <p:nvPr/>
              </p:nvGrpSpPr>
              <p:grpSpPr>
                <a:xfrm>
                  <a:off x="7924" y="7243"/>
                  <a:ext cx="1572" cy="915"/>
                  <a:chOff x="3806" y="8473"/>
                  <a:chExt cx="1572" cy="915"/>
                </a:xfrm>
              </p:grpSpPr>
              <p:sp>
                <p:nvSpPr>
                  <p:cNvPr id="24" name="矩形 23"/>
                  <p:cNvSpPr/>
                  <p:nvPr/>
                </p:nvSpPr>
                <p:spPr>
                  <a:xfrm>
                    <a:off x="4231" y="8473"/>
                    <a:ext cx="692" cy="254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3806" y="8727"/>
                    <a:ext cx="1572" cy="488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" name="椭圆 25"/>
                  <p:cNvSpPr/>
                  <p:nvPr/>
                </p:nvSpPr>
                <p:spPr>
                  <a:xfrm>
                    <a:off x="3916" y="9073"/>
                    <a:ext cx="315" cy="315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" name="椭圆 26"/>
                  <p:cNvSpPr/>
                  <p:nvPr/>
                </p:nvSpPr>
                <p:spPr>
                  <a:xfrm>
                    <a:off x="4923" y="9073"/>
                    <a:ext cx="315" cy="315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8" name="组合 27"/>
                <p:cNvGrpSpPr/>
                <p:nvPr/>
              </p:nvGrpSpPr>
              <p:grpSpPr>
                <a:xfrm>
                  <a:off x="11640" y="8473"/>
                  <a:ext cx="1572" cy="915"/>
                  <a:chOff x="3806" y="8473"/>
                  <a:chExt cx="1572" cy="915"/>
                </a:xfrm>
              </p:grpSpPr>
              <p:sp>
                <p:nvSpPr>
                  <p:cNvPr id="29" name="矩形 28"/>
                  <p:cNvSpPr/>
                  <p:nvPr/>
                </p:nvSpPr>
                <p:spPr>
                  <a:xfrm>
                    <a:off x="4231" y="8473"/>
                    <a:ext cx="692" cy="254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矩形 29"/>
                  <p:cNvSpPr/>
                  <p:nvPr/>
                </p:nvSpPr>
                <p:spPr>
                  <a:xfrm>
                    <a:off x="3806" y="8727"/>
                    <a:ext cx="1572" cy="488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椭圆 30"/>
                  <p:cNvSpPr/>
                  <p:nvPr/>
                </p:nvSpPr>
                <p:spPr>
                  <a:xfrm>
                    <a:off x="3916" y="9073"/>
                    <a:ext cx="315" cy="315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椭圆 31"/>
                  <p:cNvSpPr/>
                  <p:nvPr/>
                </p:nvSpPr>
                <p:spPr>
                  <a:xfrm>
                    <a:off x="4923" y="9073"/>
                    <a:ext cx="315" cy="315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33" name="曲线连接符 32"/>
                <p:cNvCxnSpPr>
                  <a:stCxn id="18" idx="0"/>
                  <a:endCxn id="25" idx="1"/>
                </p:cNvCxnSpPr>
                <p:nvPr/>
              </p:nvCxnSpPr>
              <p:spPr>
                <a:xfrm rot="16200000">
                  <a:off x="5884" y="6434"/>
                  <a:ext cx="732" cy="3347"/>
                </a:xfrm>
                <a:prstGeom prst="curvedConnector2">
                  <a:avLst/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曲线连接符 33"/>
                <p:cNvCxnSpPr>
                  <a:stCxn id="25" idx="2"/>
                  <a:endCxn id="19" idx="3"/>
                </p:cNvCxnSpPr>
                <p:nvPr/>
              </p:nvCxnSpPr>
              <p:spPr>
                <a:xfrm rot="5400000">
                  <a:off x="6551" y="6812"/>
                  <a:ext cx="986" cy="3332"/>
                </a:xfrm>
                <a:prstGeom prst="curvedConnector2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曲线连接符 34"/>
                <p:cNvCxnSpPr>
                  <a:stCxn id="19" idx="1"/>
                  <a:endCxn id="19" idx="2"/>
                </p:cNvCxnSpPr>
                <p:nvPr/>
              </p:nvCxnSpPr>
              <p:spPr>
                <a:xfrm rot="10800000" flipH="1" flipV="1">
                  <a:off x="3806" y="8971"/>
                  <a:ext cx="786" cy="244"/>
                </a:xfrm>
                <a:prstGeom prst="curvedConnector4">
                  <a:avLst>
                    <a:gd name="adj1" fmla="val -15648"/>
                    <a:gd name="adj2" fmla="val 375819"/>
                  </a:avLst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曲线连接符 35"/>
                <p:cNvCxnSpPr>
                  <a:stCxn id="18" idx="0"/>
                  <a:endCxn id="19" idx="1"/>
                </p:cNvCxnSpPr>
                <p:nvPr/>
              </p:nvCxnSpPr>
              <p:spPr>
                <a:xfrm rot="16200000" flipH="1" flipV="1">
                  <a:off x="3942" y="8337"/>
                  <a:ext cx="498" cy="771"/>
                </a:xfrm>
                <a:prstGeom prst="curvedConnector4">
                  <a:avLst>
                    <a:gd name="adj1" fmla="val -84839"/>
                    <a:gd name="adj2" fmla="val 160765"/>
                  </a:avLst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曲线连接符 37"/>
                <p:cNvCxnSpPr>
                  <a:stCxn id="25" idx="2"/>
                  <a:endCxn id="25" idx="3"/>
                </p:cNvCxnSpPr>
                <p:nvPr/>
              </p:nvCxnSpPr>
              <p:spPr>
                <a:xfrm rot="5400000" flipH="1" flipV="1">
                  <a:off x="8981" y="7470"/>
                  <a:ext cx="244" cy="786"/>
                </a:xfrm>
                <a:prstGeom prst="curvedConnector4">
                  <a:avLst>
                    <a:gd name="adj1" fmla="val -256967"/>
                    <a:gd name="adj2" fmla="val 147710"/>
                  </a:avLst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曲线连接符 38"/>
                <p:cNvCxnSpPr>
                  <a:stCxn id="24" idx="0"/>
                  <a:endCxn id="29" idx="0"/>
                </p:cNvCxnSpPr>
                <p:nvPr/>
              </p:nvCxnSpPr>
              <p:spPr>
                <a:xfrm rot="16200000" flipH="1">
                  <a:off x="9938" y="6000"/>
                  <a:ext cx="1230" cy="3716"/>
                </a:xfrm>
                <a:prstGeom prst="curvedConnector3">
                  <a:avLst>
                    <a:gd name="adj1" fmla="val -30488"/>
                  </a:avLst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文本框 40"/>
              <p:cNvSpPr txBox="1"/>
              <p:nvPr/>
            </p:nvSpPr>
            <p:spPr>
              <a:xfrm>
                <a:off x="5897" y="7863"/>
                <a:ext cx="94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rgbClr val="FF0000"/>
                    </a:solidFill>
                  </a:rPr>
                  <a:t>0.5</a:t>
                </a: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966" y="8286"/>
                <a:ext cx="94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rgbClr val="FF0000"/>
                    </a:solidFill>
                  </a:rPr>
                  <a:t>0.5</a:t>
                </a: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6997" y="9379"/>
                <a:ext cx="94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accent1">
                        <a:lumMod val="75000"/>
                      </a:schemeClr>
                    </a:solidFill>
                  </a:rPr>
                  <a:t>0.5</a:t>
                </a: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9753" y="9093"/>
                <a:ext cx="94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accent1">
                        <a:lumMod val="75000"/>
                      </a:schemeClr>
                    </a:solidFill>
                  </a:rPr>
                  <a:t>0.5</a:t>
                </a: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4545" y="10227"/>
                <a:ext cx="94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accent1">
                        <a:lumMod val="75000"/>
                      </a:schemeClr>
                    </a:solidFill>
                  </a:rPr>
                  <a:t>0.5</a:t>
                </a: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5348" y="9910"/>
                <a:ext cx="1242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accent5">
                        <a:lumMod val="75000"/>
                      </a:schemeClr>
                    </a:solidFill>
                  </a:rPr>
                  <a:t>（低温）</a:t>
                </a: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9636" y="7634"/>
                <a:ext cx="1242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accent4"/>
                    </a:solidFill>
                  </a:rPr>
                  <a:t>（高温）</a:t>
                </a: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13755" y="9278"/>
                <a:ext cx="1242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accent2"/>
                    </a:solidFill>
                  </a:rPr>
                  <a:t>（过热）</a:t>
                </a: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6072" y="7445"/>
                <a:ext cx="2171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rgbClr val="FF0000"/>
                    </a:solidFill>
                  </a:rPr>
                  <a:t>加速，</a:t>
                </a:r>
                <a:r>
                  <a:rPr lang="en-US" altLang="zh-CN" sz="1400">
                    <a:solidFill>
                      <a:srgbClr val="FF0000"/>
                    </a:solidFill>
                  </a:rPr>
                  <a:t>+2</a:t>
                </a: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2966" y="7887"/>
                <a:ext cx="1753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rgbClr val="FF0000"/>
                    </a:solidFill>
                  </a:rPr>
                  <a:t>加速，</a:t>
                </a:r>
                <a:r>
                  <a:rPr lang="en-US" altLang="zh-CN" sz="1400">
                    <a:solidFill>
                      <a:srgbClr val="FF0000"/>
                    </a:solidFill>
                  </a:rPr>
                  <a:t>+2</a:t>
                </a: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2903" y="10275"/>
                <a:ext cx="1753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accent1">
                        <a:lumMod val="75000"/>
                      </a:schemeClr>
                    </a:solidFill>
                  </a:rPr>
                  <a:t>减速，</a:t>
                </a:r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</a:rPr>
                  <a:t>+1</a:t>
                </a: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7117" y="9766"/>
                <a:ext cx="1753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accent1">
                        <a:lumMod val="75000"/>
                      </a:schemeClr>
                    </a:solidFill>
                  </a:rPr>
                  <a:t>减速，</a:t>
                </a:r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</a:rPr>
                  <a:t>+1</a:t>
                </a: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9317" y="9540"/>
                <a:ext cx="1753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accent1">
                        <a:lumMod val="75000"/>
                      </a:schemeClr>
                    </a:solidFill>
                  </a:rPr>
                  <a:t>减速，</a:t>
                </a:r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</a:rPr>
                  <a:t>+1</a:t>
                </a: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003" y="7380"/>
                <a:ext cx="2171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rgbClr val="FF0000"/>
                    </a:solidFill>
                  </a:rPr>
                  <a:t>加速，</a:t>
                </a:r>
                <a:r>
                  <a:rPr lang="en-US" altLang="zh-CN" sz="1400">
                    <a:solidFill>
                      <a:srgbClr val="FF0000"/>
                    </a:solidFill>
                  </a:rPr>
                  <a:t>-10</a:t>
                </a:r>
              </a:p>
            </p:txBody>
          </p:sp>
        </p:grpSp>
      </p:grpSp>
      <p:sp>
        <p:nvSpPr>
          <p:cNvPr id="58" name="圆角矩形 57"/>
          <p:cNvSpPr/>
          <p:nvPr/>
        </p:nvSpPr>
        <p:spPr>
          <a:xfrm>
            <a:off x="9526905" y="4509135"/>
            <a:ext cx="2028825" cy="795655"/>
          </a:xfrm>
          <a:prstGeom prst="roundRect">
            <a:avLst/>
          </a:prstGeom>
          <a:solidFill>
            <a:srgbClr val="215F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b="1"/>
              <a:t>有模型的</a:t>
            </a:r>
            <a:r>
              <a:rPr lang="zh-CN" altLang="en-US" sz="1400"/>
              <a:t>强化学习</a:t>
            </a:r>
          </a:p>
          <a:p>
            <a:pPr algn="ctr"/>
            <a:r>
              <a:rPr lang="zh-CN" altLang="en-US" sz="1400"/>
              <a:t>（</a:t>
            </a:r>
            <a:r>
              <a:rPr lang="en-US" altLang="zh-CN" sz="1400"/>
              <a:t>Model-based</a:t>
            </a:r>
            <a:r>
              <a:rPr lang="zh-CN" altLang="en-US" sz="140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参与者要素 </a:t>
            </a:r>
            <a:r>
              <a:rPr lang="en-US" altLang="zh-CN"/>
              <a:t>—— </a:t>
            </a:r>
            <a:r>
              <a:rPr lang="zh-CN" altLang="en-US"/>
              <a:t>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占位符 4"/>
              <p:cNvSpPr>
                <a:spLocks noGrp="1"/>
              </p:cNvSpPr>
              <p:nvPr>
                <p:ph type="body" sz="quarter" idx="22"/>
              </p:nvPr>
            </p:nvSpPr>
            <p:spPr>
              <a:xfrm>
                <a:off x="474345" y="1084580"/>
                <a:ext cx="11101705" cy="4766945"/>
              </a:xfrm>
            </p:spPr>
            <p:txBody>
              <a:bodyPr/>
              <a:lstStyle/>
              <a:p>
                <a:r>
                  <a:rPr lang="zh-CN" altLang="en-US" sz="2000" b="1"/>
                  <a:t>有模型的（</a:t>
                </a:r>
                <a:r>
                  <a:rPr lang="en-US" altLang="zh-CN" sz="2000" b="1"/>
                  <a:t>Model-based</a:t>
                </a:r>
                <a:r>
                  <a:rPr lang="zh-CN" altLang="en-US" sz="2000" b="1"/>
                  <a:t>）强化学习：</a:t>
                </a:r>
                <a:r>
                  <a:rPr lang="zh-CN" altLang="en-US" sz="2000"/>
                  <a:t>能预测下一时刻的状态和奖励。</a:t>
                </a:r>
              </a:p>
              <a:p>
                <a:pPr lvl="1"/>
                <a:endParaRPr lang="zh-CN" altLang="en-US" sz="1600"/>
              </a:p>
              <a:p>
                <a:pPr marL="457200" lvl="1" indent="0">
                  <a:buNone/>
                </a:pPr>
                <a:r>
                  <a:rPr lang="zh-CN" altLang="en-US" sz="1600"/>
                  <a:t>（</a:t>
                </a:r>
                <a:r>
                  <a:rPr lang="en-US" altLang="zh-CN" sz="1600"/>
                  <a:t>1</a:t>
                </a:r>
                <a:r>
                  <a:rPr lang="zh-CN" altLang="en-US" sz="1600"/>
                  <a:t>）参与者环境的反馈不断更新对状态转移概率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sz="1600" b="1" i="1">
                        <a:latin typeface="Cambria Math" panose="02040503050406030204" charset="0"/>
                        <a:cs typeface="Cambria Math" panose="02040503050406030204" charset="0"/>
                      </a:rPr>
                      <m:t>𝑷</m:t>
                    </m:r>
                  </m:oMath>
                </a14:m>
                <a:r>
                  <a:rPr lang="zh-CN" altLang="en-US" sz="1600"/>
                  <a:t> 和奖励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latin typeface="Cambria Math" panose="02040503050406030204" charset="0"/>
                        <a:cs typeface="Cambria Math" panose="02040503050406030204" charset="0"/>
                      </a:rPr>
                      <m:t>𝑹</m:t>
                    </m:r>
                  </m:oMath>
                </a14:m>
                <a:r>
                  <a:rPr lang="zh-CN" altLang="en-US" sz="1600"/>
                  <a:t> 的估计</a:t>
                </a:r>
                <a:r>
                  <a:rPr lang="en-US" altLang="zh-CN" sz="1600"/>
                  <a:t>，</a:t>
                </a:r>
                <a:r>
                  <a:rPr lang="zh-CN" altLang="en-US" sz="1600"/>
                  <a:t>建立与现实环境贴近的模型。</a:t>
                </a:r>
                <a:endParaRPr lang="zh-CN" altLang="en-US" sz="2000"/>
              </a:p>
              <a:p>
                <a:pPr lvl="1"/>
                <a:endParaRPr lang="en-US" altLang="zh-CN" sz="2000"/>
              </a:p>
              <a:p>
                <a:pPr lvl="1"/>
                <a:endParaRPr lang="en-US" altLang="zh-CN" sz="2000"/>
              </a:p>
              <a:p>
                <a:pPr lvl="1"/>
                <a:endParaRPr lang="en-US" altLang="zh-CN" sz="2000"/>
              </a:p>
              <a:p>
                <a:pPr lvl="1"/>
                <a:endParaRPr lang="en-US" altLang="zh-CN" sz="2000"/>
              </a:p>
              <a:p>
                <a:pPr lvl="1"/>
                <a:endParaRPr lang="en-US" altLang="zh-CN" sz="2000"/>
              </a:p>
              <a:p>
                <a:pPr lvl="1"/>
                <a:endParaRPr lang="en-US" altLang="zh-CN" sz="2000"/>
              </a:p>
              <a:p>
                <a:pPr lvl="1"/>
                <a:endParaRPr lang="en-US" altLang="zh-CN" sz="2000"/>
              </a:p>
              <a:p>
                <a:pPr lvl="1"/>
                <a:endParaRPr lang="en-US" altLang="zh-CN" sz="2000"/>
              </a:p>
              <a:p>
                <a:pPr marL="457200" lvl="1" indent="0">
                  <a:buNone/>
                </a:pPr>
                <a:endParaRPr lang="zh-CN" altLang="en-US" sz="1600"/>
              </a:p>
            </p:txBody>
          </p:sp>
        </mc:Choice>
        <mc:Fallback xmlns="">
          <p:sp>
            <p:nvSpPr>
              <p:cNvPr id="5" name="文本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22"/>
              </p:nvPr>
            </p:nvSpPr>
            <p:spPr>
              <a:xfrm>
                <a:off x="474345" y="1084580"/>
                <a:ext cx="11101705" cy="4766945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7621905" y="3253105"/>
            <a:ext cx="240030" cy="329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1838325" y="2291715"/>
            <a:ext cx="7679690" cy="2440940"/>
            <a:chOff x="3190" y="6898"/>
            <a:chExt cx="12094" cy="3844"/>
          </a:xfrm>
        </p:grpSpPr>
        <p:sp>
          <p:nvSpPr>
            <p:cNvPr id="43" name="文本框 42"/>
            <p:cNvSpPr txBox="1"/>
            <p:nvPr/>
          </p:nvSpPr>
          <p:spPr>
            <a:xfrm>
              <a:off x="11437" y="6898"/>
              <a:ext cx="94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FF0000"/>
                  </a:solidFill>
                </a:rPr>
                <a:t>1</a:t>
              </a: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3190" y="7364"/>
              <a:ext cx="12094" cy="3378"/>
              <a:chOff x="2903" y="7380"/>
              <a:chExt cx="12094" cy="3378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4231" y="7794"/>
                <a:ext cx="9406" cy="2144"/>
                <a:chOff x="3806" y="7243"/>
                <a:chExt cx="9406" cy="2144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3806" y="8473"/>
                  <a:ext cx="1572" cy="915"/>
                  <a:chOff x="3806" y="8473"/>
                  <a:chExt cx="1572" cy="915"/>
                </a:xfrm>
              </p:grpSpPr>
              <p:sp>
                <p:nvSpPr>
                  <p:cNvPr id="18" name="矩形 17"/>
                  <p:cNvSpPr/>
                  <p:nvPr/>
                </p:nvSpPr>
                <p:spPr>
                  <a:xfrm>
                    <a:off x="4231" y="8473"/>
                    <a:ext cx="692" cy="254"/>
                  </a:xfrm>
                  <a:prstGeom prst="rect">
                    <a:avLst/>
                  </a:prstGeom>
                  <a:solidFill>
                    <a:srgbClr val="215FC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矩形 18"/>
                  <p:cNvSpPr/>
                  <p:nvPr/>
                </p:nvSpPr>
                <p:spPr>
                  <a:xfrm>
                    <a:off x="3806" y="8727"/>
                    <a:ext cx="1572" cy="488"/>
                  </a:xfrm>
                  <a:prstGeom prst="rect">
                    <a:avLst/>
                  </a:prstGeom>
                  <a:solidFill>
                    <a:srgbClr val="215FC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椭圆 19"/>
                  <p:cNvSpPr/>
                  <p:nvPr/>
                </p:nvSpPr>
                <p:spPr>
                  <a:xfrm>
                    <a:off x="3916" y="9073"/>
                    <a:ext cx="315" cy="315"/>
                  </a:xfrm>
                  <a:prstGeom prst="ellipse">
                    <a:avLst/>
                  </a:prstGeom>
                  <a:solidFill>
                    <a:srgbClr val="215FC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椭圆 20"/>
                  <p:cNvSpPr/>
                  <p:nvPr/>
                </p:nvSpPr>
                <p:spPr>
                  <a:xfrm>
                    <a:off x="4923" y="9073"/>
                    <a:ext cx="315" cy="315"/>
                  </a:xfrm>
                  <a:prstGeom prst="ellipse">
                    <a:avLst/>
                  </a:prstGeom>
                  <a:solidFill>
                    <a:srgbClr val="215FC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3" name="组合 22"/>
                <p:cNvGrpSpPr/>
                <p:nvPr/>
              </p:nvGrpSpPr>
              <p:grpSpPr>
                <a:xfrm>
                  <a:off x="7924" y="7243"/>
                  <a:ext cx="1572" cy="915"/>
                  <a:chOff x="3806" y="8473"/>
                  <a:chExt cx="1572" cy="915"/>
                </a:xfrm>
              </p:grpSpPr>
              <p:sp>
                <p:nvSpPr>
                  <p:cNvPr id="24" name="矩形 23"/>
                  <p:cNvSpPr/>
                  <p:nvPr/>
                </p:nvSpPr>
                <p:spPr>
                  <a:xfrm>
                    <a:off x="4231" y="8473"/>
                    <a:ext cx="692" cy="254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3806" y="8727"/>
                    <a:ext cx="1572" cy="488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" name="椭圆 25"/>
                  <p:cNvSpPr/>
                  <p:nvPr/>
                </p:nvSpPr>
                <p:spPr>
                  <a:xfrm>
                    <a:off x="3916" y="9073"/>
                    <a:ext cx="315" cy="315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" name="椭圆 26"/>
                  <p:cNvSpPr/>
                  <p:nvPr/>
                </p:nvSpPr>
                <p:spPr>
                  <a:xfrm>
                    <a:off x="4923" y="9073"/>
                    <a:ext cx="315" cy="315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8" name="组合 27"/>
                <p:cNvGrpSpPr/>
                <p:nvPr/>
              </p:nvGrpSpPr>
              <p:grpSpPr>
                <a:xfrm>
                  <a:off x="11640" y="8473"/>
                  <a:ext cx="1572" cy="915"/>
                  <a:chOff x="3806" y="8473"/>
                  <a:chExt cx="1572" cy="915"/>
                </a:xfrm>
              </p:grpSpPr>
              <p:sp>
                <p:nvSpPr>
                  <p:cNvPr id="29" name="矩形 28"/>
                  <p:cNvSpPr/>
                  <p:nvPr/>
                </p:nvSpPr>
                <p:spPr>
                  <a:xfrm>
                    <a:off x="4231" y="8473"/>
                    <a:ext cx="692" cy="254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矩形 29"/>
                  <p:cNvSpPr/>
                  <p:nvPr/>
                </p:nvSpPr>
                <p:spPr>
                  <a:xfrm>
                    <a:off x="3806" y="8727"/>
                    <a:ext cx="1572" cy="488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椭圆 30"/>
                  <p:cNvSpPr/>
                  <p:nvPr/>
                </p:nvSpPr>
                <p:spPr>
                  <a:xfrm>
                    <a:off x="3916" y="9073"/>
                    <a:ext cx="315" cy="315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椭圆 31"/>
                  <p:cNvSpPr/>
                  <p:nvPr/>
                </p:nvSpPr>
                <p:spPr>
                  <a:xfrm>
                    <a:off x="4923" y="9073"/>
                    <a:ext cx="315" cy="315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33" name="曲线连接符 32"/>
                <p:cNvCxnSpPr>
                  <a:stCxn id="18" idx="0"/>
                  <a:endCxn id="25" idx="1"/>
                </p:cNvCxnSpPr>
                <p:nvPr/>
              </p:nvCxnSpPr>
              <p:spPr>
                <a:xfrm rot="16200000">
                  <a:off x="5884" y="6434"/>
                  <a:ext cx="732" cy="3347"/>
                </a:xfrm>
                <a:prstGeom prst="curvedConnector2">
                  <a:avLst/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曲线连接符 33"/>
                <p:cNvCxnSpPr>
                  <a:stCxn id="25" idx="2"/>
                  <a:endCxn id="19" idx="3"/>
                </p:cNvCxnSpPr>
                <p:nvPr/>
              </p:nvCxnSpPr>
              <p:spPr>
                <a:xfrm rot="5400000">
                  <a:off x="6551" y="6812"/>
                  <a:ext cx="986" cy="3332"/>
                </a:xfrm>
                <a:prstGeom prst="curvedConnector2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曲线连接符 34"/>
                <p:cNvCxnSpPr>
                  <a:stCxn id="19" idx="1"/>
                  <a:endCxn id="19" idx="2"/>
                </p:cNvCxnSpPr>
                <p:nvPr/>
              </p:nvCxnSpPr>
              <p:spPr>
                <a:xfrm rot="10800000" flipH="1" flipV="1">
                  <a:off x="3806" y="8971"/>
                  <a:ext cx="786" cy="244"/>
                </a:xfrm>
                <a:prstGeom prst="curvedConnector4">
                  <a:avLst>
                    <a:gd name="adj1" fmla="val -15648"/>
                    <a:gd name="adj2" fmla="val 375819"/>
                  </a:avLst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曲线连接符 35"/>
                <p:cNvCxnSpPr>
                  <a:stCxn id="18" idx="0"/>
                  <a:endCxn id="19" idx="1"/>
                </p:cNvCxnSpPr>
                <p:nvPr/>
              </p:nvCxnSpPr>
              <p:spPr>
                <a:xfrm rot="16200000" flipH="1" flipV="1">
                  <a:off x="3942" y="8337"/>
                  <a:ext cx="498" cy="771"/>
                </a:xfrm>
                <a:prstGeom prst="curvedConnector4">
                  <a:avLst>
                    <a:gd name="adj1" fmla="val -84839"/>
                    <a:gd name="adj2" fmla="val 160765"/>
                  </a:avLst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曲线连接符 37"/>
                <p:cNvCxnSpPr>
                  <a:stCxn id="25" idx="2"/>
                  <a:endCxn id="25" idx="3"/>
                </p:cNvCxnSpPr>
                <p:nvPr/>
              </p:nvCxnSpPr>
              <p:spPr>
                <a:xfrm rot="5400000" flipH="1" flipV="1">
                  <a:off x="8981" y="7470"/>
                  <a:ext cx="244" cy="786"/>
                </a:xfrm>
                <a:prstGeom prst="curvedConnector4">
                  <a:avLst>
                    <a:gd name="adj1" fmla="val -256967"/>
                    <a:gd name="adj2" fmla="val 147710"/>
                  </a:avLst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曲线连接符 38"/>
                <p:cNvCxnSpPr>
                  <a:stCxn id="24" idx="0"/>
                  <a:endCxn id="29" idx="0"/>
                </p:cNvCxnSpPr>
                <p:nvPr/>
              </p:nvCxnSpPr>
              <p:spPr>
                <a:xfrm rot="16200000" flipH="1">
                  <a:off x="9938" y="6000"/>
                  <a:ext cx="1230" cy="3716"/>
                </a:xfrm>
                <a:prstGeom prst="curvedConnector3">
                  <a:avLst>
                    <a:gd name="adj1" fmla="val -30488"/>
                  </a:avLst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文本框 40"/>
              <p:cNvSpPr txBox="1"/>
              <p:nvPr/>
            </p:nvSpPr>
            <p:spPr>
              <a:xfrm>
                <a:off x="5897" y="7863"/>
                <a:ext cx="94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rgbClr val="FF0000"/>
                    </a:solidFill>
                  </a:rPr>
                  <a:t>0.5</a:t>
                </a: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966" y="8286"/>
                <a:ext cx="94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rgbClr val="FF0000"/>
                    </a:solidFill>
                  </a:rPr>
                  <a:t>0.5</a:t>
                </a: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6997" y="9379"/>
                <a:ext cx="94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accent1">
                        <a:lumMod val="75000"/>
                      </a:schemeClr>
                    </a:solidFill>
                  </a:rPr>
                  <a:t>0.5</a:t>
                </a: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9753" y="9093"/>
                <a:ext cx="94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accent1">
                        <a:lumMod val="75000"/>
                      </a:schemeClr>
                    </a:solidFill>
                  </a:rPr>
                  <a:t>0.5</a:t>
                </a: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4545" y="10227"/>
                <a:ext cx="94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accent1">
                        <a:lumMod val="75000"/>
                      </a:schemeClr>
                    </a:solidFill>
                  </a:rPr>
                  <a:t>0.5</a:t>
                </a: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5348" y="9910"/>
                <a:ext cx="1242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accent5">
                        <a:lumMod val="75000"/>
                      </a:schemeClr>
                    </a:solidFill>
                  </a:rPr>
                  <a:t>（低温）</a:t>
                </a: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9636" y="7634"/>
                <a:ext cx="1242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accent4"/>
                    </a:solidFill>
                  </a:rPr>
                  <a:t>（高温）</a:t>
                </a: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13755" y="9278"/>
                <a:ext cx="1242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accent2"/>
                    </a:solidFill>
                  </a:rPr>
                  <a:t>（过热）</a:t>
                </a: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6072" y="7445"/>
                <a:ext cx="2171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rgbClr val="FF0000"/>
                    </a:solidFill>
                  </a:rPr>
                  <a:t>加速，</a:t>
                </a:r>
                <a:r>
                  <a:rPr lang="en-US" altLang="zh-CN" sz="1400">
                    <a:solidFill>
                      <a:srgbClr val="FF0000"/>
                    </a:solidFill>
                  </a:rPr>
                  <a:t>+2</a:t>
                </a: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2966" y="7887"/>
                <a:ext cx="1753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rgbClr val="FF0000"/>
                    </a:solidFill>
                  </a:rPr>
                  <a:t>加速，</a:t>
                </a:r>
                <a:r>
                  <a:rPr lang="en-US" altLang="zh-CN" sz="1400">
                    <a:solidFill>
                      <a:srgbClr val="FF0000"/>
                    </a:solidFill>
                  </a:rPr>
                  <a:t>+2</a:t>
                </a: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2903" y="10275"/>
                <a:ext cx="1753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accent1">
                        <a:lumMod val="75000"/>
                      </a:schemeClr>
                    </a:solidFill>
                  </a:rPr>
                  <a:t>减速，</a:t>
                </a:r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</a:rPr>
                  <a:t>+1</a:t>
                </a: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7117" y="9766"/>
                <a:ext cx="1753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accent1">
                        <a:lumMod val="75000"/>
                      </a:schemeClr>
                    </a:solidFill>
                  </a:rPr>
                  <a:t>减速，</a:t>
                </a:r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</a:rPr>
                  <a:t>+1</a:t>
                </a: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9317" y="9540"/>
                <a:ext cx="1753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accent1">
                        <a:lumMod val="75000"/>
                      </a:schemeClr>
                    </a:solidFill>
                  </a:rPr>
                  <a:t>减速，</a:t>
                </a:r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</a:rPr>
                  <a:t>+1</a:t>
                </a: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003" y="7380"/>
                <a:ext cx="2171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rgbClr val="FF0000"/>
                    </a:solidFill>
                  </a:rPr>
                  <a:t>加速，</a:t>
                </a:r>
                <a:r>
                  <a:rPr lang="en-US" altLang="zh-CN" sz="1400">
                    <a:solidFill>
                      <a:srgbClr val="FF0000"/>
                    </a:solidFill>
                  </a:rPr>
                  <a:t>-10</a:t>
                </a: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参与者要素 </a:t>
            </a:r>
            <a:r>
              <a:rPr lang="en-US" altLang="zh-CN"/>
              <a:t>—— </a:t>
            </a:r>
            <a:r>
              <a:rPr lang="zh-CN" altLang="en-US"/>
              <a:t>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占位符 4"/>
              <p:cNvSpPr>
                <a:spLocks noGrp="1"/>
              </p:cNvSpPr>
              <p:nvPr>
                <p:ph type="body" sz="quarter" idx="22"/>
              </p:nvPr>
            </p:nvSpPr>
            <p:spPr>
              <a:xfrm>
                <a:off x="474345" y="1084580"/>
                <a:ext cx="11101705" cy="4766945"/>
              </a:xfrm>
            </p:spPr>
            <p:txBody>
              <a:bodyPr/>
              <a:lstStyle/>
              <a:p>
                <a:r>
                  <a:rPr lang="zh-CN" altLang="en-US" sz="2000" b="1"/>
                  <a:t>有模型的（</a:t>
                </a:r>
                <a:r>
                  <a:rPr lang="en-US" altLang="zh-CN" sz="2000" b="1"/>
                  <a:t>Model-based</a:t>
                </a:r>
                <a:r>
                  <a:rPr lang="zh-CN" altLang="en-US" sz="2000" b="1"/>
                  <a:t>）强化学习：</a:t>
                </a:r>
                <a:r>
                  <a:rPr lang="zh-CN" altLang="en-US" sz="2000"/>
                  <a:t>能预测下一时刻的状态和奖励。</a:t>
                </a:r>
              </a:p>
              <a:p>
                <a:pPr lvl="1"/>
                <a:endParaRPr lang="zh-CN" altLang="en-US" sz="1600"/>
              </a:p>
              <a:p>
                <a:pPr marL="457200" lvl="1" indent="0">
                  <a:buNone/>
                </a:pPr>
                <a:r>
                  <a:rPr lang="zh-CN" altLang="en-US" sz="1600"/>
                  <a:t>（</a:t>
                </a:r>
                <a:r>
                  <a:rPr lang="en-US" altLang="zh-CN" sz="1600"/>
                  <a:t>1</a:t>
                </a:r>
                <a:r>
                  <a:rPr lang="zh-CN" altLang="en-US" sz="1600"/>
                  <a:t>）参与者环境的反馈不断更新对状态转移概率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sz="1600" b="1" i="1">
                        <a:latin typeface="Cambria Math" panose="02040503050406030204" charset="0"/>
                        <a:cs typeface="Cambria Math" panose="02040503050406030204" charset="0"/>
                      </a:rPr>
                      <m:t>𝑷</m:t>
                    </m:r>
                  </m:oMath>
                </a14:m>
                <a:r>
                  <a:rPr lang="zh-CN" altLang="en-US" sz="1600"/>
                  <a:t> 和奖励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latin typeface="Cambria Math" panose="02040503050406030204" charset="0"/>
                        <a:cs typeface="Cambria Math" panose="02040503050406030204" charset="0"/>
                      </a:rPr>
                      <m:t>𝑹</m:t>
                    </m:r>
                  </m:oMath>
                </a14:m>
                <a:r>
                  <a:rPr lang="zh-CN" altLang="en-US" sz="1600"/>
                  <a:t> 的估计</a:t>
                </a:r>
                <a:r>
                  <a:rPr lang="en-US" altLang="zh-CN" sz="1600"/>
                  <a:t>，</a:t>
                </a:r>
                <a:r>
                  <a:rPr lang="zh-CN" altLang="en-US" sz="1600"/>
                  <a:t>建立与现实环境贴近的模型。</a:t>
                </a:r>
                <a:endParaRPr lang="zh-CN" altLang="en-US" sz="2000"/>
              </a:p>
              <a:p>
                <a:pPr lvl="1"/>
                <a:endParaRPr lang="en-US" altLang="zh-CN" sz="2000"/>
              </a:p>
              <a:p>
                <a:pPr lvl="1"/>
                <a:endParaRPr lang="en-US" altLang="zh-CN" sz="2000"/>
              </a:p>
              <a:p>
                <a:pPr lvl="1"/>
                <a:endParaRPr lang="en-US" altLang="zh-CN" sz="2000"/>
              </a:p>
              <a:p>
                <a:pPr lvl="1"/>
                <a:endParaRPr lang="en-US" altLang="zh-CN" sz="2000"/>
              </a:p>
              <a:p>
                <a:pPr lvl="1"/>
                <a:endParaRPr lang="en-US" altLang="zh-CN" sz="2000"/>
              </a:p>
              <a:p>
                <a:pPr lvl="1"/>
                <a:endParaRPr lang="en-US" altLang="zh-CN" sz="2000"/>
              </a:p>
              <a:p>
                <a:pPr lvl="1"/>
                <a:endParaRPr lang="en-US" altLang="zh-CN" sz="2000"/>
              </a:p>
              <a:p>
                <a:pPr lvl="1"/>
                <a:endParaRPr lang="en-US" altLang="zh-CN" sz="2000"/>
              </a:p>
              <a:p>
                <a:pPr marL="457200" lvl="1" indent="0">
                  <a:buNone/>
                </a:pPr>
                <a:r>
                  <a:rPr lang="zh-CN" altLang="en-US" sz="1600"/>
                  <a:t>（</a:t>
                </a:r>
                <a:r>
                  <a:rPr lang="en-US" altLang="zh-CN" sz="1600"/>
                  <a:t>2</a:t>
                </a:r>
                <a:r>
                  <a:rPr lang="zh-CN" altLang="en-US" sz="1600"/>
                  <a:t>）通过</a:t>
                </a:r>
                <a:r>
                  <a:rPr lang="zh-CN" altLang="en-US" sz="1600" b="1"/>
                  <a:t>规划（</a:t>
                </a:r>
                <a:r>
                  <a:rPr lang="en-US" altLang="zh-CN" sz="1600" b="1"/>
                  <a:t>Planning</a:t>
                </a:r>
                <a:r>
                  <a:rPr lang="zh-CN" altLang="en-US" sz="1600" b="1"/>
                  <a:t>）</a:t>
                </a:r>
                <a:r>
                  <a:rPr lang="zh-CN" altLang="en-US" sz="1600"/>
                  <a:t>获得最优策略。</a:t>
                </a:r>
              </a:p>
              <a:p>
                <a:pPr lvl="2"/>
                <a:r>
                  <a:rPr lang="zh-CN" altLang="en-US" sz="1600" b="1"/>
                  <a:t>规划（</a:t>
                </a:r>
                <a:r>
                  <a:rPr lang="en-US" altLang="zh-CN" sz="1600" b="1"/>
                  <a:t>Planning</a:t>
                </a:r>
                <a:r>
                  <a:rPr lang="zh-CN" altLang="en-US" sz="1600" b="1"/>
                  <a:t>）</a:t>
                </a:r>
                <a:r>
                  <a:rPr lang="zh-CN" altLang="en-US" sz="1600"/>
                  <a:t>：在建立了与环境贴近的仿真模型的情况下，参与者基于模型给予的仿真数据进行规划。</a:t>
                </a:r>
              </a:p>
            </p:txBody>
          </p:sp>
        </mc:Choice>
        <mc:Fallback xmlns="">
          <p:sp>
            <p:nvSpPr>
              <p:cNvPr id="5" name="文本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22"/>
              </p:nvPr>
            </p:nvSpPr>
            <p:spPr>
              <a:xfrm>
                <a:off x="474345" y="1084580"/>
                <a:ext cx="11101705" cy="4766945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7621905" y="3253105"/>
            <a:ext cx="240030" cy="329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1838325" y="2291715"/>
            <a:ext cx="7679690" cy="2440940"/>
            <a:chOff x="3190" y="6898"/>
            <a:chExt cx="12094" cy="3844"/>
          </a:xfrm>
        </p:grpSpPr>
        <p:sp>
          <p:nvSpPr>
            <p:cNvPr id="43" name="文本框 42"/>
            <p:cNvSpPr txBox="1"/>
            <p:nvPr/>
          </p:nvSpPr>
          <p:spPr>
            <a:xfrm>
              <a:off x="11437" y="6898"/>
              <a:ext cx="94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FF0000"/>
                  </a:solidFill>
                </a:rPr>
                <a:t>1</a:t>
              </a: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3190" y="7364"/>
              <a:ext cx="12094" cy="3378"/>
              <a:chOff x="2903" y="7380"/>
              <a:chExt cx="12094" cy="3378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4231" y="7794"/>
                <a:ext cx="9406" cy="2144"/>
                <a:chOff x="3806" y="7243"/>
                <a:chExt cx="9406" cy="2144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3806" y="8473"/>
                  <a:ext cx="1572" cy="915"/>
                  <a:chOff x="3806" y="8473"/>
                  <a:chExt cx="1572" cy="915"/>
                </a:xfrm>
              </p:grpSpPr>
              <p:sp>
                <p:nvSpPr>
                  <p:cNvPr id="18" name="矩形 17"/>
                  <p:cNvSpPr/>
                  <p:nvPr/>
                </p:nvSpPr>
                <p:spPr>
                  <a:xfrm>
                    <a:off x="4231" y="8473"/>
                    <a:ext cx="692" cy="254"/>
                  </a:xfrm>
                  <a:prstGeom prst="rect">
                    <a:avLst/>
                  </a:prstGeom>
                  <a:solidFill>
                    <a:srgbClr val="215FC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矩形 18"/>
                  <p:cNvSpPr/>
                  <p:nvPr/>
                </p:nvSpPr>
                <p:spPr>
                  <a:xfrm>
                    <a:off x="3806" y="8727"/>
                    <a:ext cx="1572" cy="488"/>
                  </a:xfrm>
                  <a:prstGeom prst="rect">
                    <a:avLst/>
                  </a:prstGeom>
                  <a:solidFill>
                    <a:srgbClr val="215FC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椭圆 19"/>
                  <p:cNvSpPr/>
                  <p:nvPr/>
                </p:nvSpPr>
                <p:spPr>
                  <a:xfrm>
                    <a:off x="3916" y="9073"/>
                    <a:ext cx="315" cy="315"/>
                  </a:xfrm>
                  <a:prstGeom prst="ellipse">
                    <a:avLst/>
                  </a:prstGeom>
                  <a:solidFill>
                    <a:srgbClr val="215FC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椭圆 20"/>
                  <p:cNvSpPr/>
                  <p:nvPr/>
                </p:nvSpPr>
                <p:spPr>
                  <a:xfrm>
                    <a:off x="4923" y="9073"/>
                    <a:ext cx="315" cy="315"/>
                  </a:xfrm>
                  <a:prstGeom prst="ellipse">
                    <a:avLst/>
                  </a:prstGeom>
                  <a:solidFill>
                    <a:srgbClr val="215FC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3" name="组合 22"/>
                <p:cNvGrpSpPr/>
                <p:nvPr/>
              </p:nvGrpSpPr>
              <p:grpSpPr>
                <a:xfrm>
                  <a:off x="7924" y="7243"/>
                  <a:ext cx="1572" cy="915"/>
                  <a:chOff x="3806" y="8473"/>
                  <a:chExt cx="1572" cy="915"/>
                </a:xfrm>
              </p:grpSpPr>
              <p:sp>
                <p:nvSpPr>
                  <p:cNvPr id="24" name="矩形 23"/>
                  <p:cNvSpPr/>
                  <p:nvPr/>
                </p:nvSpPr>
                <p:spPr>
                  <a:xfrm>
                    <a:off x="4231" y="8473"/>
                    <a:ext cx="692" cy="254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3806" y="8727"/>
                    <a:ext cx="1572" cy="488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" name="椭圆 25"/>
                  <p:cNvSpPr/>
                  <p:nvPr/>
                </p:nvSpPr>
                <p:spPr>
                  <a:xfrm>
                    <a:off x="3916" y="9073"/>
                    <a:ext cx="315" cy="315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" name="椭圆 26"/>
                  <p:cNvSpPr/>
                  <p:nvPr/>
                </p:nvSpPr>
                <p:spPr>
                  <a:xfrm>
                    <a:off x="4923" y="9073"/>
                    <a:ext cx="315" cy="315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8" name="组合 27"/>
                <p:cNvGrpSpPr/>
                <p:nvPr/>
              </p:nvGrpSpPr>
              <p:grpSpPr>
                <a:xfrm>
                  <a:off x="11640" y="8473"/>
                  <a:ext cx="1572" cy="915"/>
                  <a:chOff x="3806" y="8473"/>
                  <a:chExt cx="1572" cy="915"/>
                </a:xfrm>
              </p:grpSpPr>
              <p:sp>
                <p:nvSpPr>
                  <p:cNvPr id="29" name="矩形 28"/>
                  <p:cNvSpPr/>
                  <p:nvPr/>
                </p:nvSpPr>
                <p:spPr>
                  <a:xfrm>
                    <a:off x="4231" y="8473"/>
                    <a:ext cx="692" cy="254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矩形 29"/>
                  <p:cNvSpPr/>
                  <p:nvPr/>
                </p:nvSpPr>
                <p:spPr>
                  <a:xfrm>
                    <a:off x="3806" y="8727"/>
                    <a:ext cx="1572" cy="488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椭圆 30"/>
                  <p:cNvSpPr/>
                  <p:nvPr/>
                </p:nvSpPr>
                <p:spPr>
                  <a:xfrm>
                    <a:off x="3916" y="9073"/>
                    <a:ext cx="315" cy="315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椭圆 31"/>
                  <p:cNvSpPr/>
                  <p:nvPr/>
                </p:nvSpPr>
                <p:spPr>
                  <a:xfrm>
                    <a:off x="4923" y="9073"/>
                    <a:ext cx="315" cy="315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33" name="曲线连接符 32"/>
                <p:cNvCxnSpPr>
                  <a:stCxn id="18" idx="0"/>
                  <a:endCxn id="25" idx="1"/>
                </p:cNvCxnSpPr>
                <p:nvPr/>
              </p:nvCxnSpPr>
              <p:spPr>
                <a:xfrm rot="16200000">
                  <a:off x="5884" y="6434"/>
                  <a:ext cx="732" cy="3347"/>
                </a:xfrm>
                <a:prstGeom prst="curvedConnector2">
                  <a:avLst/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曲线连接符 33"/>
                <p:cNvCxnSpPr>
                  <a:stCxn id="25" idx="2"/>
                  <a:endCxn id="19" idx="3"/>
                </p:cNvCxnSpPr>
                <p:nvPr/>
              </p:nvCxnSpPr>
              <p:spPr>
                <a:xfrm rot="5400000">
                  <a:off x="6551" y="6812"/>
                  <a:ext cx="986" cy="3332"/>
                </a:xfrm>
                <a:prstGeom prst="curvedConnector2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曲线连接符 34"/>
                <p:cNvCxnSpPr>
                  <a:stCxn id="19" idx="1"/>
                  <a:endCxn id="19" idx="2"/>
                </p:cNvCxnSpPr>
                <p:nvPr/>
              </p:nvCxnSpPr>
              <p:spPr>
                <a:xfrm rot="10800000" flipH="1" flipV="1">
                  <a:off x="3806" y="8971"/>
                  <a:ext cx="786" cy="244"/>
                </a:xfrm>
                <a:prstGeom prst="curvedConnector4">
                  <a:avLst>
                    <a:gd name="adj1" fmla="val -15648"/>
                    <a:gd name="adj2" fmla="val 375819"/>
                  </a:avLst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曲线连接符 35"/>
                <p:cNvCxnSpPr>
                  <a:stCxn id="18" idx="0"/>
                  <a:endCxn id="19" idx="1"/>
                </p:cNvCxnSpPr>
                <p:nvPr/>
              </p:nvCxnSpPr>
              <p:spPr>
                <a:xfrm rot="16200000" flipH="1" flipV="1">
                  <a:off x="3942" y="8337"/>
                  <a:ext cx="498" cy="771"/>
                </a:xfrm>
                <a:prstGeom prst="curvedConnector4">
                  <a:avLst>
                    <a:gd name="adj1" fmla="val -84839"/>
                    <a:gd name="adj2" fmla="val 160765"/>
                  </a:avLst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曲线连接符 37"/>
                <p:cNvCxnSpPr>
                  <a:stCxn id="25" idx="2"/>
                  <a:endCxn id="25" idx="3"/>
                </p:cNvCxnSpPr>
                <p:nvPr/>
              </p:nvCxnSpPr>
              <p:spPr>
                <a:xfrm rot="5400000" flipH="1" flipV="1">
                  <a:off x="8981" y="7470"/>
                  <a:ext cx="244" cy="786"/>
                </a:xfrm>
                <a:prstGeom prst="curvedConnector4">
                  <a:avLst>
                    <a:gd name="adj1" fmla="val -256967"/>
                    <a:gd name="adj2" fmla="val 147710"/>
                  </a:avLst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曲线连接符 38"/>
                <p:cNvCxnSpPr>
                  <a:stCxn id="24" idx="0"/>
                  <a:endCxn id="29" idx="0"/>
                </p:cNvCxnSpPr>
                <p:nvPr/>
              </p:nvCxnSpPr>
              <p:spPr>
                <a:xfrm rot="16200000" flipH="1">
                  <a:off x="9938" y="6000"/>
                  <a:ext cx="1230" cy="3716"/>
                </a:xfrm>
                <a:prstGeom prst="curvedConnector3">
                  <a:avLst>
                    <a:gd name="adj1" fmla="val -30488"/>
                  </a:avLst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文本框 40"/>
              <p:cNvSpPr txBox="1"/>
              <p:nvPr/>
            </p:nvSpPr>
            <p:spPr>
              <a:xfrm>
                <a:off x="5897" y="7863"/>
                <a:ext cx="94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rgbClr val="FF0000"/>
                    </a:solidFill>
                  </a:rPr>
                  <a:t>0.5</a:t>
                </a: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966" y="8286"/>
                <a:ext cx="94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rgbClr val="FF0000"/>
                    </a:solidFill>
                  </a:rPr>
                  <a:t>0.5</a:t>
                </a: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6997" y="9379"/>
                <a:ext cx="94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accent1">
                        <a:lumMod val="75000"/>
                      </a:schemeClr>
                    </a:solidFill>
                  </a:rPr>
                  <a:t>0.5</a:t>
                </a: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9753" y="9093"/>
                <a:ext cx="94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accent1">
                        <a:lumMod val="75000"/>
                      </a:schemeClr>
                    </a:solidFill>
                  </a:rPr>
                  <a:t>0.5</a:t>
                </a: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4545" y="10227"/>
                <a:ext cx="94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accent1">
                        <a:lumMod val="75000"/>
                      </a:schemeClr>
                    </a:solidFill>
                  </a:rPr>
                  <a:t>0.5</a:t>
                </a: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5348" y="9910"/>
                <a:ext cx="1242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accent5">
                        <a:lumMod val="75000"/>
                      </a:schemeClr>
                    </a:solidFill>
                  </a:rPr>
                  <a:t>（低温）</a:t>
                </a: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9636" y="7634"/>
                <a:ext cx="1242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accent4"/>
                    </a:solidFill>
                  </a:rPr>
                  <a:t>（高温）</a:t>
                </a: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13755" y="9278"/>
                <a:ext cx="1242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accent2"/>
                    </a:solidFill>
                  </a:rPr>
                  <a:t>（过热）</a:t>
                </a: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6072" y="7445"/>
                <a:ext cx="2171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rgbClr val="FF0000"/>
                    </a:solidFill>
                  </a:rPr>
                  <a:t>加速，</a:t>
                </a:r>
                <a:r>
                  <a:rPr lang="en-US" altLang="zh-CN" sz="1400">
                    <a:solidFill>
                      <a:srgbClr val="FF0000"/>
                    </a:solidFill>
                  </a:rPr>
                  <a:t>+2</a:t>
                </a: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2966" y="7887"/>
                <a:ext cx="1753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rgbClr val="FF0000"/>
                    </a:solidFill>
                  </a:rPr>
                  <a:t>加速，</a:t>
                </a:r>
                <a:r>
                  <a:rPr lang="en-US" altLang="zh-CN" sz="1400">
                    <a:solidFill>
                      <a:srgbClr val="FF0000"/>
                    </a:solidFill>
                  </a:rPr>
                  <a:t>+2</a:t>
                </a: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2903" y="10275"/>
                <a:ext cx="1753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accent1">
                        <a:lumMod val="75000"/>
                      </a:schemeClr>
                    </a:solidFill>
                  </a:rPr>
                  <a:t>减速，</a:t>
                </a:r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</a:rPr>
                  <a:t>+1</a:t>
                </a: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7117" y="9766"/>
                <a:ext cx="1753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accent1">
                        <a:lumMod val="75000"/>
                      </a:schemeClr>
                    </a:solidFill>
                  </a:rPr>
                  <a:t>减速，</a:t>
                </a:r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</a:rPr>
                  <a:t>+1</a:t>
                </a: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9317" y="9540"/>
                <a:ext cx="1753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accent1">
                        <a:lumMod val="75000"/>
                      </a:schemeClr>
                    </a:solidFill>
                  </a:rPr>
                  <a:t>减速，</a:t>
                </a:r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</a:rPr>
                  <a:t>+1</a:t>
                </a: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003" y="7380"/>
                <a:ext cx="2171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rgbClr val="FF0000"/>
                    </a:solidFill>
                  </a:rPr>
                  <a:t>加速，</a:t>
                </a:r>
                <a:r>
                  <a:rPr lang="en-US" altLang="zh-CN" sz="1400">
                    <a:solidFill>
                      <a:srgbClr val="FF0000"/>
                    </a:solidFill>
                  </a:rPr>
                  <a:t>-10</a:t>
                </a: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参与者要素 </a:t>
            </a:r>
            <a:r>
              <a:rPr lang="en-US" altLang="zh-CN"/>
              <a:t>—— </a:t>
            </a:r>
            <a:r>
              <a:rPr lang="zh-CN" altLang="en-US"/>
              <a:t>模型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2"/>
          </p:nvPr>
        </p:nvSpPr>
        <p:spPr>
          <a:xfrm>
            <a:off x="474345" y="1084580"/>
            <a:ext cx="10494010" cy="4766945"/>
          </a:xfrm>
        </p:spPr>
        <p:txBody>
          <a:bodyPr/>
          <a:lstStyle/>
          <a:p>
            <a:r>
              <a:rPr lang="zh-CN" altLang="en-US" sz="2000" b="1"/>
              <a:t>无模型的（</a:t>
            </a:r>
            <a:r>
              <a:rPr lang="en-US" altLang="zh-CN" sz="2000" b="1"/>
              <a:t>Model-free</a:t>
            </a:r>
            <a:r>
              <a:rPr lang="zh-CN" altLang="en-US" sz="2000" b="1"/>
              <a:t>）强化学习</a:t>
            </a:r>
            <a:r>
              <a:rPr lang="zh-CN" altLang="en-US" sz="2000"/>
              <a:t>：无法预测下一时刻的状态和奖励。</a:t>
            </a:r>
          </a:p>
          <a:p>
            <a:pPr lvl="1"/>
            <a:r>
              <a:rPr lang="zh-CN" altLang="en-US" sz="1600"/>
              <a:t>针对无模型的情况，参与者主要依赖于</a:t>
            </a:r>
            <a:r>
              <a:rPr lang="zh-CN" altLang="en-US" sz="1600" b="1"/>
              <a:t>学习（Learning）</a:t>
            </a:r>
            <a:r>
              <a:rPr lang="zh-CN" altLang="en-US" sz="1600"/>
              <a:t>进行强化学习。</a:t>
            </a:r>
          </a:p>
          <a:p>
            <a:pPr lvl="1"/>
            <a:r>
              <a:rPr lang="zh-CN" altLang="en-US" sz="1600" b="1"/>
              <a:t>学习（</a:t>
            </a:r>
            <a:r>
              <a:rPr lang="en-US" altLang="zh-CN" sz="1600" b="1"/>
              <a:t>Learning</a:t>
            </a:r>
            <a:r>
              <a:rPr lang="zh-CN" altLang="en-US" sz="1600" b="1"/>
              <a:t>）：</a:t>
            </a:r>
            <a:r>
              <a:rPr lang="zh-CN" altLang="en-US" sz="1600"/>
              <a:t>在没有模型的情况下，参与者在环境给予的真实经验数据上进行学习，而不是模型产生的仿真数据。</a:t>
            </a:r>
          </a:p>
        </p:txBody>
      </p:sp>
      <p:sp>
        <p:nvSpPr>
          <p:cNvPr id="14" name="矩形 13"/>
          <p:cNvSpPr/>
          <p:nvPr/>
        </p:nvSpPr>
        <p:spPr>
          <a:xfrm>
            <a:off x="7621905" y="3253105"/>
            <a:ext cx="240030" cy="329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47520" y="3126105"/>
            <a:ext cx="7679690" cy="2471420"/>
            <a:chOff x="2010" y="2633"/>
            <a:chExt cx="12094" cy="3892"/>
          </a:xfrm>
        </p:grpSpPr>
        <p:sp>
          <p:nvSpPr>
            <p:cNvPr id="43" name="文本框 42"/>
            <p:cNvSpPr txBox="1"/>
            <p:nvPr/>
          </p:nvSpPr>
          <p:spPr>
            <a:xfrm>
              <a:off x="10228" y="2633"/>
              <a:ext cx="94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>
                  <a:solidFill>
                    <a:srgbClr val="FF0000"/>
                  </a:solidFill>
                </a:rPr>
                <a:t>？</a:t>
              </a: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2010" y="3099"/>
              <a:ext cx="12094" cy="3426"/>
              <a:chOff x="2903" y="7380"/>
              <a:chExt cx="12094" cy="3426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4231" y="7794"/>
                <a:ext cx="9406" cy="2144"/>
                <a:chOff x="3806" y="7243"/>
                <a:chExt cx="9406" cy="2144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3806" y="8473"/>
                  <a:ext cx="1572" cy="915"/>
                  <a:chOff x="3806" y="8473"/>
                  <a:chExt cx="1572" cy="915"/>
                </a:xfrm>
              </p:grpSpPr>
              <p:sp>
                <p:nvSpPr>
                  <p:cNvPr id="18" name="矩形 17"/>
                  <p:cNvSpPr/>
                  <p:nvPr/>
                </p:nvSpPr>
                <p:spPr>
                  <a:xfrm>
                    <a:off x="4231" y="8473"/>
                    <a:ext cx="692" cy="254"/>
                  </a:xfrm>
                  <a:prstGeom prst="rect">
                    <a:avLst/>
                  </a:prstGeom>
                  <a:solidFill>
                    <a:srgbClr val="215FC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矩形 18"/>
                  <p:cNvSpPr/>
                  <p:nvPr/>
                </p:nvSpPr>
                <p:spPr>
                  <a:xfrm>
                    <a:off x="3806" y="8727"/>
                    <a:ext cx="1572" cy="488"/>
                  </a:xfrm>
                  <a:prstGeom prst="rect">
                    <a:avLst/>
                  </a:prstGeom>
                  <a:solidFill>
                    <a:srgbClr val="215FC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椭圆 19"/>
                  <p:cNvSpPr/>
                  <p:nvPr/>
                </p:nvSpPr>
                <p:spPr>
                  <a:xfrm>
                    <a:off x="3916" y="9073"/>
                    <a:ext cx="315" cy="315"/>
                  </a:xfrm>
                  <a:prstGeom prst="ellipse">
                    <a:avLst/>
                  </a:prstGeom>
                  <a:solidFill>
                    <a:srgbClr val="215FC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椭圆 20"/>
                  <p:cNvSpPr/>
                  <p:nvPr/>
                </p:nvSpPr>
                <p:spPr>
                  <a:xfrm>
                    <a:off x="4923" y="9073"/>
                    <a:ext cx="315" cy="315"/>
                  </a:xfrm>
                  <a:prstGeom prst="ellipse">
                    <a:avLst/>
                  </a:prstGeom>
                  <a:solidFill>
                    <a:srgbClr val="215FC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3" name="组合 22"/>
                <p:cNvGrpSpPr/>
                <p:nvPr/>
              </p:nvGrpSpPr>
              <p:grpSpPr>
                <a:xfrm>
                  <a:off x="7924" y="7243"/>
                  <a:ext cx="1572" cy="915"/>
                  <a:chOff x="3806" y="8473"/>
                  <a:chExt cx="1572" cy="915"/>
                </a:xfrm>
              </p:grpSpPr>
              <p:sp>
                <p:nvSpPr>
                  <p:cNvPr id="24" name="矩形 23"/>
                  <p:cNvSpPr/>
                  <p:nvPr/>
                </p:nvSpPr>
                <p:spPr>
                  <a:xfrm>
                    <a:off x="4231" y="8473"/>
                    <a:ext cx="692" cy="254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3806" y="8727"/>
                    <a:ext cx="1572" cy="488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" name="椭圆 25"/>
                  <p:cNvSpPr/>
                  <p:nvPr/>
                </p:nvSpPr>
                <p:spPr>
                  <a:xfrm>
                    <a:off x="3916" y="9073"/>
                    <a:ext cx="315" cy="315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" name="椭圆 26"/>
                  <p:cNvSpPr/>
                  <p:nvPr/>
                </p:nvSpPr>
                <p:spPr>
                  <a:xfrm>
                    <a:off x="4923" y="9073"/>
                    <a:ext cx="315" cy="315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8" name="组合 27"/>
                <p:cNvGrpSpPr/>
                <p:nvPr/>
              </p:nvGrpSpPr>
              <p:grpSpPr>
                <a:xfrm>
                  <a:off x="11640" y="8473"/>
                  <a:ext cx="1572" cy="915"/>
                  <a:chOff x="3806" y="8473"/>
                  <a:chExt cx="1572" cy="915"/>
                </a:xfrm>
              </p:grpSpPr>
              <p:sp>
                <p:nvSpPr>
                  <p:cNvPr id="29" name="矩形 28"/>
                  <p:cNvSpPr/>
                  <p:nvPr/>
                </p:nvSpPr>
                <p:spPr>
                  <a:xfrm>
                    <a:off x="4231" y="8473"/>
                    <a:ext cx="692" cy="254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矩形 29"/>
                  <p:cNvSpPr/>
                  <p:nvPr/>
                </p:nvSpPr>
                <p:spPr>
                  <a:xfrm>
                    <a:off x="3806" y="8727"/>
                    <a:ext cx="1572" cy="488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椭圆 30"/>
                  <p:cNvSpPr/>
                  <p:nvPr/>
                </p:nvSpPr>
                <p:spPr>
                  <a:xfrm>
                    <a:off x="3916" y="9073"/>
                    <a:ext cx="315" cy="315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椭圆 31"/>
                  <p:cNvSpPr/>
                  <p:nvPr/>
                </p:nvSpPr>
                <p:spPr>
                  <a:xfrm>
                    <a:off x="4923" y="9073"/>
                    <a:ext cx="315" cy="315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33" name="曲线连接符 32"/>
                <p:cNvCxnSpPr>
                  <a:stCxn id="18" idx="0"/>
                  <a:endCxn id="25" idx="1"/>
                </p:cNvCxnSpPr>
                <p:nvPr/>
              </p:nvCxnSpPr>
              <p:spPr>
                <a:xfrm rot="16200000">
                  <a:off x="5884" y="6434"/>
                  <a:ext cx="732" cy="3347"/>
                </a:xfrm>
                <a:prstGeom prst="curvedConnector2">
                  <a:avLst/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曲线连接符 33"/>
                <p:cNvCxnSpPr>
                  <a:stCxn id="25" idx="2"/>
                  <a:endCxn id="19" idx="3"/>
                </p:cNvCxnSpPr>
                <p:nvPr/>
              </p:nvCxnSpPr>
              <p:spPr>
                <a:xfrm rot="5400000">
                  <a:off x="6551" y="6812"/>
                  <a:ext cx="986" cy="3332"/>
                </a:xfrm>
                <a:prstGeom prst="curvedConnector2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曲线连接符 34"/>
                <p:cNvCxnSpPr>
                  <a:stCxn id="19" idx="1"/>
                  <a:endCxn id="19" idx="2"/>
                </p:cNvCxnSpPr>
                <p:nvPr/>
              </p:nvCxnSpPr>
              <p:spPr>
                <a:xfrm rot="10800000" flipH="1" flipV="1">
                  <a:off x="3806" y="8971"/>
                  <a:ext cx="786" cy="244"/>
                </a:xfrm>
                <a:prstGeom prst="curvedConnector4">
                  <a:avLst>
                    <a:gd name="adj1" fmla="val -15648"/>
                    <a:gd name="adj2" fmla="val 375819"/>
                  </a:avLst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曲线连接符 35"/>
                <p:cNvCxnSpPr>
                  <a:stCxn id="18" idx="0"/>
                  <a:endCxn id="19" idx="1"/>
                </p:cNvCxnSpPr>
                <p:nvPr/>
              </p:nvCxnSpPr>
              <p:spPr>
                <a:xfrm rot="16200000" flipH="1" flipV="1">
                  <a:off x="3942" y="8337"/>
                  <a:ext cx="498" cy="771"/>
                </a:xfrm>
                <a:prstGeom prst="curvedConnector4">
                  <a:avLst>
                    <a:gd name="adj1" fmla="val -84839"/>
                    <a:gd name="adj2" fmla="val 160765"/>
                  </a:avLst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曲线连接符 37"/>
                <p:cNvCxnSpPr>
                  <a:stCxn id="25" idx="2"/>
                  <a:endCxn id="25" idx="3"/>
                </p:cNvCxnSpPr>
                <p:nvPr/>
              </p:nvCxnSpPr>
              <p:spPr>
                <a:xfrm rot="5400000" flipH="1" flipV="1">
                  <a:off x="8981" y="7470"/>
                  <a:ext cx="244" cy="786"/>
                </a:xfrm>
                <a:prstGeom prst="curvedConnector4">
                  <a:avLst>
                    <a:gd name="adj1" fmla="val -256967"/>
                    <a:gd name="adj2" fmla="val 147710"/>
                  </a:avLst>
                </a:prstGeom>
                <a:ln w="19050"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曲线连接符 38"/>
                <p:cNvCxnSpPr>
                  <a:stCxn id="24" idx="0"/>
                  <a:endCxn id="29" idx="0"/>
                </p:cNvCxnSpPr>
                <p:nvPr/>
              </p:nvCxnSpPr>
              <p:spPr>
                <a:xfrm rot="16200000" flipH="1">
                  <a:off x="9938" y="6000"/>
                  <a:ext cx="1230" cy="3716"/>
                </a:xfrm>
                <a:prstGeom prst="curvedConnector3">
                  <a:avLst>
                    <a:gd name="adj1" fmla="val -30488"/>
                  </a:avLst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文本框 40"/>
              <p:cNvSpPr txBox="1"/>
              <p:nvPr/>
            </p:nvSpPr>
            <p:spPr>
              <a:xfrm>
                <a:off x="5897" y="7863"/>
                <a:ext cx="94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>
                    <a:solidFill>
                      <a:srgbClr val="FF0000"/>
                    </a:solidFill>
                  </a:rPr>
                  <a:t>？</a:t>
                </a: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966" y="8286"/>
                <a:ext cx="94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>
                    <a:solidFill>
                      <a:srgbClr val="FF0000"/>
                    </a:solidFill>
                  </a:rPr>
                  <a:t>？</a:t>
                </a: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6997" y="9379"/>
                <a:ext cx="94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>
                    <a:solidFill>
                      <a:schemeClr val="accent1">
                        <a:lumMod val="75000"/>
                      </a:schemeClr>
                    </a:solidFill>
                  </a:rPr>
                  <a:t>？</a:t>
                </a: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9753" y="9093"/>
                <a:ext cx="94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>
                    <a:solidFill>
                      <a:schemeClr val="accent1">
                        <a:lumMod val="75000"/>
                      </a:schemeClr>
                    </a:solidFill>
                  </a:rPr>
                  <a:t>？</a:t>
                </a: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4530" y="10275"/>
                <a:ext cx="94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>
                    <a:solidFill>
                      <a:schemeClr val="accent1">
                        <a:lumMod val="75000"/>
                      </a:schemeClr>
                    </a:solidFill>
                  </a:rPr>
                  <a:t>？</a:t>
                </a: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5348" y="9910"/>
                <a:ext cx="1242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accent5">
                        <a:lumMod val="75000"/>
                      </a:schemeClr>
                    </a:solidFill>
                  </a:rPr>
                  <a:t>（低温）</a:t>
                </a: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9636" y="7634"/>
                <a:ext cx="1242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accent4"/>
                    </a:solidFill>
                  </a:rPr>
                  <a:t>（高温）</a:t>
                </a: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13755" y="9278"/>
                <a:ext cx="1242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accent2"/>
                    </a:solidFill>
                  </a:rPr>
                  <a:t>（过热）</a:t>
                </a: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6072" y="7445"/>
                <a:ext cx="2171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rgbClr val="FF0000"/>
                    </a:solidFill>
                  </a:rPr>
                  <a:t>加速，？</a:t>
                </a: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2966" y="7887"/>
                <a:ext cx="1753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rgbClr val="FF0000"/>
                    </a:solidFill>
                  </a:rPr>
                  <a:t>加速，？</a:t>
                </a: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2903" y="10275"/>
                <a:ext cx="1753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accent1">
                        <a:lumMod val="75000"/>
                      </a:schemeClr>
                    </a:solidFill>
                  </a:rPr>
                  <a:t>减速，？</a:t>
                </a: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7117" y="9766"/>
                <a:ext cx="1753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accent1">
                        <a:lumMod val="75000"/>
                      </a:schemeClr>
                    </a:solidFill>
                  </a:rPr>
                  <a:t>减速，？</a:t>
                </a: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9317" y="9540"/>
                <a:ext cx="1753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chemeClr val="accent1">
                        <a:lumMod val="75000"/>
                      </a:schemeClr>
                    </a:solidFill>
                  </a:rPr>
                  <a:t>减速，？</a:t>
                </a: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2003" y="7380"/>
                <a:ext cx="2171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rgbClr val="FF0000"/>
                    </a:solidFill>
                  </a:rPr>
                  <a:t>加速，？</a:t>
                </a: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教学提纲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247140" y="1810385"/>
            <a:ext cx="5085080" cy="439420"/>
            <a:chOff x="1964" y="2851"/>
            <a:chExt cx="8008" cy="692"/>
          </a:xfrm>
        </p:grpSpPr>
        <p:sp>
          <p:nvSpPr>
            <p:cNvPr id="5" name="圆角矩形 4"/>
            <p:cNvSpPr/>
            <p:nvPr/>
          </p:nvSpPr>
          <p:spPr>
            <a:xfrm>
              <a:off x="1964" y="2851"/>
              <a:ext cx="693" cy="693"/>
            </a:xfrm>
            <a:prstGeom prst="roundRect">
              <a:avLst/>
            </a:prstGeom>
            <a:solidFill>
              <a:srgbClr val="215F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b="1"/>
                <a:t>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852" y="2878"/>
              <a:ext cx="7121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/>
                <a:t>掌握强化学习的基本框架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47140" y="2509520"/>
            <a:ext cx="5278120" cy="439420"/>
            <a:chOff x="1964" y="3952"/>
            <a:chExt cx="8312" cy="692"/>
          </a:xfrm>
        </p:grpSpPr>
        <p:sp>
          <p:nvSpPr>
            <p:cNvPr id="6" name="圆角矩形 5"/>
            <p:cNvSpPr/>
            <p:nvPr/>
          </p:nvSpPr>
          <p:spPr>
            <a:xfrm>
              <a:off x="1964" y="3952"/>
              <a:ext cx="693" cy="693"/>
            </a:xfrm>
            <a:prstGeom prst="roundRect">
              <a:avLst/>
            </a:prstGeom>
            <a:solidFill>
              <a:srgbClr val="215F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b="1"/>
                <a:t>2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852" y="3952"/>
              <a:ext cx="742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/>
                <a:t>掌握强化学习的</a:t>
              </a:r>
              <a:r>
                <a:rPr lang="zh-CN" altLang="en-US" sz="2000">
                  <a:sym typeface="+mn-ea"/>
                </a:rPr>
                <a:t>运作机制</a:t>
              </a:r>
              <a:endParaRPr lang="zh-CN" altLang="en-US" sz="200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247140" y="3209290"/>
            <a:ext cx="4504690" cy="439420"/>
            <a:chOff x="1964" y="5054"/>
            <a:chExt cx="7094" cy="692"/>
          </a:xfrm>
        </p:grpSpPr>
        <p:sp>
          <p:nvSpPr>
            <p:cNvPr id="7" name="圆角矩形 6"/>
            <p:cNvSpPr/>
            <p:nvPr/>
          </p:nvSpPr>
          <p:spPr>
            <a:xfrm>
              <a:off x="1964" y="5054"/>
              <a:ext cx="693" cy="693"/>
            </a:xfrm>
            <a:prstGeom prst="roundRect">
              <a:avLst/>
            </a:prstGeom>
            <a:solidFill>
              <a:srgbClr val="215F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b="1"/>
                <a:t>3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852" y="5054"/>
              <a:ext cx="62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/>
                <a:t>掌握强化学习的</a:t>
              </a:r>
              <a:r>
                <a:rPr lang="zh-CN" altLang="en-US" sz="2000">
                  <a:sym typeface="+mn-ea"/>
                </a:rPr>
                <a:t>构成要素</a:t>
              </a:r>
              <a:endParaRPr lang="zh-CN" altLang="en-US" sz="200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47140" y="3891915"/>
            <a:ext cx="4504690" cy="439420"/>
            <a:chOff x="1964" y="6129"/>
            <a:chExt cx="7094" cy="692"/>
          </a:xfrm>
        </p:grpSpPr>
        <p:sp>
          <p:nvSpPr>
            <p:cNvPr id="8" name="圆角矩形 7"/>
            <p:cNvSpPr/>
            <p:nvPr/>
          </p:nvSpPr>
          <p:spPr>
            <a:xfrm>
              <a:off x="1964" y="6129"/>
              <a:ext cx="693" cy="693"/>
            </a:xfrm>
            <a:prstGeom prst="roundRect">
              <a:avLst/>
            </a:prstGeom>
            <a:solidFill>
              <a:srgbClr val="215F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b="1"/>
                <a:t>4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852" y="6129"/>
              <a:ext cx="620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/>
                <a:t>掌握强化学习的基础概念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本章小结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占位符 4"/>
              <p:cNvSpPr>
                <a:spLocks noGrp="1"/>
              </p:cNvSpPr>
              <p:nvPr>
                <p:ph type="body" sz="quarter" idx="22"/>
              </p:nvPr>
            </p:nvSpPr>
            <p:spPr/>
            <p:txBody>
              <a:bodyPr/>
              <a:lstStyle/>
              <a:p>
                <a:r>
                  <a:rPr lang="zh-CN" altLang="en-US" sz="2000" dirty="0"/>
                  <a:t>强化学习基本框架</a:t>
                </a:r>
              </a:p>
              <a:p>
                <a:pPr lvl="1"/>
                <a:r>
                  <a:rPr lang="zh-CN" altLang="en-US" sz="1600" dirty="0">
                    <a:sym typeface="+mn-ea"/>
                  </a:rPr>
                  <a:t>框架的</a:t>
                </a:r>
                <a:r>
                  <a:rPr lang="en-US" altLang="zh-CN" sz="1600" dirty="0">
                    <a:sym typeface="+mn-ea"/>
                  </a:rPr>
                  <a:t>5</a:t>
                </a:r>
                <a:r>
                  <a:rPr lang="zh-CN" altLang="en-US" sz="1600" dirty="0">
                    <a:sym typeface="+mn-ea"/>
                  </a:rPr>
                  <a:t>大构成要素：系统环境、参与者、观察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𝑂</m:t>
                    </m:r>
                  </m:oMath>
                </a14:m>
                <a:r>
                  <a:rPr lang="zh-CN" altLang="en-US" sz="1600" dirty="0">
                    <a:sym typeface="+mn-ea"/>
                  </a:rPr>
                  <a:t>、行动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</m:oMath>
                </a14:m>
                <a:r>
                  <a:rPr lang="zh-CN" altLang="en-US" sz="1600" dirty="0">
                    <a:sym typeface="+mn-ea"/>
                  </a:rPr>
                  <a:t> 和奖励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𝑅</m:t>
                    </m:r>
                  </m:oMath>
                </a14:m>
                <a:r>
                  <a:rPr lang="zh-CN" altLang="en-US" sz="1600" dirty="0">
                    <a:sym typeface="+mn-ea"/>
                  </a:rPr>
                  <a:t>。</a:t>
                </a:r>
              </a:p>
              <a:p>
                <a:pPr lvl="1"/>
                <a:r>
                  <a:rPr lang="zh-CN" altLang="en-US" sz="1600" dirty="0">
                    <a:sym typeface="+mn-ea"/>
                  </a:rPr>
                  <a:t>观察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𝑂</m:t>
                    </m:r>
                  </m:oMath>
                </a14:m>
                <a:r>
                  <a:rPr lang="zh-CN" altLang="en-US" sz="1600" dirty="0">
                    <a:sym typeface="+mn-ea"/>
                  </a:rPr>
                  <a:t>：完全观测和不完全观测</a:t>
                </a:r>
              </a:p>
              <a:p>
                <a:pPr marL="457200" lvl="1" indent="0">
                  <a:buNone/>
                </a:pPr>
                <a:endParaRPr lang="zh-CN" altLang="en-US" sz="2000" dirty="0"/>
              </a:p>
              <a:p>
                <a:r>
                  <a:rPr lang="zh-CN" altLang="en-US" sz="2000" dirty="0"/>
                  <a:t>参与者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大构成要素和折现因子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𝛾</m:t>
                    </m:r>
                  </m:oMath>
                </a14:m>
                <a:endParaRPr lang="zh-CN" altLang="en-US" dirty="0"/>
              </a:p>
              <a:p>
                <a:pPr lvl="1"/>
                <a:r>
                  <a:rPr lang="zh-CN" altLang="en-US" sz="1600" dirty="0"/>
                  <a:t>策略</a:t>
                </a:r>
              </a:p>
              <a:p>
                <a:pPr lvl="1"/>
                <a:r>
                  <a:rPr lang="zh-CN" altLang="en-US" sz="1600" dirty="0"/>
                  <a:t>值函数</a:t>
                </a:r>
              </a:p>
              <a:p>
                <a:pPr lvl="2"/>
                <a:r>
                  <a:rPr lang="zh-CN" altLang="en-US" sz="1600" dirty="0"/>
                  <a:t>状态值函数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1" i="1" dirty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kumimoji="1" lang="en-US" altLang="zh-CN" sz="1600" b="1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𝒗</m:t>
                        </m:r>
                      </m:e>
                      <m:sub>
                        <m:r>
                          <a:rPr kumimoji="1" lang="en-US" altLang="zh-CN" sz="1600" b="1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𝝅</m:t>
                        </m:r>
                      </m:sub>
                    </m:sSub>
                    <m:r>
                      <a:rPr kumimoji="1" lang="en-US" altLang="zh-CN" sz="1600" b="1" i="1" dirty="0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kumimoji="1" lang="en-US" altLang="zh-CN" sz="1600" b="1" i="1" dirty="0">
                        <a:latin typeface="Cambria Math" panose="02040503050406030204" charset="0"/>
                        <a:cs typeface="Cambria Math" panose="02040503050406030204" charset="0"/>
                      </a:rPr>
                      <m:t>𝒔</m:t>
                    </m:r>
                    <m:r>
                      <a:rPr kumimoji="1" lang="en-US" altLang="zh-CN" sz="1600" b="1" i="1" dirty="0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 sz="1600" dirty="0"/>
              </a:p>
              <a:p>
                <a:pPr lvl="2"/>
                <a:r>
                  <a:rPr lang="zh-CN" altLang="en-US" sz="1600" dirty="0"/>
                  <a:t>行动</a:t>
                </a:r>
                <a:r>
                  <a:rPr lang="en-US" altLang="zh-CN" sz="1600" dirty="0"/>
                  <a:t>-</a:t>
                </a:r>
                <a:r>
                  <a:rPr lang="zh-CN" altLang="en-US" sz="1600" dirty="0"/>
                  <a:t>状态值函数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1" i="1" dirty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kumimoji="1" lang="en-US" altLang="zh-CN" sz="1600" b="1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𝒒</m:t>
                        </m:r>
                      </m:e>
                      <m:sub>
                        <m:r>
                          <a:rPr kumimoji="1" lang="en-US" altLang="zh-CN" sz="1600" b="1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𝝅</m:t>
                        </m:r>
                      </m:sub>
                    </m:sSub>
                    <m:r>
                      <a:rPr kumimoji="1" lang="en-US" altLang="zh-CN" sz="1600" b="1" i="1" dirty="0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kumimoji="1" lang="en-US" altLang="zh-CN" sz="1600" b="1" i="1" dirty="0">
                        <a:latin typeface="Cambria Math" panose="02040503050406030204" charset="0"/>
                        <a:cs typeface="Cambria Math" panose="02040503050406030204" charset="0"/>
                      </a:rPr>
                      <m:t>𝒔</m:t>
                    </m:r>
                    <m:r>
                      <a:rPr kumimoji="1" lang="en-US" altLang="zh-CN" sz="1600" b="1" i="1" dirty="0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kumimoji="1" lang="en-US" altLang="zh-CN" sz="1600" b="1" i="1" dirty="0">
                        <a:latin typeface="Cambria Math" panose="02040503050406030204" charset="0"/>
                        <a:cs typeface="Cambria Math" panose="02040503050406030204" charset="0"/>
                      </a:rPr>
                      <m:t>𝒂</m:t>
                    </m:r>
                    <m:r>
                      <a:rPr kumimoji="1" lang="en-US" altLang="zh-CN" sz="1600" b="1" i="1" dirty="0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 sz="1600" dirty="0"/>
              </a:p>
              <a:p>
                <a:pPr lvl="1"/>
                <a:r>
                  <a:rPr lang="zh-CN" altLang="en-US" sz="1600" dirty="0"/>
                  <a:t>模型（马尔科夫决策过程 ：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1600" b="1" i="1">
                        <a:latin typeface="Cambria Math" panose="02040503050406030204" charset="0"/>
                        <a:cs typeface="Cambria Math" panose="02040503050406030204" charset="0"/>
                      </a:rPr>
                      <m:t>𝑺</m:t>
                    </m:r>
                    <m:r>
                      <a:rPr lang="en-US" altLang="zh-CN" sz="1600" b="1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1600" b="1" i="1">
                        <a:latin typeface="Cambria Math" panose="02040503050406030204" charset="0"/>
                        <a:cs typeface="Cambria Math" panose="02040503050406030204" charset="0"/>
                      </a:rPr>
                      <m:t>𝑨</m:t>
                    </m:r>
                    <m:r>
                      <a:rPr lang="en-US" altLang="zh-CN" sz="1600" b="1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1600" b="1" i="1">
                        <a:latin typeface="Cambria Math" panose="02040503050406030204" charset="0"/>
                        <a:cs typeface="Cambria Math" panose="02040503050406030204" charset="0"/>
                      </a:rPr>
                      <m:t>𝑷</m:t>
                    </m:r>
                    <m:r>
                      <a:rPr lang="en-US" altLang="zh-CN" sz="1600" b="1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1600" b="1" i="1">
                        <a:latin typeface="Cambria Math" panose="02040503050406030204" charset="0"/>
                        <a:cs typeface="Cambria Math" panose="02040503050406030204" charset="0"/>
                      </a:rPr>
                      <m:t>𝑹</m:t>
                    </m:r>
                    <m:r>
                      <a:rPr lang="en-US" altLang="zh-CN" sz="1600" b="1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1600" b="1" i="1">
                        <a:latin typeface="Cambria Math" panose="02040503050406030204" charset="0"/>
                        <a:cs typeface="Cambria Math" panose="02040503050406030204" charset="0"/>
                      </a:rPr>
                      <m:t>𝜸</m:t>
                    </m:r>
                    <m:r>
                      <a:rPr lang="en-US" altLang="zh-CN" sz="1600" b="1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 ）</a:t>
                </a:r>
              </a:p>
              <a:p>
                <a:pPr lvl="2"/>
                <a:r>
                  <a:rPr lang="zh-CN" altLang="en-US" sz="1600" dirty="0"/>
                  <a:t>有模型的强化学习</a:t>
                </a:r>
              </a:p>
              <a:p>
                <a:pPr lvl="2"/>
                <a:r>
                  <a:rPr lang="zh-CN" altLang="en-US" sz="1600" dirty="0"/>
                  <a:t>无模型的强化学习</a:t>
                </a:r>
                <a:endParaRPr lang="zh-CN" altLang="en-US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5" name="文本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22"/>
              </p:nvPr>
            </p:nvSpPr>
            <p:spPr>
              <a:blipFill rotWithShape="1">
                <a:blip r:embed="rId3"/>
                <a:stretch>
                  <a:fillRect l="-5" t="-2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8007350" y="1695450"/>
            <a:ext cx="3635375" cy="2481580"/>
            <a:chOff x="5602" y="5372"/>
            <a:chExt cx="5725" cy="390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21" y="5372"/>
              <a:ext cx="5369" cy="390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圆角矩形 10"/>
                <p:cNvSpPr/>
                <p:nvPr/>
              </p:nvSpPr>
              <p:spPr>
                <a:xfrm>
                  <a:off x="10685" y="7035"/>
                  <a:ext cx="643" cy="59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圆角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5" y="7035"/>
                  <a:ext cx="643" cy="599"/>
                </a:xfrm>
                <a:prstGeom prst="roundRect">
                  <a:avLst/>
                </a:prstGeom>
                <a:blipFill rotWithShape="1">
                  <a:blip r:embed="rId5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圆角矩形 11"/>
                <p:cNvSpPr/>
                <p:nvPr/>
              </p:nvSpPr>
              <p:spPr>
                <a:xfrm>
                  <a:off x="8468" y="7027"/>
                  <a:ext cx="643" cy="59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圆角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8" y="7027"/>
                  <a:ext cx="643" cy="599"/>
                </a:xfrm>
                <a:prstGeom prst="roundRect">
                  <a:avLst/>
                </a:prstGeom>
                <a:blipFill rotWithShape="1">
                  <a:blip r:embed="rId6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圆角矩形 12"/>
                <p:cNvSpPr/>
                <p:nvPr/>
              </p:nvSpPr>
              <p:spPr>
                <a:xfrm>
                  <a:off x="5602" y="7027"/>
                  <a:ext cx="643" cy="59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圆角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2" y="7027"/>
                  <a:ext cx="643" cy="599"/>
                </a:xfrm>
                <a:prstGeom prst="roundRect">
                  <a:avLst/>
                </a:prstGeom>
                <a:blipFill rotWithShape="1">
                  <a:blip r:embed="rId7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5">
            <a:extLst>
              <a:ext uri="{FF2B5EF4-FFF2-40B4-BE49-F238E27FC236}">
                <a16:creationId xmlns:a16="http://schemas.microsoft.com/office/drawing/2014/main" id="{34F8B600-EDC9-094C-9D97-0831F85148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300" y="345996"/>
            <a:ext cx="9203100" cy="461724"/>
          </a:xfrm>
        </p:spPr>
        <p:txBody>
          <a:bodyPr/>
          <a:lstStyle/>
          <a:p>
            <a:r>
              <a:rPr lang="zh-CN" altLang="en-US" sz="2000" dirty="0"/>
              <a:t>袁莎</a:t>
            </a:r>
            <a:r>
              <a:rPr lang="en-US" altLang="zh-CN" sz="2000" dirty="0"/>
              <a:t>, </a:t>
            </a:r>
            <a:r>
              <a:rPr lang="zh-CN" altLang="en-US" sz="2000" dirty="0"/>
              <a:t>白朔天</a:t>
            </a:r>
            <a:r>
              <a:rPr lang="en-US" altLang="zh-CN" sz="2000" dirty="0"/>
              <a:t>, </a:t>
            </a:r>
            <a:r>
              <a:rPr lang="zh-CN" altLang="en-US" sz="2000" dirty="0"/>
              <a:t>唐杰</a:t>
            </a:r>
            <a:r>
              <a:rPr lang="en-US" altLang="zh-CN" sz="2000" dirty="0"/>
              <a:t>. </a:t>
            </a:r>
            <a:r>
              <a:rPr lang="zh-CN" altLang="en-US" sz="2000" dirty="0"/>
              <a:t>强化学习（微课版）</a:t>
            </a:r>
            <a:r>
              <a:rPr lang="en-US" altLang="zh-CN" sz="2000" dirty="0"/>
              <a:t>. </a:t>
            </a:r>
            <a:r>
              <a:rPr lang="zh-CN" altLang="en-US" sz="2000" dirty="0"/>
              <a:t>清华大学出版社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386985-C5F1-E143-90F9-3D7A3B041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2499360"/>
            <a:ext cx="2501900" cy="2501900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8A8D970-D4E2-E943-81C0-3FFBE4537F83}"/>
              </a:ext>
            </a:extLst>
          </p:cNvPr>
          <p:cNvSpPr txBox="1">
            <a:spLocks/>
          </p:cNvSpPr>
          <p:nvPr/>
        </p:nvSpPr>
        <p:spPr>
          <a:xfrm>
            <a:off x="1371260" y="2037636"/>
            <a:ext cx="1918380" cy="461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3000" b="1" i="0" kern="1200">
                <a:ln>
                  <a:noFill/>
                </a:ln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京东购买二维码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0E6482-A3DE-724E-BF27-1F8FFC52F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2392680"/>
            <a:ext cx="2788920" cy="2788920"/>
          </a:xfrm>
          <a:prstGeom prst="rect">
            <a:avLst/>
          </a:prstGeom>
        </p:spPr>
      </p:pic>
      <p:sp>
        <p:nvSpPr>
          <p:cNvPr id="9" name="文本占位符 5">
            <a:extLst>
              <a:ext uri="{FF2B5EF4-FFF2-40B4-BE49-F238E27FC236}">
                <a16:creationId xmlns:a16="http://schemas.microsoft.com/office/drawing/2014/main" id="{37439898-56FF-C944-B2D2-6BC8E2770D8C}"/>
              </a:ext>
            </a:extLst>
          </p:cNvPr>
          <p:cNvSpPr txBox="1">
            <a:spLocks/>
          </p:cNvSpPr>
          <p:nvPr/>
        </p:nvSpPr>
        <p:spPr>
          <a:xfrm>
            <a:off x="8308465" y="2095064"/>
            <a:ext cx="1918380" cy="461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3000" b="1" i="0" kern="1200">
                <a:ln>
                  <a:noFill/>
                </a:ln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交流公众号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AC24343-BFC4-4D42-AEE6-68C35C00E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50" y="2528570"/>
            <a:ext cx="2501900" cy="2501900"/>
          </a:xfrm>
          <a:prstGeom prst="rect">
            <a:avLst/>
          </a:prstGeom>
        </p:spPr>
      </p:pic>
      <p:sp>
        <p:nvSpPr>
          <p:cNvPr id="13" name="文本占位符 5">
            <a:extLst>
              <a:ext uri="{FF2B5EF4-FFF2-40B4-BE49-F238E27FC236}">
                <a16:creationId xmlns:a16="http://schemas.microsoft.com/office/drawing/2014/main" id="{10B00AAA-7CF8-5B46-9155-EDB0E8125E96}"/>
              </a:ext>
            </a:extLst>
          </p:cNvPr>
          <p:cNvSpPr txBox="1">
            <a:spLocks/>
          </p:cNvSpPr>
          <p:nvPr/>
        </p:nvSpPr>
        <p:spPr>
          <a:xfrm>
            <a:off x="4846615" y="2066846"/>
            <a:ext cx="1918380" cy="4617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3000" b="1" i="0" kern="1200">
                <a:ln>
                  <a:noFill/>
                </a:ln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淘宝购买二维码</a:t>
            </a:r>
          </a:p>
        </p:txBody>
      </p:sp>
    </p:spTree>
    <p:extLst>
      <p:ext uri="{BB962C8B-B14F-4D97-AF65-F5344CB8AC3E}">
        <p14:creationId xmlns:p14="http://schemas.microsoft.com/office/powerpoint/2010/main" val="346721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强化学习框架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sz="2000" dirty="0"/>
              <a:t>基本框架（</a:t>
            </a:r>
            <a:r>
              <a:rPr kumimoji="1" lang="en-US" altLang="zh-CN" sz="2000" dirty="0"/>
              <a:t>5</a:t>
            </a:r>
            <a:r>
              <a:rPr kumimoji="1" lang="zh-CN" altLang="en-US" sz="2000" dirty="0"/>
              <a:t>大构成要素）</a:t>
            </a:r>
            <a:endParaRPr kumimoji="1" lang="zh-CN" altLang="en-US" dirty="0"/>
          </a:p>
          <a:p>
            <a:pPr lvl="1"/>
            <a:endParaRPr kumimoji="1" lang="zh-CN" altLang="en-US" sz="1600" dirty="0"/>
          </a:p>
          <a:p>
            <a:pPr lvl="1"/>
            <a:r>
              <a:rPr kumimoji="1" lang="zh-CN" altLang="en-US" sz="1600" b="1" dirty="0"/>
              <a:t>系统环境（System Environment）</a:t>
            </a:r>
          </a:p>
          <a:p>
            <a:pPr lvl="1"/>
            <a:r>
              <a:rPr kumimoji="1" lang="zh-CN" altLang="en-US" sz="1600" b="1" dirty="0"/>
              <a:t>参与者（</a:t>
            </a:r>
            <a:r>
              <a:rPr kumimoji="1" lang="en-US" altLang="zh-CN" sz="1600" b="1" dirty="0"/>
              <a:t>Agent</a:t>
            </a:r>
            <a:r>
              <a:rPr kumimoji="1" lang="zh-CN" altLang="en-US" sz="1600" b="1" dirty="0"/>
              <a:t>）</a:t>
            </a:r>
          </a:p>
          <a:p>
            <a:pPr lvl="1"/>
            <a:r>
              <a:rPr kumimoji="1" lang="zh-CN" altLang="en-US" sz="1600" b="1" dirty="0"/>
              <a:t>观察（</a:t>
            </a:r>
            <a:r>
              <a:rPr kumimoji="1" lang="en-US" altLang="zh-CN" sz="1600" b="1" dirty="0"/>
              <a:t>Observation</a:t>
            </a:r>
            <a:r>
              <a:rPr kumimoji="1" lang="zh-CN" altLang="en-US" sz="1600" b="1" dirty="0"/>
              <a:t>）</a:t>
            </a:r>
            <a:endParaRPr kumimoji="1" lang="zh-CN" altLang="en-US" sz="1600" dirty="0"/>
          </a:p>
          <a:p>
            <a:pPr lvl="1"/>
            <a:r>
              <a:rPr kumimoji="1" lang="zh-CN" altLang="en-US" sz="1600" b="1" dirty="0"/>
              <a:t>行动（</a:t>
            </a:r>
            <a:r>
              <a:rPr kumimoji="1" lang="en-US" altLang="zh-CN" sz="1600" b="1" dirty="0"/>
              <a:t>Action</a:t>
            </a:r>
            <a:r>
              <a:rPr kumimoji="1" lang="zh-CN" altLang="en-US" sz="1600" b="1" dirty="0"/>
              <a:t>）</a:t>
            </a:r>
            <a:endParaRPr kumimoji="1" lang="zh-CN" altLang="en-US" sz="1600" dirty="0"/>
          </a:p>
          <a:p>
            <a:pPr lvl="1"/>
            <a:r>
              <a:rPr kumimoji="1" lang="zh-CN" altLang="en-US" sz="1600" b="1" dirty="0"/>
              <a:t>奖励（</a:t>
            </a:r>
            <a:r>
              <a:rPr kumimoji="1" lang="en-US" altLang="zh-CN" sz="1600" b="1" dirty="0"/>
              <a:t>Reward</a:t>
            </a:r>
            <a:r>
              <a:rPr kumimoji="1" lang="zh-CN" altLang="en-US" sz="1600" b="1" dirty="0"/>
              <a:t>）</a:t>
            </a:r>
            <a:r>
              <a:rPr kumimoji="1" lang="en-US" altLang="zh-CN" sz="1600" dirty="0"/>
              <a:t>—— </a:t>
            </a:r>
            <a:r>
              <a:rPr kumimoji="1" lang="zh-CN" altLang="en-US" sz="1600" dirty="0"/>
              <a:t>包含正奖励（激励）和负奖励（惩罚）</a:t>
            </a:r>
            <a:endParaRPr kumimoji="1" lang="en-US" altLang="zh-CN" dirty="0"/>
          </a:p>
          <a:p>
            <a:pPr lvl="1"/>
            <a:endParaRPr kumimoji="1"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r="50102" b="13067"/>
          <a:stretch>
            <a:fillRect/>
          </a:stretch>
        </p:blipFill>
        <p:spPr>
          <a:xfrm>
            <a:off x="1570990" y="3909695"/>
            <a:ext cx="3117850" cy="2070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强化学习框架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474300" y="1125968"/>
            <a:ext cx="11081266" cy="4766832"/>
          </a:xfrm>
        </p:spPr>
        <p:txBody>
          <a:bodyPr/>
          <a:lstStyle/>
          <a:p>
            <a:r>
              <a:rPr kumimoji="1" lang="zh-CN" altLang="en-US" sz="2000" dirty="0"/>
              <a:t>基本框架（</a:t>
            </a:r>
            <a:r>
              <a:rPr kumimoji="1" lang="en-US" altLang="zh-CN" sz="2000" dirty="0"/>
              <a:t>5</a:t>
            </a:r>
            <a:r>
              <a:rPr kumimoji="1" lang="zh-CN" altLang="en-US" sz="2000" dirty="0"/>
              <a:t>大构成要素）</a:t>
            </a:r>
            <a:endParaRPr kumimoji="1" lang="zh-CN" altLang="en-US" dirty="0"/>
          </a:p>
          <a:p>
            <a:pPr lvl="1"/>
            <a:endParaRPr kumimoji="1" lang="zh-CN" altLang="en-US" sz="1600" dirty="0"/>
          </a:p>
          <a:p>
            <a:pPr lvl="1"/>
            <a:r>
              <a:rPr kumimoji="1" lang="zh-CN" altLang="en-US" sz="1600" b="1" dirty="0"/>
              <a:t>系统环境（System Environment）</a:t>
            </a:r>
            <a:endParaRPr kumimoji="1" lang="zh-CN" altLang="en-US" sz="1600" dirty="0"/>
          </a:p>
          <a:p>
            <a:pPr lvl="1"/>
            <a:r>
              <a:rPr kumimoji="1" lang="zh-CN" altLang="en-US" sz="1600" b="1" dirty="0"/>
              <a:t>参与者（</a:t>
            </a:r>
            <a:r>
              <a:rPr kumimoji="1" lang="en-US" altLang="zh-CN" sz="1600" b="1" dirty="0"/>
              <a:t>Agent</a:t>
            </a:r>
            <a:r>
              <a:rPr kumimoji="1" lang="zh-CN" altLang="en-US" sz="1600" b="1" dirty="0"/>
              <a:t>）</a:t>
            </a:r>
          </a:p>
          <a:p>
            <a:pPr lvl="1"/>
            <a:r>
              <a:rPr kumimoji="1" lang="zh-CN" altLang="en-US" sz="1600" b="1" dirty="0"/>
              <a:t>观察（</a:t>
            </a:r>
            <a:r>
              <a:rPr kumimoji="1" lang="en-US" altLang="zh-CN" sz="1600" b="1" dirty="0"/>
              <a:t>Observation</a:t>
            </a:r>
            <a:r>
              <a:rPr kumimoji="1" lang="zh-CN" altLang="en-US" sz="1600" b="1" dirty="0"/>
              <a:t>）</a:t>
            </a:r>
          </a:p>
          <a:p>
            <a:pPr lvl="1"/>
            <a:r>
              <a:rPr kumimoji="1" lang="zh-CN" altLang="en-US" sz="1600" b="1" dirty="0"/>
              <a:t>行动（</a:t>
            </a:r>
            <a:r>
              <a:rPr kumimoji="1" lang="en-US" altLang="zh-CN" sz="1600" b="1" dirty="0"/>
              <a:t>Action</a:t>
            </a:r>
            <a:r>
              <a:rPr kumimoji="1" lang="zh-CN" altLang="en-US" sz="1600" b="1" dirty="0"/>
              <a:t>）</a:t>
            </a:r>
          </a:p>
          <a:p>
            <a:pPr lvl="1"/>
            <a:r>
              <a:rPr kumimoji="1" lang="zh-CN" altLang="en-US" sz="1600" b="1" dirty="0"/>
              <a:t>奖励（</a:t>
            </a:r>
            <a:r>
              <a:rPr kumimoji="1" lang="en-US" altLang="zh-CN" sz="1600" b="1" dirty="0"/>
              <a:t>Reward</a:t>
            </a:r>
            <a:r>
              <a:rPr kumimoji="1" lang="zh-CN" altLang="en-US" sz="1600" b="1" dirty="0"/>
              <a:t>）</a:t>
            </a:r>
            <a:r>
              <a:rPr kumimoji="1" lang="en-US" altLang="zh-CN" sz="1600" dirty="0"/>
              <a:t>—— </a:t>
            </a:r>
            <a:r>
              <a:rPr kumimoji="1" lang="zh-CN" altLang="en-US" sz="1600" dirty="0"/>
              <a:t>包含正奖励（激励）和负奖励（惩罚）</a:t>
            </a:r>
            <a:endParaRPr kumimoji="1" lang="en-US" altLang="zh-CN" dirty="0"/>
          </a:p>
          <a:p>
            <a:pPr lvl="1"/>
            <a:endParaRPr kumimoji="1"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r="50102" b="13067"/>
          <a:stretch>
            <a:fillRect/>
          </a:stretch>
        </p:blipFill>
        <p:spPr>
          <a:xfrm>
            <a:off x="1570990" y="3909695"/>
            <a:ext cx="3117850" cy="207010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8085455" y="3211195"/>
            <a:ext cx="2767330" cy="2070100"/>
            <a:chOff x="12733" y="5057"/>
            <a:chExt cx="4358" cy="3260"/>
          </a:xfrm>
        </p:grpSpPr>
        <p:grpSp>
          <p:nvGrpSpPr>
            <p:cNvPr id="9" name="组合 8"/>
            <p:cNvGrpSpPr/>
            <p:nvPr/>
          </p:nvGrpSpPr>
          <p:grpSpPr>
            <a:xfrm>
              <a:off x="12733" y="5057"/>
              <a:ext cx="4358" cy="3260"/>
              <a:chOff x="12733" y="1336"/>
              <a:chExt cx="4358" cy="3260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2"/>
              <a:srcRect l="50112" r="5589" b="13067"/>
              <a:stretch>
                <a:fillRect/>
              </a:stretch>
            </p:blipFill>
            <p:spPr>
              <a:xfrm>
                <a:off x="12733" y="1336"/>
                <a:ext cx="4359" cy="3260"/>
              </a:xfrm>
              <a:prstGeom prst="rect">
                <a:avLst/>
              </a:prstGeom>
            </p:spPr>
          </p:pic>
          <p:sp>
            <p:nvSpPr>
              <p:cNvPr id="11" name="矩形 10"/>
              <p:cNvSpPr/>
              <p:nvPr/>
            </p:nvSpPr>
            <p:spPr>
              <a:xfrm>
                <a:off x="15905" y="2613"/>
                <a:ext cx="1039" cy="7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zh-CN" altLang="en-US" sz="1400">
                    <a:solidFill>
                      <a:srgbClr val="FF0000"/>
                    </a:solidFill>
                  </a:rPr>
                  <a:t>行动</a:t>
                </a:r>
                <a:r>
                  <a:rPr lang="zh-CN" altLang="en-US" sz="1200">
                    <a:solidFill>
                      <a:srgbClr val="FF0000"/>
                    </a:solidFill>
                  </a:rPr>
                  <a:t>（站立）</a:t>
                </a: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14866" y="6334"/>
              <a:ext cx="1039" cy="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400" dirty="0">
                  <a:solidFill>
                    <a:srgbClr val="FF0000"/>
                  </a:solidFill>
                </a:rPr>
                <a:t>奖励</a:t>
              </a:r>
              <a:r>
                <a:rPr lang="zh-CN" altLang="en-US" sz="1200" dirty="0">
                  <a:solidFill>
                    <a:srgbClr val="FF0000"/>
                  </a:solidFill>
                </a:rPr>
                <a:t>（棍棒）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085455" y="848360"/>
            <a:ext cx="2767330" cy="2070100"/>
            <a:chOff x="12733" y="1336"/>
            <a:chExt cx="4358" cy="3260"/>
          </a:xfrm>
        </p:grpSpPr>
        <p:grpSp>
          <p:nvGrpSpPr>
            <p:cNvPr id="8" name="组合 7"/>
            <p:cNvGrpSpPr/>
            <p:nvPr/>
          </p:nvGrpSpPr>
          <p:grpSpPr>
            <a:xfrm>
              <a:off x="12733" y="1336"/>
              <a:ext cx="4359" cy="3260"/>
              <a:chOff x="12733" y="1336"/>
              <a:chExt cx="4359" cy="3260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/>
              <a:srcRect l="50112" r="5589" b="13067"/>
              <a:stretch>
                <a:fillRect/>
              </a:stretch>
            </p:blipFill>
            <p:spPr>
              <a:xfrm>
                <a:off x="12733" y="1336"/>
                <a:ext cx="4359" cy="3260"/>
              </a:xfrm>
              <a:prstGeom prst="rect">
                <a:avLst/>
              </a:prstGeom>
            </p:spPr>
          </p:pic>
          <p:sp>
            <p:nvSpPr>
              <p:cNvPr id="7" name="矩形 6"/>
              <p:cNvSpPr/>
              <p:nvPr/>
            </p:nvSpPr>
            <p:spPr>
              <a:xfrm>
                <a:off x="15905" y="2583"/>
                <a:ext cx="1039" cy="7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zh-CN" altLang="en-US" sz="1400">
                    <a:solidFill>
                      <a:schemeClr val="accent1"/>
                    </a:solidFill>
                  </a:rPr>
                  <a:t>行动</a:t>
                </a:r>
                <a:r>
                  <a:rPr lang="zh-CN" altLang="en-US" sz="1200">
                    <a:solidFill>
                      <a:schemeClr val="accent1"/>
                    </a:solidFill>
                  </a:rPr>
                  <a:t>（坐下）</a:t>
                </a: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14866" y="2583"/>
              <a:ext cx="1039" cy="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altLang="en-US" sz="1400">
                  <a:solidFill>
                    <a:schemeClr val="accent1"/>
                  </a:solidFill>
                </a:rPr>
                <a:t>奖励</a:t>
              </a:r>
              <a:r>
                <a:rPr lang="zh-CN" altLang="en-US" sz="1200">
                  <a:solidFill>
                    <a:schemeClr val="accent1"/>
                  </a:solidFill>
                </a:rPr>
                <a:t>（狗粮）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7278370" y="648335"/>
            <a:ext cx="1098550" cy="243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200" b="1">
                <a:solidFill>
                  <a:schemeClr val="accent1">
                    <a:lumMod val="75000"/>
                  </a:schemeClr>
                </a:solidFill>
              </a:rPr>
              <a:t>指令：坐下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系统环境</a:t>
            </a:r>
            <a:r>
              <a:rPr kumimoji="1" lang="en-US" altLang="zh-CN"/>
              <a:t>——</a:t>
            </a:r>
            <a:r>
              <a:rPr kumimoji="1" lang="zh-CN" altLang="en-US"/>
              <a:t>完全观测与不完全观测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sz="2000" b="1"/>
              <a:t>完全观测（</a:t>
            </a:r>
            <a:r>
              <a:rPr kumimoji="1" lang="en-US" altLang="zh-CN" sz="2000" b="1"/>
              <a:t>Full Obseravation</a:t>
            </a:r>
            <a:r>
              <a:rPr kumimoji="1" lang="zh-CN" altLang="en-US" sz="2000" b="1"/>
              <a:t>）</a:t>
            </a:r>
            <a:endParaRPr kumimoji="1" lang="zh-CN" altLang="en-US" sz="200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sz="2000" b="1"/>
              <a:t>不完全观测（</a:t>
            </a:r>
            <a:r>
              <a:rPr kumimoji="1" lang="en-US" altLang="zh-CN" sz="2000" b="1"/>
              <a:t>Partial Observation</a:t>
            </a:r>
            <a:r>
              <a:rPr kumimoji="1" lang="zh-CN" altLang="en-US" sz="2000" b="1"/>
              <a:t>）</a:t>
            </a:r>
            <a:endParaRPr kumimoji="1" lang="en-US" altLang="zh-CN" sz="2000" b="1"/>
          </a:p>
        </p:txBody>
      </p:sp>
      <p:grpSp>
        <p:nvGrpSpPr>
          <p:cNvPr id="7" name="组合 6"/>
          <p:cNvGrpSpPr/>
          <p:nvPr/>
        </p:nvGrpSpPr>
        <p:grpSpPr>
          <a:xfrm>
            <a:off x="1629410" y="2963545"/>
            <a:ext cx="1922780" cy="1940560"/>
            <a:chOff x="2566" y="4667"/>
            <a:chExt cx="3028" cy="305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6" y="4667"/>
              <a:ext cx="3029" cy="3057"/>
            </a:xfrm>
            <a:prstGeom prst="rect">
              <a:avLst/>
            </a:prstGeom>
          </p:spPr>
        </p:pic>
        <p:sp>
          <p:nvSpPr>
            <p:cNvPr id="5" name="椭圆 4"/>
            <p:cNvSpPr/>
            <p:nvPr/>
          </p:nvSpPr>
          <p:spPr>
            <a:xfrm>
              <a:off x="4161" y="6708"/>
              <a:ext cx="119" cy="1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4453" y="6857"/>
              <a:ext cx="119" cy="1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215" y="3069590"/>
            <a:ext cx="3072765" cy="17284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415655" y="6303010"/>
            <a:ext cx="3593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solidFill>
                  <a:schemeClr val="bg1">
                    <a:lumMod val="65000"/>
                  </a:schemeClr>
                </a:solidFill>
              </a:rPr>
              <a:t>引用：</a:t>
            </a:r>
          </a:p>
          <a:p>
            <a:r>
              <a:rPr lang="en-US" altLang="zh-CN" sz="900">
                <a:solidFill>
                  <a:schemeClr val="bg1">
                    <a:lumMod val="65000"/>
                  </a:schemeClr>
                </a:solidFill>
              </a:rPr>
              <a:t>1.http://auto.eastday.com/a/180720170248887.html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系统环境</a:t>
            </a:r>
            <a:r>
              <a:rPr kumimoji="1" lang="en-US" altLang="zh-CN"/>
              <a:t>——</a:t>
            </a:r>
            <a:r>
              <a:rPr kumimoji="1" lang="zh-CN" altLang="en-US"/>
              <a:t>完全观测与不完全观测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22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90204" pitchFamily="34" charset="0"/>
                  <a:buChar char="•"/>
                </a:pPr>
                <a:r>
                  <a:rPr kumimoji="1" lang="zh-CN" altLang="en-US" sz="2000"/>
                  <a:t>在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kumimoji="1" lang="zh-CN" altLang="en-US" sz="2000"/>
                  <a:t> 时刻（离散时刻），系统环境的真实全局状态记为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sup>
                    </m:sSubSup>
                  </m:oMath>
                </a14:m>
                <a:r>
                  <a:rPr kumimoji="1"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，参与者观测到的系统状态记为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kumimoji="1"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。参与者对系统状态的观测可分为两种情况：</a:t>
                </a:r>
              </a:p>
              <a:p>
                <a:pPr marL="800100" lvl="1" indent="-342900">
                  <a:buFont typeface="Arial" panose="020B0604020202090204" pitchFamily="34" charset="0"/>
                  <a:buChar char="•"/>
                </a:pPr>
                <a:endParaRPr kumimoji="1" lang="zh-CN" altLang="en-US" sz="160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800100" lvl="1" indent="-342900">
                  <a:buFont typeface="Arial" panose="020B0604020202090204" pitchFamily="34" charset="0"/>
                  <a:buChar char="•"/>
                </a:pPr>
                <a:r>
                  <a:rPr kumimoji="1" lang="zh-CN" altLang="en-US" sz="16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完全观测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𝑂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kumimoji="1"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𝑂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kumimoji="1"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p>
                    </m:sSubSup>
                    <m:r>
                      <a:rPr kumimoji="1"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kumimoji="1"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sup>
                    </m:sSubSup>
                  </m:oMath>
                </a14:m>
                <a:endParaRPr kumimoji="1"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800100" lvl="1" indent="-342900">
                  <a:buFont typeface="Arial" panose="020B0604020202090204" pitchFamily="34" charset="0"/>
                  <a:buChar char="•"/>
                </a:pPr>
                <a:r>
                  <a:rPr kumimoji="1" lang="zh-CN" altLang="en-US" sz="16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不完全观测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𝑂</m:t>
                            </m:r>
                          </m:e>
                          <m:sub>
                            <m:r>
                              <a:rPr kumimoji="1"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kumimoji="1"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: </m:t>
                    </m:r>
                    <m:acc>
                      <m:accPr>
                        <m:chr m:val="̃"/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𝑂</m:t>
                            </m:r>
                          </m:e>
                          <m:sub>
                            <m:r>
                              <a:rPr kumimoji="1"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kumimoji="1"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kumimoji="1"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p>
                    </m:sSubSup>
                    <m:r>
                      <a:rPr kumimoji="1"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≠</m:t>
                    </m:r>
                    <m:sSubSup>
                      <m:sSubSup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kumimoji="1"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sup>
                    </m:sSubSup>
                  </m:oMath>
                </a14:m>
                <a:endParaRPr kumimoji="1"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900" indent="-342900">
                  <a:buFont typeface="Arial" panose="020B0604020202090204" pitchFamily="34" charset="0"/>
                  <a:buChar char="•"/>
                </a:pPr>
                <a:endParaRPr kumimoji="1"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800100" lvl="1" indent="-342900">
                  <a:buFont typeface="Arial" panose="020B0604020202090204" pitchFamily="34" charset="0"/>
                  <a:buChar char="•"/>
                </a:pPr>
                <a:endParaRPr kumimoji="1"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1" indent="0">
                  <a:buFont typeface="Arial" panose="020B0604020202090204" pitchFamily="34" charset="0"/>
                  <a:buNone/>
                </a:pPr>
                <a:endParaRPr kumimoji="1"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22"/>
              </p:nvPr>
            </p:nvSpPr>
            <p:spPr>
              <a:blipFill rotWithShape="1">
                <a:blip r:embed="rId2"/>
                <a:stretch>
                  <a:fillRect l="-5" t="-2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系统环境</a:t>
            </a:r>
            <a:r>
              <a:rPr kumimoji="1" lang="en-US" altLang="zh-CN"/>
              <a:t>——</a:t>
            </a:r>
            <a:r>
              <a:rPr kumimoji="1" lang="zh-CN" altLang="en-US"/>
              <a:t>完全观测与不完全观测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22"/>
              </p:nvPr>
            </p:nvSpPr>
            <p:spPr>
              <a:xfrm>
                <a:off x="474300" y="1126603"/>
                <a:ext cx="11081266" cy="4766832"/>
              </a:xfrm>
            </p:spPr>
            <p:txBody>
              <a:bodyPr/>
              <a:lstStyle/>
              <a:p>
                <a:pPr marL="342900" indent="-342900">
                  <a:buFont typeface="Arial" panose="020B0604020202090204" pitchFamily="34" charset="0"/>
                  <a:buChar char="•"/>
                </a:pPr>
                <a:r>
                  <a:rPr kumimoji="1" lang="zh-CN" altLang="en-US" sz="2000"/>
                  <a:t>在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kumimoji="1" lang="zh-CN" altLang="en-US" sz="2000"/>
                  <a:t> 时刻（离散时刻），系统环境的真实全局状态记为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sup>
                    </m:sSubSup>
                  </m:oMath>
                </a14:m>
                <a:r>
                  <a:rPr kumimoji="1"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，参与者观测到的系统状态记为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kumimoji="1"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kumimoji="1"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。参与者对系统状态的观测可分为两种情况：</a:t>
                </a:r>
              </a:p>
              <a:p>
                <a:pPr marL="800100" lvl="1" indent="-342900">
                  <a:buFont typeface="Arial" panose="020B0604020202090204" pitchFamily="34" charset="0"/>
                  <a:buChar char="•"/>
                </a:pPr>
                <a:endParaRPr kumimoji="1" lang="zh-CN" altLang="en-US" sz="160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800100" lvl="1" indent="-342900">
                  <a:buFont typeface="Arial" panose="020B0604020202090204" pitchFamily="34" charset="0"/>
                  <a:buChar char="•"/>
                </a:pPr>
                <a:r>
                  <a:rPr kumimoji="1" lang="zh-CN" altLang="en-US" sz="16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完全观测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𝑂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  <m:sSub>
                      <m:sSub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 </m:t>
                        </m:r>
                        <m:r>
                          <a:rPr kumimoji="1"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𝑂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kumimoji="1"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p>
                    </m:sSubSup>
                    <m:r>
                      <a:rPr kumimoji="1"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kumimoji="1"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sup>
                    </m:sSubSup>
                  </m:oMath>
                </a14:m>
                <a:endParaRPr kumimoji="1"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800100" lvl="1" indent="-342900">
                  <a:buFont typeface="Arial" panose="020B0604020202090204" pitchFamily="34" charset="0"/>
                  <a:buChar char="•"/>
                </a:pPr>
                <a:r>
                  <a:rPr kumimoji="1" lang="zh-CN" altLang="en-US" sz="16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不完全观测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𝑂</m:t>
                            </m:r>
                          </m:e>
                          <m:sub>
                            <m:r>
                              <a:rPr kumimoji="1"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kumimoji="1"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: </m:t>
                    </m:r>
                    <m:acc>
                      <m:accPr>
                        <m:chr m:val="̃"/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sz="16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𝑂</m:t>
                            </m:r>
                          </m:e>
                          <m:sub>
                            <m:r>
                              <a:rPr kumimoji="1"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kumimoji="1"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kumimoji="1"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p>
                    </m:sSubSup>
                    <m:r>
                      <a:rPr kumimoji="1"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≠</m:t>
                    </m:r>
                    <m:sSubSup>
                      <m:sSubSupPr>
                        <m:ctrlPr>
                          <a:rPr kumimoji="1"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kumimoji="1"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  <m:sup>
                        <m:r>
                          <a:rPr kumimoji="1"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sup>
                    </m:sSubSup>
                  </m:oMath>
                </a14:m>
                <a:endParaRPr kumimoji="1"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900" indent="-342900">
                  <a:buFont typeface="Arial" panose="020B0604020202090204" pitchFamily="34" charset="0"/>
                  <a:buChar char="•"/>
                </a:pPr>
                <a:r>
                  <a:rPr kumimoji="1"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在本书中，对系统环境的观察都属于完全观测，将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zh-CN" altLang="en-US" sz="20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kumimoji="1" lang="zh-CN" altLang="en-US" sz="2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kumimoji="1" lang="zh-CN" altLang="en-US" sz="2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  <m:sup>
                        <m:r>
                          <a:rPr kumimoji="1" lang="zh-CN" altLang="en-US" sz="2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sup>
                    </m:sSubSup>
                  </m:oMath>
                </a14:m>
                <a:r>
                  <a:rPr kumimoji="1"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 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zh-CN" altLang="en-US" sz="20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kumimoji="1" lang="zh-CN" altLang="en-US" sz="2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kumimoji="1" lang="zh-CN" altLang="en-US" sz="2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  <m:sup>
                        <m:r>
                          <a:rPr kumimoji="1" lang="zh-CN" altLang="en-US" sz="2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kumimoji="1"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 统一简称为</a:t>
                </a:r>
                <a:r>
                  <a:rPr kumimoji="1" lang="zh-CN" altLang="en-US" sz="2000" b="1">
                    <a:latin typeface="Cambria Math" panose="02040503050406030204" charset="0"/>
                    <a:cs typeface="Cambria Math" panose="02040503050406030204" charset="0"/>
                  </a:rPr>
                  <a:t>状态（State）</a:t>
                </a:r>
                <a:r>
                  <a:rPr kumimoji="1"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kumimoji="1"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800100" lvl="1" indent="-342900">
                  <a:buFont typeface="Arial" panose="020B0604020202090204" pitchFamily="34" charset="0"/>
                  <a:buChar char="•"/>
                </a:pPr>
                <a:endParaRPr kumimoji="1"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1" indent="0">
                  <a:buFont typeface="Arial" panose="020B0604020202090204" pitchFamily="34" charset="0"/>
                  <a:buNone/>
                </a:pPr>
                <a:endParaRPr kumimoji="1"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22"/>
              </p:nvPr>
            </p:nvSpPr>
            <p:spPr>
              <a:xfrm>
                <a:off x="474300" y="1126603"/>
                <a:ext cx="11081266" cy="4766832"/>
              </a:xfrm>
              <a:blipFill rotWithShape="1">
                <a:blip r:embed="rId3"/>
                <a:stretch>
                  <a:fillRect l="-5" t="-2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3557270" y="3411220"/>
            <a:ext cx="3635375" cy="2481580"/>
            <a:chOff x="5602" y="5372"/>
            <a:chExt cx="5725" cy="390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21" y="5372"/>
              <a:ext cx="5369" cy="390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圆角矩形 10"/>
                <p:cNvSpPr/>
                <p:nvPr/>
              </p:nvSpPr>
              <p:spPr>
                <a:xfrm>
                  <a:off x="10685" y="7035"/>
                  <a:ext cx="643" cy="59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圆角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5" y="7035"/>
                  <a:ext cx="643" cy="599"/>
                </a:xfrm>
                <a:prstGeom prst="roundRect">
                  <a:avLst/>
                </a:prstGeom>
                <a:blipFill rotWithShape="1">
                  <a:blip r:embed="rId5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圆角矩形 11"/>
                <p:cNvSpPr/>
                <p:nvPr/>
              </p:nvSpPr>
              <p:spPr>
                <a:xfrm>
                  <a:off x="8468" y="7027"/>
                  <a:ext cx="643" cy="59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圆角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8" y="7027"/>
                  <a:ext cx="643" cy="599"/>
                </a:xfrm>
                <a:prstGeom prst="roundRect">
                  <a:avLst/>
                </a:prstGeom>
                <a:blipFill rotWithShape="1">
                  <a:blip r:embed="rId6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圆角矩形 12"/>
                <p:cNvSpPr/>
                <p:nvPr/>
              </p:nvSpPr>
              <p:spPr>
                <a:xfrm>
                  <a:off x="5602" y="7027"/>
                  <a:ext cx="643" cy="599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圆角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2" y="7027"/>
                  <a:ext cx="643" cy="599"/>
                </a:xfrm>
                <a:prstGeom prst="roundRect">
                  <a:avLst/>
                </a:prstGeom>
                <a:blipFill rotWithShape="1">
                  <a:blip r:embed="rId7"/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组合 4"/>
          <p:cNvGrpSpPr/>
          <p:nvPr/>
        </p:nvGrpSpPr>
        <p:grpSpPr>
          <a:xfrm>
            <a:off x="7901940" y="5199380"/>
            <a:ext cx="3056890" cy="767080"/>
            <a:chOff x="12444" y="8188"/>
            <a:chExt cx="4814" cy="1208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444" y="8188"/>
              <a:ext cx="4815" cy="450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13631" y="8914"/>
              <a:ext cx="3298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轨迹（</a:t>
              </a:r>
              <a:r>
                <a:rPr lang="en-US" altLang="zh-CN" sz="1400"/>
                <a:t>Trajectory</a:t>
              </a:r>
              <a:r>
                <a:rPr lang="zh-CN" altLang="en-US" sz="1400"/>
                <a:t>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参与者要素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sz="2000" dirty="0"/>
              <a:t>参与者才是强化学习的实际使用者。</a:t>
            </a:r>
          </a:p>
          <a:p>
            <a:r>
              <a:rPr kumimoji="1" lang="zh-CN" altLang="en-US" sz="2000" dirty="0"/>
              <a:t>在强化学习中，参与者一般具有</a:t>
            </a:r>
            <a:r>
              <a:rPr kumimoji="1" lang="en-US" altLang="zh-CN" sz="2000" dirty="0"/>
              <a:t>3</a:t>
            </a:r>
            <a:r>
              <a:rPr kumimoji="1" lang="zh-CN" altLang="en-US" sz="2000" dirty="0"/>
              <a:t>个构成要素，包括：</a:t>
            </a:r>
            <a:endParaRPr kumimoji="1" lang="en-US" altLang="zh-CN" dirty="0"/>
          </a:p>
          <a:p>
            <a:pPr lvl="1"/>
            <a:endParaRPr kumimoji="1" lang="zh-CN" altLang="en-US" sz="1600" dirty="0"/>
          </a:p>
          <a:p>
            <a:pPr lvl="1"/>
            <a:r>
              <a:rPr kumimoji="1" lang="zh-CN" altLang="en-US" sz="1600" b="1" dirty="0"/>
              <a:t>策略（</a:t>
            </a:r>
            <a:r>
              <a:rPr kumimoji="1" lang="en-US" altLang="zh-CN" sz="1600" b="1" dirty="0"/>
              <a:t>Policy</a:t>
            </a:r>
            <a:r>
              <a:rPr kumimoji="1" lang="zh-CN" altLang="en-US" sz="1600" b="1" dirty="0"/>
              <a:t>）</a:t>
            </a:r>
            <a:r>
              <a:rPr kumimoji="1" lang="zh-CN" altLang="en-US" sz="1600" dirty="0"/>
              <a:t>，是参与者在观察环境后产生的行动方案；</a:t>
            </a:r>
          </a:p>
          <a:p>
            <a:pPr lvl="1"/>
            <a:r>
              <a:rPr kumimoji="1" lang="zh-CN" altLang="en-US" sz="1600" b="1" dirty="0"/>
              <a:t>值函数（</a:t>
            </a:r>
            <a:r>
              <a:rPr kumimoji="1" lang="en-US" altLang="zh-CN" sz="1600" b="1" dirty="0"/>
              <a:t>Value Function</a:t>
            </a:r>
            <a:r>
              <a:rPr kumimoji="1" lang="zh-CN" altLang="en-US" sz="1600" b="1" dirty="0"/>
              <a:t>）</a:t>
            </a:r>
            <a:r>
              <a:rPr kumimoji="1" lang="zh-CN" altLang="en-US" sz="1600" dirty="0"/>
              <a:t>，是针对状态或行动的评价函数；</a:t>
            </a:r>
          </a:p>
          <a:p>
            <a:pPr lvl="1"/>
            <a:r>
              <a:rPr kumimoji="1" lang="zh-CN" altLang="en-US" sz="1600" b="1" dirty="0"/>
              <a:t>模型（</a:t>
            </a:r>
            <a:r>
              <a:rPr kumimoji="1" lang="en-US" altLang="zh-CN" sz="1600" b="1" dirty="0"/>
              <a:t>Model</a:t>
            </a:r>
            <a:r>
              <a:rPr kumimoji="1" lang="zh-CN" altLang="en-US" sz="1600" b="1" dirty="0"/>
              <a:t>）</a:t>
            </a:r>
            <a:r>
              <a:rPr kumimoji="1" lang="zh-CN" altLang="en-US" sz="1600" dirty="0"/>
              <a:t>，是参与者对观察到的系统环境建立的模拟模型。</a:t>
            </a:r>
          </a:p>
          <a:p>
            <a:pPr lvl="2"/>
            <a:endParaRPr kumimoji="1" 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折现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22"/>
              </p:nvPr>
            </p:nvSpPr>
            <p:spPr/>
            <p:txBody>
              <a:bodyPr/>
              <a:lstStyle/>
              <a:p>
                <a:r>
                  <a:rPr kumimoji="1" lang="en-US" altLang="zh-CN" sz="2000" dirty="0"/>
                  <a:t>在强化学习过程中，参与者的目标不是最大化即时奖励</a:t>
                </a:r>
                <a:r>
                  <a:rPr kumimoji="1" lang="zh-CN" altLang="en-US" sz="2000" dirty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dirty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kumimoji="1" lang="en-US" altLang="zh-CN" sz="2000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2000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zh-CN" altLang="en-US" sz="2000" dirty="0"/>
                  <a:t>）</a:t>
                </a:r>
                <a:r>
                  <a:rPr kumimoji="1" lang="en-US" altLang="zh-CN" sz="2000" dirty="0"/>
                  <a:t>，而是最大化</a:t>
                </a:r>
                <a:r>
                  <a:rPr kumimoji="1" lang="en-US" altLang="zh-CN" sz="2000" b="1" dirty="0"/>
                  <a:t>长期回报</a:t>
                </a:r>
                <a:r>
                  <a:rPr kumimoji="1" lang="zh-CN" altLang="en-US" sz="2000" b="1" dirty="0">
                    <a:sym typeface="+mn-ea"/>
                  </a:rPr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dirty="0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kumimoji="1" lang="en-US" altLang="zh-CN" sz="2000" b="1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𝑮</m:t>
                        </m:r>
                      </m:e>
                      <m:sub>
                        <m:r>
                          <a:rPr kumimoji="1" lang="en-US" altLang="zh-CN" sz="2000" b="1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kumimoji="1" lang="zh-CN" altLang="en-US" sz="2000" b="1" dirty="0">
                    <a:sym typeface="+mn-ea"/>
                  </a:rPr>
                  <a:t>）</a:t>
                </a:r>
                <a:r>
                  <a:rPr kumimoji="1" lang="en-US" altLang="zh-CN" sz="2000" dirty="0"/>
                  <a:t>。</a:t>
                </a:r>
              </a:p>
              <a:p>
                <a:pPr lvl="1"/>
                <a:endParaRPr kumimoji="1" lang="zh-CN" altLang="en-US" sz="2000" dirty="0"/>
              </a:p>
              <a:p>
                <a:pPr lvl="1"/>
                <a:r>
                  <a:rPr kumimoji="1" lang="zh-CN" altLang="en-US" sz="1600" dirty="0">
                    <a:sym typeface="+mn-ea"/>
                  </a:rPr>
                  <a:t>例：学生在复习过程中，看书会获取知识奖励而休息则不会，但是当人疲惫时，选择休息虽然当下没有知识奖励，但是长远来看，学习效率更高，获得的知识奖励更大。</a:t>
                </a:r>
                <a:endParaRPr kumimoji="1" lang="zh-CN" altLang="en-US" sz="1600" dirty="0"/>
              </a:p>
              <a:p>
                <a:pPr lvl="1"/>
                <a:endParaRPr kumimoji="1" lang="zh-CN" altLang="en-US" sz="1600" dirty="0"/>
              </a:p>
              <a:p>
                <a:pPr lvl="1"/>
                <a:r>
                  <a:rPr kumimoji="1" lang="zh-CN" altLang="en-US" sz="1600" dirty="0">
                    <a:sym typeface="+mn-ea"/>
                  </a:rPr>
                  <a:t>强化学习目标：找到最佳的学习与休息有机结合的复习方案（策略）。</a:t>
                </a:r>
                <a:endParaRPr kumimoji="1" lang="zh-CN" altLang="en-US" sz="2000" dirty="0"/>
              </a:p>
              <a:p>
                <a:pPr marL="914400" lvl="2" indent="0">
                  <a:buNone/>
                </a:pPr>
                <a:endParaRPr kumimoji="1" lang="en-US" altLang="zh-CN" sz="2000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914400" lvl="2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22"/>
              </p:nvPr>
            </p:nvSpPr>
            <p:spPr>
              <a:blipFill rotWithShape="1">
                <a:blip r:embed="rId2"/>
                <a:stretch>
                  <a:fillRect l="-5" t="-2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15FC3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1690</Words>
  <Application>Microsoft Macintosh PowerPoint</Application>
  <PresentationFormat>宽屏</PresentationFormat>
  <Paragraphs>240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Microsoft YaHei</vt:lpstr>
      <vt:lpstr>FZFangSong-Z02S</vt:lpstr>
      <vt:lpstr>FZXiaoBiaoSong-B05</vt:lpstr>
      <vt:lpstr>Microsoft YaHei Light</vt:lpstr>
      <vt:lpstr>Source Han Sans CN</vt:lpstr>
      <vt:lpstr>Arial</vt:lpstr>
      <vt:lpstr>Cambria Math</vt:lpstr>
      <vt:lpstr>Open Sans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Ramanda Galang Bryantama</dc:creator>
  <cp:lastModifiedBy>Microsoft Office User</cp:lastModifiedBy>
  <cp:revision>425</cp:revision>
  <dcterms:created xsi:type="dcterms:W3CDTF">2020-08-10T10:00:43Z</dcterms:created>
  <dcterms:modified xsi:type="dcterms:W3CDTF">2021-11-29T15:24:06Z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2052-2.2.0.3563</vt:lpwstr>
  </property>
</Properties>
</file>