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6" r:id="rId2"/>
    <p:sldId id="264" r:id="rId3"/>
    <p:sldId id="270" r:id="rId4"/>
    <p:sldId id="258" r:id="rId5"/>
    <p:sldId id="259" r:id="rId6"/>
    <p:sldId id="271" r:id="rId7"/>
    <p:sldId id="272" r:id="rId8"/>
    <p:sldId id="260" r:id="rId9"/>
    <p:sldId id="273" r:id="rId10"/>
    <p:sldId id="274" r:id="rId11"/>
    <p:sldId id="275" r:id="rId12"/>
    <p:sldId id="276" r:id="rId13"/>
    <p:sldId id="277" r:id="rId14"/>
    <p:sldId id="278" r:id="rId15"/>
    <p:sldId id="263" r:id="rId16"/>
    <p:sldId id="265" r:id="rId17"/>
    <p:sldId id="266" r:id="rId18"/>
    <p:sldId id="296" r:id="rId19"/>
    <p:sldId id="297" r:id="rId20"/>
    <p:sldId id="267" r:id="rId21"/>
    <p:sldId id="304" r:id="rId22"/>
    <p:sldId id="305" r:id="rId23"/>
    <p:sldId id="306" r:id="rId24"/>
    <p:sldId id="307" r:id="rId25"/>
    <p:sldId id="308" r:id="rId26"/>
    <p:sldId id="309" r:id="rId27"/>
    <p:sldId id="268" r:id="rId28"/>
    <p:sldId id="315" r:id="rId29"/>
    <p:sldId id="269" r:id="rId30"/>
    <p:sldId id="31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90D0"/>
    <a:srgbClr val="82AAEA"/>
    <a:srgbClr val="33B2E2"/>
    <a:srgbClr val="215FC3"/>
    <a:srgbClr val="79E5FF"/>
    <a:srgbClr val="0F6EC7"/>
    <a:srgbClr val="3A78DE"/>
    <a:srgbClr val="BBEFE9"/>
    <a:srgbClr val="EFFCFA"/>
    <a:srgbClr val="8BE3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40" autoAdjust="0"/>
    <p:restoredTop sz="94660"/>
  </p:normalViewPr>
  <p:slideViewPr>
    <p:cSldViewPr snapToGrid="0">
      <p:cViewPr varScale="1">
        <p:scale>
          <a:sx n="112" d="100"/>
          <a:sy n="112" d="100"/>
        </p:scale>
        <p:origin x="712" y="19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77B41C-55C6-AA4D-9D10-2CC5C4F729B8}" type="datetime1">
              <a:rPr kumimoji="1" lang="zh-CN" altLang="en-US" smtClean="0">
                <a:latin typeface="FZFangSong-Z02S" panose="02000000000000000000" pitchFamily="2" charset="-122"/>
                <a:ea typeface="FZFangSong-Z02S" panose="02000000000000000000" pitchFamily="2" charset="-122"/>
              </a:rPr>
              <a:pPr/>
              <a:t>2021/11/29</a:t>
            </a:fld>
            <a:endParaRPr kumimoji="1" lang="zh-CN" altLang="en-US" dirty="0">
              <a:latin typeface="FZFangSong-Z02S" panose="02000000000000000000" pitchFamily="2" charset="-122"/>
              <a:ea typeface="FZFangSong-Z02S" panose="02000000000000000000"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264C2F-3442-F444-92ED-0A9076812EA2}" type="slidenum">
              <a:rPr kumimoji="1" lang="zh-CN" altLang="en-US" smtClean="0">
                <a:latin typeface="FZFangSong-Z02S" panose="02000000000000000000" pitchFamily="2" charset="-122"/>
                <a:ea typeface="FZFangSong-Z02S" panose="02000000000000000000" pitchFamily="2" charset="-122"/>
              </a:rPr>
              <a:pPr/>
              <a:t>‹#›</a:t>
            </a:fld>
            <a:endParaRPr kumimoji="1" lang="zh-CN" altLang="en-US" dirty="0">
              <a:latin typeface="FZFangSong-Z02S" panose="02000000000000000000" pitchFamily="2" charset="-122"/>
              <a:ea typeface="FZFangSong-Z02S" panose="02000000000000000000"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ZFangSong-Z02S" panose="02000000000000000000" pitchFamily="2" charset="-122"/>
                <a:ea typeface="FZFangSong-Z02S" panose="02000000000000000000" pitchFamily="2" charset="-122"/>
              </a:defRPr>
            </a:lvl1pPr>
          </a:lstStyle>
          <a:p>
            <a:fld id="{63A05F16-8E2F-274A-861C-435AE2937111}" type="datetime1">
              <a:rPr kumimoji="1" lang="zh-CN" altLang="en-US" smtClean="0"/>
              <a:pPr/>
              <a:t>2021/11/29</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ZFangSong-Z02S" panose="02000000000000000000" pitchFamily="2" charset="-122"/>
                <a:ea typeface="FZFangSong-Z02S" panose="02000000000000000000" pitchFamily="2" charset="-122"/>
              </a:defRPr>
            </a:lvl1pPr>
          </a:lstStyle>
          <a:p>
            <a:fld id="{3DAF0EED-9229-9448-9314-2D1876BE30B4}" type="slidenum">
              <a:rPr kumimoji="1" lang="zh-CN" altLang="en-US" smtClean="0"/>
              <a:pPr/>
              <a:t>‹#›</a:t>
            </a:fld>
            <a:endParaRPr kumimoji="1" lang="zh-CN" altLang="en-US" dirty="0"/>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1pPr>
    <a:lvl2pPr marL="4572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2pPr>
    <a:lvl3pPr marL="9144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3pPr>
    <a:lvl4pPr marL="13716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4pPr>
    <a:lvl5pPr marL="18288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0070C0"/>
        </a:solidFill>
        <a:effectLst/>
      </p:bgPr>
    </p:bg>
    <p:spTree>
      <p:nvGrpSpPr>
        <p:cNvPr id="1" name=""/>
        <p:cNvGrpSpPr/>
        <p:nvPr/>
      </p:nvGrpSpPr>
      <p:grpSpPr>
        <a:xfrm>
          <a:off x="0" y="0"/>
          <a:ext cx="0" cy="0"/>
          <a:chOff x="0" y="0"/>
          <a:chExt cx="0" cy="0"/>
        </a:xfrm>
      </p:grpSpPr>
      <p:sp>
        <p:nvSpPr>
          <p:cNvPr id="10" name="Parallelogram 47"/>
          <p:cNvSpPr/>
          <p:nvPr userDrawn="1"/>
        </p:nvSpPr>
        <p:spPr>
          <a:xfrm>
            <a:off x="5326602" y="0"/>
            <a:ext cx="5974672" cy="6858000"/>
          </a:xfrm>
          <a:prstGeom prst="parallelogram">
            <a:avLst>
              <a:gd name="adj" fmla="val 33767"/>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11" name="Parallelogram 48"/>
          <p:cNvSpPr/>
          <p:nvPr userDrawn="1"/>
        </p:nvSpPr>
        <p:spPr>
          <a:xfrm rot="10800000">
            <a:off x="7655934" y="1069677"/>
            <a:ext cx="4763925" cy="5788319"/>
          </a:xfrm>
          <a:prstGeom prst="parallelogram">
            <a:avLst>
              <a:gd name="adj" fmla="val 36976"/>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3" name="文本占位符 2"/>
          <p:cNvSpPr>
            <a:spLocks noGrp="1"/>
          </p:cNvSpPr>
          <p:nvPr>
            <p:ph type="body" sz="quarter" idx="10" hasCustomPrompt="1"/>
          </p:nvPr>
        </p:nvSpPr>
        <p:spPr>
          <a:xfrm>
            <a:off x="1133430" y="3230557"/>
            <a:ext cx="7165976" cy="539905"/>
          </a:xfrm>
          <a:prstGeom prst="rect">
            <a:avLst/>
          </a:prstGeom>
        </p:spPr>
        <p:txBody>
          <a:bodyPr lIns="0" tIns="0" rIns="0" bIns="0"/>
          <a:lstStyle>
            <a:lvl1pPr marL="0" indent="0">
              <a:buFontTx/>
              <a:buNone/>
              <a:defRPr sz="44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
        <p:nvSpPr>
          <p:cNvPr id="12" name="文本占位符 2"/>
          <p:cNvSpPr>
            <a:spLocks noGrp="1"/>
          </p:cNvSpPr>
          <p:nvPr>
            <p:ph type="body" sz="quarter" idx="11" hasCustomPrompt="1"/>
          </p:nvPr>
        </p:nvSpPr>
        <p:spPr>
          <a:xfrm>
            <a:off x="1122920" y="4179609"/>
            <a:ext cx="7165976" cy="539905"/>
          </a:xfrm>
          <a:prstGeom prst="rect">
            <a:avLst/>
          </a:prstGeom>
        </p:spPr>
        <p:txBody>
          <a:bodyPr lIns="0" tIns="0" rIns="0" bIns="0"/>
          <a:lstStyle>
            <a:lvl1pPr marL="0" indent="0">
              <a:buFontTx/>
              <a:buNone/>
              <a:defRPr sz="30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组织架构">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6" name="文本占位符 5"/>
          <p:cNvSpPr>
            <a:spLocks noGrp="1"/>
          </p:cNvSpPr>
          <p:nvPr>
            <p:ph type="body" sz="quarter" idx="22"/>
          </p:nvPr>
        </p:nvSpPr>
        <p:spPr>
          <a:xfrm>
            <a:off x="474300" y="1125968"/>
            <a:ext cx="11081266" cy="4766832"/>
          </a:xfrm>
          <a:prstGeom prst="rect">
            <a:avLst/>
          </a:prstGeom>
        </p:spPr>
        <p:txBody>
          <a:bodyPr/>
          <a:lstStyle>
            <a:lvl1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8" name="矩形 7"/>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12" name="文本占位符 5"/>
          <p:cNvSpPr>
            <a:spLocks noGrp="1"/>
          </p:cNvSpPr>
          <p:nvPr>
            <p:ph type="body" sz="quarter" idx="22"/>
          </p:nvPr>
        </p:nvSpPr>
        <p:spPr>
          <a:xfrm>
            <a:off x="474300" y="1125968"/>
            <a:ext cx="11081266" cy="4766832"/>
          </a:xfrm>
          <a:prstGeom prst="rect">
            <a:avLst/>
          </a:prstGeom>
        </p:spPr>
        <p:txBody>
          <a:bodyPr/>
          <a:lstStyle>
            <a:lvl1pPr marL="0" indent="0">
              <a:lnSpc>
                <a:spcPct val="100000"/>
              </a:lnSpc>
              <a:buFontTx/>
              <a:buNone/>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p:txBody>
      </p:sp>
      <p:sp>
        <p:nvSpPr>
          <p:cNvPr id="15" name="矩形 14"/>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联系我们">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0"/>
            <a:ext cx="12192000" cy="355123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7" name="文本占位符 6"/>
          <p:cNvSpPr>
            <a:spLocks noGrp="1"/>
          </p:cNvSpPr>
          <p:nvPr>
            <p:ph type="body" sz="quarter" idx="29" hasCustomPrompt="1"/>
          </p:nvPr>
        </p:nvSpPr>
        <p:spPr>
          <a:xfrm>
            <a:off x="720000" y="5094200"/>
            <a:ext cx="6298641"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邮件：</a:t>
            </a:r>
            <a:r>
              <a:rPr kumimoji="1" lang="en-GB" altLang="zh-CN" dirty="0" err="1"/>
              <a:t>press@baai.ac.cn</a:t>
            </a:r>
            <a:endParaRPr kumimoji="1" lang="zh-CN" altLang="en-US" dirty="0"/>
          </a:p>
        </p:txBody>
      </p:sp>
      <p:sp>
        <p:nvSpPr>
          <p:cNvPr id="8" name="文本占位符 6"/>
          <p:cNvSpPr>
            <a:spLocks noGrp="1"/>
          </p:cNvSpPr>
          <p:nvPr>
            <p:ph type="body" sz="quarter" idx="30" hasCustomPrompt="1"/>
          </p:nvPr>
        </p:nvSpPr>
        <p:spPr>
          <a:xfrm>
            <a:off x="720001" y="5449712"/>
            <a:ext cx="6298640"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电话：</a:t>
            </a:r>
            <a:r>
              <a:rPr kumimoji="1" lang="en-US" altLang="zh-CN" dirty="0"/>
              <a:t>010 - 6893 3383</a:t>
            </a:r>
            <a:endParaRPr kumimoji="1" lang="zh-CN" altLang="en-US" dirty="0"/>
          </a:p>
        </p:txBody>
      </p:sp>
      <p:sp>
        <p:nvSpPr>
          <p:cNvPr id="9" name="文本占位符 6"/>
          <p:cNvSpPr>
            <a:spLocks noGrp="1"/>
          </p:cNvSpPr>
          <p:nvPr>
            <p:ph type="body" sz="quarter" idx="31" hasCustomPrompt="1"/>
          </p:nvPr>
        </p:nvSpPr>
        <p:spPr>
          <a:xfrm>
            <a:off x="720000" y="5805224"/>
            <a:ext cx="6298641" cy="222834"/>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地址：北京市海淀区知春路</a:t>
            </a:r>
            <a:r>
              <a:rPr kumimoji="1" lang="en-US" altLang="zh-CN" dirty="0"/>
              <a:t>27</a:t>
            </a:r>
            <a:r>
              <a:rPr kumimoji="1" lang="zh-CN" altLang="en-US" dirty="0"/>
              <a:t>号（量子芯座）七层</a:t>
            </a:r>
          </a:p>
        </p:txBody>
      </p:sp>
      <p:sp>
        <p:nvSpPr>
          <p:cNvPr id="11" name="文本占位符 6"/>
          <p:cNvSpPr>
            <a:spLocks noGrp="1"/>
          </p:cNvSpPr>
          <p:nvPr>
            <p:ph type="body" sz="quarter" idx="33" hasCustomPrompt="1"/>
          </p:nvPr>
        </p:nvSpPr>
        <p:spPr>
          <a:xfrm>
            <a:off x="720000" y="4410343"/>
            <a:ext cx="2099400" cy="348222"/>
          </a:xfrm>
          <a:prstGeom prst="rect">
            <a:avLst/>
          </a:prstGeom>
          <a:noFill/>
          <a:ln>
            <a:noFill/>
          </a:ln>
        </p:spPr>
        <p:txBody>
          <a:bodyPr lIns="0" tIns="0" rIns="0" bIns="0" anchor="t"/>
          <a:lstStyle>
            <a:lvl1pPr marL="0" indent="0">
              <a:buNone/>
              <a:defRPr sz="3000" b="1"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联系我们</a:t>
            </a:r>
          </a:p>
        </p:txBody>
      </p:sp>
      <p:pic>
        <p:nvPicPr>
          <p:cNvPr id="10" name="图片 9" descr="图片包含 游戏机&#10;&#10;描述已自动生成"/>
          <p:cNvPicPr>
            <a:picLocks noChangeAspect="1"/>
          </p:cNvPicPr>
          <p:nvPr userDrawn="1"/>
        </p:nvPicPr>
        <p:blipFill>
          <a:blip r:embed="rId2" cstate="screen"/>
          <a:stretch>
            <a:fillRect/>
          </a:stretch>
        </p:blipFill>
        <p:spPr>
          <a:xfrm>
            <a:off x="11461845" y="6544233"/>
            <a:ext cx="501855" cy="127615"/>
          </a:xfrm>
          <a:prstGeom prst="rect">
            <a:avLst/>
          </a:prstGeom>
        </p:spPr>
      </p:pic>
      <p:sp>
        <p:nvSpPr>
          <p:cNvPr id="13" name="灯片编号占位符 16"/>
          <p:cNvSpPr>
            <a:spLocks noGrp="1"/>
          </p:cNvSpPr>
          <p:nvPr>
            <p:ph type="sldNum" sz="quarter" idx="4"/>
          </p:nvPr>
        </p:nvSpPr>
        <p:spPr>
          <a:xfrm>
            <a:off x="11194231" y="6555701"/>
            <a:ext cx="361335" cy="127615"/>
          </a:xfrm>
          <a:prstGeom prst="rect">
            <a:avLst/>
          </a:prstGeom>
        </p:spPr>
        <p:txBody>
          <a:bodyPr vert="horz" lIns="91440" tIns="45720" rIns="91440" bIns="45720" rtlCol="0" anchor="ctr"/>
          <a:lstStyle>
            <a:lvl1pPr algn="r">
              <a:defRPr sz="1000" b="1">
                <a:solidFill>
                  <a:schemeClr val="tx1">
                    <a:lumMod val="50000"/>
                    <a:lumOff val="50000"/>
                  </a:schemeClr>
                </a:solidFill>
                <a:latin typeface="FZFangSong-Z02S" panose="02000000000000000000" pitchFamily="2" charset="-122"/>
                <a:ea typeface="FZFangSong-Z02S" panose="02000000000000000000" pitchFamily="2" charset="-122"/>
              </a:defRPr>
            </a:lvl1pPr>
          </a:lstStyle>
          <a:p>
            <a:fld id="{CFA165D2-0530-E94C-A987-BD40D545B1E6}" type="slidenum">
              <a:rPr kumimoji="1" lang="zh-CN" altLang="en-US" smtClean="0"/>
              <a:pPr/>
              <a:t>‹#›</a:t>
            </a:fld>
            <a:endParaRPr kumimoji="1" lang="zh-CN" altLang="en-US" dirty="0"/>
          </a:p>
        </p:txBody>
      </p:sp>
      <p:pic>
        <p:nvPicPr>
          <p:cNvPr id="4" name="图片 3"/>
          <p:cNvPicPr>
            <a:picLocks noChangeAspect="1"/>
          </p:cNvPicPr>
          <p:nvPr userDrawn="1"/>
        </p:nvPicPr>
        <p:blipFill>
          <a:blip r:embed="rId3" cstate="screen"/>
          <a:stretch>
            <a:fillRect/>
          </a:stretch>
        </p:blipFill>
        <p:spPr>
          <a:xfrm>
            <a:off x="9149968" y="4938045"/>
            <a:ext cx="1210885" cy="1210885"/>
          </a:xfrm>
          <a:prstGeom prst="rect">
            <a:avLst/>
          </a:prstGeom>
        </p:spPr>
      </p:pic>
      <p:sp>
        <p:nvSpPr>
          <p:cNvPr id="15" name="文本占位符 6"/>
          <p:cNvSpPr>
            <a:spLocks noGrp="1"/>
          </p:cNvSpPr>
          <p:nvPr>
            <p:ph type="body" sz="quarter" idx="34" hasCustomPrompt="1"/>
          </p:nvPr>
        </p:nvSpPr>
        <p:spPr>
          <a:xfrm>
            <a:off x="10395578" y="4990064"/>
            <a:ext cx="196769" cy="1094700"/>
          </a:xfrm>
          <a:prstGeom prst="rect">
            <a:avLst/>
          </a:prstGeom>
          <a:noFill/>
          <a:ln>
            <a:noFill/>
          </a:ln>
        </p:spPr>
        <p:txBody>
          <a:bodyPr vert="eaVert" lIns="0" tIns="0" rIns="0" bIns="0" anchor="t"/>
          <a:lstStyle>
            <a:lvl1pPr marL="0" indent="0" algn="ctr">
              <a:buNone/>
              <a:defRPr sz="1600" b="0" i="0">
                <a:ln>
                  <a:noFill/>
                </a:ln>
                <a:solidFill>
                  <a:schemeClr val="bg1">
                    <a:lumMod val="50000"/>
                  </a:schemeClr>
                </a:solidFill>
                <a:latin typeface="Microsoft YaHei Light" panose="020B0502040204020203" pitchFamily="34" charset="-122"/>
                <a:ea typeface="Microsoft YaHei Light" panose="020B0502040204020203"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智源公众号</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时间轴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人物介绍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image" Target="../media/image68.jpeg"/><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b="1" dirty="0"/>
              <a:t>蒙特卡洛法</a:t>
            </a:r>
            <a:endParaRPr kumimoji="1" lang="zh-CN" altLang="en-US" dirty="0"/>
          </a:p>
          <a:p>
            <a:endParaRPr kumimoji="1" lang="zh-CN" altLang="en-US" dirty="0"/>
          </a:p>
        </p:txBody>
      </p:sp>
      <p:sp>
        <p:nvSpPr>
          <p:cNvPr id="4" name="文本占位符 5">
            <a:extLst>
              <a:ext uri="{FF2B5EF4-FFF2-40B4-BE49-F238E27FC236}">
                <a16:creationId xmlns:a16="http://schemas.microsoft.com/office/drawing/2014/main" id="{54E0FE88-151D-4F4F-ADDA-5316AC1824CD}"/>
              </a:ext>
            </a:extLst>
          </p:cNvPr>
          <p:cNvSpPr txBox="1">
            <a:spLocks/>
          </p:cNvSpPr>
          <p:nvPr/>
        </p:nvSpPr>
        <p:spPr>
          <a:xfrm>
            <a:off x="5715000" y="6318095"/>
            <a:ext cx="6477000" cy="539905"/>
          </a:xfrm>
          <a:prstGeom prst="rect">
            <a:avLst/>
          </a:prstGeom>
        </p:spPr>
        <p:txBody>
          <a:bodyPr lIns="0" tIns="0" rIns="0" bIns="0"/>
          <a:lstStyle>
            <a:lvl1pPr marL="0" indent="0" algn="l" defTabSz="914400" rtl="0" eaLnBrk="1" latinLnBrk="0" hangingPunct="1">
              <a:lnSpc>
                <a:spcPct val="90000"/>
              </a:lnSpc>
              <a:spcBef>
                <a:spcPts val="1000"/>
              </a:spcBef>
              <a:buFontTx/>
              <a:buNone/>
              <a:defRPr sz="3000" kern="1200">
                <a:solidFill>
                  <a:schemeClr val="bg1"/>
                </a:solidFill>
                <a:latin typeface="FZXiaoBiaoSong-B05" panose="02000000000000000000" pitchFamily="2" charset="-122"/>
                <a:ea typeface="FZXiaoBiaoSong-B05" panose="02000000000000000000" pitchFamily="2" charset="-122"/>
                <a:cs typeface="+mn-cs"/>
              </a:defRPr>
            </a:lvl1pPr>
            <a:lvl2pPr marL="4572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2pPr>
            <a:lvl3pPr marL="9144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3pPr>
            <a:lvl4pPr marL="13716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4pPr>
            <a:lvl5pPr marL="1828800" indent="0" algn="l" defTabSz="914400" rtl="0" eaLnBrk="1" latinLnBrk="0" hangingPunct="1">
              <a:lnSpc>
                <a:spcPct val="90000"/>
              </a:lnSpc>
              <a:spcBef>
                <a:spcPts val="500"/>
              </a:spcBef>
              <a:buFontTx/>
              <a:buNone/>
              <a:defRPr sz="4400" kern="1200">
                <a:solidFill>
                  <a:schemeClr val="bg1"/>
                </a:solidFill>
                <a:latin typeface="FZXiaoBiaoSong-B05" panose="02000000000000000000" pitchFamily="2" charset="-122"/>
                <a:ea typeface="FZXiaoBiaoSong-B05" panose="02000000000000000000"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平均值法</a:t>
            </a:r>
          </a:p>
          <a:p>
            <a:endParaRPr lang="zh-CN" altLang="en-US" dirty="0"/>
          </a:p>
        </p:txBody>
      </p:sp>
      <p:sp>
        <p:nvSpPr>
          <p:cNvPr id="3" name="文本占位符 2"/>
          <p:cNvSpPr>
            <a:spLocks noGrp="1"/>
          </p:cNvSpPr>
          <p:nvPr>
            <p:ph type="body" sz="quarter" idx="22"/>
          </p:nvPr>
        </p:nvSpPr>
        <p:spPr/>
        <p:txBody>
          <a:bodyPr/>
          <a:lstStyle/>
          <a:p>
            <a:r>
              <a:rPr lang="zh-CN" altLang="en-US" sz="2000" dirty="0"/>
              <a:t>下面我们首先分析利用蒙特卡洛平均值法计算定积分的数学原理，随后给出利用蒙特卡洛平均值法计算定积分的一般步骤。</a:t>
            </a:r>
            <a:endParaRPr lang="en-US" altLang="zh-CN" sz="2000" dirty="0"/>
          </a:p>
          <a:p>
            <a:r>
              <a:rPr lang="zh-CN" altLang="en-US" sz="2000" dirty="0"/>
              <a:t>蒙特卡洛平均值法将难以求解的定积分问题转化为计算某种已知随机分布的数字特征，用已知随机分布抽样值的数字特征来估算原定积分的值。</a:t>
            </a:r>
            <a:endParaRPr lang="en-US" altLang="zh-CN" sz="2000" dirty="0"/>
          </a:p>
          <a:p>
            <a:endParaRPr lang="en-US" altLang="zh-CN" sz="2000" b="1" dirty="0"/>
          </a:p>
          <a:p>
            <a:r>
              <a:rPr lang="zh-CN" altLang="en-US" sz="2000" b="1" dirty="0"/>
              <a:t>无意识统计学家定律（</a:t>
            </a:r>
            <a:r>
              <a:rPr lang="en-US" sz="2000" b="1" dirty="0"/>
              <a:t>Law of the Unconscious Statistician）</a:t>
            </a:r>
            <a:r>
              <a:rPr lang="zh-CN" altLang="en-US" sz="2000" b="1" dirty="0"/>
              <a:t>：</a:t>
            </a:r>
            <a:endParaRPr lang="en-US" altLang="zh-CN" sz="2000" b="1" dirty="0"/>
          </a:p>
          <a:p>
            <a:r>
              <a:rPr lang="zh-CN" altLang="en-US" sz="2000" dirty="0"/>
              <a:t>连续随机变量</a:t>
            </a:r>
            <a:r>
              <a:rPr lang="en-US" altLang="zh-CN" sz="2000" dirty="0"/>
              <a:t> </a:t>
            </a:r>
            <a:r>
              <a:rPr lang="en-US" sz="2000" dirty="0"/>
              <a:t>X，</a:t>
            </a:r>
            <a:r>
              <a:rPr lang="zh-CN" altLang="en-US" sz="2000" dirty="0"/>
              <a:t>其概率密度函数为 </a:t>
            </a:r>
            <a:r>
              <a:rPr lang="en-US" sz="2000" dirty="0"/>
              <a:t>p(x)，</a:t>
            </a:r>
            <a:r>
              <a:rPr lang="zh-CN" altLang="en-US" sz="2000" dirty="0"/>
              <a:t>期望为 </a:t>
            </a:r>
            <a:r>
              <a:rPr lang="en-US" sz="2000" dirty="0"/>
              <a:t>E [X] =                   </a:t>
            </a:r>
            <a:r>
              <a:rPr lang="zh-CN" altLang="en-US" sz="2000" dirty="0"/>
              <a:t>，对于 </a:t>
            </a:r>
            <a:r>
              <a:rPr lang="en-US" sz="2000" dirty="0"/>
              <a:t>X </a:t>
            </a:r>
            <a:r>
              <a:rPr lang="zh-CN" altLang="en-US" sz="2000" dirty="0"/>
              <a:t>的任意函数</a:t>
            </a:r>
            <a:r>
              <a:rPr lang="en-US" sz="2000" dirty="0"/>
              <a:t>h(X</a:t>
            </a:r>
            <a:r>
              <a:rPr lang="zh-CN" altLang="en-US" sz="2000" dirty="0"/>
              <a:t>）</a:t>
            </a:r>
            <a:r>
              <a:rPr lang="en-US" sz="2000" dirty="0"/>
              <a:t>，</a:t>
            </a:r>
            <a:r>
              <a:rPr lang="zh-CN" altLang="en-US" sz="2000" dirty="0"/>
              <a:t>随机变量 </a:t>
            </a:r>
            <a:r>
              <a:rPr lang="en-US" sz="2000" dirty="0"/>
              <a:t>h(X) </a:t>
            </a:r>
            <a:r>
              <a:rPr lang="zh-CN" altLang="en-US" sz="2000" dirty="0"/>
              <a:t>的期望为 </a:t>
            </a:r>
            <a:r>
              <a:rPr lang="en-US" sz="2000" dirty="0"/>
              <a:t>E [h(X)] =                     ，</a:t>
            </a:r>
            <a:r>
              <a:rPr lang="zh-CN" altLang="en-US" sz="2000" dirty="0"/>
              <a:t>该定律被称为无意识统计学家定律。</a:t>
            </a:r>
            <a:endParaRPr lang="en-US" altLang="zh-CN" sz="2000" dirty="0"/>
          </a:p>
          <a:p>
            <a:endParaRPr lang="en-US" altLang="zh-CN" sz="2000" dirty="0"/>
          </a:p>
          <a:p>
            <a:br>
              <a:rPr lang="zh-CN" altLang="en-US" dirty="0"/>
            </a:br>
            <a:r>
              <a:rPr lang="zh-CN" altLang="en-US" dirty="0"/>
              <a:t> </a:t>
            </a:r>
            <a:br>
              <a:rPr lang="zh-CN" altLang="en-US" dirty="0"/>
            </a:br>
            <a:r>
              <a:rPr lang="zh-CN" altLang="en-US" dirty="0"/>
              <a:t> </a:t>
            </a:r>
            <a:br>
              <a:rPr lang="zh-CN" altLang="en-US" dirty="0"/>
            </a:b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7090449" y="3434154"/>
            <a:ext cx="1389672" cy="404089"/>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670839" y="3803933"/>
            <a:ext cx="1647825" cy="3524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平均值法</a:t>
            </a:r>
          </a:p>
          <a:p>
            <a:endParaRPr lang="zh-CN" altLang="en-US" dirty="0"/>
          </a:p>
        </p:txBody>
      </p:sp>
      <p:sp>
        <p:nvSpPr>
          <p:cNvPr id="3" name="文本占位符 2"/>
          <p:cNvSpPr>
            <a:spLocks noGrp="1"/>
          </p:cNvSpPr>
          <p:nvPr>
            <p:ph type="body" sz="quarter" idx="22"/>
          </p:nvPr>
        </p:nvSpPr>
        <p:spPr/>
        <p:txBody>
          <a:bodyPr/>
          <a:lstStyle/>
          <a:p>
            <a:endParaRPr lang="en-US" altLang="zh-CN" sz="2000" dirty="0"/>
          </a:p>
          <a:p>
            <a:r>
              <a:rPr lang="zh-CN" altLang="en-US" sz="2000" dirty="0"/>
              <a:t>利用蒙特卡洛平均值法计算定积分的数学原理为：</a:t>
            </a:r>
            <a:endParaRPr lang="en-US" altLang="zh-CN" sz="2000" dirty="0"/>
          </a:p>
          <a:p>
            <a:endParaRPr lang="en-US" altLang="zh-CN" sz="2000" dirty="0"/>
          </a:p>
          <a:p>
            <a:r>
              <a:rPr lang="zh-CN" altLang="en-US" sz="2000" dirty="0"/>
              <a:t>其中，</a:t>
            </a:r>
            <a:r>
              <a:rPr lang="en-US" altLang="zh-CN" sz="2000" dirty="0"/>
              <a:t>q(x) </a:t>
            </a:r>
            <a:r>
              <a:rPr lang="zh-CN" altLang="en-US" sz="2000" dirty="0"/>
              <a:t>为采样点服从分布的概率密度函数，变换函数        为：</a:t>
            </a:r>
            <a:endParaRPr lang="en-US" altLang="zh-CN" sz="2000" dirty="0"/>
          </a:p>
          <a:p>
            <a:endParaRPr lang="en-US" altLang="zh-CN" sz="2000" dirty="0"/>
          </a:p>
          <a:p>
            <a:r>
              <a:rPr lang="zh-CN" altLang="en-US" sz="2000" dirty="0"/>
              <a:t>由强大数定律可知：</a:t>
            </a:r>
            <a:endParaRPr lang="en-US" altLang="zh-CN" sz="2000" dirty="0"/>
          </a:p>
          <a:p>
            <a:endParaRPr lang="en-US" altLang="zh-CN" sz="2000" dirty="0"/>
          </a:p>
          <a:p>
            <a:r>
              <a:rPr lang="zh-CN" altLang="en-US" sz="2000" dirty="0"/>
              <a:t>因此，</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dirty="0"/>
              <a:t> </a:t>
            </a:r>
            <a:br>
              <a:rPr lang="zh-CN" altLang="en-US" dirty="0"/>
            </a:br>
            <a:r>
              <a:rPr lang="zh-CN" altLang="en-US" dirty="0"/>
              <a:t> </a:t>
            </a:r>
            <a:br>
              <a:rPr lang="en-US" dirty="0"/>
            </a:br>
            <a:r>
              <a:rPr lang="en-US" dirty="0"/>
              <a:t> </a:t>
            </a:r>
            <a:br>
              <a:rPr lang="zh-CN" altLang="en-US" dirty="0"/>
            </a:br>
            <a:r>
              <a:rPr lang="zh-CN" altLang="en-US" dirty="0"/>
              <a:t> </a:t>
            </a:r>
            <a:br>
              <a:rPr lang="zh-CN" altLang="en-US" dirty="0"/>
            </a:br>
            <a:r>
              <a:rPr lang="zh-CN" altLang="en-US" dirty="0"/>
              <a:t> </a:t>
            </a:r>
            <a:br>
              <a:rPr lang="zh-CN" altLang="en-US" dirty="0"/>
            </a:br>
            <a:endParaRPr lang="zh-CN" altLang="en-US" dirty="0"/>
          </a:p>
        </p:txBody>
      </p:sp>
      <p:pic>
        <p:nvPicPr>
          <p:cNvPr id="6148" name="Picture 4"/>
          <p:cNvPicPr>
            <a:picLocks noChangeAspect="1" noChangeArrowheads="1"/>
          </p:cNvPicPr>
          <p:nvPr/>
        </p:nvPicPr>
        <p:blipFill>
          <a:blip r:embed="rId2"/>
          <a:srcRect/>
          <a:stretch>
            <a:fillRect/>
          </a:stretch>
        </p:blipFill>
        <p:spPr bwMode="auto">
          <a:xfrm>
            <a:off x="6116812" y="1469003"/>
            <a:ext cx="5331978" cy="627843"/>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a:srcRect/>
          <a:stretch>
            <a:fillRect/>
          </a:stretch>
        </p:blipFill>
        <p:spPr bwMode="auto">
          <a:xfrm>
            <a:off x="6906017" y="2452883"/>
            <a:ext cx="609600" cy="3238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7955790" y="2183901"/>
            <a:ext cx="2941854" cy="937310"/>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2974606" y="3081533"/>
            <a:ext cx="3927235" cy="829573"/>
          </a:xfrm>
          <a:prstGeom prst="rect">
            <a:avLst/>
          </a:prstGeom>
          <a:noFill/>
          <a:ln w="9525">
            <a:noFill/>
            <a:miter lim="800000"/>
            <a:headEnd/>
            <a:tailEnd/>
          </a:ln>
          <a:effectLst/>
        </p:spPr>
      </p:pic>
      <p:pic>
        <p:nvPicPr>
          <p:cNvPr id="7173" name="Picture 5"/>
          <p:cNvPicPr>
            <a:picLocks noChangeAspect="1" noChangeArrowheads="1"/>
          </p:cNvPicPr>
          <p:nvPr/>
        </p:nvPicPr>
        <p:blipFill>
          <a:blip r:embed="rId6"/>
          <a:srcRect/>
          <a:stretch>
            <a:fillRect/>
          </a:stretch>
        </p:blipFill>
        <p:spPr bwMode="auto">
          <a:xfrm>
            <a:off x="1462936" y="3984451"/>
            <a:ext cx="1600200" cy="742950"/>
          </a:xfrm>
          <a:prstGeom prst="rect">
            <a:avLst/>
          </a:prstGeom>
          <a:noFill/>
          <a:ln w="9525">
            <a:noFill/>
            <a:miter lim="800000"/>
            <a:headEnd/>
            <a:tailEnd/>
          </a:ln>
          <a:effectLst/>
        </p:spPr>
      </p:pic>
      <p:pic>
        <p:nvPicPr>
          <p:cNvPr id="7174" name="Picture 6"/>
          <p:cNvPicPr>
            <a:picLocks noChangeAspect="1" noChangeArrowheads="1"/>
          </p:cNvPicPr>
          <p:nvPr/>
        </p:nvPicPr>
        <p:blipFill>
          <a:blip r:embed="rId7"/>
          <a:srcRect/>
          <a:stretch>
            <a:fillRect/>
          </a:stretch>
        </p:blipFill>
        <p:spPr bwMode="auto">
          <a:xfrm>
            <a:off x="3116959" y="4010743"/>
            <a:ext cx="2200275" cy="790575"/>
          </a:xfrm>
          <a:prstGeom prst="rect">
            <a:avLst/>
          </a:prstGeom>
          <a:noFill/>
          <a:ln w="9525">
            <a:noFill/>
            <a:miter lim="800000"/>
            <a:headEnd/>
            <a:tailEnd/>
          </a:ln>
          <a:effectLst/>
        </p:spPr>
      </p:pic>
      <p:pic>
        <p:nvPicPr>
          <p:cNvPr id="7175" name="Picture 7"/>
          <p:cNvPicPr>
            <a:picLocks noChangeAspect="1" noChangeArrowheads="1"/>
          </p:cNvPicPr>
          <p:nvPr/>
        </p:nvPicPr>
        <p:blipFill>
          <a:blip r:embed="rId8"/>
          <a:srcRect/>
          <a:stretch>
            <a:fillRect/>
          </a:stretch>
        </p:blipFill>
        <p:spPr bwMode="auto">
          <a:xfrm>
            <a:off x="5363163" y="4009503"/>
            <a:ext cx="2066925" cy="742950"/>
          </a:xfrm>
          <a:prstGeom prst="rect">
            <a:avLst/>
          </a:prstGeom>
          <a:noFill/>
          <a:ln w="9525">
            <a:noFill/>
            <a:miter lim="800000"/>
            <a:headEnd/>
            <a:tailEnd/>
          </a:ln>
          <a:effectLst/>
        </p:spPr>
      </p:pic>
      <p:sp>
        <p:nvSpPr>
          <p:cNvPr id="14" name="TextBox 13"/>
          <p:cNvSpPr txBox="1"/>
          <p:nvPr/>
        </p:nvSpPr>
        <p:spPr>
          <a:xfrm>
            <a:off x="8530224" y="826717"/>
            <a:ext cx="2567836" cy="369332"/>
          </a:xfrm>
          <a:prstGeom prst="rect">
            <a:avLst/>
          </a:prstGeom>
          <a:noFill/>
        </p:spPr>
        <p:txBody>
          <a:bodyPr wrap="square" rtlCol="0">
            <a:spAutoFit/>
          </a:bodyPr>
          <a:lstStyle/>
          <a:p>
            <a:r>
              <a:rPr lang="zh-CN" altLang="en-US" dirty="0"/>
              <a:t>无意识统计学家定律</a:t>
            </a:r>
          </a:p>
        </p:txBody>
      </p:sp>
      <p:sp>
        <p:nvSpPr>
          <p:cNvPr id="15" name="下箭头 14"/>
          <p:cNvSpPr/>
          <p:nvPr/>
        </p:nvSpPr>
        <p:spPr>
          <a:xfrm>
            <a:off x="9544833" y="1252603"/>
            <a:ext cx="200416" cy="300625"/>
          </a:xfrm>
          <a:prstGeom prst="down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平均值法</a:t>
            </a:r>
          </a:p>
          <a:p>
            <a:endParaRPr lang="zh-CN" altLang="en-US" dirty="0"/>
          </a:p>
        </p:txBody>
      </p:sp>
      <p:sp>
        <p:nvSpPr>
          <p:cNvPr id="3" name="文本占位符 2"/>
          <p:cNvSpPr>
            <a:spLocks noGrp="1"/>
          </p:cNvSpPr>
          <p:nvPr>
            <p:ph type="body" sz="quarter" idx="22"/>
          </p:nvPr>
        </p:nvSpPr>
        <p:spPr/>
        <p:txBody>
          <a:bodyPr/>
          <a:lstStyle/>
          <a:p>
            <a:r>
              <a:rPr lang="zh-CN" altLang="en-US" sz="2000" dirty="0"/>
              <a:t>利用蒙特卡洛平均值法计算 </a:t>
            </a:r>
            <a:r>
              <a:rPr lang="en-US" sz="2000" dirty="0"/>
              <a:t>I =             （</a:t>
            </a:r>
            <a:r>
              <a:rPr lang="zh-CN" altLang="en-US" sz="2000" dirty="0"/>
              <a:t>函数 </a:t>
            </a:r>
            <a:r>
              <a:rPr lang="en-US" sz="2000" dirty="0"/>
              <a:t>f(x) </a:t>
            </a:r>
            <a:r>
              <a:rPr lang="zh-CN" altLang="en-US" sz="2000" dirty="0"/>
              <a:t>在区间 </a:t>
            </a:r>
            <a:r>
              <a:rPr lang="en-US" altLang="zh-CN" sz="2000" dirty="0"/>
              <a:t>[</a:t>
            </a:r>
            <a:r>
              <a:rPr lang="en-US" sz="2000" dirty="0"/>
              <a:t>a, b) </a:t>
            </a:r>
            <a:r>
              <a:rPr lang="zh-CN" altLang="en-US" sz="2000" dirty="0"/>
              <a:t>上可积）的一般步骤：</a:t>
            </a:r>
            <a:endParaRPr lang="en-US" altLang="zh-CN" sz="2000" dirty="0"/>
          </a:p>
          <a:p>
            <a:pPr marL="457200" indent="-457200">
              <a:buAutoNum type="arabicPeriod"/>
            </a:pPr>
            <a:r>
              <a:rPr lang="zh-CN" altLang="en-US" sz="2000" dirty="0"/>
              <a:t>对函数 </a:t>
            </a:r>
            <a:r>
              <a:rPr lang="en-US" altLang="zh-CN" sz="2000" dirty="0"/>
              <a:t>f(x) </a:t>
            </a:r>
            <a:r>
              <a:rPr lang="zh-CN" altLang="en-US" sz="2000" dirty="0"/>
              <a:t>进行抽样，抽样点 </a:t>
            </a:r>
            <a:r>
              <a:rPr lang="en-US" altLang="zh-CN" sz="2000" dirty="0"/>
              <a:t>X</a:t>
            </a:r>
            <a:r>
              <a:rPr lang="en-US" altLang="zh-CN" sz="2000" baseline="-25000" dirty="0"/>
              <a:t>i</a:t>
            </a:r>
            <a:r>
              <a:rPr lang="en-US" altLang="zh-CN" sz="2000" dirty="0"/>
              <a:t> (</a:t>
            </a:r>
            <a:r>
              <a:rPr lang="en-US" altLang="zh-CN" sz="2000" dirty="0" err="1"/>
              <a:t>i</a:t>
            </a:r>
            <a:r>
              <a:rPr lang="en-US" altLang="zh-CN" sz="2000" dirty="0"/>
              <a:t> = 1,2, · · · , N) </a:t>
            </a:r>
            <a:r>
              <a:rPr lang="zh-CN" altLang="en-US" sz="2000" dirty="0"/>
              <a:t>服从某已知分布，该分布的概率密度函数记</a:t>
            </a:r>
            <a:endParaRPr lang="en-US" altLang="zh-CN" sz="2000" dirty="0"/>
          </a:p>
          <a:p>
            <a:pPr marL="457200" indent="-457200"/>
            <a:r>
              <a:rPr lang="zh-CN" altLang="en-US" sz="2000" dirty="0"/>
              <a:t>为 </a:t>
            </a:r>
            <a:r>
              <a:rPr lang="en-US" altLang="zh-CN" sz="2000" dirty="0"/>
              <a:t>q(x)</a:t>
            </a:r>
            <a:r>
              <a:rPr lang="zh-CN" altLang="en-US" sz="2000" dirty="0"/>
              <a:t>（</a:t>
            </a:r>
            <a:r>
              <a:rPr lang="en-US" altLang="zh-CN" sz="2000" dirty="0"/>
              <a:t>               = 1</a:t>
            </a:r>
            <a:r>
              <a:rPr lang="zh-CN" altLang="en-US" sz="2000" dirty="0"/>
              <a:t>）；</a:t>
            </a:r>
            <a:endParaRPr lang="en-US" altLang="zh-CN" sz="2000" dirty="0"/>
          </a:p>
          <a:p>
            <a:pPr marL="457200" indent="-457200"/>
            <a:endParaRPr lang="en-US" altLang="zh-CN" sz="2000" dirty="0"/>
          </a:p>
          <a:p>
            <a:pPr marL="457200" indent="-457200"/>
            <a:r>
              <a:rPr lang="en-US" altLang="zh-CN" sz="2000" dirty="0"/>
              <a:t>2. </a:t>
            </a:r>
            <a:r>
              <a:rPr lang="zh-CN" altLang="en-US" sz="2000" dirty="0"/>
              <a:t>给出变换函数        ，</a:t>
            </a:r>
            <a:endParaRPr lang="en-US" altLang="zh-CN" sz="2000" dirty="0"/>
          </a:p>
          <a:p>
            <a:pPr marL="457200" indent="-457200"/>
            <a:endParaRPr lang="en-US" altLang="zh-CN" sz="2000" dirty="0"/>
          </a:p>
          <a:p>
            <a:pPr marL="457200" indent="-457200"/>
            <a:r>
              <a:rPr lang="en-US" altLang="zh-CN" sz="2000" dirty="0"/>
              <a:t>3. </a:t>
            </a:r>
            <a:r>
              <a:rPr lang="zh-CN" altLang="en-US" sz="2000" dirty="0"/>
              <a:t>计算                          ，                                            。</a:t>
            </a:r>
            <a:br>
              <a:rPr lang="en-US" sz="2000" dirty="0"/>
            </a:br>
            <a:br>
              <a:rPr lang="zh-CN" altLang="en-US" sz="2000" dirty="0"/>
            </a:br>
            <a:br>
              <a:rPr lang="zh-CN" altLang="en-US" sz="2000" dirty="0"/>
            </a:br>
            <a:r>
              <a:rPr lang="zh-CN" altLang="en-US" sz="2000" dirty="0"/>
              <a:t> </a:t>
            </a:r>
            <a:br>
              <a:rPr lang="zh-CN" altLang="en-US" dirty="0"/>
            </a:b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3964032" y="1115077"/>
            <a:ext cx="1105330" cy="438149"/>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606137" y="1976372"/>
            <a:ext cx="1038225" cy="400050"/>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2371595" y="2891293"/>
            <a:ext cx="609600" cy="323850"/>
          </a:xfrm>
          <a:prstGeom prst="rect">
            <a:avLst/>
          </a:prstGeom>
          <a:noFill/>
          <a:ln w="9525">
            <a:noFill/>
            <a:miter lim="800000"/>
            <a:headEnd/>
            <a:tailEnd/>
          </a:ln>
          <a:effectLst/>
        </p:spPr>
      </p:pic>
      <p:pic>
        <p:nvPicPr>
          <p:cNvPr id="8196" name="Picture 4"/>
          <p:cNvPicPr>
            <a:picLocks noChangeAspect="1" noChangeArrowheads="1"/>
          </p:cNvPicPr>
          <p:nvPr/>
        </p:nvPicPr>
        <p:blipFill>
          <a:blip r:embed="rId5"/>
          <a:srcRect/>
          <a:stretch>
            <a:fillRect/>
          </a:stretch>
        </p:blipFill>
        <p:spPr bwMode="auto">
          <a:xfrm>
            <a:off x="3215472" y="2616308"/>
            <a:ext cx="2905125" cy="923925"/>
          </a:xfrm>
          <a:prstGeom prst="rect">
            <a:avLst/>
          </a:prstGeom>
          <a:noFill/>
          <a:ln w="9525">
            <a:noFill/>
            <a:miter lim="800000"/>
            <a:headEnd/>
            <a:tailEnd/>
          </a:ln>
          <a:effectLst/>
        </p:spPr>
      </p:pic>
      <p:pic>
        <p:nvPicPr>
          <p:cNvPr id="8197" name="Picture 5"/>
          <p:cNvPicPr>
            <a:picLocks noChangeAspect="1" noChangeArrowheads="1"/>
          </p:cNvPicPr>
          <p:nvPr/>
        </p:nvPicPr>
        <p:blipFill>
          <a:blip r:embed="rId6"/>
          <a:srcRect/>
          <a:stretch>
            <a:fillRect/>
          </a:stretch>
        </p:blipFill>
        <p:spPr bwMode="auto">
          <a:xfrm>
            <a:off x="1357117" y="3788406"/>
            <a:ext cx="1962150" cy="333375"/>
          </a:xfrm>
          <a:prstGeom prst="rect">
            <a:avLst/>
          </a:prstGeom>
          <a:noFill/>
          <a:ln w="9525">
            <a:noFill/>
            <a:miter lim="800000"/>
            <a:headEnd/>
            <a:tailEnd/>
          </a:ln>
          <a:effectLst/>
        </p:spPr>
      </p:pic>
      <p:pic>
        <p:nvPicPr>
          <p:cNvPr id="8198" name="Picture 6"/>
          <p:cNvPicPr>
            <a:picLocks noChangeAspect="1" noChangeArrowheads="1"/>
          </p:cNvPicPr>
          <p:nvPr/>
        </p:nvPicPr>
        <p:blipFill>
          <a:blip r:embed="rId7"/>
          <a:srcRect/>
          <a:stretch>
            <a:fillRect/>
          </a:stretch>
        </p:blipFill>
        <p:spPr bwMode="auto">
          <a:xfrm>
            <a:off x="3513289" y="3784165"/>
            <a:ext cx="3318621" cy="28679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平均值法</a:t>
            </a:r>
          </a:p>
          <a:p>
            <a:endParaRPr lang="zh-CN" altLang="en-US" dirty="0"/>
          </a:p>
        </p:txBody>
      </p:sp>
      <p:sp>
        <p:nvSpPr>
          <p:cNvPr id="3" name="文本占位符 2"/>
          <p:cNvSpPr>
            <a:spLocks noGrp="1"/>
          </p:cNvSpPr>
          <p:nvPr>
            <p:ph type="body" sz="quarter" idx="22"/>
          </p:nvPr>
        </p:nvSpPr>
        <p:spPr/>
        <p:txBody>
          <a:bodyPr/>
          <a:lstStyle/>
          <a:p>
            <a:r>
              <a:rPr lang="zh-CN" altLang="en-US" sz="2000" dirty="0"/>
              <a:t>在例题中求解              ，令抽样点 </a:t>
            </a:r>
            <a:r>
              <a:rPr lang="en-US" altLang="zh-CN" sz="2000" dirty="0"/>
              <a:t>X</a:t>
            </a:r>
            <a:r>
              <a:rPr lang="en-US" altLang="zh-CN" sz="2000" baseline="-25000" dirty="0"/>
              <a:t>i</a:t>
            </a:r>
            <a:r>
              <a:rPr lang="en-US" altLang="zh-CN" sz="2000" dirty="0"/>
              <a:t> (</a:t>
            </a:r>
            <a:r>
              <a:rPr lang="en-US" altLang="zh-CN" sz="2000" dirty="0" err="1"/>
              <a:t>i</a:t>
            </a:r>
            <a:r>
              <a:rPr lang="en-US" altLang="zh-CN" sz="2000" dirty="0"/>
              <a:t> = 1,2, · · · , N) </a:t>
            </a:r>
            <a:r>
              <a:rPr lang="zh-CN" altLang="en-US" sz="2000" dirty="0"/>
              <a:t>服从均匀分布，则其概率密度函数 </a:t>
            </a:r>
            <a:r>
              <a:rPr lang="en-US" altLang="zh-CN" sz="2000" dirty="0"/>
              <a:t>q(x) </a:t>
            </a:r>
            <a:r>
              <a:rPr lang="zh-CN" altLang="en-US" sz="2000" dirty="0"/>
              <a:t>为：</a:t>
            </a:r>
            <a:endParaRPr lang="en-US" altLang="zh-CN" sz="2000" dirty="0"/>
          </a:p>
          <a:p>
            <a:endParaRPr lang="en-US" altLang="zh-CN" sz="2000" dirty="0"/>
          </a:p>
          <a:p>
            <a:endParaRPr lang="en-US" altLang="zh-CN" sz="2000" dirty="0"/>
          </a:p>
          <a:p>
            <a:endParaRPr lang="en-US" altLang="zh-CN" sz="2000" dirty="0"/>
          </a:p>
          <a:p>
            <a:r>
              <a:rPr lang="zh-CN" altLang="en-US" sz="2000" dirty="0"/>
              <a:t>则有：</a:t>
            </a:r>
            <a:endParaRPr lang="en-US" altLang="zh-CN" sz="2000" dirty="0"/>
          </a:p>
          <a:p>
            <a:endParaRPr lang="en-US" altLang="zh-CN" sz="2000" dirty="0"/>
          </a:p>
          <a:p>
            <a:r>
              <a:rPr lang="zh-CN" altLang="en-US" sz="2000" dirty="0"/>
              <a:t>在实际应用中，令 </a:t>
            </a:r>
            <a:r>
              <a:rPr lang="en-US" sz="2000" dirty="0"/>
              <a:t>N </a:t>
            </a:r>
            <a:r>
              <a:rPr lang="zh-CN" altLang="en-US" sz="2000" dirty="0"/>
              <a:t>取一个较大的值，即可采用                      的计算值作为               的估计值。</a:t>
            </a:r>
            <a:endParaRPr lang="en-US" altLang="zh-CN" sz="2000" dirty="0"/>
          </a:p>
          <a:p>
            <a:endParaRPr lang="en-US" altLang="zh-CN" sz="2000" dirty="0"/>
          </a:p>
          <a:p>
            <a:r>
              <a:rPr lang="zh-CN" altLang="en-US" sz="2000" dirty="0"/>
              <a:t>由蒙特卡洛平均值法计算定积分的例子可以看出，蒙特卡洛平均值法将求解问题转化为计算某种随机分布的数字特征（例题中将定积分求解问题                   转化为求解数学期望           ），用抽样值的数字特征（                  ）估算随机变量的数字特征（         ），并将其作为原问题的解。</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10" name="Picture 2"/>
          <p:cNvPicPr>
            <a:picLocks noChangeAspect="1" noChangeArrowheads="1"/>
          </p:cNvPicPr>
          <p:nvPr/>
        </p:nvPicPr>
        <p:blipFill>
          <a:blip r:embed="rId2"/>
          <a:srcRect/>
          <a:stretch>
            <a:fillRect/>
          </a:stretch>
        </p:blipFill>
        <p:spPr bwMode="auto">
          <a:xfrm>
            <a:off x="2076125" y="1126364"/>
            <a:ext cx="1081799" cy="401811"/>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a:srcRect/>
          <a:stretch>
            <a:fillRect/>
          </a:stretch>
        </p:blipFill>
        <p:spPr bwMode="auto">
          <a:xfrm>
            <a:off x="4116627" y="1689383"/>
            <a:ext cx="2781300" cy="9239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1373295" y="2693748"/>
            <a:ext cx="3098497" cy="779154"/>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a:srcRect/>
          <a:stretch>
            <a:fillRect/>
          </a:stretch>
        </p:blipFill>
        <p:spPr bwMode="auto">
          <a:xfrm>
            <a:off x="4495344" y="2714039"/>
            <a:ext cx="1969059" cy="768198"/>
          </a:xfrm>
          <a:prstGeom prst="rect">
            <a:avLst/>
          </a:prstGeom>
          <a:noFill/>
          <a:ln w="9525">
            <a:noFill/>
            <a:miter lim="800000"/>
            <a:headEnd/>
            <a:tailEnd/>
          </a:ln>
          <a:effectLst/>
        </p:spPr>
      </p:pic>
      <p:pic>
        <p:nvPicPr>
          <p:cNvPr id="9221" name="Picture 5"/>
          <p:cNvPicPr>
            <a:picLocks noChangeAspect="1" noChangeArrowheads="1"/>
          </p:cNvPicPr>
          <p:nvPr/>
        </p:nvPicPr>
        <p:blipFill>
          <a:blip r:embed="rId6"/>
          <a:srcRect/>
          <a:stretch>
            <a:fillRect/>
          </a:stretch>
        </p:blipFill>
        <p:spPr bwMode="auto">
          <a:xfrm>
            <a:off x="6506228" y="2723565"/>
            <a:ext cx="2124206" cy="752323"/>
          </a:xfrm>
          <a:prstGeom prst="rect">
            <a:avLst/>
          </a:prstGeom>
          <a:noFill/>
          <a:ln w="9525">
            <a:noFill/>
            <a:miter lim="800000"/>
            <a:headEnd/>
            <a:tailEnd/>
          </a:ln>
          <a:effectLst/>
        </p:spPr>
      </p:pic>
      <p:pic>
        <p:nvPicPr>
          <p:cNvPr id="9222" name="Picture 6"/>
          <p:cNvPicPr>
            <a:picLocks noChangeAspect="1" noChangeArrowheads="1"/>
          </p:cNvPicPr>
          <p:nvPr/>
        </p:nvPicPr>
        <p:blipFill>
          <a:blip r:embed="rId7"/>
          <a:srcRect/>
          <a:stretch>
            <a:fillRect/>
          </a:stretch>
        </p:blipFill>
        <p:spPr bwMode="auto">
          <a:xfrm>
            <a:off x="5964542" y="3679911"/>
            <a:ext cx="1654489" cy="416099"/>
          </a:xfrm>
          <a:prstGeom prst="rect">
            <a:avLst/>
          </a:prstGeom>
          <a:noFill/>
          <a:ln w="9525">
            <a:noFill/>
            <a:miter lim="800000"/>
            <a:headEnd/>
            <a:tailEnd/>
          </a:ln>
          <a:effectLst/>
        </p:spPr>
      </p:pic>
      <p:pic>
        <p:nvPicPr>
          <p:cNvPr id="9223" name="Picture 7"/>
          <p:cNvPicPr>
            <a:picLocks noChangeAspect="1" noChangeArrowheads="1"/>
          </p:cNvPicPr>
          <p:nvPr/>
        </p:nvPicPr>
        <p:blipFill>
          <a:blip r:embed="rId8"/>
          <a:srcRect/>
          <a:stretch>
            <a:fillRect/>
          </a:stretch>
        </p:blipFill>
        <p:spPr bwMode="auto">
          <a:xfrm>
            <a:off x="9211718" y="3640573"/>
            <a:ext cx="1019121" cy="467964"/>
          </a:xfrm>
          <a:prstGeom prst="rect">
            <a:avLst/>
          </a:prstGeom>
          <a:noFill/>
          <a:ln w="9525">
            <a:noFill/>
            <a:miter lim="800000"/>
            <a:headEnd/>
            <a:tailEnd/>
          </a:ln>
          <a:effectLst/>
        </p:spPr>
      </p:pic>
      <p:pic>
        <p:nvPicPr>
          <p:cNvPr id="9224" name="Picture 8"/>
          <p:cNvPicPr>
            <a:picLocks noChangeAspect="1" noChangeArrowheads="1"/>
          </p:cNvPicPr>
          <p:nvPr/>
        </p:nvPicPr>
        <p:blipFill>
          <a:blip r:embed="rId9"/>
          <a:srcRect/>
          <a:stretch>
            <a:fillRect/>
          </a:stretch>
        </p:blipFill>
        <p:spPr bwMode="auto">
          <a:xfrm>
            <a:off x="5886189" y="4913986"/>
            <a:ext cx="1371600" cy="361950"/>
          </a:xfrm>
          <a:prstGeom prst="rect">
            <a:avLst/>
          </a:prstGeom>
          <a:noFill/>
          <a:ln w="9525">
            <a:noFill/>
            <a:miter lim="800000"/>
            <a:headEnd/>
            <a:tailEnd/>
          </a:ln>
          <a:effectLst/>
        </p:spPr>
      </p:pic>
      <p:pic>
        <p:nvPicPr>
          <p:cNvPr id="9225" name="Picture 9"/>
          <p:cNvPicPr>
            <a:picLocks noChangeAspect="1" noChangeArrowheads="1"/>
          </p:cNvPicPr>
          <p:nvPr/>
        </p:nvPicPr>
        <p:blipFill>
          <a:blip r:embed="rId10"/>
          <a:srcRect/>
          <a:stretch>
            <a:fillRect/>
          </a:stretch>
        </p:blipFill>
        <p:spPr bwMode="auto">
          <a:xfrm>
            <a:off x="9576735" y="4959850"/>
            <a:ext cx="904875" cy="295275"/>
          </a:xfrm>
          <a:prstGeom prst="rect">
            <a:avLst/>
          </a:prstGeom>
          <a:noFill/>
          <a:ln w="9525">
            <a:noFill/>
            <a:miter lim="800000"/>
            <a:headEnd/>
            <a:tailEnd/>
          </a:ln>
          <a:effectLst/>
        </p:spPr>
      </p:pic>
      <p:pic>
        <p:nvPicPr>
          <p:cNvPr id="9226" name="Picture 10"/>
          <p:cNvPicPr>
            <a:picLocks noChangeAspect="1" noChangeArrowheads="1"/>
          </p:cNvPicPr>
          <p:nvPr/>
        </p:nvPicPr>
        <p:blipFill>
          <a:blip r:embed="rId11"/>
          <a:srcRect/>
          <a:stretch>
            <a:fillRect/>
          </a:stretch>
        </p:blipFill>
        <p:spPr bwMode="auto">
          <a:xfrm>
            <a:off x="2466780" y="5209849"/>
            <a:ext cx="1571625" cy="371475"/>
          </a:xfrm>
          <a:prstGeom prst="rect">
            <a:avLst/>
          </a:prstGeom>
          <a:noFill/>
          <a:ln w="9525">
            <a:noFill/>
            <a:miter lim="800000"/>
            <a:headEnd/>
            <a:tailEnd/>
          </a:ln>
          <a:effectLst/>
        </p:spPr>
      </p:pic>
      <p:pic>
        <p:nvPicPr>
          <p:cNvPr id="9227" name="Picture 11"/>
          <p:cNvPicPr>
            <a:picLocks noChangeAspect="1" noChangeArrowheads="1"/>
          </p:cNvPicPr>
          <p:nvPr/>
        </p:nvPicPr>
        <p:blipFill>
          <a:blip r:embed="rId12"/>
          <a:srcRect/>
          <a:stretch>
            <a:fillRect/>
          </a:stretch>
        </p:blipFill>
        <p:spPr bwMode="auto">
          <a:xfrm>
            <a:off x="7085817" y="5224136"/>
            <a:ext cx="876300" cy="3429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平均值法</a:t>
            </a:r>
          </a:p>
        </p:txBody>
      </p:sp>
      <p:sp>
        <p:nvSpPr>
          <p:cNvPr id="3" name="文本占位符 2"/>
          <p:cNvSpPr>
            <a:spLocks noGrp="1"/>
          </p:cNvSpPr>
          <p:nvPr>
            <p:ph type="body" sz="quarter" idx="22"/>
          </p:nvPr>
        </p:nvSpPr>
        <p:spPr/>
        <p:txBody>
          <a:bodyPr/>
          <a:lstStyle/>
          <a:p>
            <a:r>
              <a:rPr lang="zh-CN" altLang="en-US" sz="2000" dirty="0"/>
              <a:t>总结蒙特卡洛平均值法求解问题的三个主要步骤为：</a:t>
            </a:r>
            <a:br>
              <a:rPr lang="zh-CN" altLang="en-US" dirty="0"/>
            </a:br>
            <a:endParaRPr lang="en-US" altLang="zh-CN" dirty="0"/>
          </a:p>
          <a:p>
            <a:pPr marL="457200" indent="-457200"/>
            <a:r>
              <a:rPr lang="en-US" altLang="zh-CN" sz="2000" dirty="0"/>
              <a:t>1. </a:t>
            </a:r>
            <a:r>
              <a:rPr lang="zh-CN" altLang="en-US" sz="2000" dirty="0"/>
              <a:t>描述：根据给定问题描述或构造一个随机过程 </a:t>
            </a:r>
            <a:r>
              <a:rPr lang="en-US" sz="2000" dirty="0"/>
              <a:t>{X(t), t ∈ T }</a:t>
            </a:r>
            <a:r>
              <a:rPr lang="zh-CN" altLang="en-US" sz="2000" dirty="0"/>
              <a:t>；</a:t>
            </a:r>
            <a:endParaRPr lang="en-US" altLang="zh-CN" sz="2000" dirty="0"/>
          </a:p>
          <a:p>
            <a:pPr marL="457200" indent="-457200"/>
            <a:endParaRPr lang="en-US" altLang="zh-CN" sz="2000" dirty="0"/>
          </a:p>
          <a:p>
            <a:pPr marL="457200" indent="-457200"/>
            <a:r>
              <a:rPr lang="en-US" altLang="zh-CN" sz="2000" dirty="0"/>
              <a:t>2. </a:t>
            </a:r>
            <a:r>
              <a:rPr lang="zh-CN" altLang="en-US" sz="2000" dirty="0"/>
              <a:t>抽样：生成已知概率分布的随机变量，并对构造的随机过程进行抽样；</a:t>
            </a:r>
            <a:endParaRPr lang="en-US" altLang="zh-CN" sz="2000" dirty="0"/>
          </a:p>
          <a:p>
            <a:pPr marL="457200" indent="-457200"/>
            <a:endParaRPr lang="en-US" altLang="zh-CN" sz="2000" dirty="0"/>
          </a:p>
          <a:p>
            <a:pPr marL="457200" indent="-457200"/>
            <a:r>
              <a:rPr lang="en-US" altLang="zh-CN" sz="2000" dirty="0"/>
              <a:t>3. </a:t>
            </a:r>
            <a:r>
              <a:rPr lang="zh-CN" altLang="en-US" sz="2000" dirty="0"/>
              <a:t>估算：用抽样值的数字特征估算随机过程 </a:t>
            </a:r>
            <a:r>
              <a:rPr lang="en-US" altLang="zh-CN" sz="2000" dirty="0"/>
              <a:t>{X(t)} </a:t>
            </a:r>
            <a:r>
              <a:rPr lang="zh-CN" altLang="en-US" sz="2000" dirty="0"/>
              <a:t>的数字特征。</a:t>
            </a:r>
            <a:r>
              <a:rPr lang="en-US" i="1" dirty="0"/>
              <a:t> </a:t>
            </a:r>
            <a:br>
              <a:rPr lang="en-US" sz="2000" dirty="0"/>
            </a:br>
            <a:r>
              <a:rPr lang="en-US" dirty="0"/>
              <a:t> </a:t>
            </a:r>
            <a:br>
              <a:rPr lang="zh-CN" altLang="en-US" dirty="0"/>
            </a:b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模拟交互序列</a:t>
            </a:r>
          </a:p>
        </p:txBody>
      </p:sp>
      <p:sp>
        <p:nvSpPr>
          <p:cNvPr id="3" name="文本占位符 2"/>
          <p:cNvSpPr>
            <a:spLocks noGrp="1"/>
          </p:cNvSpPr>
          <p:nvPr>
            <p:ph type="body" sz="quarter" idx="22"/>
          </p:nvPr>
        </p:nvSpPr>
        <p:spPr/>
        <p:txBody>
          <a:bodyPr/>
          <a:lstStyle/>
          <a:p>
            <a:r>
              <a:rPr lang="zh-CN" altLang="en-US" sz="2000" dirty="0"/>
              <a:t>采用蒙特卡洛方法求解无模型强化问题时，每个样本序列必须是一个</a:t>
            </a:r>
            <a:r>
              <a:rPr lang="zh-CN" altLang="en-US" sz="2000" b="1" dirty="0"/>
              <a:t>完整的交互序列</a:t>
            </a:r>
            <a:r>
              <a:rPr lang="zh-CN" altLang="en-US" sz="2000" dirty="0"/>
              <a:t>（</a:t>
            </a:r>
            <a:r>
              <a:rPr lang="en-US" altLang="zh-CN" sz="2000" dirty="0"/>
              <a:t>Episode</a:t>
            </a:r>
            <a:r>
              <a:rPr lang="zh-CN" altLang="en-US" sz="2000" dirty="0"/>
              <a:t>）。一个完整的交互序列从某个初始状态开始，经有限时间到达终止状态结束。没有达到终止状态的交互序列不是完整的。</a:t>
            </a:r>
            <a:endParaRPr lang="en-US" altLang="zh-CN" sz="2000" dirty="0"/>
          </a:p>
          <a:p>
            <a:endParaRPr lang="en-US" altLang="zh-CN" sz="2000" dirty="0"/>
          </a:p>
          <a:p>
            <a:r>
              <a:rPr lang="zh-CN" altLang="en-US" sz="2000" dirty="0"/>
              <a:t>给定策略 𝜋，我们可以基于策略 𝜋 产生 </a:t>
            </a:r>
            <a:r>
              <a:rPr lang="en-US" sz="2000" dirty="0"/>
              <a:t>N </a:t>
            </a:r>
            <a:r>
              <a:rPr lang="zh-CN" altLang="en-US" sz="2000" dirty="0"/>
              <a:t>次试验，每次试验能得到一个完整的交互序列，共有 </a:t>
            </a:r>
            <a:r>
              <a:rPr lang="en-US" sz="2000" dirty="0"/>
              <a:t>N </a:t>
            </a:r>
            <a:r>
              <a:rPr lang="zh-CN" altLang="en-US" sz="2000" dirty="0"/>
              <a:t>个样本序列                                                        </a:t>
            </a:r>
            <a:r>
              <a:rPr lang="en-US" sz="2000" dirty="0"/>
              <a:t>。</a:t>
            </a:r>
          </a:p>
          <a:p>
            <a:r>
              <a:rPr lang="zh-CN" altLang="en-US" sz="2000" dirty="0"/>
              <a:t>每个强化学习交互序列包含当前状态 </a:t>
            </a:r>
            <a:r>
              <a:rPr lang="en-US" altLang="zh-CN" sz="2000" dirty="0" err="1"/>
              <a:t>s</a:t>
            </a:r>
            <a:r>
              <a:rPr lang="en-US" altLang="zh-CN" sz="2000" baseline="-25000" dirty="0" err="1"/>
              <a:t>i</a:t>
            </a:r>
            <a:r>
              <a:rPr lang="en-US" sz="2000" dirty="0"/>
              <a:t>，</a:t>
            </a:r>
            <a:r>
              <a:rPr lang="zh-CN" altLang="en-US" sz="2000" dirty="0"/>
              <a:t>在当前状态下采取的动作 </a:t>
            </a:r>
            <a:r>
              <a:rPr lang="en-US" sz="2000" dirty="0" err="1"/>
              <a:t>a</a:t>
            </a:r>
            <a:r>
              <a:rPr lang="en-US" altLang="zh-CN" sz="2000" baseline="-25000" dirty="0" err="1"/>
              <a:t>i</a:t>
            </a:r>
            <a:r>
              <a:rPr lang="en-US" sz="2000" dirty="0"/>
              <a:t>，</a:t>
            </a:r>
            <a:r>
              <a:rPr lang="zh-CN" altLang="en-US" sz="2000" dirty="0"/>
              <a:t>当前动作导致的下一个状态的奖励 </a:t>
            </a:r>
            <a:r>
              <a:rPr lang="en-US" sz="2000" dirty="0"/>
              <a:t>r</a:t>
            </a:r>
            <a:r>
              <a:rPr lang="en-US" altLang="zh-CN" sz="2000" baseline="-25000" dirty="0"/>
              <a:t>i+1</a:t>
            </a:r>
            <a:r>
              <a:rPr lang="en-US" sz="2000" dirty="0"/>
              <a:t>。</a:t>
            </a:r>
            <a:br>
              <a:rPr lang="zh-CN" altLang="en-US" sz="2000" dirty="0"/>
            </a:br>
            <a:br>
              <a:rPr lang="en-US" sz="2000" dirty="0"/>
            </a:br>
            <a:br>
              <a:rPr lang="zh-CN" altLang="en-US" sz="2000" dirty="0"/>
            </a:b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1859593" y="2933113"/>
            <a:ext cx="4038600" cy="3905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Gym</a:t>
            </a:r>
            <a:endParaRPr lang="zh-CN" altLang="en-US" dirty="0"/>
          </a:p>
        </p:txBody>
      </p:sp>
      <p:sp>
        <p:nvSpPr>
          <p:cNvPr id="3" name="文本占位符 2"/>
          <p:cNvSpPr>
            <a:spLocks noGrp="1"/>
          </p:cNvSpPr>
          <p:nvPr>
            <p:ph type="body" sz="quarter" idx="22"/>
          </p:nvPr>
        </p:nvSpPr>
        <p:spPr/>
        <p:txBody>
          <a:bodyPr/>
          <a:lstStyle/>
          <a:p>
            <a:r>
              <a:rPr lang="en-US" altLang="zh-CN" sz="2000" dirty="0"/>
              <a:t>• Gym </a:t>
            </a:r>
            <a:r>
              <a:rPr lang="zh-CN" altLang="en-US" sz="2000" dirty="0"/>
              <a:t>是一款用于开发和比较强化学习算法的工具。</a:t>
            </a:r>
            <a:endParaRPr lang="en-US" altLang="zh-CN" sz="2000" dirty="0"/>
          </a:p>
          <a:p>
            <a:r>
              <a:rPr lang="en-US" altLang="zh-CN" sz="2000" dirty="0"/>
              <a:t>• Gym </a:t>
            </a:r>
            <a:r>
              <a:rPr lang="zh-CN" altLang="en-US" sz="2000" dirty="0"/>
              <a:t>采用动画的形式，将强化学习问题中的交互过程可视化地展现出来，方便深入学习掌握强化学习算法。</a:t>
            </a:r>
            <a:endParaRPr lang="en-US" altLang="zh-CN" sz="2000" dirty="0"/>
          </a:p>
          <a:p>
            <a:r>
              <a:rPr lang="en-US" altLang="zh-CN" sz="2000" dirty="0"/>
              <a:t>• Gym </a:t>
            </a:r>
            <a:r>
              <a:rPr lang="zh-CN" altLang="en-US" sz="2000" dirty="0"/>
              <a:t>工具库由一系列的环境（</a:t>
            </a:r>
            <a:r>
              <a:rPr lang="en-US" altLang="zh-CN" sz="2000" dirty="0"/>
              <a:t>Environment</a:t>
            </a:r>
            <a:r>
              <a:rPr lang="zh-CN" altLang="en-US" sz="2000" dirty="0"/>
              <a:t>）组成，这些环境都有一个共享的接口，方便使用者调用去实现强化学习算法。</a:t>
            </a:r>
            <a:endParaRPr lang="en-US" altLang="zh-CN" sz="2000" dirty="0"/>
          </a:p>
          <a:p>
            <a:r>
              <a:rPr lang="en-US" altLang="zh-CN" sz="2000" dirty="0"/>
              <a:t>• Gym </a:t>
            </a:r>
            <a:r>
              <a:rPr lang="zh-CN" altLang="en-US" sz="2000" dirty="0"/>
              <a:t>集成了许多常见的强化学习的模拟环境，比如 </a:t>
            </a:r>
            <a:r>
              <a:rPr lang="en-US" altLang="zh-CN" sz="2000" dirty="0"/>
              <a:t>21 </a:t>
            </a:r>
            <a:r>
              <a:rPr lang="zh-CN" altLang="en-US" sz="2000" dirty="0"/>
              <a:t>点游戏、</a:t>
            </a:r>
            <a:r>
              <a:rPr lang="en-US" altLang="zh-CN" sz="2000" dirty="0"/>
              <a:t>Atari </a:t>
            </a:r>
            <a:r>
              <a:rPr lang="zh-CN" altLang="en-US" sz="2000" dirty="0"/>
              <a:t>游戏。利用 </a:t>
            </a:r>
            <a:r>
              <a:rPr lang="en-US" altLang="zh-CN" sz="2000" dirty="0"/>
              <a:t>Gym </a:t>
            </a:r>
            <a:r>
              <a:rPr lang="zh-CN" altLang="en-US" sz="2000" dirty="0"/>
              <a:t>已有的强化学习环境，能快速地实现强化学习算法。</a:t>
            </a:r>
            <a:endParaRPr lang="en-US" altLang="zh-CN" sz="2000" dirty="0"/>
          </a:p>
          <a:p>
            <a:endParaRPr lang="en-US" altLang="zh-CN" sz="2000" dirty="0"/>
          </a:p>
          <a:p>
            <a:r>
              <a:rPr lang="zh-CN" altLang="en-US" sz="2000" dirty="0"/>
              <a:t>比如在书中 </a:t>
            </a:r>
            <a:r>
              <a:rPr lang="en-US" altLang="zh-CN" sz="2000" dirty="0"/>
              <a:t>21</a:t>
            </a:r>
            <a:r>
              <a:rPr lang="zh-CN" altLang="en-US" sz="2000" dirty="0"/>
              <a:t> 点游戏例子中，导入 </a:t>
            </a:r>
            <a:r>
              <a:rPr lang="en-US" altLang="zh-CN" sz="2000" dirty="0"/>
              <a:t>Gym</a:t>
            </a:r>
            <a:r>
              <a:rPr lang="zh-CN" altLang="en-US" sz="2000" dirty="0"/>
              <a:t> 后，不需要我们再去编写环境和规则等相关代码。</a:t>
            </a:r>
            <a:endParaRPr lang="en-US" altLang="zh-CN" sz="2000" dirty="0"/>
          </a:p>
          <a:p>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蒙特卡洛预测</a:t>
            </a:r>
          </a:p>
        </p:txBody>
      </p:sp>
      <p:sp>
        <p:nvSpPr>
          <p:cNvPr id="3" name="文本占位符 2"/>
          <p:cNvSpPr>
            <a:spLocks noGrp="1"/>
          </p:cNvSpPr>
          <p:nvPr>
            <p:ph type="body" sz="quarter" idx="22"/>
          </p:nvPr>
        </p:nvSpPr>
        <p:spPr/>
        <p:txBody>
          <a:bodyPr/>
          <a:lstStyle/>
          <a:p>
            <a:r>
              <a:rPr lang="zh-CN" altLang="en-US" sz="2000" dirty="0"/>
              <a:t>回顾强化学习中对值函数的定义，状态值函数 </a:t>
            </a:r>
            <a:r>
              <a:rPr lang="en-US" altLang="zh-CN" sz="2000" dirty="0"/>
              <a:t>v</a:t>
            </a:r>
            <a:r>
              <a:rPr lang="zh-CN" altLang="en-US" sz="2000" dirty="0"/>
              <a:t>𝜋</a:t>
            </a:r>
            <a:r>
              <a:rPr lang="en-US" altLang="zh-CN" sz="2000" dirty="0"/>
              <a:t>(s) </a:t>
            </a:r>
            <a:r>
              <a:rPr lang="zh-CN" altLang="en-US" sz="2000" dirty="0"/>
              <a:t>定义为：采用策略 𝜋，从状态 </a:t>
            </a:r>
            <a:r>
              <a:rPr lang="en-US" altLang="zh-CN" sz="2000" dirty="0"/>
              <a:t>s </a:t>
            </a:r>
            <a:r>
              <a:rPr lang="zh-CN" altLang="en-US" sz="2000" dirty="0"/>
              <a:t>开始获得期望回报，即：</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状态</a:t>
            </a:r>
            <a:r>
              <a:rPr lang="en-US" altLang="zh-CN" sz="2000" dirty="0"/>
              <a:t>-</a:t>
            </a:r>
            <a:r>
              <a:rPr lang="zh-CN" altLang="en-US" sz="2000" dirty="0"/>
              <a:t>行动值函数 </a:t>
            </a:r>
            <a:r>
              <a:rPr lang="en-US" sz="2000" dirty="0"/>
              <a:t>q</a:t>
            </a:r>
            <a:r>
              <a:rPr lang="zh-CN" altLang="en-US" sz="2000" dirty="0"/>
              <a:t>𝜋</a:t>
            </a:r>
            <a:r>
              <a:rPr lang="en-US" sz="2000" dirty="0"/>
              <a:t>(s, a) </a:t>
            </a:r>
            <a:r>
              <a:rPr lang="zh-CN" altLang="en-US" sz="2000" dirty="0"/>
              <a:t>定义为，采用策略 𝜋，在状态 </a:t>
            </a:r>
            <a:r>
              <a:rPr lang="en-US" sz="2000" dirty="0"/>
              <a:t>s </a:t>
            </a:r>
            <a:r>
              <a:rPr lang="zh-CN" altLang="en-US" sz="2000" dirty="0"/>
              <a:t>下采用动作 </a:t>
            </a:r>
            <a:r>
              <a:rPr lang="en-US" sz="2000" dirty="0"/>
              <a:t>a </a:t>
            </a:r>
            <a:r>
              <a:rPr lang="zh-CN" altLang="en-US" sz="2000" dirty="0"/>
              <a:t>获得的期望回报，即：</a:t>
            </a:r>
            <a:br>
              <a:rPr lang="zh-CN" altLang="en-US" dirty="0"/>
            </a:br>
            <a:r>
              <a:rPr lang="zh-CN" altLang="en-US" dirty="0"/>
              <a:t> </a:t>
            </a:r>
            <a:br>
              <a:rPr lang="zh-CN" altLang="en-US" dirty="0"/>
            </a:br>
            <a:endParaRPr lang="zh-CN" altLang="en-US" dirty="0"/>
          </a:p>
        </p:txBody>
      </p:sp>
      <p:pic>
        <p:nvPicPr>
          <p:cNvPr id="9218" name="Picture 2"/>
          <p:cNvPicPr>
            <a:picLocks noChangeAspect="1" noChangeArrowheads="1"/>
          </p:cNvPicPr>
          <p:nvPr/>
        </p:nvPicPr>
        <p:blipFill>
          <a:blip r:embed="rId2"/>
          <a:srcRect/>
          <a:stretch>
            <a:fillRect/>
          </a:stretch>
        </p:blipFill>
        <p:spPr bwMode="auto">
          <a:xfrm>
            <a:off x="3547149" y="1918113"/>
            <a:ext cx="4772025" cy="18192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3514464" y="4958350"/>
            <a:ext cx="4286250" cy="12001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蒙特卡洛预测</a:t>
            </a:r>
          </a:p>
        </p:txBody>
      </p:sp>
      <p:sp>
        <p:nvSpPr>
          <p:cNvPr id="3" name="文本占位符 2"/>
          <p:cNvSpPr>
            <a:spLocks noGrp="1"/>
          </p:cNvSpPr>
          <p:nvPr>
            <p:ph type="body" sz="quarter" idx="22"/>
          </p:nvPr>
        </p:nvSpPr>
        <p:spPr/>
        <p:txBody>
          <a:bodyPr/>
          <a:lstStyle/>
          <a:p>
            <a:r>
              <a:rPr lang="zh-CN" altLang="en-US" sz="2000" dirty="0"/>
              <a:t>值函数的本质是计算期望回报，在无模型的强化学习问题中，我们可以采用蒙特卡洛思想，用随机样本来估算所需计算的期望值。</a:t>
            </a:r>
            <a:endParaRPr lang="en-US" altLang="zh-CN" sz="2000" dirty="0"/>
          </a:p>
          <a:p>
            <a:endParaRPr lang="en-US" altLang="zh-CN" sz="2000" dirty="0"/>
          </a:p>
          <a:p>
            <a:r>
              <a:rPr lang="zh-CN" altLang="en-US" sz="2000" dirty="0"/>
              <a:t>求解预测问题时，给定需评估的策略 𝜋，我们可以基于策略 𝜋 产生 </a:t>
            </a:r>
            <a:r>
              <a:rPr lang="en-US" altLang="zh-CN" sz="2000" dirty="0"/>
              <a:t>N </a:t>
            </a:r>
            <a:r>
              <a:rPr lang="zh-CN" altLang="en-US" sz="2000" dirty="0"/>
              <a:t>次试验，得到 </a:t>
            </a:r>
            <a:r>
              <a:rPr lang="en-US" altLang="zh-CN" sz="2000" dirty="0"/>
              <a:t>N </a:t>
            </a:r>
            <a:r>
              <a:rPr lang="zh-CN" altLang="en-US" sz="2000" dirty="0"/>
              <a:t>个样本序列：</a:t>
            </a:r>
            <a:endParaRPr lang="en-US" altLang="zh-CN" sz="2000" dirty="0"/>
          </a:p>
          <a:p>
            <a:endParaRPr lang="en-US" altLang="zh-CN" sz="2000" dirty="0"/>
          </a:p>
          <a:p>
            <a:endParaRPr lang="en-US" altLang="zh-CN" sz="2000" dirty="0"/>
          </a:p>
          <a:p>
            <a:r>
              <a:rPr lang="zh-CN" altLang="en-US" sz="2000" dirty="0"/>
              <a:t>由蒙特卡洛思想可知，状态值函数 </a:t>
            </a:r>
            <a:r>
              <a:rPr lang="en-US" altLang="zh-CN" sz="2000" dirty="0"/>
              <a:t>v</a:t>
            </a:r>
            <a:r>
              <a:rPr lang="zh-CN" altLang="en-US" sz="2000" dirty="0"/>
              <a:t>𝜋</a:t>
            </a:r>
            <a:r>
              <a:rPr lang="en-US" altLang="zh-CN" sz="2000" dirty="0"/>
              <a:t>(s) </a:t>
            </a:r>
            <a:r>
              <a:rPr lang="zh-CN" altLang="en-US" sz="2000" dirty="0"/>
              <a:t>可由下式估计：</a:t>
            </a:r>
            <a:endParaRPr lang="en-US" altLang="zh-CN" sz="2000" dirty="0"/>
          </a:p>
          <a:p>
            <a:endParaRPr lang="en-US" altLang="zh-CN" sz="2000" dirty="0"/>
          </a:p>
          <a:p>
            <a:endParaRPr lang="en-US" altLang="zh-CN" sz="2000" dirty="0"/>
          </a:p>
          <a:p>
            <a:r>
              <a:rPr lang="en-US" altLang="zh-CN" sz="2000" dirty="0"/>
              <a:t>          </a:t>
            </a:r>
            <a:r>
              <a:rPr lang="zh-CN" altLang="en-US" sz="2000" dirty="0"/>
              <a:t>其中，</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10242" name="Picture 2"/>
          <p:cNvPicPr>
            <a:picLocks noChangeAspect="1" noChangeArrowheads="1"/>
          </p:cNvPicPr>
          <p:nvPr/>
        </p:nvPicPr>
        <p:blipFill>
          <a:blip r:embed="rId2"/>
          <a:srcRect/>
          <a:stretch>
            <a:fillRect/>
          </a:stretch>
        </p:blipFill>
        <p:spPr bwMode="auto">
          <a:xfrm>
            <a:off x="564650" y="2668303"/>
            <a:ext cx="4111151" cy="425625"/>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2230743" y="4156619"/>
            <a:ext cx="7229475" cy="52387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2352675" y="4896700"/>
            <a:ext cx="5657850" cy="3714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蒙特卡洛预测</a:t>
            </a:r>
          </a:p>
        </p:txBody>
      </p:sp>
      <p:sp>
        <p:nvSpPr>
          <p:cNvPr id="3" name="文本占位符 2"/>
          <p:cNvSpPr>
            <a:spLocks noGrp="1"/>
          </p:cNvSpPr>
          <p:nvPr>
            <p:ph type="body" sz="quarter" idx="22"/>
          </p:nvPr>
        </p:nvSpPr>
        <p:spPr/>
        <p:txBody>
          <a:bodyPr/>
          <a:lstStyle/>
          <a:p>
            <a:r>
              <a:rPr lang="zh-CN" altLang="en-US" sz="2000" dirty="0"/>
              <a:t>在一个完整的交互序列（</a:t>
            </a:r>
            <a:r>
              <a:rPr lang="en-US" altLang="zh-CN" sz="2000" dirty="0"/>
              <a:t>Episode</a:t>
            </a:r>
            <a:r>
              <a:rPr lang="zh-CN" altLang="en-US" sz="2000" dirty="0"/>
              <a:t>）中，同一个状态 </a:t>
            </a:r>
            <a:r>
              <a:rPr lang="en-US" altLang="zh-CN" sz="2000" dirty="0"/>
              <a:t>s</a:t>
            </a:r>
            <a:r>
              <a:rPr lang="zh-CN" altLang="en-US" sz="2000" dirty="0"/>
              <a:t>（</a:t>
            </a:r>
            <a:r>
              <a:rPr lang="en-US" altLang="zh-CN" sz="2000" dirty="0"/>
              <a:t>s ∈ S</a:t>
            </a:r>
            <a:r>
              <a:rPr lang="zh-CN" altLang="en-US" sz="2000" dirty="0"/>
              <a:t>）可能出现多次，这里我们只考虑当 </a:t>
            </a:r>
            <a:r>
              <a:rPr lang="en-US" altLang="zh-CN" sz="2000" dirty="0"/>
              <a:t>s </a:t>
            </a:r>
            <a:r>
              <a:rPr lang="zh-CN" altLang="en-US" sz="2000" dirty="0"/>
              <a:t>第一次出现时，参与者获得的长期回报。第一次访问的蒙特卡洛预测算法如下所示：</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通过模拟 </a:t>
            </a:r>
            <a:r>
              <a:rPr lang="en-US" sz="2000" dirty="0"/>
              <a:t>N </a:t>
            </a:r>
            <a:r>
              <a:rPr lang="zh-CN" altLang="en-US" sz="2000" dirty="0"/>
              <a:t>个完整的交互序列，用平均值作为 </a:t>
            </a:r>
            <a:r>
              <a:rPr lang="en-US" sz="2000" dirty="0"/>
              <a:t>G(s) </a:t>
            </a:r>
            <a:r>
              <a:rPr lang="zh-CN" altLang="en-US" sz="2000" dirty="0"/>
              <a:t>的估计值，即可用于估算状态值函数</a:t>
            </a:r>
            <a:r>
              <a:rPr lang="en-US" altLang="zh-CN" sz="2000" dirty="0"/>
              <a:t>:</a:t>
            </a:r>
            <a:br>
              <a:rPr lang="zh-CN" altLang="en-US" sz="2000" dirty="0"/>
            </a:b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11266" name="Picture 2"/>
          <p:cNvPicPr>
            <a:picLocks noChangeAspect="1" noChangeArrowheads="1"/>
          </p:cNvPicPr>
          <p:nvPr/>
        </p:nvPicPr>
        <p:blipFill>
          <a:blip r:embed="rId2"/>
          <a:srcRect/>
          <a:stretch>
            <a:fillRect/>
          </a:stretch>
        </p:blipFill>
        <p:spPr bwMode="auto">
          <a:xfrm>
            <a:off x="1102748" y="1913742"/>
            <a:ext cx="4859641" cy="3312332"/>
          </a:xfrm>
          <a:prstGeom prst="rect">
            <a:avLst/>
          </a:prstGeom>
          <a:noFill/>
          <a:ln w="9525">
            <a:noFill/>
            <a:miter lim="800000"/>
            <a:headEnd/>
            <a:tailEnd/>
          </a:ln>
          <a:effectLst/>
        </p:spPr>
      </p:pic>
      <p:sp>
        <p:nvSpPr>
          <p:cNvPr id="8" name="TextBox 7"/>
          <p:cNvSpPr txBox="1"/>
          <p:nvPr/>
        </p:nvSpPr>
        <p:spPr>
          <a:xfrm>
            <a:off x="6125227" y="3106455"/>
            <a:ext cx="3820439" cy="923330"/>
          </a:xfrm>
          <a:prstGeom prst="rect">
            <a:avLst/>
          </a:prstGeom>
          <a:noFill/>
        </p:spPr>
        <p:txBody>
          <a:bodyPr wrap="square" rtlCol="0">
            <a:spAutoFit/>
          </a:bodyPr>
          <a:lstStyle/>
          <a:p>
            <a:r>
              <a:rPr lang="zh-CN" altLang="en-US" dirty="0"/>
              <a:t>该算法对状态空间 </a:t>
            </a:r>
            <a:r>
              <a:rPr lang="en-US" altLang="zh-CN" dirty="0"/>
              <a:t>S </a:t>
            </a:r>
            <a:r>
              <a:rPr lang="zh-CN" altLang="en-US" dirty="0"/>
              <a:t>中的每个状态初始化一个空列表 </a:t>
            </a:r>
            <a:r>
              <a:rPr lang="en-US" altLang="zh-CN" dirty="0" err="1"/>
              <a:t>gList</a:t>
            </a:r>
            <a:r>
              <a:rPr lang="en-US" altLang="zh-CN" dirty="0"/>
              <a:t>(s) = [ ]</a:t>
            </a:r>
            <a:r>
              <a:rPr lang="zh-CN" altLang="en-US" dirty="0"/>
              <a:t>，用于存储不同状态下的长期回报 </a:t>
            </a:r>
            <a:r>
              <a:rPr lang="en-US" altLang="zh-CN" dirty="0"/>
              <a:t>G(s)</a:t>
            </a:r>
            <a:r>
              <a:rPr lang="zh-CN" altLang="en-US" dirty="0"/>
              <a:t>。</a:t>
            </a:r>
          </a:p>
        </p:txBody>
      </p:sp>
      <p:pic>
        <p:nvPicPr>
          <p:cNvPr id="11267" name="Picture 3"/>
          <p:cNvPicPr>
            <a:picLocks noChangeAspect="1" noChangeArrowheads="1"/>
          </p:cNvPicPr>
          <p:nvPr/>
        </p:nvPicPr>
        <p:blipFill>
          <a:blip r:embed="rId3"/>
          <a:srcRect/>
          <a:stretch>
            <a:fillRect/>
          </a:stretch>
        </p:blipFill>
        <p:spPr bwMode="auto">
          <a:xfrm>
            <a:off x="3903880" y="5959845"/>
            <a:ext cx="2981325" cy="6000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kumimoji="1" lang="zh-CN" altLang="en-US"/>
              <a:t>教学提纲</a:t>
            </a:r>
          </a:p>
        </p:txBody>
      </p:sp>
      <p:grpSp>
        <p:nvGrpSpPr>
          <p:cNvPr id="3" name="组合 12"/>
          <p:cNvGrpSpPr/>
          <p:nvPr/>
        </p:nvGrpSpPr>
        <p:grpSpPr>
          <a:xfrm>
            <a:off x="1247140" y="1810385"/>
            <a:ext cx="5085715" cy="725170"/>
            <a:chOff x="1964" y="2851"/>
            <a:chExt cx="8009" cy="1142"/>
          </a:xfrm>
        </p:grpSpPr>
        <p:sp>
          <p:nvSpPr>
            <p:cNvPr id="5" name="圆角矩形 4"/>
            <p:cNvSpPr/>
            <p:nvPr/>
          </p:nvSpPr>
          <p:spPr>
            <a:xfrm>
              <a:off x="1964" y="2851"/>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1</a:t>
              </a:r>
            </a:p>
          </p:txBody>
        </p:sp>
        <p:sp>
          <p:nvSpPr>
            <p:cNvPr id="9" name="文本框 8"/>
            <p:cNvSpPr txBox="1"/>
            <p:nvPr/>
          </p:nvSpPr>
          <p:spPr>
            <a:xfrm>
              <a:off x="2852" y="2878"/>
              <a:ext cx="7121" cy="1115"/>
            </a:xfrm>
            <a:prstGeom prst="rect">
              <a:avLst/>
            </a:prstGeom>
            <a:noFill/>
          </p:spPr>
          <p:txBody>
            <a:bodyPr wrap="square" rtlCol="0">
              <a:spAutoFit/>
            </a:bodyPr>
            <a:lstStyle/>
            <a:p>
              <a:r>
                <a:rPr lang="zh-CN" altLang="en-US" sz="2000" dirty="0"/>
                <a:t>了解蒙特卡洛方法的两种实现方式</a:t>
              </a:r>
              <a:br>
                <a:rPr lang="zh-CN" altLang="en-US" sz="2000" dirty="0"/>
              </a:br>
              <a:endParaRPr lang="zh-CN" altLang="en-US" sz="2000" dirty="0"/>
            </a:p>
          </p:txBody>
        </p:sp>
      </p:grpSp>
      <p:grpSp>
        <p:nvGrpSpPr>
          <p:cNvPr id="4" name="组合 13"/>
          <p:cNvGrpSpPr/>
          <p:nvPr/>
        </p:nvGrpSpPr>
        <p:grpSpPr>
          <a:xfrm>
            <a:off x="1247140" y="2509520"/>
            <a:ext cx="5278120" cy="439420"/>
            <a:chOff x="1964" y="3952"/>
            <a:chExt cx="8312" cy="692"/>
          </a:xfrm>
        </p:grpSpPr>
        <p:sp>
          <p:nvSpPr>
            <p:cNvPr id="6" name="圆角矩形 5"/>
            <p:cNvSpPr/>
            <p:nvPr/>
          </p:nvSpPr>
          <p:spPr>
            <a:xfrm>
              <a:off x="1964" y="3952"/>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2</a:t>
              </a:r>
            </a:p>
          </p:txBody>
        </p:sp>
        <p:sp>
          <p:nvSpPr>
            <p:cNvPr id="10" name="文本框 9"/>
            <p:cNvSpPr txBox="1"/>
            <p:nvPr/>
          </p:nvSpPr>
          <p:spPr>
            <a:xfrm>
              <a:off x="2852" y="3952"/>
              <a:ext cx="7425" cy="628"/>
            </a:xfrm>
            <a:prstGeom prst="rect">
              <a:avLst/>
            </a:prstGeom>
            <a:noFill/>
          </p:spPr>
          <p:txBody>
            <a:bodyPr wrap="square" rtlCol="0">
              <a:spAutoFit/>
            </a:bodyPr>
            <a:lstStyle/>
            <a:p>
              <a:pPr algn="l"/>
              <a:endParaRPr lang="zh-CN" altLang="en-US" sz="2000" dirty="0"/>
            </a:p>
          </p:txBody>
        </p:sp>
      </p:grpSp>
      <p:grpSp>
        <p:nvGrpSpPr>
          <p:cNvPr id="13" name="组合 14"/>
          <p:cNvGrpSpPr/>
          <p:nvPr/>
        </p:nvGrpSpPr>
        <p:grpSpPr>
          <a:xfrm>
            <a:off x="1247140" y="3209290"/>
            <a:ext cx="4639945" cy="708025"/>
            <a:chOff x="1964" y="5054"/>
            <a:chExt cx="7307" cy="1115"/>
          </a:xfrm>
        </p:grpSpPr>
        <p:sp>
          <p:nvSpPr>
            <p:cNvPr id="7" name="圆角矩形 6"/>
            <p:cNvSpPr/>
            <p:nvPr/>
          </p:nvSpPr>
          <p:spPr>
            <a:xfrm>
              <a:off x="1964" y="5054"/>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3</a:t>
              </a:r>
            </a:p>
          </p:txBody>
        </p:sp>
        <p:sp>
          <p:nvSpPr>
            <p:cNvPr id="11" name="文本框 10"/>
            <p:cNvSpPr txBox="1"/>
            <p:nvPr/>
          </p:nvSpPr>
          <p:spPr>
            <a:xfrm>
              <a:off x="2852" y="5054"/>
              <a:ext cx="6419" cy="1115"/>
            </a:xfrm>
            <a:prstGeom prst="rect">
              <a:avLst/>
            </a:prstGeom>
            <a:noFill/>
          </p:spPr>
          <p:txBody>
            <a:bodyPr wrap="square" rtlCol="0">
              <a:spAutoFit/>
            </a:bodyPr>
            <a:lstStyle/>
            <a:p>
              <a:r>
                <a:rPr lang="zh-CN" altLang="en-US" sz="2000" dirty="0"/>
                <a:t>掌握蒙特卡洛控制问题的求解</a:t>
              </a:r>
              <a:br>
                <a:rPr lang="zh-CN" altLang="en-US" sz="2000" dirty="0"/>
              </a:br>
              <a:endParaRPr lang="zh-CN" altLang="en-US" sz="2000" dirty="0"/>
            </a:p>
          </p:txBody>
        </p:sp>
      </p:grpSp>
      <p:grpSp>
        <p:nvGrpSpPr>
          <p:cNvPr id="14" name="组合 15"/>
          <p:cNvGrpSpPr/>
          <p:nvPr/>
        </p:nvGrpSpPr>
        <p:grpSpPr>
          <a:xfrm>
            <a:off x="1247140" y="3891915"/>
            <a:ext cx="4940935" cy="708025"/>
            <a:chOff x="1964" y="6129"/>
            <a:chExt cx="7781" cy="1115"/>
          </a:xfrm>
        </p:grpSpPr>
        <p:sp>
          <p:nvSpPr>
            <p:cNvPr id="8" name="圆角矩形 7"/>
            <p:cNvSpPr/>
            <p:nvPr/>
          </p:nvSpPr>
          <p:spPr>
            <a:xfrm>
              <a:off x="1964" y="6129"/>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4</a:t>
              </a:r>
            </a:p>
          </p:txBody>
        </p:sp>
        <p:sp>
          <p:nvSpPr>
            <p:cNvPr id="12" name="文本框 11"/>
            <p:cNvSpPr txBox="1"/>
            <p:nvPr/>
          </p:nvSpPr>
          <p:spPr>
            <a:xfrm>
              <a:off x="2852" y="6129"/>
              <a:ext cx="6893" cy="1115"/>
            </a:xfrm>
            <a:prstGeom prst="rect">
              <a:avLst/>
            </a:prstGeom>
            <a:noFill/>
          </p:spPr>
          <p:txBody>
            <a:bodyPr wrap="square" rtlCol="0">
              <a:spAutoFit/>
            </a:bodyPr>
            <a:lstStyle/>
            <a:p>
              <a:r>
                <a:rPr lang="zh-CN" altLang="en-US" sz="2000" dirty="0"/>
                <a:t>掌握增量均值法</a:t>
              </a:r>
              <a:br>
                <a:rPr lang="zh-CN" altLang="en-US" sz="2000" dirty="0"/>
              </a:br>
              <a:endParaRPr lang="zh-CN" altLang="en-US" sz="2000" dirty="0"/>
            </a:p>
          </p:txBody>
        </p:sp>
      </p:grpSp>
      <p:sp>
        <p:nvSpPr>
          <p:cNvPr id="15" name="矩形 14"/>
          <p:cNvSpPr/>
          <p:nvPr/>
        </p:nvSpPr>
        <p:spPr>
          <a:xfrm>
            <a:off x="1811020" y="2459504"/>
            <a:ext cx="6096000" cy="954107"/>
          </a:xfrm>
          <a:prstGeom prst="rect">
            <a:avLst/>
          </a:prstGeom>
        </p:spPr>
        <p:txBody>
          <a:bodyPr>
            <a:spAutoFit/>
          </a:bodyPr>
          <a:lstStyle/>
          <a:p>
            <a:r>
              <a:rPr lang="zh-CN" altLang="en-US" sz="2000" dirty="0"/>
              <a:t>掌握蒙特卡洛预测问题的求解</a:t>
            </a:r>
            <a:br>
              <a:rPr lang="zh-CN" altLang="en-US" dirty="0"/>
            </a:br>
            <a:r>
              <a:rPr lang="zh-CN" altLang="en-US" dirty="0"/>
              <a:t> </a:t>
            </a:r>
            <a:br>
              <a:rPr lang="zh-CN" altLang="en-US" dirty="0"/>
            </a:b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蒙特卡洛控制</a:t>
            </a:r>
          </a:p>
        </p:txBody>
      </p:sp>
      <p:sp>
        <p:nvSpPr>
          <p:cNvPr id="3" name="文本占位符 2"/>
          <p:cNvSpPr>
            <a:spLocks noGrp="1"/>
          </p:cNvSpPr>
          <p:nvPr>
            <p:ph type="body" sz="quarter" idx="22"/>
          </p:nvPr>
        </p:nvSpPr>
        <p:spPr/>
        <p:txBody>
          <a:bodyPr/>
          <a:lstStyle/>
          <a:p>
            <a:r>
              <a:rPr lang="zh-CN" altLang="en-US" sz="2000" dirty="0"/>
              <a:t>回顾广义策略迭代（</a:t>
            </a:r>
            <a:r>
              <a:rPr lang="en-US" sz="2000" dirty="0"/>
              <a:t>Generalized Policy Iteration, GPI），GPI </a:t>
            </a:r>
            <a:r>
              <a:rPr lang="zh-CN" altLang="en-US" sz="2000" dirty="0"/>
              <a:t>利用策略评估和策略改进交互迭代的思想寻找最优策略，从而求解强化学习控制问题。</a:t>
            </a:r>
            <a:endParaRPr lang="en-US" altLang="zh-CN" sz="2000" dirty="0"/>
          </a:p>
          <a:p>
            <a:endParaRPr lang="en-US" altLang="zh-CN" sz="2000" dirty="0"/>
          </a:p>
          <a:p>
            <a:endParaRPr lang="en-US" altLang="zh-CN" sz="2000" dirty="0"/>
          </a:p>
          <a:p>
            <a:r>
              <a:rPr lang="zh-CN" altLang="en-US" sz="2000" dirty="0"/>
              <a:t>在无模型的强化学习问题中，行动值函数比状态值函数更容易被评估。因此，利用蒙特卡洛方法求解最优策略时，我们的目标是寻找最优状态</a:t>
            </a:r>
            <a:r>
              <a:rPr lang="en-US" altLang="zh-CN" sz="2000" dirty="0"/>
              <a:t>-</a:t>
            </a:r>
            <a:r>
              <a:rPr lang="zh-CN" altLang="en-US" sz="2000" dirty="0"/>
              <a:t>行动值函数。</a:t>
            </a:r>
            <a:endParaRPr lang="en-US" altLang="zh-CN" sz="2000" dirty="0"/>
          </a:p>
          <a:p>
            <a:r>
              <a:rPr lang="zh-CN" altLang="en-US" sz="2000" dirty="0"/>
              <a:t>除此之外，每轮策略评估时只基于单个交互序列（</a:t>
            </a:r>
            <a:r>
              <a:rPr lang="en-US" altLang="zh-CN" sz="2000" dirty="0"/>
              <a:t>Episode</a:t>
            </a:r>
            <a:r>
              <a:rPr lang="zh-CN" altLang="en-US" sz="2000" dirty="0"/>
              <a:t>）进行状态</a:t>
            </a:r>
            <a:r>
              <a:rPr lang="en-US" altLang="zh-CN" sz="2000" dirty="0"/>
              <a:t>-</a:t>
            </a:r>
            <a:r>
              <a:rPr lang="zh-CN" altLang="en-US" sz="2000" dirty="0"/>
              <a:t>行动值更新，然后根据策略改进算法提取下一轮的策略，进而产生新的交互序列以进行下一轮的策略评估，后面以此类推进行迭代交互更新。</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17410" name="Picture 2"/>
          <p:cNvPicPr>
            <a:picLocks noChangeAspect="1" noChangeArrowheads="1"/>
          </p:cNvPicPr>
          <p:nvPr/>
        </p:nvPicPr>
        <p:blipFill>
          <a:blip r:embed="rId2"/>
          <a:srcRect/>
          <a:stretch>
            <a:fillRect/>
          </a:stretch>
        </p:blipFill>
        <p:spPr bwMode="auto">
          <a:xfrm>
            <a:off x="2816466" y="1965086"/>
            <a:ext cx="5890606" cy="490015"/>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2868329" y="4580025"/>
            <a:ext cx="5975046" cy="478429"/>
          </a:xfrm>
          <a:prstGeom prst="rect">
            <a:avLst/>
          </a:prstGeom>
          <a:noFill/>
          <a:ln w="9525">
            <a:noFill/>
            <a:miter lim="800000"/>
            <a:headEnd/>
            <a:tailEnd/>
          </a:ln>
          <a:effectLst/>
        </p:spPr>
      </p:pic>
      <p:pic>
        <p:nvPicPr>
          <p:cNvPr id="17412" name="Picture 4"/>
          <p:cNvPicPr>
            <a:picLocks noChangeAspect="1" noChangeArrowheads="1"/>
          </p:cNvPicPr>
          <p:nvPr/>
        </p:nvPicPr>
        <p:blipFill>
          <a:blip r:embed="rId4"/>
          <a:srcRect/>
          <a:stretch>
            <a:fillRect/>
          </a:stretch>
        </p:blipFill>
        <p:spPr bwMode="auto">
          <a:xfrm>
            <a:off x="3132617" y="5086350"/>
            <a:ext cx="5159614" cy="169257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蒙特卡洛控制</a:t>
            </a:r>
          </a:p>
        </p:txBody>
      </p:sp>
      <p:sp>
        <p:nvSpPr>
          <p:cNvPr id="3" name="文本占位符 2"/>
          <p:cNvSpPr>
            <a:spLocks noGrp="1"/>
          </p:cNvSpPr>
          <p:nvPr>
            <p:ph type="body" sz="quarter" idx="22"/>
          </p:nvPr>
        </p:nvSpPr>
        <p:spPr/>
        <p:txBody>
          <a:bodyPr/>
          <a:lstStyle/>
          <a:p>
            <a:r>
              <a:rPr lang="zh-CN" altLang="en-US" sz="2000" dirty="0"/>
              <a:t>回顾策略改进原理，策略改进是基于式子                                        ，其中，最优行动</a:t>
            </a:r>
            <a:endParaRPr lang="en-US" altLang="zh-CN" sz="2000" dirty="0"/>
          </a:p>
          <a:p>
            <a:endParaRPr lang="en-US" altLang="zh-CN" sz="2000" dirty="0"/>
          </a:p>
          <a:p>
            <a:endParaRPr lang="en-US" altLang="zh-CN" sz="2000" dirty="0"/>
          </a:p>
          <a:p>
            <a:r>
              <a:rPr lang="zh-CN" altLang="en-US" sz="2000" dirty="0"/>
              <a:t>在蒙特卡洛法中，策略改进同样是基于贪心策略，对于任意给定的状态</a:t>
            </a:r>
            <a:r>
              <a:rPr lang="en-US" altLang="zh-CN" sz="2000" dirty="0"/>
              <a:t>-</a:t>
            </a:r>
            <a:r>
              <a:rPr lang="zh-CN" altLang="en-US" sz="2000" dirty="0"/>
              <a:t>行动值函数 </a:t>
            </a:r>
            <a:r>
              <a:rPr lang="en-US" altLang="zh-CN" sz="2000" dirty="0"/>
              <a:t>q</a:t>
            </a:r>
            <a:r>
              <a:rPr lang="zh-CN" altLang="en-US" sz="2000" dirty="0"/>
              <a:t>，相应的贪心策略是：</a:t>
            </a:r>
            <a:endParaRPr lang="en-US" altLang="zh-CN" sz="2000" dirty="0"/>
          </a:p>
          <a:p>
            <a:endParaRPr lang="en-US" altLang="zh-CN" sz="2000" dirty="0"/>
          </a:p>
          <a:p>
            <a:endParaRPr lang="en-US" altLang="zh-CN" sz="2000" dirty="0"/>
          </a:p>
          <a:p>
            <a:r>
              <a:rPr lang="zh-CN" altLang="en-US" sz="2000" dirty="0"/>
              <a:t>蒙特卡洛法的策略改进是基于下式：</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18434" name="Picture 2"/>
          <p:cNvPicPr>
            <a:picLocks noChangeAspect="1" noChangeArrowheads="1"/>
          </p:cNvPicPr>
          <p:nvPr/>
        </p:nvPicPr>
        <p:blipFill>
          <a:blip r:embed="rId2"/>
          <a:srcRect/>
          <a:stretch>
            <a:fillRect/>
          </a:stretch>
        </p:blipFill>
        <p:spPr bwMode="auto">
          <a:xfrm>
            <a:off x="5101943" y="1139412"/>
            <a:ext cx="2998320" cy="326133"/>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567455" y="1672225"/>
            <a:ext cx="2225849" cy="499256"/>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377542" y="3276795"/>
            <a:ext cx="3251601" cy="543643"/>
          </a:xfrm>
          <a:prstGeom prst="rect">
            <a:avLst/>
          </a:prstGeom>
          <a:noFill/>
          <a:ln w="9525">
            <a:noFill/>
            <a:miter lim="800000"/>
            <a:headEnd/>
            <a:tailEnd/>
          </a:ln>
          <a:effectLst/>
        </p:spPr>
      </p:pic>
      <p:pic>
        <p:nvPicPr>
          <p:cNvPr id="18437" name="Picture 5"/>
          <p:cNvPicPr>
            <a:picLocks noChangeAspect="1" noChangeArrowheads="1"/>
          </p:cNvPicPr>
          <p:nvPr/>
        </p:nvPicPr>
        <p:blipFill>
          <a:blip r:embed="rId5"/>
          <a:srcRect/>
          <a:stretch>
            <a:fillRect/>
          </a:stretch>
        </p:blipFill>
        <p:spPr bwMode="auto">
          <a:xfrm>
            <a:off x="519308" y="4618777"/>
            <a:ext cx="4387525" cy="1769497"/>
          </a:xfrm>
          <a:prstGeom prst="rect">
            <a:avLst/>
          </a:prstGeom>
          <a:noFill/>
          <a:ln w="9525">
            <a:noFill/>
            <a:miter lim="800000"/>
            <a:headEnd/>
            <a:tailEnd/>
          </a:ln>
          <a:effectLst/>
        </p:spPr>
      </p:pic>
      <p:pic>
        <p:nvPicPr>
          <p:cNvPr id="18438" name="Picture 6"/>
          <p:cNvPicPr>
            <a:picLocks noChangeAspect="1" noChangeArrowheads="1"/>
          </p:cNvPicPr>
          <p:nvPr/>
        </p:nvPicPr>
        <p:blipFill>
          <a:blip r:embed="rId6"/>
          <a:srcRect/>
          <a:stretch>
            <a:fillRect/>
          </a:stretch>
        </p:blipFill>
        <p:spPr bwMode="auto">
          <a:xfrm>
            <a:off x="7326292" y="3649641"/>
            <a:ext cx="3482666" cy="2250118"/>
          </a:xfrm>
          <a:prstGeom prst="rect">
            <a:avLst/>
          </a:prstGeom>
          <a:noFill/>
          <a:ln w="9525">
            <a:noFill/>
            <a:miter lim="800000"/>
            <a:headEnd/>
            <a:tailEnd/>
          </a:ln>
          <a:effectLst/>
        </p:spPr>
      </p:pic>
      <p:sp>
        <p:nvSpPr>
          <p:cNvPr id="12" name="TextBox 11"/>
          <p:cNvSpPr txBox="1"/>
          <p:nvPr/>
        </p:nvSpPr>
        <p:spPr>
          <a:xfrm>
            <a:off x="7954026" y="6062597"/>
            <a:ext cx="2818357" cy="369332"/>
          </a:xfrm>
          <a:prstGeom prst="rect">
            <a:avLst/>
          </a:prstGeom>
          <a:noFill/>
        </p:spPr>
        <p:txBody>
          <a:bodyPr wrap="square" rtlCol="0">
            <a:spAutoFit/>
          </a:bodyPr>
          <a:lstStyle/>
          <a:p>
            <a:r>
              <a:rPr lang="zh-CN" altLang="en-US" dirty="0"/>
              <a:t>蒙特卡洛策略迭代过程图</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蒙特卡洛控制</a:t>
            </a:r>
          </a:p>
        </p:txBody>
      </p:sp>
      <p:sp>
        <p:nvSpPr>
          <p:cNvPr id="3" name="文本占位符 2"/>
          <p:cNvSpPr>
            <a:spLocks noGrp="1"/>
          </p:cNvSpPr>
          <p:nvPr>
            <p:ph type="body" sz="quarter" idx="22"/>
          </p:nvPr>
        </p:nvSpPr>
        <p:spPr>
          <a:xfrm>
            <a:off x="474300" y="938078"/>
            <a:ext cx="11081266" cy="4766832"/>
          </a:xfrm>
        </p:spPr>
        <p:txBody>
          <a:bodyPr/>
          <a:lstStyle/>
          <a:p>
            <a:r>
              <a:rPr lang="zh-CN" altLang="en-US" sz="2000" dirty="0"/>
              <a:t>强化学习问题中，可能的状态</a:t>
            </a:r>
            <a:r>
              <a:rPr lang="en-US" altLang="zh-CN" sz="2000" dirty="0"/>
              <a:t>-</a:t>
            </a:r>
            <a:r>
              <a:rPr lang="zh-CN" altLang="en-US" sz="2000" dirty="0"/>
              <a:t>行动对有很多，求解控制问题时，很多状态</a:t>
            </a:r>
            <a:r>
              <a:rPr lang="en-US" altLang="zh-CN" sz="2000" dirty="0"/>
              <a:t>-</a:t>
            </a:r>
            <a:r>
              <a:rPr lang="zh-CN" altLang="en-US" sz="2000" dirty="0"/>
              <a:t>行动对可能没有被访问到。通常从两个方面来解决这个问题：</a:t>
            </a:r>
            <a:endParaRPr lang="en-US" altLang="zh-CN" sz="2000" dirty="0"/>
          </a:p>
          <a:p>
            <a:r>
              <a:rPr lang="en-US" altLang="zh-CN" sz="2000" dirty="0"/>
              <a:t>1.</a:t>
            </a:r>
            <a:r>
              <a:rPr lang="zh-CN" altLang="en-US" sz="2000" dirty="0"/>
              <a:t>模拟次数足够多；</a:t>
            </a:r>
            <a:r>
              <a:rPr lang="en-US" altLang="zh-CN" sz="2000" dirty="0"/>
              <a:t>2.</a:t>
            </a:r>
            <a:r>
              <a:rPr lang="zh-CN" altLang="en-US" sz="2000" dirty="0"/>
              <a:t>初始状态随机化。</a:t>
            </a:r>
            <a:endParaRPr lang="en-US" altLang="zh-CN" sz="2000" dirty="0"/>
          </a:p>
          <a:p>
            <a:r>
              <a:rPr lang="zh-CN" altLang="en-US" sz="2000" dirty="0"/>
              <a:t>模拟次数足够多是使用蒙特卡洛方法的前提，下面我们给出探索初始状态（</a:t>
            </a:r>
            <a:r>
              <a:rPr lang="en-US" sz="2000" dirty="0"/>
              <a:t>Exploring Start, ES）</a:t>
            </a:r>
            <a:r>
              <a:rPr lang="zh-CN" altLang="en-US" sz="2000" dirty="0"/>
              <a:t>的蒙特卡洛控制算法。</a:t>
            </a:r>
            <a:br>
              <a:rPr lang="zh-CN" altLang="en-US" sz="2000" dirty="0"/>
            </a:br>
            <a:endParaRPr lang="en-US" altLang="zh-CN" sz="2000" dirty="0"/>
          </a:p>
          <a:p>
            <a:br>
              <a:rPr lang="zh-CN" altLang="en-US" sz="2000" dirty="0"/>
            </a:br>
            <a:endParaRPr lang="zh-CN" altLang="en-US" sz="2000" dirty="0"/>
          </a:p>
        </p:txBody>
      </p:sp>
      <p:pic>
        <p:nvPicPr>
          <p:cNvPr id="19458" name="Picture 2"/>
          <p:cNvPicPr>
            <a:picLocks noChangeAspect="1" noChangeArrowheads="1"/>
          </p:cNvPicPr>
          <p:nvPr/>
        </p:nvPicPr>
        <p:blipFill>
          <a:blip r:embed="rId2"/>
          <a:srcRect/>
          <a:stretch>
            <a:fillRect/>
          </a:stretch>
        </p:blipFill>
        <p:spPr bwMode="auto">
          <a:xfrm>
            <a:off x="3951962" y="2769901"/>
            <a:ext cx="4315216" cy="4088099"/>
          </a:xfrm>
          <a:prstGeom prst="rect">
            <a:avLst/>
          </a:prstGeom>
          <a:noFill/>
          <a:ln w="9525">
            <a:noFill/>
            <a:miter lim="800000"/>
            <a:headEnd/>
            <a:tailEnd/>
          </a:ln>
          <a:effectLst/>
        </p:spPr>
      </p:pic>
      <p:sp>
        <p:nvSpPr>
          <p:cNvPr id="5" name="TextBox 4"/>
          <p:cNvSpPr txBox="1"/>
          <p:nvPr/>
        </p:nvSpPr>
        <p:spPr>
          <a:xfrm>
            <a:off x="8718115" y="3494762"/>
            <a:ext cx="2997896" cy="1200329"/>
          </a:xfrm>
          <a:prstGeom prst="rect">
            <a:avLst/>
          </a:prstGeom>
          <a:noFill/>
        </p:spPr>
        <p:txBody>
          <a:bodyPr wrap="square" rtlCol="0">
            <a:spAutoFit/>
          </a:bodyPr>
          <a:lstStyle/>
          <a:p>
            <a:r>
              <a:rPr lang="zh-CN" altLang="en-US" dirty="0"/>
              <a:t>探索初始状态的蒙特卡洛控制算法需要保证所有状态都可能被选中为初始状态</a:t>
            </a:r>
            <a:br>
              <a:rPr lang="zh-CN" altLang="en-US" dirty="0"/>
            </a:br>
            <a:endParaRPr lang="zh-CN" altLang="en-US" dirty="0"/>
          </a:p>
        </p:txBody>
      </p:sp>
      <p:sp>
        <p:nvSpPr>
          <p:cNvPr id="6" name="左箭头 5"/>
          <p:cNvSpPr/>
          <p:nvPr/>
        </p:nvSpPr>
        <p:spPr>
          <a:xfrm>
            <a:off x="7265096" y="3908120"/>
            <a:ext cx="1377863" cy="200417"/>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蒙特卡洛控制</a:t>
            </a:r>
          </a:p>
          <a:p>
            <a:endParaRPr lang="zh-CN" altLang="en-US" dirty="0"/>
          </a:p>
        </p:txBody>
      </p:sp>
      <p:sp>
        <p:nvSpPr>
          <p:cNvPr id="3" name="文本占位符 2"/>
          <p:cNvSpPr>
            <a:spLocks noGrp="1"/>
          </p:cNvSpPr>
          <p:nvPr>
            <p:ph type="body" sz="quarter" idx="22"/>
          </p:nvPr>
        </p:nvSpPr>
        <p:spPr/>
        <p:txBody>
          <a:bodyPr/>
          <a:lstStyle/>
          <a:p>
            <a:r>
              <a:rPr lang="zh-CN" altLang="en-US" sz="2000" dirty="0"/>
              <a:t>在探索初始状态的蒙特卡洛控制算法中，我们采用了贪心策略，即参与者每次都会在已知行动中，选择状态</a:t>
            </a:r>
            <a:r>
              <a:rPr lang="en-US" altLang="zh-CN" sz="2000" dirty="0"/>
              <a:t>-</a:t>
            </a:r>
            <a:r>
              <a:rPr lang="zh-CN" altLang="en-US" sz="2000" dirty="0"/>
              <a:t>行动值最大的行动。然而，在未知行动中，有可能存在更优的行动。</a:t>
            </a:r>
            <a:endParaRPr lang="en-US" altLang="zh-CN" sz="2000" dirty="0"/>
          </a:p>
          <a:p>
            <a:r>
              <a:rPr lang="zh-CN" altLang="en-US" sz="2000" dirty="0"/>
              <a:t>回顾探索（</a:t>
            </a:r>
            <a:r>
              <a:rPr lang="en-US" altLang="zh-CN" sz="2000" dirty="0"/>
              <a:t>Exploration</a:t>
            </a:r>
            <a:r>
              <a:rPr lang="zh-CN" altLang="en-US" sz="2000" dirty="0"/>
              <a:t>）与利用（</a:t>
            </a:r>
            <a:r>
              <a:rPr lang="en-US" altLang="zh-CN" sz="2000" dirty="0"/>
              <a:t>Exploitation</a:t>
            </a:r>
            <a:r>
              <a:rPr lang="zh-CN" altLang="en-US" sz="2000" dirty="0"/>
              <a:t>）的权衡问题，强化学习问题中最重要的是获得探索与利用之间的平衡，利用是指选择当前已知的最优行动，探索是指探索未知的行动。</a:t>
            </a:r>
            <a:endParaRPr lang="en-US" altLang="zh-CN" sz="2000" dirty="0"/>
          </a:p>
          <a:p>
            <a:endParaRPr lang="en-US" altLang="zh-CN" sz="2000" b="1" dirty="0"/>
          </a:p>
          <a:p>
            <a:r>
              <a:rPr lang="el-GR" altLang="zh-CN" sz="2000" b="1" dirty="0"/>
              <a:t>ε</a:t>
            </a:r>
            <a:r>
              <a:rPr lang="en-US" altLang="zh-CN" sz="2000" b="1" dirty="0"/>
              <a:t>-</a:t>
            </a:r>
            <a:r>
              <a:rPr lang="zh-CN" altLang="en-US" sz="2000" b="1" dirty="0"/>
              <a:t>贪心策略</a:t>
            </a:r>
            <a:endParaRPr lang="en-US" altLang="zh-CN" sz="2000" b="1" dirty="0"/>
          </a:p>
          <a:p>
            <a:r>
              <a:rPr lang="zh-CN" altLang="en-US" sz="2000" dirty="0"/>
              <a:t>权衡探索与利用的基本方法是以较大的概率 </a:t>
            </a:r>
            <a:r>
              <a:rPr lang="en-US" altLang="zh-CN" sz="2000" dirty="0"/>
              <a:t>1-</a:t>
            </a:r>
            <a:r>
              <a:rPr lang="el-GR" altLang="zh-CN" sz="2000" dirty="0"/>
              <a:t>ε</a:t>
            </a:r>
            <a:r>
              <a:rPr lang="en-US" altLang="zh-CN" sz="2000" dirty="0"/>
              <a:t> </a:t>
            </a:r>
            <a:r>
              <a:rPr lang="zh-CN" altLang="en-US" sz="2000" dirty="0"/>
              <a:t>进行利用，以较小的概率 </a:t>
            </a:r>
            <a:r>
              <a:rPr lang="el-GR" altLang="zh-CN" sz="2000" dirty="0"/>
              <a:t>ε</a:t>
            </a:r>
            <a:r>
              <a:rPr lang="en-US" altLang="zh-CN" sz="2000" dirty="0"/>
              <a:t> </a:t>
            </a:r>
            <a:r>
              <a:rPr lang="zh-CN" altLang="en-US" sz="2000" dirty="0"/>
              <a:t>进行探索，即</a:t>
            </a:r>
            <a:r>
              <a:rPr lang="el-GR" altLang="zh-CN" sz="2000" dirty="0"/>
              <a:t>ε</a:t>
            </a:r>
            <a:r>
              <a:rPr lang="en-US" altLang="zh-CN" sz="2000" dirty="0"/>
              <a:t>-</a:t>
            </a:r>
            <a:r>
              <a:rPr lang="zh-CN" altLang="en-US" sz="2000" dirty="0"/>
              <a:t>贪心策略：</a:t>
            </a:r>
            <a:endParaRPr lang="en-US" altLang="zh-CN" sz="2000" dirty="0"/>
          </a:p>
          <a:p>
            <a:endParaRPr lang="en-US" altLang="zh-CN" sz="2000" dirty="0"/>
          </a:p>
          <a:p>
            <a:endParaRPr lang="en-US" altLang="zh-CN" sz="2000" b="1" dirty="0"/>
          </a:p>
          <a:p>
            <a:r>
              <a:rPr lang="zh-CN" altLang="en-US" sz="2000" b="1" dirty="0"/>
              <a:t>柔性策略（</a:t>
            </a:r>
            <a:r>
              <a:rPr lang="en-US" sz="2000" b="1" dirty="0"/>
              <a:t>Soft Policy）</a:t>
            </a:r>
            <a:br>
              <a:rPr lang="en-US" sz="2000" dirty="0"/>
            </a:br>
            <a:r>
              <a:rPr lang="zh-CN" altLang="en-US" sz="2000" dirty="0"/>
              <a:t>如果𝜋</a:t>
            </a:r>
            <a:r>
              <a:rPr lang="en-US" altLang="zh-CN" sz="2000" dirty="0"/>
              <a:t>(</a:t>
            </a:r>
            <a:r>
              <a:rPr lang="en-US" sz="2000" dirty="0" err="1"/>
              <a:t>a|s</a:t>
            </a:r>
            <a:r>
              <a:rPr lang="en-US" sz="2000" dirty="0"/>
              <a:t>) &gt; 0 </a:t>
            </a:r>
            <a:r>
              <a:rPr lang="zh-CN" altLang="en-US" sz="2000" dirty="0"/>
              <a:t>对所有 </a:t>
            </a:r>
            <a:r>
              <a:rPr lang="en-US" sz="2000" dirty="0"/>
              <a:t>s ∈ S, a ∈ A </a:t>
            </a:r>
            <a:r>
              <a:rPr lang="zh-CN" altLang="en-US" sz="2000" dirty="0"/>
              <a:t>都成立，则称策略𝜋是柔性的（</a:t>
            </a:r>
            <a:r>
              <a:rPr lang="en-US" sz="2000" dirty="0"/>
              <a:t>Soft）。</a:t>
            </a:r>
            <a:br>
              <a:rPr lang="en-US" sz="2000" dirty="0"/>
            </a:br>
            <a:br>
              <a:rPr lang="en-US" sz="2000" dirty="0"/>
            </a:br>
            <a:endParaRPr lang="en-US" altLang="zh-CN" sz="2000" dirty="0"/>
          </a:p>
          <a:p>
            <a:br>
              <a:rPr lang="zh-CN" altLang="en-US" sz="2000" dirty="0"/>
            </a:br>
            <a:br>
              <a:rPr lang="zh-CN" altLang="en-US" sz="2000" dirty="0"/>
            </a:br>
            <a:br>
              <a:rPr lang="zh-CN" altLang="en-US" sz="2000" dirty="0"/>
            </a:br>
            <a:br>
              <a:rPr lang="zh-CN" altLang="en-US" sz="2000" dirty="0"/>
            </a:br>
            <a:r>
              <a:rPr lang="zh-CN" altLang="en-US" sz="2000" dirty="0"/>
              <a:t> </a:t>
            </a:r>
            <a:br>
              <a:rPr lang="zh-CN" altLang="en-US" dirty="0"/>
            </a:br>
            <a:endParaRPr lang="zh-CN" altLang="en-US" dirty="0"/>
          </a:p>
        </p:txBody>
      </p:sp>
      <p:pic>
        <p:nvPicPr>
          <p:cNvPr id="20482" name="Picture 2"/>
          <p:cNvPicPr>
            <a:picLocks noChangeAspect="1" noChangeArrowheads="1"/>
          </p:cNvPicPr>
          <p:nvPr/>
        </p:nvPicPr>
        <p:blipFill>
          <a:blip r:embed="rId2"/>
          <a:srcRect/>
          <a:stretch>
            <a:fillRect/>
          </a:stretch>
        </p:blipFill>
        <p:spPr bwMode="auto">
          <a:xfrm>
            <a:off x="4582568" y="4041798"/>
            <a:ext cx="2876550" cy="8286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蒙特卡洛控制</a:t>
            </a:r>
          </a:p>
          <a:p>
            <a:endParaRPr lang="zh-CN" altLang="en-US" dirty="0"/>
          </a:p>
        </p:txBody>
      </p:sp>
      <p:sp>
        <p:nvSpPr>
          <p:cNvPr id="3" name="文本占位符 2"/>
          <p:cNvSpPr>
            <a:spLocks noGrp="1"/>
          </p:cNvSpPr>
          <p:nvPr>
            <p:ph type="body" sz="quarter" idx="22"/>
          </p:nvPr>
        </p:nvSpPr>
        <p:spPr/>
        <p:txBody>
          <a:bodyPr/>
          <a:lstStyle/>
          <a:p>
            <a:r>
              <a:rPr lang="el-GR" altLang="zh-CN" sz="2000" b="1" dirty="0"/>
              <a:t>ε </a:t>
            </a:r>
            <a:r>
              <a:rPr lang="en-US" altLang="zh-CN" sz="2000" b="1" dirty="0"/>
              <a:t>-</a:t>
            </a:r>
            <a:r>
              <a:rPr lang="zh-CN" altLang="en-US" sz="2000" b="1" dirty="0"/>
              <a:t>柔性策略（</a:t>
            </a:r>
            <a:r>
              <a:rPr lang="el-GR" altLang="zh-CN" sz="2000" b="1" dirty="0"/>
              <a:t> ε </a:t>
            </a:r>
            <a:r>
              <a:rPr lang="en-US" altLang="zh-CN" sz="2000" b="1" dirty="0"/>
              <a:t>-</a:t>
            </a:r>
            <a:r>
              <a:rPr lang="en-US" sz="2000" b="1" dirty="0"/>
              <a:t>Soft Policy）</a:t>
            </a:r>
            <a:br>
              <a:rPr lang="en-US" sz="2000" dirty="0"/>
            </a:br>
            <a:endParaRPr lang="en-US" sz="2000" dirty="0"/>
          </a:p>
          <a:p>
            <a:r>
              <a:rPr lang="zh-CN" altLang="en-US" sz="2000" dirty="0"/>
              <a:t>如果                     对所有 </a:t>
            </a:r>
            <a:r>
              <a:rPr lang="en-US" sz="2000" dirty="0"/>
              <a:t>s ∈ S, a ∈ A </a:t>
            </a:r>
            <a:r>
              <a:rPr lang="zh-CN" altLang="en-US" sz="2000" dirty="0"/>
              <a:t>都成立，则称策略𝜋是 </a:t>
            </a:r>
            <a:r>
              <a:rPr lang="el-GR" altLang="zh-CN" sz="2000" dirty="0"/>
              <a:t>ε</a:t>
            </a:r>
            <a:r>
              <a:rPr lang="en-US" altLang="zh-CN" sz="2000" dirty="0"/>
              <a:t>-</a:t>
            </a:r>
            <a:r>
              <a:rPr lang="zh-CN" altLang="en-US" sz="2000" dirty="0"/>
              <a:t>柔性的（</a:t>
            </a:r>
            <a:r>
              <a:rPr lang="el-GR" altLang="zh-CN" sz="2000" dirty="0"/>
              <a:t>ε </a:t>
            </a:r>
            <a:r>
              <a:rPr lang="en-US" altLang="zh-CN" sz="2000" dirty="0"/>
              <a:t>-</a:t>
            </a:r>
            <a:r>
              <a:rPr lang="en-US" sz="2000" dirty="0"/>
              <a:t>Soft）。</a:t>
            </a:r>
            <a:br>
              <a:rPr lang="en-US" sz="2000" dirty="0"/>
            </a:br>
            <a:endParaRPr lang="en-US" sz="2000" dirty="0"/>
          </a:p>
          <a:p>
            <a:r>
              <a:rPr lang="el-GR" altLang="zh-CN" sz="2000" dirty="0"/>
              <a:t>ε</a:t>
            </a:r>
            <a:r>
              <a:rPr lang="en-US" sz="2000" dirty="0"/>
              <a:t>-</a:t>
            </a:r>
            <a:r>
              <a:rPr lang="zh-CN" altLang="en-US" sz="2000" dirty="0"/>
              <a:t>柔性策略（</a:t>
            </a:r>
            <a:r>
              <a:rPr lang="el-GR" altLang="zh-CN" sz="2000" dirty="0"/>
              <a:t> ε </a:t>
            </a:r>
            <a:r>
              <a:rPr lang="en-US" altLang="zh-CN" sz="2000" dirty="0"/>
              <a:t>-</a:t>
            </a:r>
            <a:r>
              <a:rPr lang="en-US" sz="2000" dirty="0"/>
              <a:t>Soft Policy）</a:t>
            </a:r>
            <a:r>
              <a:rPr lang="zh-CN" altLang="en-US" sz="2000" dirty="0"/>
              <a:t>的公式如下：</a:t>
            </a:r>
            <a:endParaRPr lang="en-US" altLang="zh-CN" sz="2000" dirty="0"/>
          </a:p>
          <a:p>
            <a:endParaRPr lang="en-US" altLang="zh-CN" sz="2000" dirty="0"/>
          </a:p>
          <a:p>
            <a:endParaRPr lang="en-US" altLang="zh-CN" sz="2000" dirty="0"/>
          </a:p>
          <a:p>
            <a:endParaRPr lang="en-US" altLang="zh-CN" sz="2000" dirty="0"/>
          </a:p>
          <a:p>
            <a:r>
              <a:rPr lang="zh-CN" altLang="en-US" sz="2000" dirty="0"/>
              <a:t>该方法既保证了以较大概率                     选择最优行动，也保证其他行动以较小的概率        被选择，保证了参与者能够探索未知的行动。</a:t>
            </a:r>
            <a:endParaRPr lang="en-US" altLang="zh-CN" sz="2000" dirty="0"/>
          </a:p>
          <a:p>
            <a:endParaRPr lang="en-US" altLang="zh-CN" sz="2000" dirty="0"/>
          </a:p>
          <a:p>
            <a:r>
              <a:rPr lang="el-GR" altLang="zh-CN" sz="2000" dirty="0"/>
              <a:t>ε</a:t>
            </a:r>
            <a:r>
              <a:rPr lang="en-US" altLang="zh-CN" sz="2000" dirty="0"/>
              <a:t>-</a:t>
            </a:r>
            <a:r>
              <a:rPr lang="zh-CN" altLang="en-US" sz="2000" dirty="0"/>
              <a:t>贪心策略是 </a:t>
            </a:r>
            <a:r>
              <a:rPr lang="el-GR" altLang="zh-CN" sz="2000" dirty="0"/>
              <a:t>ε</a:t>
            </a:r>
            <a:r>
              <a:rPr lang="en-US" altLang="zh-CN" sz="2000" dirty="0"/>
              <a:t>-</a:t>
            </a:r>
            <a:r>
              <a:rPr lang="zh-CN" altLang="en-US" sz="2000" dirty="0"/>
              <a:t>柔性的，采用 </a:t>
            </a:r>
            <a:r>
              <a:rPr lang="el-GR" altLang="zh-CN" sz="2000" dirty="0"/>
              <a:t>ε</a:t>
            </a:r>
            <a:r>
              <a:rPr lang="en-US" altLang="zh-CN" sz="2000" dirty="0"/>
              <a:t>-</a:t>
            </a:r>
            <a:r>
              <a:rPr lang="zh-CN" altLang="en-US" sz="2000" dirty="0"/>
              <a:t>贪心策略时，所有行动被选择到的概率为 </a:t>
            </a:r>
            <a:r>
              <a:rPr lang="en-US" altLang="zh-CN" sz="2000" dirty="0"/>
              <a:t>p</a:t>
            </a:r>
            <a:r>
              <a:rPr lang="zh-CN" altLang="en-US" sz="2000" dirty="0"/>
              <a:t>：</a:t>
            </a:r>
            <a:br>
              <a:rPr lang="zh-CN" altLang="en-US" dirty="0"/>
            </a:br>
            <a:r>
              <a:rPr lang="zh-CN" altLang="en-US" dirty="0"/>
              <a:t> </a:t>
            </a:r>
            <a:br>
              <a:rPr lang="zh-CN" altLang="en-US" dirty="0"/>
            </a:br>
            <a:r>
              <a:rPr lang="zh-CN" altLang="en-US" dirty="0"/>
              <a:t> </a:t>
            </a:r>
            <a:br>
              <a:rPr lang="zh-CN" altLang="en-US" dirty="0"/>
            </a:br>
            <a:r>
              <a:rPr lang="zh-CN" altLang="en-US" dirty="0"/>
              <a:t> </a:t>
            </a:r>
            <a:br>
              <a:rPr lang="zh-CN" altLang="en-US" dirty="0"/>
            </a:br>
            <a:endParaRPr lang="zh-CN" altLang="en-US" dirty="0"/>
          </a:p>
        </p:txBody>
      </p:sp>
      <p:pic>
        <p:nvPicPr>
          <p:cNvPr id="21506" name="Picture 2"/>
          <p:cNvPicPr>
            <a:picLocks noChangeAspect="1" noChangeArrowheads="1"/>
          </p:cNvPicPr>
          <p:nvPr/>
        </p:nvPicPr>
        <p:blipFill>
          <a:blip r:embed="rId2"/>
          <a:srcRect/>
          <a:stretch>
            <a:fillRect/>
          </a:stretch>
        </p:blipFill>
        <p:spPr bwMode="auto">
          <a:xfrm>
            <a:off x="1101247" y="1843348"/>
            <a:ext cx="1488686" cy="423862"/>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537250" y="3051197"/>
            <a:ext cx="3791273" cy="1069866"/>
          </a:xfrm>
          <a:prstGeom prst="rect">
            <a:avLst/>
          </a:prstGeom>
          <a:noFill/>
          <a:ln w="9525">
            <a:noFill/>
            <a:miter lim="800000"/>
            <a:headEnd/>
            <a:tailEnd/>
          </a:ln>
          <a:effectLst/>
        </p:spPr>
      </p:pic>
      <p:pic>
        <p:nvPicPr>
          <p:cNvPr id="21508" name="Picture 4"/>
          <p:cNvPicPr>
            <a:picLocks noChangeAspect="1" noChangeArrowheads="1"/>
          </p:cNvPicPr>
          <p:nvPr/>
        </p:nvPicPr>
        <p:blipFill>
          <a:blip r:embed="rId4"/>
          <a:srcRect/>
          <a:stretch>
            <a:fillRect/>
          </a:stretch>
        </p:blipFill>
        <p:spPr bwMode="auto">
          <a:xfrm>
            <a:off x="3605213" y="4243584"/>
            <a:ext cx="1555510" cy="470010"/>
          </a:xfrm>
          <a:prstGeom prst="rect">
            <a:avLst/>
          </a:prstGeom>
          <a:noFill/>
          <a:ln w="9525">
            <a:noFill/>
            <a:miter lim="800000"/>
            <a:headEnd/>
            <a:tailEnd/>
          </a:ln>
          <a:effectLst/>
        </p:spPr>
      </p:pic>
      <p:pic>
        <p:nvPicPr>
          <p:cNvPr id="21509" name="Picture 5"/>
          <p:cNvPicPr>
            <a:picLocks noChangeAspect="1" noChangeArrowheads="1"/>
          </p:cNvPicPr>
          <p:nvPr/>
        </p:nvPicPr>
        <p:blipFill>
          <a:blip r:embed="rId5"/>
          <a:srcRect/>
          <a:stretch>
            <a:fillRect/>
          </a:stretch>
        </p:blipFill>
        <p:spPr bwMode="auto">
          <a:xfrm>
            <a:off x="10225936" y="4350314"/>
            <a:ext cx="571500" cy="387803"/>
          </a:xfrm>
          <a:prstGeom prst="rect">
            <a:avLst/>
          </a:prstGeom>
          <a:noFill/>
          <a:ln w="9525">
            <a:noFill/>
            <a:miter lim="800000"/>
            <a:headEnd/>
            <a:tailEnd/>
          </a:ln>
          <a:effectLst/>
        </p:spPr>
      </p:pic>
      <p:pic>
        <p:nvPicPr>
          <p:cNvPr id="21510" name="Picture 6"/>
          <p:cNvPicPr>
            <a:picLocks noChangeAspect="1" noChangeArrowheads="1"/>
          </p:cNvPicPr>
          <p:nvPr/>
        </p:nvPicPr>
        <p:blipFill>
          <a:blip r:embed="rId6"/>
          <a:srcRect/>
          <a:stretch>
            <a:fillRect/>
          </a:stretch>
        </p:blipFill>
        <p:spPr bwMode="auto">
          <a:xfrm>
            <a:off x="5459065" y="6033762"/>
            <a:ext cx="1405198" cy="58634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蒙特卡洛控制</a:t>
            </a:r>
          </a:p>
          <a:p>
            <a:endParaRPr lang="zh-CN" altLang="en-US" dirty="0"/>
          </a:p>
        </p:txBody>
      </p:sp>
      <p:sp>
        <p:nvSpPr>
          <p:cNvPr id="3" name="文本占位符 2"/>
          <p:cNvSpPr>
            <a:spLocks noGrp="1"/>
          </p:cNvSpPr>
          <p:nvPr>
            <p:ph type="body" sz="quarter" idx="22"/>
          </p:nvPr>
        </p:nvSpPr>
        <p:spPr/>
        <p:txBody>
          <a:bodyPr/>
          <a:lstStyle/>
          <a:p>
            <a:r>
              <a:rPr lang="zh-CN" altLang="en-US" sz="2000" dirty="0"/>
              <a:t>采用 </a:t>
            </a:r>
            <a:r>
              <a:rPr lang="el-GR" altLang="zh-CN" sz="2000" dirty="0"/>
              <a:t>ε</a:t>
            </a:r>
            <a:r>
              <a:rPr lang="en-US" altLang="zh-CN" sz="2000" dirty="0"/>
              <a:t>-</a:t>
            </a:r>
            <a:r>
              <a:rPr lang="zh-CN" altLang="en-US" sz="2000" dirty="0"/>
              <a:t>贪心策略的首次访问蒙特卡洛控制算法如下所示：</a:t>
            </a:r>
            <a:br>
              <a:rPr lang="zh-CN" altLang="en-US" dirty="0"/>
            </a:br>
            <a:endParaRPr lang="zh-CN" altLang="en-US" dirty="0"/>
          </a:p>
        </p:txBody>
      </p:sp>
      <p:pic>
        <p:nvPicPr>
          <p:cNvPr id="22530" name="Picture 2"/>
          <p:cNvPicPr>
            <a:picLocks noChangeAspect="1" noChangeArrowheads="1"/>
          </p:cNvPicPr>
          <p:nvPr/>
        </p:nvPicPr>
        <p:blipFill>
          <a:blip r:embed="rId2"/>
          <a:srcRect/>
          <a:stretch>
            <a:fillRect/>
          </a:stretch>
        </p:blipFill>
        <p:spPr bwMode="auto">
          <a:xfrm>
            <a:off x="538032" y="1590932"/>
            <a:ext cx="4735426" cy="4971828"/>
          </a:xfrm>
          <a:prstGeom prst="rect">
            <a:avLst/>
          </a:prstGeom>
          <a:noFill/>
          <a:ln w="9525">
            <a:noFill/>
            <a:miter lim="800000"/>
            <a:headEnd/>
            <a:tailEnd/>
          </a:ln>
          <a:effectLst/>
        </p:spPr>
      </p:pic>
      <p:sp>
        <p:nvSpPr>
          <p:cNvPr id="5" name="TextBox 4"/>
          <p:cNvSpPr txBox="1"/>
          <p:nvPr/>
        </p:nvSpPr>
        <p:spPr>
          <a:xfrm>
            <a:off x="6363221" y="1866377"/>
            <a:ext cx="4809995" cy="1477328"/>
          </a:xfrm>
          <a:prstGeom prst="rect">
            <a:avLst/>
          </a:prstGeom>
          <a:noFill/>
        </p:spPr>
        <p:txBody>
          <a:bodyPr wrap="square" rtlCol="0">
            <a:spAutoFit/>
          </a:bodyPr>
          <a:lstStyle/>
          <a:p>
            <a:r>
              <a:rPr lang="zh-CN" altLang="en-US" dirty="0"/>
              <a:t>在基于 </a:t>
            </a:r>
            <a:r>
              <a:rPr lang="el-GR" altLang="zh-CN" dirty="0"/>
              <a:t>ε</a:t>
            </a:r>
            <a:r>
              <a:rPr lang="en-US" altLang="zh-CN" dirty="0"/>
              <a:t>-</a:t>
            </a:r>
            <a:r>
              <a:rPr lang="zh-CN" altLang="en-US" dirty="0"/>
              <a:t>贪心策略的首次访问蒙特卡洛控制算法中，策略评估和策略改进迭代进行，最终找到强化学习问题的最优策略。该算法中的策略评估采用的是首次访问蒙特卡洛预测算法。</a:t>
            </a:r>
            <a:br>
              <a:rPr lang="zh-CN" altLang="en-US" dirty="0"/>
            </a:br>
            <a:endParaRPr lang="zh-CN" altLang="en-US" dirty="0"/>
          </a:p>
        </p:txBody>
      </p:sp>
      <p:sp>
        <p:nvSpPr>
          <p:cNvPr id="6" name="TextBox 5"/>
          <p:cNvSpPr txBox="1"/>
          <p:nvPr/>
        </p:nvSpPr>
        <p:spPr>
          <a:xfrm>
            <a:off x="6413325" y="4083485"/>
            <a:ext cx="4872625" cy="1200329"/>
          </a:xfrm>
          <a:prstGeom prst="rect">
            <a:avLst/>
          </a:prstGeom>
          <a:noFill/>
        </p:spPr>
        <p:txBody>
          <a:bodyPr wrap="square" rtlCol="0">
            <a:spAutoFit/>
          </a:bodyPr>
          <a:lstStyle/>
          <a:p>
            <a:r>
              <a:rPr lang="el-GR" altLang="zh-CN" dirty="0"/>
              <a:t>ε</a:t>
            </a:r>
            <a:r>
              <a:rPr lang="en-US" altLang="zh-CN" dirty="0"/>
              <a:t>-</a:t>
            </a:r>
            <a:r>
              <a:rPr lang="zh-CN" altLang="en-US" dirty="0"/>
              <a:t>贪心策略以概率 </a:t>
            </a:r>
            <a:r>
              <a:rPr lang="el-GR" altLang="zh-CN" dirty="0"/>
              <a:t>ε </a:t>
            </a:r>
            <a:r>
              <a:rPr lang="en-US" altLang="zh-CN" dirty="0"/>
              <a:t>/</a:t>
            </a:r>
            <a:r>
              <a:rPr lang="en-US" altLang="zh-CN" i="1" dirty="0"/>
              <a:t>|A</a:t>
            </a:r>
            <a:r>
              <a:rPr lang="en-US" altLang="zh-CN" dirty="0"/>
              <a:t>(</a:t>
            </a:r>
            <a:r>
              <a:rPr lang="en-US" altLang="zh-CN" i="1" dirty="0"/>
              <a:t>s</a:t>
            </a:r>
            <a:r>
              <a:rPr lang="en-US" altLang="zh-CN" dirty="0"/>
              <a:t>)</a:t>
            </a:r>
            <a:r>
              <a:rPr lang="en-US" altLang="zh-CN" i="1" dirty="0"/>
              <a:t>| </a:t>
            </a:r>
            <a:r>
              <a:rPr lang="zh-CN" altLang="en-US" dirty="0"/>
              <a:t>选择所有行（其中包含最优行动），以概率 </a:t>
            </a:r>
            <a:r>
              <a:rPr lang="en-US" altLang="zh-CN" dirty="0"/>
              <a:t>1 </a:t>
            </a:r>
            <a:r>
              <a:rPr lang="en-US" altLang="zh-CN" i="1" dirty="0"/>
              <a:t>–</a:t>
            </a:r>
            <a:r>
              <a:rPr lang="el-GR" altLang="zh-CN" dirty="0"/>
              <a:t> ε</a:t>
            </a:r>
            <a:r>
              <a:rPr lang="en-US" altLang="zh-CN" dirty="0"/>
              <a:t> </a:t>
            </a:r>
            <a:r>
              <a:rPr lang="zh-CN" altLang="en-US" dirty="0"/>
              <a:t>选择最优行动，这是编程实现 </a:t>
            </a:r>
            <a:r>
              <a:rPr lang="el-GR" altLang="zh-CN" dirty="0"/>
              <a:t>ε</a:t>
            </a:r>
            <a:r>
              <a:rPr lang="en-US" altLang="zh-CN" dirty="0"/>
              <a:t>-</a:t>
            </a:r>
            <a:r>
              <a:rPr lang="zh-CN" altLang="en-US" dirty="0"/>
              <a:t>贪心策略时所采用的方法。</a:t>
            </a:r>
            <a:br>
              <a:rPr lang="zh-CN" altLang="en-US" dirty="0"/>
            </a:b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蒙特卡洛控制</a:t>
            </a:r>
          </a:p>
          <a:p>
            <a:endParaRPr lang="zh-CN" altLang="en-US" dirty="0"/>
          </a:p>
        </p:txBody>
      </p:sp>
      <p:sp>
        <p:nvSpPr>
          <p:cNvPr id="3" name="文本占位符 2"/>
          <p:cNvSpPr>
            <a:spLocks noGrp="1"/>
          </p:cNvSpPr>
          <p:nvPr>
            <p:ph type="body" sz="quarter" idx="22"/>
          </p:nvPr>
        </p:nvSpPr>
        <p:spPr>
          <a:xfrm>
            <a:off x="461774" y="812818"/>
            <a:ext cx="11081266" cy="4766832"/>
          </a:xfrm>
        </p:spPr>
        <p:txBody>
          <a:bodyPr/>
          <a:lstStyle/>
          <a:p>
            <a:r>
              <a:rPr lang="zh-CN" altLang="en-US" sz="2000" dirty="0"/>
              <a:t>我们可以证明采用 </a:t>
            </a:r>
            <a:r>
              <a:rPr lang="el-GR" altLang="zh-CN" sz="2000" dirty="0"/>
              <a:t>ε</a:t>
            </a:r>
            <a:r>
              <a:rPr lang="en-US" altLang="zh-CN" sz="2000" dirty="0"/>
              <a:t>-</a:t>
            </a:r>
            <a:r>
              <a:rPr lang="zh-CN" altLang="en-US" sz="2000" dirty="0"/>
              <a:t>贪心策略满足策略改进原理。</a:t>
            </a:r>
            <a:br>
              <a:rPr lang="zh-CN" altLang="en-US" dirty="0"/>
            </a:br>
            <a:endParaRPr lang="zh-CN" altLang="en-US" dirty="0"/>
          </a:p>
        </p:txBody>
      </p:sp>
      <p:pic>
        <p:nvPicPr>
          <p:cNvPr id="23554" name="Picture 2"/>
          <p:cNvPicPr>
            <a:picLocks noChangeAspect="1" noChangeArrowheads="1"/>
          </p:cNvPicPr>
          <p:nvPr/>
        </p:nvPicPr>
        <p:blipFill>
          <a:blip r:embed="rId2"/>
          <a:srcRect/>
          <a:stretch>
            <a:fillRect/>
          </a:stretch>
        </p:blipFill>
        <p:spPr bwMode="auto">
          <a:xfrm>
            <a:off x="2228525" y="1311663"/>
            <a:ext cx="7103365" cy="544159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增量均值法</a:t>
            </a:r>
          </a:p>
        </p:txBody>
      </p:sp>
      <p:sp>
        <p:nvSpPr>
          <p:cNvPr id="3" name="文本占位符 2"/>
          <p:cNvSpPr>
            <a:spLocks noGrp="1"/>
          </p:cNvSpPr>
          <p:nvPr>
            <p:ph type="body" sz="quarter" idx="22"/>
          </p:nvPr>
        </p:nvSpPr>
        <p:spPr/>
        <p:txBody>
          <a:bodyPr/>
          <a:lstStyle/>
          <a:p>
            <a:r>
              <a:rPr lang="zh-CN" altLang="en-US" sz="2000" dirty="0"/>
              <a:t>预测和控制算法在计算过程中，保存了各个状态的长期回报，在最后再求平均值。这种方法需要消耗大量的存储空间。</a:t>
            </a:r>
            <a:endParaRPr lang="en-US" altLang="zh-CN" sz="2000" dirty="0"/>
          </a:p>
          <a:p>
            <a:endParaRPr lang="en-US" altLang="zh-CN" sz="2000" b="1" dirty="0"/>
          </a:p>
          <a:p>
            <a:r>
              <a:rPr lang="zh-CN" altLang="en-US" sz="2000" b="1" dirty="0"/>
              <a:t>增量均值法</a:t>
            </a:r>
            <a:r>
              <a:rPr lang="zh-CN" altLang="en-US" sz="2000" dirty="0"/>
              <a:t>有助于解决这个问题。</a:t>
            </a:r>
            <a:endParaRPr lang="en-US" altLang="zh-CN" sz="2000" dirty="0"/>
          </a:p>
          <a:p>
            <a:r>
              <a:rPr lang="zh-CN" altLang="en-US" sz="2000" dirty="0"/>
              <a:t>现在我们定义序列 </a:t>
            </a:r>
            <a:r>
              <a:rPr lang="en-US" altLang="zh-CN" sz="2000" dirty="0"/>
              <a:t>x</a:t>
            </a:r>
            <a:r>
              <a:rPr lang="en-US" altLang="zh-CN" sz="2000" baseline="-25000" dirty="0"/>
              <a:t>1</a:t>
            </a:r>
            <a:r>
              <a:rPr lang="en-US" altLang="zh-CN" sz="2000" dirty="0"/>
              <a:t>, x</a:t>
            </a:r>
            <a:r>
              <a:rPr lang="en-US" altLang="zh-CN" sz="2000" baseline="-25000" dirty="0"/>
              <a:t>2</a:t>
            </a:r>
            <a:r>
              <a:rPr lang="en-US" altLang="zh-CN" sz="2000" dirty="0"/>
              <a:t>, · · · , </a:t>
            </a:r>
            <a:r>
              <a:rPr lang="en-US" altLang="zh-CN" sz="2000" dirty="0" err="1"/>
              <a:t>x</a:t>
            </a:r>
            <a:r>
              <a:rPr lang="en-US" altLang="zh-CN" sz="2000" baseline="-25000" dirty="0" err="1"/>
              <a:t>k</a:t>
            </a:r>
            <a:r>
              <a:rPr lang="en-US" altLang="zh-CN" sz="2000" dirty="0"/>
              <a:t>, · · · </a:t>
            </a:r>
            <a:r>
              <a:rPr lang="zh-CN" altLang="en-US" sz="2000" dirty="0"/>
              <a:t>分别为同一个状态在 </a:t>
            </a:r>
            <a:r>
              <a:rPr lang="en-US" altLang="zh-CN" sz="2000" dirty="0"/>
              <a:t>k </a:t>
            </a:r>
            <a:r>
              <a:rPr lang="zh-CN" altLang="en-US" sz="2000" dirty="0"/>
              <a:t>个交互序列中的回报值（</a:t>
            </a:r>
            <a:r>
              <a:rPr lang="en-US" altLang="zh-CN" sz="2000" dirty="0"/>
              <a:t>Return</a:t>
            </a:r>
            <a:r>
              <a:rPr lang="zh-CN" altLang="en-US" sz="2000" dirty="0"/>
              <a:t>）。</a:t>
            </a:r>
            <a:endParaRPr lang="en-US" altLang="zh-CN" sz="2000" dirty="0"/>
          </a:p>
          <a:p>
            <a:r>
              <a:rPr lang="zh-CN" altLang="en-US" sz="2000" dirty="0"/>
              <a:t>序列 </a:t>
            </a:r>
            <a:r>
              <a:rPr lang="en-US" altLang="zh-CN" sz="2000" dirty="0"/>
              <a:t>x</a:t>
            </a:r>
            <a:r>
              <a:rPr lang="en-US" altLang="zh-CN" sz="2000" baseline="-25000" dirty="0"/>
              <a:t>1</a:t>
            </a:r>
            <a:r>
              <a:rPr lang="en-US" altLang="zh-CN" sz="2000" dirty="0"/>
              <a:t>, x</a:t>
            </a:r>
            <a:r>
              <a:rPr lang="en-US" altLang="zh-CN" sz="2000" baseline="-25000" dirty="0"/>
              <a:t>2</a:t>
            </a:r>
            <a:r>
              <a:rPr lang="en-US" altLang="zh-CN" sz="2000" dirty="0"/>
              <a:t>, · · · , </a:t>
            </a:r>
            <a:r>
              <a:rPr lang="en-US" altLang="zh-CN" sz="2000" dirty="0" err="1"/>
              <a:t>x</a:t>
            </a:r>
            <a:r>
              <a:rPr lang="en-US" altLang="zh-CN" sz="2000" baseline="-25000" dirty="0" err="1"/>
              <a:t>k</a:t>
            </a:r>
            <a:r>
              <a:rPr lang="en-US" altLang="zh-CN" sz="2000" dirty="0"/>
              <a:t>, · · · </a:t>
            </a:r>
            <a:r>
              <a:rPr lang="zh-CN" altLang="en-US" sz="2000" dirty="0"/>
              <a:t>的平均值 </a:t>
            </a:r>
            <a:r>
              <a:rPr lang="el-GR" altLang="zh-CN" sz="2000" dirty="0"/>
              <a:t>μ</a:t>
            </a:r>
            <a:r>
              <a:rPr lang="en-US" altLang="zh-CN" sz="2000" baseline="-25000" dirty="0"/>
              <a:t>k</a:t>
            </a:r>
            <a:r>
              <a:rPr lang="en-US" altLang="zh-CN" sz="2000" i="1" dirty="0"/>
              <a:t> </a:t>
            </a:r>
            <a:r>
              <a:rPr lang="zh-CN" altLang="en-US" sz="2000" dirty="0"/>
              <a:t>为：</a:t>
            </a:r>
            <a:endParaRPr lang="en-US" altLang="zh-CN" sz="2000" dirty="0"/>
          </a:p>
          <a:p>
            <a:endParaRPr lang="en-US" altLang="zh-CN" sz="2000" dirty="0"/>
          </a:p>
          <a:p>
            <a:endParaRPr lang="en-US" altLang="zh-CN" sz="2000" dirty="0"/>
          </a:p>
          <a:p>
            <a:endParaRPr lang="en-US" altLang="zh-CN" sz="2000" dirty="0"/>
          </a:p>
          <a:p>
            <a:endParaRPr lang="en-US" altLang="zh-CN" sz="2000" dirty="0"/>
          </a:p>
          <a:p>
            <a:br>
              <a:rPr lang="zh-CN" altLang="en-US" sz="2000" dirty="0"/>
            </a:br>
            <a:r>
              <a:rPr lang="zh-CN" altLang="en-US" sz="2000" dirty="0"/>
              <a:t> </a:t>
            </a:r>
            <a:br>
              <a:rPr lang="zh-CN" altLang="en-US" sz="2000" dirty="0"/>
            </a:br>
            <a:br>
              <a:rPr lang="zh-CN" altLang="en-US" sz="2000" dirty="0"/>
            </a:br>
            <a:br>
              <a:rPr lang="zh-CN" altLang="en-US" sz="2000" dirty="0"/>
            </a:br>
            <a:br>
              <a:rPr lang="zh-CN" altLang="en-US" sz="2000" dirty="0"/>
            </a:br>
            <a:endParaRPr lang="zh-CN" altLang="en-US" sz="2000" dirty="0"/>
          </a:p>
        </p:txBody>
      </p:sp>
      <p:pic>
        <p:nvPicPr>
          <p:cNvPr id="29698" name="Picture 2"/>
          <p:cNvPicPr>
            <a:picLocks noChangeAspect="1" noChangeArrowheads="1"/>
          </p:cNvPicPr>
          <p:nvPr/>
        </p:nvPicPr>
        <p:blipFill>
          <a:blip r:embed="rId2"/>
          <a:srcRect/>
          <a:stretch>
            <a:fillRect/>
          </a:stretch>
        </p:blipFill>
        <p:spPr bwMode="auto">
          <a:xfrm>
            <a:off x="4142462" y="3627851"/>
            <a:ext cx="3581400" cy="20574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增量均值法</a:t>
            </a:r>
          </a:p>
          <a:p>
            <a:endParaRPr lang="zh-CN" altLang="en-US" dirty="0"/>
          </a:p>
        </p:txBody>
      </p:sp>
      <p:sp>
        <p:nvSpPr>
          <p:cNvPr id="3" name="文本占位符 2"/>
          <p:cNvSpPr>
            <a:spLocks noGrp="1"/>
          </p:cNvSpPr>
          <p:nvPr>
            <p:ph type="body" sz="quarter" idx="22"/>
          </p:nvPr>
        </p:nvSpPr>
        <p:spPr/>
        <p:txBody>
          <a:bodyPr/>
          <a:lstStyle/>
          <a:p>
            <a:r>
              <a:rPr lang="zh-CN" altLang="en-US" sz="2000" dirty="0"/>
              <a:t>因此，我们可以采用增量均值法计算状态值函数的均值：</a:t>
            </a:r>
            <a:endParaRPr lang="en-US" altLang="zh-CN" sz="2000" dirty="0"/>
          </a:p>
          <a:p>
            <a:r>
              <a:rPr lang="zh-CN" altLang="en-US" sz="2000" dirty="0"/>
              <a:t>此处</a:t>
            </a:r>
            <a:endParaRPr lang="en-US" altLang="zh-CN" sz="2000" dirty="0"/>
          </a:p>
          <a:p>
            <a:r>
              <a:rPr lang="zh-CN" altLang="en-US" sz="2000" dirty="0"/>
              <a:t>增量均值法只需要保存第 </a:t>
            </a:r>
            <a:r>
              <a:rPr lang="en-US" altLang="zh-CN" sz="2000" dirty="0"/>
              <a:t>k - 1 </a:t>
            </a:r>
            <a:r>
              <a:rPr lang="zh-CN" altLang="en-US" sz="2000" dirty="0"/>
              <a:t>轮计算得到的均值           ，同时利用第 </a:t>
            </a:r>
            <a:r>
              <a:rPr lang="en-US" altLang="zh-CN" sz="2000" dirty="0"/>
              <a:t>k </a:t>
            </a:r>
            <a:r>
              <a:rPr lang="zh-CN" altLang="en-US" sz="2000" dirty="0"/>
              <a:t>次试验获得的    ，即可计算第</a:t>
            </a:r>
            <a:r>
              <a:rPr lang="en-US" altLang="zh-CN" sz="2000" dirty="0"/>
              <a:t>1</a:t>
            </a:r>
            <a:r>
              <a:rPr lang="zh-CN" altLang="en-US" sz="2000" dirty="0"/>
              <a:t>轮到第</a:t>
            </a:r>
            <a:r>
              <a:rPr lang="en-US" altLang="zh-CN" sz="2000" dirty="0"/>
              <a:t>k</a:t>
            </a:r>
            <a:r>
              <a:rPr lang="zh-CN" altLang="en-US" sz="2000" dirty="0"/>
              <a:t>轮的状态值函数均值          。</a:t>
            </a:r>
            <a:br>
              <a:rPr lang="zh-CN" altLang="en-US" sz="2000" dirty="0"/>
            </a:br>
            <a:br>
              <a:rPr lang="zh-CN" altLang="en-US" sz="2000" dirty="0"/>
            </a:br>
            <a:endParaRPr lang="zh-CN" altLang="en-US" sz="2000" dirty="0"/>
          </a:p>
        </p:txBody>
      </p:sp>
      <p:pic>
        <p:nvPicPr>
          <p:cNvPr id="30722" name="Picture 2"/>
          <p:cNvPicPr>
            <a:picLocks noChangeAspect="1" noChangeArrowheads="1"/>
          </p:cNvPicPr>
          <p:nvPr/>
        </p:nvPicPr>
        <p:blipFill>
          <a:blip r:embed="rId2"/>
          <a:srcRect/>
          <a:stretch>
            <a:fillRect/>
          </a:stretch>
        </p:blipFill>
        <p:spPr bwMode="auto">
          <a:xfrm>
            <a:off x="6897143" y="1129365"/>
            <a:ext cx="3812609" cy="398768"/>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1151286" y="1523674"/>
            <a:ext cx="738822" cy="455438"/>
          </a:xfrm>
          <a:prstGeom prst="rect">
            <a:avLst/>
          </a:prstGeom>
          <a:noFill/>
          <a:ln w="9525">
            <a:noFill/>
            <a:miter lim="800000"/>
            <a:headEnd/>
            <a:tailEnd/>
          </a:ln>
          <a:effectLst/>
        </p:spPr>
      </p:pic>
      <p:pic>
        <p:nvPicPr>
          <p:cNvPr id="30724" name="Picture 4"/>
          <p:cNvPicPr>
            <a:picLocks noChangeAspect="1" noChangeArrowheads="1"/>
          </p:cNvPicPr>
          <p:nvPr/>
        </p:nvPicPr>
        <p:blipFill>
          <a:blip r:embed="rId4"/>
          <a:srcRect/>
          <a:stretch>
            <a:fillRect/>
          </a:stretch>
        </p:blipFill>
        <p:spPr bwMode="auto">
          <a:xfrm>
            <a:off x="6111071" y="2006710"/>
            <a:ext cx="793140" cy="323131"/>
          </a:xfrm>
          <a:prstGeom prst="rect">
            <a:avLst/>
          </a:prstGeom>
          <a:noFill/>
          <a:ln w="9525">
            <a:noFill/>
            <a:miter lim="800000"/>
            <a:headEnd/>
            <a:tailEnd/>
          </a:ln>
          <a:effectLst/>
        </p:spPr>
      </p:pic>
      <p:pic>
        <p:nvPicPr>
          <p:cNvPr id="30725" name="Picture 5"/>
          <p:cNvPicPr>
            <a:picLocks noChangeAspect="1" noChangeArrowheads="1"/>
          </p:cNvPicPr>
          <p:nvPr/>
        </p:nvPicPr>
        <p:blipFill>
          <a:blip r:embed="rId5"/>
          <a:srcRect/>
          <a:stretch>
            <a:fillRect/>
          </a:stretch>
        </p:blipFill>
        <p:spPr bwMode="auto">
          <a:xfrm>
            <a:off x="10210213" y="2014473"/>
            <a:ext cx="342565" cy="352946"/>
          </a:xfrm>
          <a:prstGeom prst="rect">
            <a:avLst/>
          </a:prstGeom>
          <a:noFill/>
          <a:ln w="9525">
            <a:noFill/>
            <a:miter lim="800000"/>
            <a:headEnd/>
            <a:tailEnd/>
          </a:ln>
          <a:effectLst/>
        </p:spPr>
      </p:pic>
      <p:pic>
        <p:nvPicPr>
          <p:cNvPr id="30726" name="Picture 6"/>
          <p:cNvPicPr>
            <a:picLocks noChangeAspect="1" noChangeArrowheads="1"/>
          </p:cNvPicPr>
          <p:nvPr/>
        </p:nvPicPr>
        <p:blipFill>
          <a:blip r:embed="rId6"/>
          <a:srcRect/>
          <a:stretch>
            <a:fillRect/>
          </a:stretch>
        </p:blipFill>
        <p:spPr bwMode="auto">
          <a:xfrm>
            <a:off x="4672143" y="2376488"/>
            <a:ext cx="588789" cy="299559"/>
          </a:xfrm>
          <a:prstGeom prst="rect">
            <a:avLst/>
          </a:prstGeom>
          <a:noFill/>
          <a:ln w="9525">
            <a:noFill/>
            <a:miter lim="800000"/>
            <a:headEnd/>
            <a:tailEnd/>
          </a:ln>
          <a:effectLst/>
        </p:spPr>
      </p:pic>
      <p:pic>
        <p:nvPicPr>
          <p:cNvPr id="30727" name="Picture 7"/>
          <p:cNvPicPr>
            <a:picLocks noChangeAspect="1" noChangeArrowheads="1"/>
          </p:cNvPicPr>
          <p:nvPr/>
        </p:nvPicPr>
        <p:blipFill>
          <a:blip r:embed="rId7"/>
          <a:srcRect/>
          <a:stretch>
            <a:fillRect/>
          </a:stretch>
        </p:blipFill>
        <p:spPr bwMode="auto">
          <a:xfrm>
            <a:off x="2881248" y="2751030"/>
            <a:ext cx="4797207" cy="4002968"/>
          </a:xfrm>
          <a:prstGeom prst="rect">
            <a:avLst/>
          </a:prstGeom>
          <a:noFill/>
          <a:ln w="9525">
            <a:noFill/>
            <a:miter lim="800000"/>
            <a:headEnd/>
            <a:tailEnd/>
          </a:ln>
          <a:effectLst/>
        </p:spPr>
      </p:pic>
      <p:sp>
        <p:nvSpPr>
          <p:cNvPr id="10" name="TextBox 9"/>
          <p:cNvSpPr txBox="1"/>
          <p:nvPr/>
        </p:nvSpPr>
        <p:spPr>
          <a:xfrm>
            <a:off x="7991607" y="3945699"/>
            <a:ext cx="2154475" cy="1200329"/>
          </a:xfrm>
          <a:prstGeom prst="rect">
            <a:avLst/>
          </a:prstGeom>
          <a:noFill/>
        </p:spPr>
        <p:txBody>
          <a:bodyPr wrap="square" rtlCol="0">
            <a:spAutoFit/>
          </a:bodyPr>
          <a:lstStyle/>
          <a:p>
            <a:r>
              <a:rPr lang="zh-CN" altLang="en-US" dirty="0"/>
              <a:t>首次访问蒙特卡洛预测</a:t>
            </a:r>
            <a:r>
              <a:rPr lang="en-US" altLang="zh-CN" dirty="0"/>
              <a:t>-</a:t>
            </a:r>
            <a:r>
              <a:rPr lang="zh-CN" altLang="en-US" dirty="0"/>
              <a:t>增量均值法</a:t>
            </a:r>
            <a:br>
              <a:rPr lang="zh-CN" altLang="en-US" dirty="0"/>
            </a:br>
            <a:br>
              <a:rPr lang="zh-CN" altLang="en-US" dirty="0"/>
            </a:br>
            <a:endParaRPr lang="zh-CN" altLang="en-US" dirty="0"/>
          </a:p>
        </p:txBody>
      </p:sp>
      <p:sp>
        <p:nvSpPr>
          <p:cNvPr id="11" name="左箭头 10"/>
          <p:cNvSpPr/>
          <p:nvPr/>
        </p:nvSpPr>
        <p:spPr>
          <a:xfrm>
            <a:off x="6876789" y="4096011"/>
            <a:ext cx="901874" cy="425885"/>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本章小结</a:t>
            </a:r>
          </a:p>
        </p:txBody>
      </p:sp>
      <p:sp>
        <p:nvSpPr>
          <p:cNvPr id="3" name="文本占位符 2"/>
          <p:cNvSpPr>
            <a:spLocks noGrp="1"/>
          </p:cNvSpPr>
          <p:nvPr>
            <p:ph type="body" sz="quarter" idx="22"/>
          </p:nvPr>
        </p:nvSpPr>
        <p:spPr/>
        <p:txBody>
          <a:bodyPr/>
          <a:lstStyle/>
          <a:p>
            <a:r>
              <a:rPr lang="en-US" altLang="zh-CN" sz="2000" dirty="0"/>
              <a:t>• </a:t>
            </a:r>
            <a:r>
              <a:rPr lang="zh-CN" altLang="en-US" sz="2000" dirty="0"/>
              <a:t>介绍了采用蒙特卡洛法求解强化学习预测和控制问题，可用在没有环境模型的情况下。</a:t>
            </a:r>
            <a:endParaRPr lang="en-US" altLang="zh-CN" sz="2000" dirty="0"/>
          </a:p>
          <a:p>
            <a:endParaRPr lang="en-US" altLang="zh-CN" sz="2000" dirty="0"/>
          </a:p>
          <a:p>
            <a:r>
              <a:rPr lang="zh-CN" altLang="zh-CN" sz="2000" dirty="0"/>
              <a:t>•</a:t>
            </a:r>
            <a:r>
              <a:rPr lang="en-US" altLang="zh-CN" sz="2000" dirty="0"/>
              <a:t> </a:t>
            </a:r>
            <a:r>
              <a:rPr lang="zh-CN" altLang="en-US" sz="2000" dirty="0"/>
              <a:t>蒙特卡洛法必须用完整的交互序列作为样本，且没有使用动态规划中的 </a:t>
            </a:r>
            <a:r>
              <a:rPr lang="en-US" sz="2000" dirty="0"/>
              <a:t>Bootstrapping </a:t>
            </a:r>
            <a:r>
              <a:rPr lang="zh-CN" altLang="en-US" sz="2000" dirty="0"/>
              <a:t>的思想。</a:t>
            </a:r>
            <a:br>
              <a:rPr lang="zh-CN" altLang="en-US" sz="2000" dirty="0"/>
            </a:br>
            <a:endParaRPr lang="en-US" altLang="zh-CN" sz="2000" dirty="0"/>
          </a:p>
          <a:p>
            <a:endParaRPr lang="en-US" altLang="zh-CN" sz="2000" dirty="0"/>
          </a:p>
          <a:p>
            <a:r>
              <a:rPr lang="en-US" altLang="zh-CN" sz="2000" dirty="0"/>
              <a:t>• </a:t>
            </a:r>
            <a:r>
              <a:rPr lang="zh-CN" altLang="en-US" sz="2000" dirty="0"/>
              <a:t>通过确保模拟次数足够多或引入</a:t>
            </a:r>
            <a:r>
              <a:rPr lang="el-GR" altLang="zh-CN" sz="2000" dirty="0"/>
              <a:t>ε</a:t>
            </a:r>
            <a:r>
              <a:rPr lang="en-US" altLang="zh-CN" sz="2000" dirty="0"/>
              <a:t>-</a:t>
            </a:r>
            <a:r>
              <a:rPr lang="zh-CN" altLang="en-US" sz="2000" dirty="0"/>
              <a:t>柔性策略来解决探索和利用的权衡问题。</a:t>
            </a:r>
            <a:endParaRPr lang="en-US" altLang="zh-CN" sz="2000" dirty="0"/>
          </a:p>
          <a:p>
            <a:endParaRPr lang="en-US" altLang="zh-CN" sz="2000" dirty="0"/>
          </a:p>
          <a:p>
            <a:r>
              <a:rPr lang="zh-CN" altLang="zh-CN" sz="2000" dirty="0"/>
              <a:t>•</a:t>
            </a:r>
            <a:r>
              <a:rPr lang="en-US" altLang="zh-CN" sz="2000" dirty="0"/>
              <a:t> </a:t>
            </a:r>
            <a:r>
              <a:rPr lang="zh-CN" altLang="en-US" sz="2000" dirty="0"/>
              <a:t>均值增量法避免了消耗大量储存空间。</a:t>
            </a:r>
            <a:br>
              <a:rPr lang="zh-CN" altLang="en-US" sz="2000" dirty="0"/>
            </a:br>
            <a:br>
              <a:rPr lang="zh-CN" altLang="en-US" sz="2000" dirty="0"/>
            </a:br>
            <a:br>
              <a:rPr lang="zh-CN" altLang="en-US" sz="2000" dirty="0"/>
            </a:br>
            <a:br>
              <a:rPr lang="zh-CN" altLang="en-US" sz="2000" dirty="0"/>
            </a:br>
            <a:endParaRPr lang="en-US" altLang="zh-CN" sz="2000" dirty="0"/>
          </a:p>
          <a:p>
            <a:br>
              <a:rPr lang="zh-CN" altLang="en-US" dirty="0"/>
            </a:b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蒙特卡洛法</a:t>
            </a:r>
          </a:p>
        </p:txBody>
      </p:sp>
      <p:sp>
        <p:nvSpPr>
          <p:cNvPr id="3" name="文本占位符 2"/>
          <p:cNvSpPr>
            <a:spLocks noGrp="1"/>
          </p:cNvSpPr>
          <p:nvPr>
            <p:ph type="body" sz="quarter" idx="22"/>
          </p:nvPr>
        </p:nvSpPr>
        <p:spPr/>
        <p:txBody>
          <a:bodyPr/>
          <a:lstStyle/>
          <a:p>
            <a:pPr>
              <a:buNone/>
            </a:pPr>
            <a:r>
              <a:rPr lang="zh-CN" altLang="en-US" sz="2000" dirty="0"/>
              <a:t>给定马尔科夫决策过程 </a:t>
            </a:r>
            <a:r>
              <a:rPr lang="en-US" altLang="zh-CN" sz="2000" dirty="0"/>
              <a:t>MDP (S, A, </a:t>
            </a:r>
            <a:r>
              <a:rPr lang="en-US" altLang="zh-CN" sz="2000" b="1" dirty="0"/>
              <a:t>P</a:t>
            </a:r>
            <a:r>
              <a:rPr lang="en-US" altLang="zh-CN" sz="2000" dirty="0"/>
              <a:t>, R, </a:t>
            </a:r>
            <a:r>
              <a:rPr lang="el-GR" altLang="zh-CN" sz="2000" dirty="0"/>
              <a:t>γ</a:t>
            </a:r>
            <a:r>
              <a:rPr lang="en-US" altLang="zh-CN" sz="2000" dirty="0"/>
              <a:t>)</a:t>
            </a:r>
            <a:r>
              <a:rPr lang="zh-CN" altLang="en-US" sz="2000" dirty="0"/>
              <a:t>，我们一般将状态转移矩阵 </a:t>
            </a:r>
            <a:r>
              <a:rPr lang="en-US" altLang="zh-CN" sz="2000" b="1" dirty="0"/>
              <a:t>P </a:t>
            </a:r>
            <a:r>
              <a:rPr lang="zh-CN" altLang="en-US" sz="2000" dirty="0"/>
              <a:t>已知的强化学习问题称</a:t>
            </a:r>
            <a:endParaRPr lang="en-US" altLang="zh-CN" sz="2000" dirty="0"/>
          </a:p>
          <a:p>
            <a:pPr>
              <a:buNone/>
            </a:pPr>
            <a:r>
              <a:rPr lang="zh-CN" altLang="en-US" sz="2000" dirty="0"/>
              <a:t>为</a:t>
            </a:r>
            <a:r>
              <a:rPr lang="zh-CN" altLang="en-US" sz="2000" b="1" dirty="0"/>
              <a:t>有模型</a:t>
            </a:r>
            <a:r>
              <a:rPr lang="zh-CN" altLang="en-US" sz="2000" dirty="0"/>
              <a:t>的强化学习问题，将状态转移矩阵 </a:t>
            </a:r>
            <a:r>
              <a:rPr lang="en-US" altLang="zh-CN" sz="2000" b="1" dirty="0"/>
              <a:t>P </a:t>
            </a:r>
            <a:r>
              <a:rPr lang="zh-CN" altLang="en-US" sz="2000" dirty="0"/>
              <a:t>未知的强化学习问题称为</a:t>
            </a:r>
            <a:r>
              <a:rPr lang="zh-CN" altLang="en-US" sz="2000" b="1" dirty="0"/>
              <a:t>无模型</a:t>
            </a:r>
            <a:r>
              <a:rPr lang="zh-CN" altLang="en-US" sz="2000" dirty="0"/>
              <a:t>的强化学习问题。</a:t>
            </a:r>
            <a:endParaRPr lang="en-US" altLang="zh-CN" sz="2000" dirty="0"/>
          </a:p>
          <a:p>
            <a:pPr>
              <a:buNone/>
            </a:pPr>
            <a:r>
              <a:rPr lang="zh-CN" altLang="en-US" sz="2000" dirty="0"/>
              <a:t>有模型</a:t>
            </a:r>
            <a:r>
              <a:rPr lang="en-US" altLang="zh-CN" sz="2000" dirty="0"/>
              <a:t>(S, A, </a:t>
            </a:r>
            <a:r>
              <a:rPr lang="en-US" altLang="zh-CN" sz="2000" b="1" dirty="0"/>
              <a:t>P</a:t>
            </a:r>
            <a:r>
              <a:rPr lang="en-US" altLang="zh-CN" sz="2000" dirty="0"/>
              <a:t>, R, </a:t>
            </a:r>
            <a:r>
              <a:rPr lang="el-GR" altLang="zh-CN" sz="2000" dirty="0"/>
              <a:t>γ</a:t>
            </a:r>
            <a:r>
              <a:rPr lang="en-US" altLang="zh-CN" sz="2000" dirty="0"/>
              <a:t>)</a:t>
            </a:r>
            <a:r>
              <a:rPr lang="zh-CN" altLang="en-US" sz="2000" dirty="0"/>
              <a:t>：</a:t>
            </a:r>
            <a:r>
              <a:rPr lang="en-US" altLang="zh-CN" sz="2000" dirty="0"/>
              <a:t> </a:t>
            </a:r>
            <a:r>
              <a:rPr lang="zh-CN" altLang="en-US" sz="2000" dirty="0"/>
              <a:t>可使用动态规划，算法的复杂度大且效率低，实际应用中一般不直接采用。</a:t>
            </a:r>
            <a:endParaRPr lang="en-US" altLang="zh-CN" sz="2000" dirty="0"/>
          </a:p>
          <a:p>
            <a:pPr>
              <a:buNone/>
            </a:pPr>
            <a:r>
              <a:rPr lang="zh-CN" altLang="en-US" sz="2000" dirty="0"/>
              <a:t>无模型</a:t>
            </a:r>
            <a:r>
              <a:rPr lang="en-US" altLang="zh-CN" sz="2000" dirty="0"/>
              <a:t>(S, A, </a:t>
            </a:r>
            <a:r>
              <a:rPr lang="en-US" altLang="zh-CN" sz="2000" b="1" dirty="0"/>
              <a:t>P</a:t>
            </a:r>
            <a:r>
              <a:rPr lang="zh-CN" altLang="en-US" sz="2000" dirty="0"/>
              <a:t>？</a:t>
            </a:r>
            <a:r>
              <a:rPr lang="en-US" altLang="zh-CN" sz="2000" dirty="0"/>
              <a:t>, R, </a:t>
            </a:r>
            <a:r>
              <a:rPr lang="el-GR" altLang="zh-CN" sz="2000" dirty="0"/>
              <a:t>γ</a:t>
            </a:r>
            <a:r>
              <a:rPr lang="en-US" altLang="zh-CN" sz="2000" dirty="0"/>
              <a:t>) </a:t>
            </a:r>
            <a:r>
              <a:rPr lang="zh-CN" altLang="en-US" sz="2000" dirty="0"/>
              <a:t>：可使用蒙特卡洛法。</a:t>
            </a:r>
            <a:endParaRPr lang="en-US" altLang="zh-CN" sz="2000" dirty="0"/>
          </a:p>
          <a:p>
            <a:pPr>
              <a:buNone/>
            </a:pPr>
            <a:endParaRPr lang="en-US" altLang="zh-CN" sz="2000" dirty="0"/>
          </a:p>
          <a:p>
            <a:pPr>
              <a:buNone/>
            </a:pPr>
            <a:r>
              <a:rPr lang="zh-CN" altLang="en-US" sz="2000" dirty="0"/>
              <a:t>蒙特卡洛方法对马尔科夫决策过程进行随机采样，通过构建样本序列来估算原问题的期望值。</a:t>
            </a:r>
            <a:endParaRPr lang="en-US" altLang="zh-CN" sz="2000" dirty="0"/>
          </a:p>
          <a:p>
            <a:pPr>
              <a:buNone/>
            </a:pPr>
            <a:endParaRPr lang="en-US" altLang="zh-CN" sz="2000" dirty="0"/>
          </a:p>
          <a:p>
            <a:pPr>
              <a:buNone/>
            </a:pPr>
            <a:r>
              <a:rPr lang="zh-CN" altLang="en-US" sz="2000" dirty="0"/>
              <a:t>蒙特卡洛方法求解无模型强化问题的前提条件是，每个样本序列必须是一个完整的交互序列</a:t>
            </a:r>
            <a:endParaRPr lang="en-US" altLang="zh-CN" sz="2000" dirty="0"/>
          </a:p>
          <a:p>
            <a:pPr>
              <a:buNone/>
            </a:pPr>
            <a:r>
              <a:rPr lang="zh-CN" altLang="en-US" sz="2000" dirty="0"/>
              <a:t>（</a:t>
            </a:r>
            <a:r>
              <a:rPr lang="en-US" altLang="zh-CN" sz="2000" dirty="0"/>
              <a:t>Episode</a:t>
            </a:r>
            <a:r>
              <a:rPr lang="zh-CN" altLang="en-US" sz="2000" dirty="0"/>
              <a:t>）。在一个完整的交互序列中，参与者与环境交互最终会达到终止状态（</a:t>
            </a:r>
            <a:r>
              <a:rPr lang="en-US" altLang="zh-CN" sz="2000" dirty="0"/>
              <a:t>Terminal </a:t>
            </a:r>
          </a:p>
          <a:p>
            <a:pPr>
              <a:buNone/>
            </a:pPr>
            <a:r>
              <a:rPr lang="en-US" altLang="zh-CN" sz="2000" dirty="0"/>
              <a:t>State</a:t>
            </a:r>
            <a:r>
              <a:rPr lang="zh-CN" altLang="en-US" sz="2000" dirty="0"/>
              <a:t>）。</a:t>
            </a:r>
            <a:br>
              <a:rPr lang="zh-CN" altLang="en-US" sz="2000" dirty="0"/>
            </a:br>
            <a:r>
              <a:rPr lang="zh-CN" altLang="en-US" sz="2000" dirty="0"/>
              <a:t> </a:t>
            </a:r>
            <a:br>
              <a:rPr lang="zh-CN" altLang="en-US" dirty="0"/>
            </a:br>
            <a:r>
              <a:rPr lang="zh-CN" altLang="en-US" dirty="0"/>
              <a:t> </a:t>
            </a:r>
            <a:br>
              <a:rPr lang="zh-CN" altLang="en-US" dirty="0"/>
            </a:br>
            <a:br>
              <a:rPr lang="zh-CN" altLang="en-US" dirty="0"/>
            </a:b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5">
            <a:extLst>
              <a:ext uri="{FF2B5EF4-FFF2-40B4-BE49-F238E27FC236}">
                <a16:creationId xmlns:a16="http://schemas.microsoft.com/office/drawing/2014/main" id="{34F8B600-EDC9-094C-9D97-0831F851488D}"/>
              </a:ext>
            </a:extLst>
          </p:cNvPr>
          <p:cNvSpPr>
            <a:spLocks noGrp="1"/>
          </p:cNvSpPr>
          <p:nvPr>
            <p:ph type="body" sz="quarter" idx="10"/>
          </p:nvPr>
        </p:nvSpPr>
        <p:spPr>
          <a:xfrm>
            <a:off x="474300" y="345996"/>
            <a:ext cx="9203100" cy="461724"/>
          </a:xfrm>
        </p:spPr>
        <p:txBody>
          <a:body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pic>
        <p:nvPicPr>
          <p:cNvPr id="5" name="图片 4">
            <a:extLst>
              <a:ext uri="{FF2B5EF4-FFF2-40B4-BE49-F238E27FC236}">
                <a16:creationId xmlns:a16="http://schemas.microsoft.com/office/drawing/2014/main" id="{60386985-C5F1-E143-90F9-3D7A3B0418ED}"/>
              </a:ext>
            </a:extLst>
          </p:cNvPr>
          <p:cNvPicPr>
            <a:picLocks noChangeAspect="1"/>
          </p:cNvPicPr>
          <p:nvPr/>
        </p:nvPicPr>
        <p:blipFill>
          <a:blip r:embed="rId2"/>
          <a:stretch>
            <a:fillRect/>
          </a:stretch>
        </p:blipFill>
        <p:spPr>
          <a:xfrm>
            <a:off x="1079500" y="2499360"/>
            <a:ext cx="2501900" cy="2501900"/>
          </a:xfrm>
          <a:prstGeom prst="rect">
            <a:avLst/>
          </a:prstGeom>
        </p:spPr>
      </p:pic>
      <p:sp>
        <p:nvSpPr>
          <p:cNvPr id="6" name="文本占位符 5">
            <a:extLst>
              <a:ext uri="{FF2B5EF4-FFF2-40B4-BE49-F238E27FC236}">
                <a16:creationId xmlns:a16="http://schemas.microsoft.com/office/drawing/2014/main" id="{98A8D970-D4E2-E943-81C0-3FFBE4537F83}"/>
              </a:ext>
            </a:extLst>
          </p:cNvPr>
          <p:cNvSpPr txBox="1">
            <a:spLocks/>
          </p:cNvSpPr>
          <p:nvPr/>
        </p:nvSpPr>
        <p:spPr>
          <a:xfrm>
            <a:off x="1371260" y="203763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京东购买二维码</a:t>
            </a:r>
          </a:p>
        </p:txBody>
      </p:sp>
      <p:pic>
        <p:nvPicPr>
          <p:cNvPr id="8" name="图片 7">
            <a:extLst>
              <a:ext uri="{FF2B5EF4-FFF2-40B4-BE49-F238E27FC236}">
                <a16:creationId xmlns:a16="http://schemas.microsoft.com/office/drawing/2014/main" id="{DB0E6482-A3DE-724E-BF27-1F8FFC52F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392680"/>
            <a:ext cx="2788920" cy="2788920"/>
          </a:xfrm>
          <a:prstGeom prst="rect">
            <a:avLst/>
          </a:prstGeom>
        </p:spPr>
      </p:pic>
      <p:sp>
        <p:nvSpPr>
          <p:cNvPr id="9" name="文本占位符 5">
            <a:extLst>
              <a:ext uri="{FF2B5EF4-FFF2-40B4-BE49-F238E27FC236}">
                <a16:creationId xmlns:a16="http://schemas.microsoft.com/office/drawing/2014/main" id="{37439898-56FF-C944-B2D2-6BC8E2770D8C}"/>
              </a:ext>
            </a:extLst>
          </p:cNvPr>
          <p:cNvSpPr txBox="1">
            <a:spLocks/>
          </p:cNvSpPr>
          <p:nvPr/>
        </p:nvSpPr>
        <p:spPr>
          <a:xfrm>
            <a:off x="8308465" y="2095064"/>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交流公众号</a:t>
            </a:r>
          </a:p>
        </p:txBody>
      </p:sp>
      <p:pic>
        <p:nvPicPr>
          <p:cNvPr id="12" name="图片 11">
            <a:extLst>
              <a:ext uri="{FF2B5EF4-FFF2-40B4-BE49-F238E27FC236}">
                <a16:creationId xmlns:a16="http://schemas.microsoft.com/office/drawing/2014/main" id="{3AC24343-BFC4-4D42-AEE6-68C35C00EF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350" y="2528570"/>
            <a:ext cx="2501900" cy="2501900"/>
          </a:xfrm>
          <a:prstGeom prst="rect">
            <a:avLst/>
          </a:prstGeom>
        </p:spPr>
      </p:pic>
      <p:sp>
        <p:nvSpPr>
          <p:cNvPr id="13" name="文本占位符 5">
            <a:extLst>
              <a:ext uri="{FF2B5EF4-FFF2-40B4-BE49-F238E27FC236}">
                <a16:creationId xmlns:a16="http://schemas.microsoft.com/office/drawing/2014/main" id="{10B00AAA-7CF8-5B46-9155-EDB0E8125E96}"/>
              </a:ext>
            </a:extLst>
          </p:cNvPr>
          <p:cNvSpPr txBox="1">
            <a:spLocks/>
          </p:cNvSpPr>
          <p:nvPr/>
        </p:nvSpPr>
        <p:spPr>
          <a:xfrm>
            <a:off x="4846615" y="206684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淘宝购买二维码</a:t>
            </a:r>
          </a:p>
        </p:txBody>
      </p:sp>
    </p:spTree>
    <p:extLst>
      <p:ext uri="{BB962C8B-B14F-4D97-AF65-F5344CB8AC3E}">
        <p14:creationId xmlns:p14="http://schemas.microsoft.com/office/powerpoint/2010/main" val="346721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蒙特卡洛方法</a:t>
            </a:r>
          </a:p>
        </p:txBody>
      </p:sp>
      <p:sp>
        <p:nvSpPr>
          <p:cNvPr id="3" name="文本占位符 2"/>
          <p:cNvSpPr>
            <a:spLocks noGrp="1"/>
          </p:cNvSpPr>
          <p:nvPr>
            <p:ph type="body" sz="quarter" idx="22"/>
          </p:nvPr>
        </p:nvSpPr>
        <p:spPr/>
        <p:txBody>
          <a:bodyPr/>
          <a:lstStyle/>
          <a:p>
            <a:r>
              <a:rPr lang="el-GR" altLang="zh-CN" sz="2000" dirty="0"/>
              <a:t>•</a:t>
            </a:r>
            <a:r>
              <a:rPr lang="en-US" altLang="zh-CN" sz="2000" dirty="0"/>
              <a:t> </a:t>
            </a:r>
            <a:r>
              <a:rPr lang="zh-CN" altLang="en-US" sz="2000" dirty="0"/>
              <a:t>蒙特卡洛方法（</a:t>
            </a:r>
            <a:r>
              <a:rPr lang="en-US" sz="2000" dirty="0"/>
              <a:t>Monte Carlo </a:t>
            </a:r>
            <a:r>
              <a:rPr lang="en-US" sz="2000" dirty="0" err="1"/>
              <a:t>Methods，MC</a:t>
            </a:r>
            <a:r>
              <a:rPr lang="en-US" sz="2000" dirty="0"/>
              <a:t> </a:t>
            </a:r>
            <a:r>
              <a:rPr lang="zh-CN" altLang="en-US" sz="2000" dirty="0"/>
              <a:t>法）是一种以概率统计为理论基础，基于随机数的数值计算方法。蒙特卡洛方法是一种随机性算法。</a:t>
            </a:r>
            <a:endParaRPr lang="en-US" altLang="zh-CN" sz="2000" dirty="0"/>
          </a:p>
          <a:p>
            <a:endParaRPr lang="en-US" altLang="zh-CN" sz="2000" dirty="0"/>
          </a:p>
          <a:p>
            <a:r>
              <a:rPr lang="en-US" altLang="zh-CN" sz="2000" dirty="0"/>
              <a:t>• </a:t>
            </a:r>
            <a:r>
              <a:rPr lang="zh-CN" altLang="en-US" sz="2000" dirty="0"/>
              <a:t>蒙特卡洛方法的名字来源于摩纳哥公国一座小城蒙特卡洛，该城市以博彩业闻名。</a:t>
            </a:r>
            <a:endParaRPr lang="en-US" altLang="zh-CN" sz="2000" dirty="0"/>
          </a:p>
          <a:p>
            <a:endParaRPr lang="en-US" altLang="zh-CN" sz="2000" dirty="0"/>
          </a:p>
          <a:p>
            <a:r>
              <a:rPr lang="zh-CN" altLang="zh-CN" sz="2000" dirty="0"/>
              <a:t>•</a:t>
            </a:r>
            <a:r>
              <a:rPr lang="en-US" altLang="zh-CN" sz="2000" dirty="0"/>
              <a:t> </a:t>
            </a:r>
            <a:r>
              <a:rPr lang="zh-CN" altLang="en-US" sz="2000" dirty="0"/>
              <a:t>蒙特卡洛方法最常见的两种实现形式包括：投点法和平均值法。</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kumimoji="1"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投点法</a:t>
            </a:r>
          </a:p>
        </p:txBody>
      </p:sp>
      <p:sp>
        <p:nvSpPr>
          <p:cNvPr id="3" name="文本占位符 2"/>
          <p:cNvSpPr>
            <a:spLocks noGrp="1"/>
          </p:cNvSpPr>
          <p:nvPr>
            <p:ph type="body" sz="quarter" idx="22"/>
          </p:nvPr>
        </p:nvSpPr>
        <p:spPr/>
        <p:txBody>
          <a:bodyPr/>
          <a:lstStyle/>
          <a:p>
            <a:r>
              <a:rPr lang="zh-CN" altLang="en-US" sz="2000" dirty="0"/>
              <a:t>我们用两个例子来展示投点法的原理：</a:t>
            </a:r>
            <a:endParaRPr lang="en-US" altLang="zh-CN" sz="2000" dirty="0"/>
          </a:p>
          <a:p>
            <a:endParaRPr lang="en-US" altLang="zh-CN" sz="2000" dirty="0"/>
          </a:p>
          <a:p>
            <a:r>
              <a:rPr lang="zh-CN" altLang="en-US" sz="2000" dirty="0"/>
              <a:t>例一  采用蒙特卡洛投点法估算圆周率 </a:t>
            </a:r>
            <a:r>
              <a:rPr lang="el-GR" altLang="zh-CN" sz="2000" dirty="0"/>
              <a:t>π </a:t>
            </a:r>
            <a:r>
              <a:rPr lang="zh-CN" altLang="en-US" sz="2000" dirty="0"/>
              <a:t>。</a:t>
            </a:r>
            <a:endParaRPr lang="en-US" altLang="zh-CN" sz="2000" dirty="0"/>
          </a:p>
          <a:p>
            <a:r>
              <a:rPr lang="zh-CN" altLang="en-US" sz="2000" dirty="0"/>
              <a:t>如下方左图所示，蒙特卡洛方法求解该例题的基本思想是，向该正方形内大量投掷随机点，计算在蓝色圆形内的点数 </a:t>
            </a:r>
            <a:r>
              <a:rPr lang="en-US" altLang="zh-CN" sz="2000" dirty="0" err="1"/>
              <a:t>innerNum</a:t>
            </a:r>
            <a:r>
              <a:rPr lang="en-US" altLang="zh-CN" sz="2000" dirty="0"/>
              <a:t> </a:t>
            </a:r>
            <a:r>
              <a:rPr lang="zh-CN" altLang="en-US" sz="2000" dirty="0"/>
              <a:t>与正方形内总点数 </a:t>
            </a:r>
            <a:r>
              <a:rPr lang="en-US" altLang="zh-CN" sz="2000" dirty="0" err="1"/>
              <a:t>totalNum</a:t>
            </a:r>
            <a:r>
              <a:rPr lang="en-US" altLang="zh-CN" sz="2000" dirty="0"/>
              <a:t> </a:t>
            </a:r>
            <a:r>
              <a:rPr lang="zh-CN" altLang="en-US" sz="2000" dirty="0"/>
              <a:t>的比例。当投掷随机点的数量无穷大时，该比例等于圆形面积与正方形面积的比值。</a:t>
            </a:r>
            <a:br>
              <a:rPr lang="zh-CN" altLang="en-US" sz="2000" dirty="0"/>
            </a:br>
            <a:r>
              <a:rPr lang="zh-CN" altLang="en-US" sz="2000" dirty="0"/>
              <a:t> </a:t>
            </a:r>
            <a:br>
              <a:rPr lang="zh-CN" altLang="en-US" sz="2000" dirty="0"/>
            </a:b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541298" y="3463486"/>
            <a:ext cx="7888722" cy="3344410"/>
          </a:xfrm>
          <a:prstGeom prst="rect">
            <a:avLst/>
          </a:prstGeom>
          <a:noFill/>
          <a:ln w="9525">
            <a:noFill/>
            <a:miter lim="800000"/>
            <a:headEnd/>
            <a:tailEnd/>
          </a:ln>
          <a:effectLst/>
        </p:spPr>
      </p:pic>
      <p:sp>
        <p:nvSpPr>
          <p:cNvPr id="5" name="TextBox 4"/>
          <p:cNvSpPr txBox="1"/>
          <p:nvPr/>
        </p:nvSpPr>
        <p:spPr>
          <a:xfrm>
            <a:off x="9507255" y="4283901"/>
            <a:ext cx="1640909" cy="369332"/>
          </a:xfrm>
          <a:prstGeom prst="rect">
            <a:avLst/>
          </a:prstGeom>
          <a:noFill/>
        </p:spPr>
        <p:txBody>
          <a:bodyPr wrap="square" rtlCol="0">
            <a:spAutoFit/>
          </a:bodyPr>
          <a:lstStyle/>
          <a:p>
            <a:r>
              <a:rPr lang="en-US" altLang="zh-CN" dirty="0"/>
              <a:t>Python</a:t>
            </a:r>
            <a:r>
              <a:rPr lang="zh-CN" altLang="en-US" dirty="0"/>
              <a:t>代码</a:t>
            </a:r>
          </a:p>
        </p:txBody>
      </p:sp>
      <p:sp>
        <p:nvSpPr>
          <p:cNvPr id="6" name="左箭头 5"/>
          <p:cNvSpPr/>
          <p:nvPr/>
        </p:nvSpPr>
        <p:spPr>
          <a:xfrm>
            <a:off x="8755693" y="4321480"/>
            <a:ext cx="638828" cy="313150"/>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TextBox 6"/>
          <p:cNvSpPr txBox="1"/>
          <p:nvPr/>
        </p:nvSpPr>
        <p:spPr>
          <a:xfrm>
            <a:off x="8655484" y="4772416"/>
            <a:ext cx="3373678" cy="1508105"/>
          </a:xfrm>
          <a:prstGeom prst="rect">
            <a:avLst/>
          </a:prstGeom>
          <a:noFill/>
        </p:spPr>
        <p:txBody>
          <a:bodyPr wrap="square" rtlCol="0">
            <a:spAutoFit/>
          </a:bodyPr>
          <a:lstStyle/>
          <a:p>
            <a:r>
              <a:rPr lang="zh-CN" altLang="en-US" dirty="0"/>
              <a:t>这里设定 </a:t>
            </a:r>
            <a:r>
              <a:rPr lang="en-US" altLang="zh-CN" dirty="0" err="1"/>
              <a:t>totalNum</a:t>
            </a:r>
            <a:r>
              <a:rPr lang="en-US" altLang="zh-CN" dirty="0"/>
              <a:t> =100000</a:t>
            </a:r>
            <a:r>
              <a:rPr lang="zh-CN" altLang="en-US" dirty="0"/>
              <a:t>，圆周率的估算值为 </a:t>
            </a:r>
            <a:r>
              <a:rPr lang="el-GR" altLang="zh-CN" dirty="0"/>
              <a:t>π</a:t>
            </a:r>
            <a:r>
              <a:rPr lang="zh-CN" altLang="en-US" dirty="0"/>
              <a:t> </a:t>
            </a:r>
            <a:r>
              <a:rPr lang="en-US" altLang="zh-CN" dirty="0"/>
              <a:t>= 3</a:t>
            </a:r>
            <a:r>
              <a:rPr lang="en-US" altLang="zh-CN" i="1" dirty="0"/>
              <a:t>.</a:t>
            </a:r>
            <a:r>
              <a:rPr lang="en-US" altLang="zh-CN" dirty="0"/>
              <a:t>14088</a:t>
            </a:r>
            <a:r>
              <a:rPr lang="zh-CN" altLang="en-US" dirty="0"/>
              <a:t>。投掷随机数的总数 </a:t>
            </a:r>
            <a:r>
              <a:rPr lang="en-US" altLang="zh-CN" dirty="0" err="1"/>
              <a:t>totalNum</a:t>
            </a:r>
            <a:r>
              <a:rPr lang="en-US" altLang="zh-CN" dirty="0"/>
              <a:t> </a:t>
            </a:r>
            <a:r>
              <a:rPr lang="zh-CN" altLang="en-US" dirty="0"/>
              <a:t>越大，圆周率 </a:t>
            </a:r>
            <a:r>
              <a:rPr lang="el-GR" altLang="zh-CN" dirty="0"/>
              <a:t>π</a:t>
            </a:r>
            <a:r>
              <a:rPr lang="en-US" altLang="zh-CN" dirty="0"/>
              <a:t> </a:t>
            </a:r>
            <a:r>
              <a:rPr lang="zh-CN" altLang="en-US" dirty="0"/>
              <a:t>的估算值越精确。</a:t>
            </a:r>
            <a:br>
              <a:rPr lang="zh-CN" altLang="en-US" dirty="0"/>
            </a:b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投点法</a:t>
            </a:r>
          </a:p>
          <a:p>
            <a:endParaRPr lang="zh-CN" altLang="en-US" dirty="0"/>
          </a:p>
        </p:txBody>
      </p:sp>
      <p:sp>
        <p:nvSpPr>
          <p:cNvPr id="3" name="文本占位符 2"/>
          <p:cNvSpPr>
            <a:spLocks noGrp="1"/>
          </p:cNvSpPr>
          <p:nvPr>
            <p:ph type="body" sz="quarter" idx="22"/>
          </p:nvPr>
        </p:nvSpPr>
        <p:spPr/>
        <p:txBody>
          <a:bodyPr/>
          <a:lstStyle/>
          <a:p>
            <a:r>
              <a:rPr lang="zh-CN" altLang="en-US" sz="2000" dirty="0"/>
              <a:t>例二  采用蒙特卡洛投点法计算如图所示的定积分              。</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蒙特卡洛方法求解该例题的基本思想是，向已知面积的长方形内大量投掷随机点，计算如图所示蓝色区域内的点数 </a:t>
            </a:r>
            <a:r>
              <a:rPr lang="en-US" altLang="zh-CN" sz="2000" dirty="0" err="1"/>
              <a:t>innerNum</a:t>
            </a:r>
            <a:r>
              <a:rPr lang="en-US" altLang="zh-CN" sz="2000" dirty="0"/>
              <a:t> </a:t>
            </a:r>
            <a:r>
              <a:rPr lang="zh-CN" altLang="en-US" sz="2000" dirty="0"/>
              <a:t>与长方形内总点数 </a:t>
            </a:r>
            <a:r>
              <a:rPr lang="en-US" altLang="zh-CN" sz="2000" dirty="0" err="1"/>
              <a:t>totalNum</a:t>
            </a:r>
            <a:r>
              <a:rPr lang="en-US" altLang="zh-CN" sz="2000" dirty="0"/>
              <a:t> </a:t>
            </a:r>
            <a:r>
              <a:rPr lang="zh-CN" altLang="en-US" sz="2000" dirty="0"/>
              <a:t>的比例。当投掷随机点的数量无穷大时，该比例等于蓝色区域面积与长方形面积的比值。</a:t>
            </a:r>
            <a:br>
              <a:rPr lang="zh-CN" altLang="en-US" sz="2000" dirty="0"/>
            </a:br>
            <a:br>
              <a:rPr lang="zh-CN" altLang="en-US" sz="2000" dirty="0"/>
            </a:br>
            <a:endParaRPr lang="zh-CN" altLang="en-US" sz="2000" dirty="0"/>
          </a:p>
        </p:txBody>
      </p:sp>
      <p:pic>
        <p:nvPicPr>
          <p:cNvPr id="2050" name="Picture 2"/>
          <p:cNvPicPr>
            <a:picLocks noChangeAspect="1" noChangeArrowheads="1"/>
          </p:cNvPicPr>
          <p:nvPr/>
        </p:nvPicPr>
        <p:blipFill>
          <a:blip r:embed="rId2"/>
          <a:srcRect/>
          <a:stretch>
            <a:fillRect/>
          </a:stretch>
        </p:blipFill>
        <p:spPr bwMode="auto">
          <a:xfrm>
            <a:off x="6021823" y="1126364"/>
            <a:ext cx="1000125" cy="3714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818552" y="1641105"/>
            <a:ext cx="4675038" cy="313131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投点法</a:t>
            </a:r>
          </a:p>
          <a:p>
            <a:endParaRPr lang="zh-CN" altLang="en-US" dirty="0"/>
          </a:p>
        </p:txBody>
      </p:sp>
      <p:sp>
        <p:nvSpPr>
          <p:cNvPr id="3" name="文本占位符 2"/>
          <p:cNvSpPr>
            <a:spLocks noGrp="1"/>
          </p:cNvSpPr>
          <p:nvPr>
            <p:ph type="body" sz="quarter" idx="22"/>
          </p:nvPr>
        </p:nvSpPr>
        <p:spPr/>
        <p:txBody>
          <a:bodyPr/>
          <a:lstStyle/>
          <a:p>
            <a:r>
              <a:rPr lang="zh-CN" altLang="en-US" sz="2000" dirty="0"/>
              <a:t>从之前两个例题可以看出，基于投点法实现蒙特卡洛方法的基本思想是：基于（博雷尔）强大数定律，用大量实验得到事件发生的频率，以此来估算事件发生的概率。</a:t>
            </a:r>
            <a:endParaRPr lang="en-US" altLang="zh-CN" sz="2000" dirty="0"/>
          </a:p>
          <a:p>
            <a:endParaRPr lang="en-US" altLang="zh-CN" sz="2000" b="1" dirty="0"/>
          </a:p>
          <a:p>
            <a:r>
              <a:rPr lang="zh-CN" altLang="en-US" sz="2000" b="1" dirty="0"/>
              <a:t>（博雷尔）强大数定律：</a:t>
            </a:r>
            <a:endParaRPr lang="en-US" altLang="zh-CN" sz="2000" b="1" dirty="0"/>
          </a:p>
          <a:p>
            <a:r>
              <a:rPr lang="zh-CN" altLang="en-US" sz="2000" dirty="0"/>
              <a:t>设 </a:t>
            </a:r>
            <a:r>
              <a:rPr lang="en-US" sz="2000" dirty="0"/>
              <a:t>n </a:t>
            </a:r>
            <a:r>
              <a:rPr lang="zh-CN" altLang="en-US" sz="2000" dirty="0"/>
              <a:t>是事件</a:t>
            </a:r>
            <a:r>
              <a:rPr lang="en-US" sz="2000" dirty="0"/>
              <a:t>A</a:t>
            </a:r>
            <a:r>
              <a:rPr lang="zh-CN" altLang="en-US" sz="2000" dirty="0"/>
              <a:t>在 </a:t>
            </a:r>
            <a:r>
              <a:rPr lang="en-US" sz="2000" dirty="0"/>
              <a:t>N </a:t>
            </a:r>
            <a:r>
              <a:rPr lang="zh-CN" altLang="en-US" sz="2000" dirty="0"/>
              <a:t>次独立试验中的出现次数，</a:t>
            </a:r>
            <a:r>
              <a:rPr lang="en-US" sz="2000" dirty="0"/>
              <a:t>p </a:t>
            </a:r>
            <a:r>
              <a:rPr lang="zh-CN" altLang="en-US" sz="2000" dirty="0"/>
              <a:t>是每次试验中事件 </a:t>
            </a:r>
            <a:r>
              <a:rPr lang="en-US" sz="2000" dirty="0"/>
              <a:t>A </a:t>
            </a:r>
            <a:r>
              <a:rPr lang="zh-CN" altLang="en-US" sz="2000" dirty="0"/>
              <a:t>出现的概率，则当 </a:t>
            </a:r>
            <a:r>
              <a:rPr lang="en-US" sz="2000" dirty="0"/>
              <a:t>N→∞ </a:t>
            </a:r>
            <a:r>
              <a:rPr lang="zh-CN" altLang="en-US" sz="2000" dirty="0"/>
              <a:t>时，</a:t>
            </a:r>
            <a:br>
              <a:rPr lang="en-US" sz="2000" dirty="0"/>
            </a:br>
            <a:br>
              <a:rPr lang="zh-CN" altLang="en-US" sz="2000" dirty="0"/>
            </a:br>
            <a:br>
              <a:rPr lang="zh-CN" altLang="en-US" sz="2000" dirty="0"/>
            </a:b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br>
              <a:rPr lang="zh-CN" altLang="en-US" sz="2000" dirty="0"/>
            </a:br>
            <a:br>
              <a:rPr lang="zh-CN" altLang="en-US" sz="2000" dirty="0"/>
            </a:br>
            <a:endParaRPr lang="zh-CN" altLang="en-US" sz="2000" dirty="0"/>
          </a:p>
        </p:txBody>
      </p:sp>
      <p:pic>
        <p:nvPicPr>
          <p:cNvPr id="3074" name="Picture 2"/>
          <p:cNvPicPr>
            <a:picLocks noChangeAspect="1" noChangeArrowheads="1"/>
          </p:cNvPicPr>
          <p:nvPr/>
        </p:nvPicPr>
        <p:blipFill>
          <a:blip r:embed="rId2"/>
          <a:srcRect/>
          <a:stretch>
            <a:fillRect/>
          </a:stretch>
        </p:blipFill>
        <p:spPr bwMode="auto">
          <a:xfrm>
            <a:off x="539598" y="3243981"/>
            <a:ext cx="2219325" cy="4953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平均值法</a:t>
            </a:r>
          </a:p>
        </p:txBody>
      </p:sp>
      <p:sp>
        <p:nvSpPr>
          <p:cNvPr id="3" name="文本占位符 2"/>
          <p:cNvSpPr>
            <a:spLocks noGrp="1"/>
          </p:cNvSpPr>
          <p:nvPr>
            <p:ph type="body" sz="quarter" idx="22"/>
          </p:nvPr>
        </p:nvSpPr>
        <p:spPr/>
        <p:txBody>
          <a:bodyPr/>
          <a:lstStyle/>
          <a:p>
            <a:r>
              <a:rPr lang="zh-CN" altLang="en-US" sz="2000" dirty="0"/>
              <a:t>我们同样用之前的例二来展示平均值法的原理。</a:t>
            </a:r>
            <a:endParaRPr lang="en-US" altLang="zh-CN" sz="2000" dirty="0"/>
          </a:p>
          <a:p>
            <a:r>
              <a:rPr lang="zh-CN" altLang="en-US" sz="2000" dirty="0"/>
              <a:t>采用蒙特卡洛平均值法计算如图所示的定积分             。</a:t>
            </a:r>
            <a:endParaRPr lang="en-US" altLang="zh-CN" sz="2000" dirty="0"/>
          </a:p>
          <a:p>
            <a:endParaRPr lang="en-US" altLang="zh-CN" sz="2000" dirty="0"/>
          </a:p>
          <a:p>
            <a:endParaRPr lang="en-US" altLang="zh-CN" sz="2000" dirty="0"/>
          </a:p>
          <a:p>
            <a:endParaRPr lang="en-US" altLang="zh-CN" sz="2000" dirty="0"/>
          </a:p>
          <a:p>
            <a:r>
              <a:rPr lang="zh-CN" altLang="en-US" sz="2000" dirty="0"/>
              <a:t>如图所示，我们可在函数 </a:t>
            </a:r>
            <a:r>
              <a:rPr lang="en-US" altLang="zh-CN" sz="2000" dirty="0"/>
              <a:t>f(x) </a:t>
            </a:r>
            <a:r>
              <a:rPr lang="zh-CN" altLang="en-US" sz="2000" dirty="0"/>
              <a:t>上任取一点 </a:t>
            </a:r>
            <a:r>
              <a:rPr lang="en-US" altLang="zh-CN" sz="2000" dirty="0"/>
              <a:t>(x</a:t>
            </a:r>
            <a:r>
              <a:rPr lang="en-US" altLang="zh-CN" sz="2000" baseline="-25000" dirty="0"/>
              <a:t>1</a:t>
            </a:r>
            <a:r>
              <a:rPr lang="en-US" altLang="zh-CN" sz="2000" dirty="0"/>
              <a:t>,f(x</a:t>
            </a:r>
            <a:r>
              <a:rPr lang="en-US" altLang="zh-CN" sz="2000" baseline="-25000" dirty="0"/>
              <a:t>1</a:t>
            </a:r>
            <a:r>
              <a:rPr lang="en-US" altLang="zh-CN" sz="2000" dirty="0"/>
              <a:t>))</a:t>
            </a:r>
            <a:r>
              <a:rPr lang="zh-CN" altLang="en-US" sz="2000" dirty="0"/>
              <a:t>，用面积 </a:t>
            </a:r>
            <a:r>
              <a:rPr lang="en-US" altLang="zh-CN" sz="2000" dirty="0"/>
              <a:t>f(x</a:t>
            </a:r>
            <a:r>
              <a:rPr lang="en-US" altLang="zh-CN" sz="2000" baseline="-25000" dirty="0"/>
              <a:t>1</a:t>
            </a:r>
            <a:r>
              <a:rPr lang="en-US" altLang="zh-CN" sz="2000" dirty="0"/>
              <a:t>) </a:t>
            </a:r>
            <a:r>
              <a:rPr lang="zh-CN" altLang="en-US" sz="2000" dirty="0"/>
              <a:t>* </a:t>
            </a:r>
            <a:r>
              <a:rPr lang="en-US" altLang="zh-CN" sz="2000" dirty="0"/>
              <a:t>(b-a) </a:t>
            </a:r>
            <a:r>
              <a:rPr lang="zh-CN" altLang="en-US" sz="2000" dirty="0"/>
              <a:t>估算定积分             的值。</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很明显地，上述估算是不准确的。为了提高估算的准确度，我们可以多取几个随机点，然后计算相应的平均值。</a:t>
            </a:r>
            <a:br>
              <a:rPr lang="zh-CN" altLang="en-US" sz="2000" dirty="0"/>
            </a:br>
            <a:br>
              <a:rPr lang="zh-CN" altLang="en-US" sz="2000" dirty="0"/>
            </a:br>
            <a:endParaRPr lang="zh-CN" altLang="en-US" sz="2000" dirty="0"/>
          </a:p>
        </p:txBody>
      </p:sp>
      <p:pic>
        <p:nvPicPr>
          <p:cNvPr id="4" name="Picture 2"/>
          <p:cNvPicPr>
            <a:picLocks noChangeAspect="1" noChangeArrowheads="1"/>
          </p:cNvPicPr>
          <p:nvPr/>
        </p:nvPicPr>
        <p:blipFill>
          <a:blip r:embed="rId2"/>
          <a:srcRect/>
          <a:stretch>
            <a:fillRect/>
          </a:stretch>
        </p:blipFill>
        <p:spPr bwMode="auto">
          <a:xfrm>
            <a:off x="9892367" y="3293363"/>
            <a:ext cx="1000125" cy="371475"/>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a:stretch>
            <a:fillRect/>
          </a:stretch>
        </p:blipFill>
        <p:spPr bwMode="auto">
          <a:xfrm>
            <a:off x="5663266" y="1581951"/>
            <a:ext cx="1000125" cy="371475"/>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1503919" y="3675545"/>
            <a:ext cx="3168290" cy="2140528"/>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5238290" y="4064960"/>
            <a:ext cx="4175551" cy="1296180"/>
          </a:xfrm>
          <a:prstGeom prst="rect">
            <a:avLst/>
          </a:prstGeom>
          <a:noFill/>
          <a:ln w="9525">
            <a:noFill/>
            <a:miter lim="800000"/>
            <a:headEnd/>
            <a:tailEnd/>
          </a:ln>
          <a:effectLst/>
        </p:spPr>
      </p:pic>
      <p:pic>
        <p:nvPicPr>
          <p:cNvPr id="8" name="Picture 3"/>
          <p:cNvPicPr>
            <a:picLocks noChangeAspect="1" noChangeArrowheads="1"/>
          </p:cNvPicPr>
          <p:nvPr/>
        </p:nvPicPr>
        <p:blipFill>
          <a:blip r:embed="rId5"/>
          <a:srcRect/>
          <a:stretch>
            <a:fillRect/>
          </a:stretch>
        </p:blipFill>
        <p:spPr bwMode="auto">
          <a:xfrm>
            <a:off x="6855056" y="914596"/>
            <a:ext cx="3309841" cy="221691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平均值法</a:t>
            </a:r>
          </a:p>
          <a:p>
            <a:endParaRPr lang="zh-CN" altLang="en-US" dirty="0"/>
          </a:p>
        </p:txBody>
      </p:sp>
      <p:sp>
        <p:nvSpPr>
          <p:cNvPr id="3" name="文本占位符 2"/>
          <p:cNvSpPr>
            <a:spLocks noGrp="1"/>
          </p:cNvSpPr>
          <p:nvPr>
            <p:ph type="body" sz="quarter" idx="22"/>
          </p:nvPr>
        </p:nvSpPr>
        <p:spPr/>
        <p:txBody>
          <a:bodyPr/>
          <a:lstStyle/>
          <a:p>
            <a:r>
              <a:rPr lang="zh-CN" altLang="en-US" sz="2000" dirty="0"/>
              <a:t>如图所示，我们在函数</a:t>
            </a:r>
            <a:r>
              <a:rPr lang="en-US" sz="2000" dirty="0"/>
              <a:t>f(x)</a:t>
            </a:r>
            <a:r>
              <a:rPr lang="zh-CN" altLang="en-US" sz="2000" dirty="0"/>
              <a:t>上随机取三个点：</a:t>
            </a:r>
            <a:r>
              <a:rPr lang="en-US" altLang="zh-CN" sz="2000" dirty="0"/>
              <a:t> (x</a:t>
            </a:r>
            <a:r>
              <a:rPr lang="en-US" altLang="zh-CN" sz="2000" baseline="-25000" dirty="0"/>
              <a:t>1</a:t>
            </a:r>
            <a:r>
              <a:rPr lang="en-US" altLang="zh-CN" sz="2000" dirty="0"/>
              <a:t>,f(x</a:t>
            </a:r>
            <a:r>
              <a:rPr lang="en-US" altLang="zh-CN" sz="2000" baseline="-25000" dirty="0"/>
              <a:t>1</a:t>
            </a:r>
            <a:r>
              <a:rPr lang="en-US" altLang="zh-CN" sz="2000" dirty="0"/>
              <a:t>))</a:t>
            </a:r>
            <a:r>
              <a:rPr lang="zh-CN" altLang="en-US" sz="2000" dirty="0"/>
              <a:t>，</a:t>
            </a:r>
            <a:r>
              <a:rPr lang="en-US" altLang="zh-CN" sz="2000" dirty="0"/>
              <a:t> (x</a:t>
            </a:r>
            <a:r>
              <a:rPr lang="en-US" altLang="zh-CN" sz="2000" baseline="-25000" dirty="0"/>
              <a:t>2</a:t>
            </a:r>
            <a:r>
              <a:rPr lang="en-US" altLang="zh-CN" sz="2000" dirty="0"/>
              <a:t>,f(x</a:t>
            </a:r>
            <a:r>
              <a:rPr lang="en-US" altLang="zh-CN" sz="2000" baseline="-25000" dirty="0"/>
              <a:t>2</a:t>
            </a:r>
            <a:r>
              <a:rPr lang="en-US" altLang="zh-CN" sz="2000" dirty="0"/>
              <a:t>))</a:t>
            </a:r>
            <a:r>
              <a:rPr lang="en-US" sz="2000" dirty="0"/>
              <a:t> </a:t>
            </a:r>
            <a:r>
              <a:rPr lang="zh-CN" altLang="en-US" sz="2000" dirty="0"/>
              <a:t>和</a:t>
            </a:r>
            <a:r>
              <a:rPr lang="en-US" altLang="zh-CN" sz="2000" dirty="0"/>
              <a:t> (x</a:t>
            </a:r>
            <a:r>
              <a:rPr lang="en-US" altLang="zh-CN" sz="2000" baseline="-25000" dirty="0"/>
              <a:t>3</a:t>
            </a:r>
            <a:r>
              <a:rPr lang="en-US" altLang="zh-CN" sz="2000" dirty="0"/>
              <a:t>,f(x</a:t>
            </a:r>
            <a:r>
              <a:rPr lang="en-US" altLang="zh-CN" sz="2000" baseline="-25000" dirty="0"/>
              <a:t>3</a:t>
            </a:r>
            <a:r>
              <a:rPr lang="en-US" altLang="zh-CN" sz="2000" dirty="0"/>
              <a:t>)) </a:t>
            </a:r>
            <a:r>
              <a:rPr lang="en-US" sz="2000" dirty="0"/>
              <a:t>，</a:t>
            </a:r>
            <a:r>
              <a:rPr lang="zh-CN" altLang="en-US" sz="2000" dirty="0"/>
              <a:t>用三个面积 </a:t>
            </a:r>
            <a:endParaRPr lang="en-US" altLang="zh-CN" sz="2000" dirty="0"/>
          </a:p>
          <a:p>
            <a:r>
              <a:rPr lang="en-US" sz="2000" dirty="0"/>
              <a:t>f(</a:t>
            </a:r>
            <a:r>
              <a:rPr lang="en-US" altLang="zh-CN" sz="2000" dirty="0"/>
              <a:t>x</a:t>
            </a:r>
            <a:r>
              <a:rPr lang="en-US" altLang="zh-CN" sz="2000" baseline="-25000" dirty="0"/>
              <a:t>1</a:t>
            </a:r>
            <a:r>
              <a:rPr lang="en-US" sz="2000" dirty="0"/>
              <a:t>) </a:t>
            </a:r>
            <a:r>
              <a:rPr lang="zh-CN" altLang="en-US" sz="2000" dirty="0"/>
              <a:t>*</a:t>
            </a:r>
            <a:r>
              <a:rPr lang="en-US" sz="2000" dirty="0"/>
              <a:t> (b </a:t>
            </a:r>
            <a:r>
              <a:rPr lang="en-US" altLang="zh-CN" sz="2000" dirty="0"/>
              <a:t>-</a:t>
            </a:r>
            <a:r>
              <a:rPr lang="en-US" sz="2000" dirty="0"/>
              <a:t> a)、f(</a:t>
            </a:r>
            <a:r>
              <a:rPr lang="en-US" altLang="zh-CN" sz="2000" dirty="0"/>
              <a:t>x</a:t>
            </a:r>
            <a:r>
              <a:rPr lang="en-US" altLang="zh-CN" sz="2000" baseline="-25000" dirty="0"/>
              <a:t>2</a:t>
            </a:r>
            <a:r>
              <a:rPr lang="en-US" sz="2000" dirty="0"/>
              <a:t>) </a:t>
            </a:r>
            <a:r>
              <a:rPr lang="zh-CN" altLang="en-US" sz="2000" dirty="0"/>
              <a:t>*</a:t>
            </a:r>
            <a:r>
              <a:rPr lang="en-US" sz="2000" dirty="0"/>
              <a:t> (b </a:t>
            </a:r>
            <a:r>
              <a:rPr lang="en-US" altLang="zh-CN" sz="2000" dirty="0"/>
              <a:t>-</a:t>
            </a:r>
            <a:r>
              <a:rPr lang="en-US" sz="2000" dirty="0"/>
              <a:t> a) </a:t>
            </a:r>
            <a:r>
              <a:rPr lang="zh-CN" altLang="en-US" sz="2000" dirty="0"/>
              <a:t>和 </a:t>
            </a:r>
            <a:r>
              <a:rPr lang="en-US" sz="2000" dirty="0"/>
              <a:t>f(</a:t>
            </a:r>
            <a:r>
              <a:rPr lang="en-US" altLang="zh-CN" sz="2000" dirty="0"/>
              <a:t>x</a:t>
            </a:r>
            <a:r>
              <a:rPr lang="en-US" altLang="zh-CN" sz="2000" baseline="-25000" dirty="0"/>
              <a:t>3</a:t>
            </a:r>
            <a:r>
              <a:rPr lang="en-US" sz="2000" dirty="0"/>
              <a:t>) </a:t>
            </a:r>
            <a:r>
              <a:rPr lang="zh-CN" altLang="en-US" sz="2000" dirty="0"/>
              <a:t>*</a:t>
            </a:r>
            <a:r>
              <a:rPr lang="en-US" sz="2000" dirty="0"/>
              <a:t> (b </a:t>
            </a:r>
            <a:r>
              <a:rPr lang="en-US" altLang="zh-CN" sz="2000" dirty="0"/>
              <a:t>-</a:t>
            </a:r>
            <a:r>
              <a:rPr lang="en-US" sz="2000" dirty="0"/>
              <a:t> a) </a:t>
            </a:r>
            <a:r>
              <a:rPr lang="zh-CN" altLang="en-US" sz="2000" dirty="0"/>
              <a:t>的平均值来估算定积分的值，即：</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在函数 </a:t>
            </a:r>
            <a:r>
              <a:rPr lang="en-US" sz="2000" dirty="0"/>
              <a:t>f(x) </a:t>
            </a:r>
            <a:r>
              <a:rPr lang="zh-CN" altLang="en-US" sz="2000" dirty="0"/>
              <a:t>上随机取 </a:t>
            </a:r>
            <a:r>
              <a:rPr lang="en-US" sz="2000" dirty="0"/>
              <a:t>N </a:t>
            </a:r>
            <a:r>
              <a:rPr lang="zh-CN" altLang="en-US" sz="2000" dirty="0"/>
              <a:t>个点，当 </a:t>
            </a:r>
            <a:r>
              <a:rPr lang="en-US" sz="2000" dirty="0"/>
              <a:t>N→∞ </a:t>
            </a:r>
            <a:r>
              <a:rPr lang="zh-CN" altLang="en-US" sz="2000" dirty="0"/>
              <a:t>时，有：</a:t>
            </a:r>
            <a:br>
              <a:rPr lang="zh-CN" altLang="en-US" sz="2000" dirty="0"/>
            </a:br>
            <a:endParaRPr lang="en-US" altLang="zh-CN" sz="2000" dirty="0"/>
          </a:p>
          <a:p>
            <a:br>
              <a:rPr lang="zh-CN" altLang="en-US" dirty="0"/>
            </a:br>
            <a:br>
              <a:rPr lang="zh-CN" altLang="en-US" dirty="0"/>
            </a:b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4004480" y="1930902"/>
            <a:ext cx="2973393" cy="762194"/>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902459" y="2621855"/>
            <a:ext cx="7629850" cy="2864081"/>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4081266" y="5876383"/>
            <a:ext cx="3484454" cy="74543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15FC3"/>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3016</Words>
  <Application>Microsoft Macintosh PowerPoint</Application>
  <PresentationFormat>宽屏</PresentationFormat>
  <Paragraphs>255</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Microsoft YaHei</vt:lpstr>
      <vt:lpstr>FZFangSong-Z02S</vt:lpstr>
      <vt:lpstr>FZXiaoBiaoSong-B05</vt:lpstr>
      <vt:lpstr>Microsoft YaHei Light</vt:lpstr>
      <vt:lpstr>Source Han Sans CN</vt:lpstr>
      <vt:lpstr>Arial</vt:lpstr>
      <vt:lpstr>Open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Microsoft Office User</cp:lastModifiedBy>
  <cp:revision>550</cp:revision>
  <dcterms:created xsi:type="dcterms:W3CDTF">2020-08-07T10:06:14Z</dcterms:created>
  <dcterms:modified xsi:type="dcterms:W3CDTF">2021-11-29T15:24:59Z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ies>
</file>