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7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1752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A6B2E34-B6C6-664B-ACA1-90E765557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00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ヒラギノ角ゴ Pro W3" pitchFamily="-65" charset="-128"/>
        <a:cs typeface="ヒラギノ角ゴ Pro W3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ヒラギノ角ゴ Pro W3" pitchFamily="-65" charset="-128"/>
        <a:cs typeface="ヒラギノ角ゴ Pro W3" pitchFamily="-65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ヒラギノ角ゴ Pro W3" pitchFamily="-65" charset="-128"/>
        <a:cs typeface="ヒラギノ角ゴ Pro W3" pitchFamily="-65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ヒラギノ角ゴ Pro W3" pitchFamily="-65" charset="-128"/>
        <a:cs typeface="ヒラギノ角ゴ Pro W3" pitchFamily="-65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ヒラギノ角ゴ Pro W3" pitchFamily="-65" charset="-128"/>
        <a:cs typeface="ヒラギノ角ゴ Pro W3" pitchFamily="-65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A4107-1A63-A44A-892C-7D709AD368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AB102-AADD-0F4B-AA6A-FBBA03585A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59F96-AC18-FF4C-917B-FF2C07BA73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CC38C2-41CC-DB4A-8633-F512172348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25AE1-C7ED-5E49-A8F3-CFDE4C0DD3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913E48-DE02-DF4C-A40B-99E40A8C69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F2DF85-CCF5-DE48-A673-1F03F294AB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553D85-2FDF-2B4F-9BFC-9E2C434C54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C7BF65-F0DE-F64E-BAFB-CAC34D5660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>
              <a:defRPr/>
            </a:pPr>
            <a:fld id="{64CC9ACB-71D8-7D48-8E4C-AE8DAFC084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pple Symbols"/>
                <a:cs typeface="Apple Symbols"/>
              </a:rPr>
              <a:t>Character Recognition </a:t>
            </a:r>
            <a:endParaRPr lang="en-US" sz="4800" dirty="0">
              <a:latin typeface="Apple Symbols"/>
              <a:cs typeface="Apple Symbol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latin typeface="Apple Symbols"/>
                <a:cs typeface="Apple Symbols"/>
              </a:rPr>
              <a:t>in context</a:t>
            </a:r>
            <a:endParaRPr lang="en-US" sz="5400" dirty="0">
              <a:latin typeface="Apple Symbols"/>
              <a:cs typeface="Apple Symbols"/>
            </a:endParaRPr>
          </a:p>
        </p:txBody>
      </p:sp>
      <p:pic>
        <p:nvPicPr>
          <p:cNvPr id="4" name="Picture 3" descr="Screen Shot 2016-05-26 at 11.30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657600"/>
            <a:ext cx="2628900" cy="1104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60915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pple Symbols"/>
                <a:cs typeface="Apple Symbols"/>
              </a:rPr>
              <a:t>Aidan Holloway-Bidwell and Jack </a:t>
            </a:r>
            <a:r>
              <a:rPr lang="en-US" dirty="0" err="1" smtClean="0">
                <a:latin typeface="Apple Symbols"/>
                <a:cs typeface="Apple Symbols"/>
              </a:rPr>
              <a:t>Lightbody</a:t>
            </a:r>
            <a:r>
              <a:rPr lang="en-US" dirty="0" smtClean="0">
                <a:latin typeface="Apple Symbols"/>
                <a:cs typeface="Apple Symbols"/>
              </a:rPr>
              <a:t> • CS328, Anna Rafferty, SP’16</a:t>
            </a:r>
            <a:endParaRPr lang="en-US" dirty="0">
              <a:latin typeface="Apple Symbols"/>
              <a:cs typeface="Apple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9097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00201"/>
            <a:ext cx="6096000" cy="1447799"/>
          </a:xfrm>
        </p:spPr>
        <p:txBody>
          <a:bodyPr>
            <a:normAutofit/>
          </a:bodyPr>
          <a:lstStyle/>
          <a:p>
            <a:pPr>
              <a:buFont typeface="Lucida Grande"/>
              <a:buChar char="&gt;"/>
            </a:pPr>
            <a:r>
              <a:rPr lang="en-US" sz="2400" dirty="0" smtClean="0">
                <a:latin typeface="Apple Symbols"/>
                <a:cs typeface="Apple Symbols"/>
              </a:rPr>
              <a:t>Scanning text documents to editable format</a:t>
            </a:r>
          </a:p>
          <a:p>
            <a:pPr>
              <a:buFont typeface="Lucida Grande"/>
              <a:buChar char="&gt;"/>
            </a:pPr>
            <a:r>
              <a:rPr lang="en-US" sz="2400" dirty="0" smtClean="0">
                <a:latin typeface="Apple Symbols"/>
                <a:cs typeface="Apple Symbols"/>
              </a:rPr>
              <a:t>Real-time handwritten input</a:t>
            </a:r>
          </a:p>
          <a:p>
            <a:pPr>
              <a:buFont typeface="Lucida Grande"/>
              <a:buChar char="&gt;"/>
            </a:pPr>
            <a:r>
              <a:rPr lang="en-US" sz="2400" dirty="0" smtClean="0">
                <a:latin typeface="Apple Symbols"/>
                <a:cs typeface="Apple Symbols"/>
              </a:rPr>
              <a:t>Natural language processing</a:t>
            </a:r>
            <a:endParaRPr lang="en-US" sz="2400" dirty="0">
              <a:latin typeface="Apple Symbols"/>
              <a:cs typeface="Apple Symbol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609600"/>
            <a:ext cx="7543800" cy="914400"/>
          </a:xfrm>
        </p:spPr>
        <p:txBody>
          <a:bodyPr/>
          <a:lstStyle/>
          <a:p>
            <a:r>
              <a:rPr lang="en-US" dirty="0" smtClean="0">
                <a:latin typeface="Apple Symbols"/>
                <a:cs typeface="Apple Symbols"/>
              </a:rPr>
              <a:t>Applications</a:t>
            </a:r>
            <a:endParaRPr lang="en-US" dirty="0">
              <a:latin typeface="Apple Symbols"/>
              <a:cs typeface="Apple Symbols"/>
            </a:endParaRPr>
          </a:p>
        </p:txBody>
      </p:sp>
      <p:pic>
        <p:nvPicPr>
          <p:cNvPr id="4" name="Picture 3" descr="belfiore_qa_figure2_fu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657600"/>
            <a:ext cx="1402556" cy="2362200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>
            <a:off x="4267200" y="5257800"/>
            <a:ext cx="762000" cy="914400"/>
          </a:xfrm>
          <a:prstGeom prst="upArrow">
            <a:avLst/>
          </a:prstGeom>
          <a:solidFill>
            <a:srgbClr val="008000"/>
          </a:solidFill>
          <a:scene3d>
            <a:camera prst="perspectiveContrastingRightFacing"/>
            <a:lightRig rig="glow" dir="tl">
              <a:rot lat="0" lon="0" rev="19800000"/>
            </a:lightRig>
          </a:scene3d>
          <a:sp3d prstMaterial="metal">
            <a:bevelT w="381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067337-vibrant-pattern-icon-people-things-spee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505200"/>
            <a:ext cx="2743200" cy="2743200"/>
          </a:xfrm>
          <a:prstGeom prst="rect">
            <a:avLst/>
          </a:prstGeom>
        </p:spPr>
      </p:pic>
      <p:pic>
        <p:nvPicPr>
          <p:cNvPr id="10" name="Picture 9" descr="handwrit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657600"/>
            <a:ext cx="2396019" cy="2209800"/>
          </a:xfrm>
          <a:prstGeom prst="rect">
            <a:avLst/>
          </a:prstGeom>
        </p:spPr>
      </p:pic>
      <p:sp>
        <p:nvSpPr>
          <p:cNvPr id="11" name="Up Arrow 10"/>
          <p:cNvSpPr/>
          <p:nvPr/>
        </p:nvSpPr>
        <p:spPr>
          <a:xfrm>
            <a:off x="7620000" y="5257800"/>
            <a:ext cx="762000" cy="914400"/>
          </a:xfrm>
          <a:prstGeom prst="upArrow">
            <a:avLst/>
          </a:prstGeom>
          <a:solidFill>
            <a:srgbClr val="008000"/>
          </a:solidFill>
          <a:scene3d>
            <a:camera prst="perspectiveContrastingRightFacing"/>
            <a:lightRig rig="glow" dir="tl">
              <a:rot lat="0" lon="0" rev="19800000"/>
            </a:lightRig>
          </a:scene3d>
          <a:sp3d prstMaterial="metal">
            <a:bevelT w="381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43000"/>
            <a:ext cx="7467600" cy="3657599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en-US" sz="2800" dirty="0" smtClean="0">
                <a:latin typeface="Apple Symbols"/>
                <a:cs typeface="Apple Symbols"/>
              </a:rPr>
              <a:t>Simple character recognition using pixel values and NNs</a:t>
            </a:r>
          </a:p>
          <a:p>
            <a:pPr>
              <a:buFont typeface="Lucida Grande"/>
              <a:buChar char="&gt;"/>
            </a:pPr>
            <a:r>
              <a:rPr lang="en-US" dirty="0" smtClean="0">
                <a:latin typeface="Apple Symbols"/>
                <a:cs typeface="Apple Symbols"/>
              </a:rPr>
              <a:t>We did this in assignment 6</a:t>
            </a:r>
          </a:p>
          <a:p>
            <a:pPr>
              <a:buFont typeface="Lucida Grande"/>
              <a:buChar char="&gt;"/>
            </a:pPr>
            <a:r>
              <a:rPr lang="en-US" dirty="0" smtClean="0">
                <a:latin typeface="Apple Symbols"/>
                <a:cs typeface="Apple Symbols"/>
              </a:rPr>
              <a:t>Can perform well on identifying digits…how about </a:t>
            </a:r>
            <a:r>
              <a:rPr lang="en-US" dirty="0">
                <a:latin typeface="Apple Symbols"/>
                <a:cs typeface="Apple Symbols"/>
              </a:rPr>
              <a:t>E</a:t>
            </a:r>
            <a:r>
              <a:rPr lang="en-US" dirty="0" smtClean="0">
                <a:latin typeface="Apple Symbols"/>
                <a:cs typeface="Apple Symbols"/>
              </a:rPr>
              <a:t>nglish characters?</a:t>
            </a:r>
            <a:endParaRPr lang="en-US" dirty="0" smtClean="0">
              <a:latin typeface="Apple Symbols"/>
              <a:cs typeface="Apple Symbols"/>
            </a:endParaRPr>
          </a:p>
          <a:p>
            <a:pPr marL="18288" indent="0">
              <a:buNone/>
            </a:pPr>
            <a:r>
              <a:rPr lang="en-US" sz="2800" dirty="0" err="1" smtClean="0">
                <a:latin typeface="Apple Symbols"/>
                <a:cs typeface="Apple Symbols"/>
              </a:rPr>
              <a:t>NETtalk</a:t>
            </a:r>
            <a:r>
              <a:rPr lang="en-US" sz="2800" dirty="0" smtClean="0">
                <a:latin typeface="Apple Symbols"/>
                <a:cs typeface="Apple Symbols"/>
              </a:rPr>
              <a:t> (</a:t>
            </a:r>
            <a:r>
              <a:rPr lang="en-US" sz="2800" dirty="0" err="1" smtClean="0">
                <a:latin typeface="Apple Symbols"/>
                <a:cs typeface="Apple Symbols"/>
              </a:rPr>
              <a:t>Sejnowski</a:t>
            </a:r>
            <a:r>
              <a:rPr lang="en-US" sz="2800" dirty="0" smtClean="0">
                <a:latin typeface="Apple Symbols"/>
                <a:cs typeface="Apple Symbols"/>
              </a:rPr>
              <a:t> and Rosenberg, 1986)</a:t>
            </a:r>
          </a:p>
          <a:p>
            <a:pPr>
              <a:buFont typeface="Lucida Grande"/>
              <a:buChar char="&gt;"/>
            </a:pPr>
            <a:r>
              <a:rPr lang="en-US" dirty="0" smtClean="0">
                <a:latin typeface="Apple Symbols"/>
                <a:cs typeface="Apple Symbols"/>
              </a:rPr>
              <a:t>Speech generation program</a:t>
            </a:r>
          </a:p>
          <a:p>
            <a:pPr>
              <a:buFont typeface="Lucida Grande"/>
              <a:buChar char="&gt;"/>
            </a:pPr>
            <a:r>
              <a:rPr lang="en-US" dirty="0" smtClean="0">
                <a:latin typeface="Apple Symbols"/>
                <a:cs typeface="Apple Symbols"/>
              </a:rPr>
              <a:t>Trained on informal continuous human speech (learns context)</a:t>
            </a:r>
          </a:p>
          <a:p>
            <a:pPr marL="18288" indent="0">
              <a:buNone/>
            </a:pPr>
            <a:r>
              <a:rPr lang="en-US" sz="2800" dirty="0" smtClean="0">
                <a:latin typeface="Apple Symbols"/>
                <a:cs typeface="Apple Symbols"/>
              </a:rPr>
              <a:t>Pittman, 1991</a:t>
            </a:r>
          </a:p>
          <a:p>
            <a:pPr>
              <a:buFont typeface="Lucida Grande"/>
              <a:buChar char="&gt;"/>
            </a:pPr>
            <a:r>
              <a:rPr lang="en-US" dirty="0" smtClean="0">
                <a:latin typeface="Apple Symbols"/>
                <a:cs typeface="Apple Symbols"/>
              </a:rPr>
              <a:t>Experimented with 3 approaches to character recognition NNs</a:t>
            </a:r>
            <a:endParaRPr lang="en-US" dirty="0">
              <a:latin typeface="Apple Symbols"/>
              <a:cs typeface="Apple Symbol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81000"/>
            <a:ext cx="7543800" cy="914400"/>
          </a:xfrm>
        </p:spPr>
        <p:txBody>
          <a:bodyPr/>
          <a:lstStyle/>
          <a:p>
            <a:r>
              <a:rPr lang="en-US" dirty="0" smtClean="0">
                <a:latin typeface="Apple Symbols"/>
                <a:cs typeface="Apple Symbols"/>
              </a:rPr>
              <a:t>Background</a:t>
            </a:r>
            <a:endParaRPr lang="en-US" dirty="0">
              <a:latin typeface="Apple Symbols"/>
              <a:cs typeface="Apple Symbols"/>
            </a:endParaRPr>
          </a:p>
        </p:txBody>
      </p:sp>
      <p:pic>
        <p:nvPicPr>
          <p:cNvPr id="4" name="Picture 3" descr="UTH463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410200"/>
            <a:ext cx="947238" cy="1143000"/>
          </a:xfrm>
          <a:prstGeom prst="rect">
            <a:avLst/>
          </a:prstGeom>
        </p:spPr>
      </p:pic>
      <p:pic>
        <p:nvPicPr>
          <p:cNvPr id="5" name="Picture 4" descr="Screen Shot 2016-05-26 at 3.33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410200"/>
            <a:ext cx="2055443" cy="950642"/>
          </a:xfrm>
          <a:prstGeom prst="rect">
            <a:avLst/>
          </a:prstGeom>
        </p:spPr>
      </p:pic>
      <p:pic>
        <p:nvPicPr>
          <p:cNvPr id="6" name="Picture 5" descr="Screen Shot 2016-05-24 at 11.57.4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5410200"/>
            <a:ext cx="1850914" cy="12549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3000" y="4953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Image input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4953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Stroke input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4953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Context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185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543800" cy="914400"/>
          </a:xfrm>
        </p:spPr>
        <p:txBody>
          <a:bodyPr/>
          <a:lstStyle/>
          <a:p>
            <a:r>
              <a:rPr lang="en-US" dirty="0" smtClean="0">
                <a:latin typeface="Apple Symbols"/>
                <a:cs typeface="Apple Symbols"/>
              </a:rPr>
              <a:t>Neural </a:t>
            </a:r>
            <a:r>
              <a:rPr lang="en-US" dirty="0" smtClean="0">
                <a:latin typeface="Apple Symbols"/>
                <a:cs typeface="Apple Symbols"/>
              </a:rPr>
              <a:t>Networks</a:t>
            </a:r>
            <a:endParaRPr lang="en-US" dirty="0">
              <a:latin typeface="Apple Symbols"/>
              <a:cs typeface="Apple Symbol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524000"/>
            <a:ext cx="746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Different </a:t>
            </a:r>
            <a:r>
              <a:rPr lang="en-US" dirty="0" smtClean="0"/>
              <a:t>Networks</a:t>
            </a:r>
          </a:p>
          <a:p>
            <a:endParaRPr lang="en-US" dirty="0" smtClean="0"/>
          </a:p>
          <a:p>
            <a:pPr marL="457200" indent="-457200">
              <a:buFont typeface="Wingdings" charset="2"/>
              <a:buAutoNum type="arabicPlain"/>
            </a:pPr>
            <a:r>
              <a:rPr lang="en-US" dirty="0" smtClean="0"/>
              <a:t>Pixel Values </a:t>
            </a:r>
            <a:r>
              <a:rPr lang="en-US" dirty="0" smtClean="0"/>
              <a:t>Only</a:t>
            </a:r>
          </a:p>
          <a:p>
            <a:pPr marL="457200" indent="-457200">
              <a:buFont typeface="Wingdings" charset="2"/>
              <a:buAutoNum type="arabicPlain"/>
            </a:pPr>
            <a:endParaRPr lang="en-US" dirty="0"/>
          </a:p>
          <a:p>
            <a:pPr marL="457200" indent="-457200">
              <a:buFont typeface="Wingdings" charset="2"/>
              <a:buAutoNum type="arabicPlain"/>
            </a:pPr>
            <a:endParaRPr lang="en-US" dirty="0" smtClean="0"/>
          </a:p>
          <a:p>
            <a:pPr marL="457200" indent="-457200">
              <a:buFont typeface="Wingdings" charset="2"/>
              <a:buAutoNum type="arabicPlain"/>
            </a:pPr>
            <a:endParaRPr lang="en-US" dirty="0" smtClean="0"/>
          </a:p>
          <a:p>
            <a:pPr marL="457200" indent="-457200">
              <a:buFont typeface="Wingdings" charset="2"/>
              <a:buAutoNum type="arabicPlain"/>
            </a:pPr>
            <a:r>
              <a:rPr lang="en-US" dirty="0" smtClean="0"/>
              <a:t>Context </a:t>
            </a:r>
            <a:r>
              <a:rPr lang="en-US" dirty="0" smtClean="0"/>
              <a:t>Only</a:t>
            </a:r>
          </a:p>
          <a:p>
            <a:pPr marL="457200" indent="-457200">
              <a:buFont typeface="Wingdings" charset="2"/>
              <a:buAutoNum type="arabicPlain"/>
            </a:pPr>
            <a:endParaRPr lang="en-US" dirty="0" smtClean="0"/>
          </a:p>
          <a:p>
            <a:pPr marL="457200" indent="-457200">
              <a:buFont typeface="Wingdings" charset="2"/>
              <a:buAutoNum type="arabicPlain"/>
            </a:pPr>
            <a:endParaRPr lang="en-US" dirty="0"/>
          </a:p>
          <a:p>
            <a:pPr marL="457200" indent="-457200">
              <a:buFont typeface="Wingdings" charset="2"/>
              <a:buAutoNum type="arabicPlain"/>
            </a:pPr>
            <a:endParaRPr lang="en-US" dirty="0" smtClean="0"/>
          </a:p>
          <a:p>
            <a:pPr marL="457200" indent="-457200">
              <a:buFont typeface="Wingdings" charset="2"/>
              <a:buAutoNum type="arabicPlain"/>
            </a:pPr>
            <a:r>
              <a:rPr lang="en-US" dirty="0" smtClean="0"/>
              <a:t>Combined</a:t>
            </a:r>
          </a:p>
          <a:p>
            <a:r>
              <a:rPr lang="en-US" dirty="0"/>
              <a:t>	</a:t>
            </a:r>
            <a:r>
              <a:rPr lang="en-US" sz="2000" dirty="0" smtClean="0"/>
              <a:t>(Pittman’s NN)</a:t>
            </a:r>
            <a:endParaRPr lang="en-US" sz="2000" dirty="0"/>
          </a:p>
        </p:txBody>
      </p:sp>
      <p:pic>
        <p:nvPicPr>
          <p:cNvPr id="2" name="Picture 1" descr="UTH463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209800"/>
            <a:ext cx="533400" cy="64363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800600" y="2362200"/>
            <a:ext cx="4572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486400" y="1828800"/>
            <a:ext cx="152400" cy="111369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24600" y="2057400"/>
            <a:ext cx="152400" cy="762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162800" y="1905000"/>
            <a:ext cx="152400" cy="99646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638800" y="1828800"/>
            <a:ext cx="685800" cy="937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2"/>
            <a:endCxn id="26" idx="0"/>
          </p:cNvCxnSpPr>
          <p:nvPr/>
        </p:nvCxnSpPr>
        <p:spPr>
          <a:xfrm flipV="1">
            <a:off x="5562600" y="2057400"/>
            <a:ext cx="838200" cy="885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2"/>
          </p:cNvCxnSpPr>
          <p:nvPr/>
        </p:nvCxnSpPr>
        <p:spPr>
          <a:xfrm flipV="1">
            <a:off x="6400800" y="1905000"/>
            <a:ext cx="7620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0"/>
          </p:cNvCxnSpPr>
          <p:nvPr/>
        </p:nvCxnSpPr>
        <p:spPr>
          <a:xfrm>
            <a:off x="6400800" y="2057400"/>
            <a:ext cx="762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105400" y="3657600"/>
            <a:ext cx="152400" cy="111369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943600" y="3886200"/>
            <a:ext cx="152400" cy="762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781800" y="3733800"/>
            <a:ext cx="152400" cy="99646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257800" y="3657600"/>
            <a:ext cx="685800" cy="937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2"/>
            <a:endCxn id="49" idx="0"/>
          </p:cNvCxnSpPr>
          <p:nvPr/>
        </p:nvCxnSpPr>
        <p:spPr>
          <a:xfrm flipV="1">
            <a:off x="5181600" y="3886200"/>
            <a:ext cx="838200" cy="885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</p:cNvCxnSpPr>
          <p:nvPr/>
        </p:nvCxnSpPr>
        <p:spPr>
          <a:xfrm flipV="1">
            <a:off x="6019800" y="3733800"/>
            <a:ext cx="7620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0"/>
          </p:cNvCxnSpPr>
          <p:nvPr/>
        </p:nvCxnSpPr>
        <p:spPr>
          <a:xfrm>
            <a:off x="6019800" y="3886200"/>
            <a:ext cx="762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printmonogram-handwritten-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657600"/>
            <a:ext cx="238276" cy="304800"/>
          </a:xfrm>
          <a:prstGeom prst="rect">
            <a:avLst/>
          </a:prstGeom>
        </p:spPr>
      </p:pic>
      <p:pic>
        <p:nvPicPr>
          <p:cNvPr id="56" name="Picture 55" descr="UTH465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498848"/>
            <a:ext cx="228600" cy="301752"/>
          </a:xfrm>
          <a:prstGeom prst="rect">
            <a:avLst/>
          </a:prstGeom>
        </p:spPr>
      </p:pic>
      <p:sp>
        <p:nvSpPr>
          <p:cNvPr id="57" name="Right Arrow 56"/>
          <p:cNvSpPr/>
          <p:nvPr/>
        </p:nvSpPr>
        <p:spPr>
          <a:xfrm>
            <a:off x="7543800" y="2362200"/>
            <a:ext cx="4572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>
            <a:off x="4495800" y="4495800"/>
            <a:ext cx="4572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4495800" y="3657600"/>
            <a:ext cx="4572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7162800" y="4038600"/>
            <a:ext cx="4572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105400" y="5334000"/>
            <a:ext cx="152400" cy="111369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943600" y="5562600"/>
            <a:ext cx="152400" cy="762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781800" y="5410200"/>
            <a:ext cx="152400" cy="99646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257800" y="5334000"/>
            <a:ext cx="685800" cy="937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62" idx="0"/>
          </p:cNvCxnSpPr>
          <p:nvPr/>
        </p:nvCxnSpPr>
        <p:spPr>
          <a:xfrm flipV="1">
            <a:off x="5181600" y="5562600"/>
            <a:ext cx="838200" cy="885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2" idx="2"/>
          </p:cNvCxnSpPr>
          <p:nvPr/>
        </p:nvCxnSpPr>
        <p:spPr>
          <a:xfrm flipV="1">
            <a:off x="6019800" y="5410200"/>
            <a:ext cx="7620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2" idx="0"/>
          </p:cNvCxnSpPr>
          <p:nvPr/>
        </p:nvCxnSpPr>
        <p:spPr>
          <a:xfrm>
            <a:off x="6019800" y="5562600"/>
            <a:ext cx="762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printmonogram-handwritten-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5334000"/>
            <a:ext cx="238276" cy="304800"/>
          </a:xfrm>
          <a:prstGeom prst="rect">
            <a:avLst/>
          </a:prstGeom>
        </p:spPr>
      </p:pic>
      <p:pic>
        <p:nvPicPr>
          <p:cNvPr id="69" name="Picture 68" descr="UTH465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6175248"/>
            <a:ext cx="228600" cy="301752"/>
          </a:xfrm>
          <a:prstGeom prst="rect">
            <a:avLst/>
          </a:prstGeom>
        </p:spPr>
      </p:pic>
      <p:sp>
        <p:nvSpPr>
          <p:cNvPr id="70" name="Right Arrow 69"/>
          <p:cNvSpPr/>
          <p:nvPr/>
        </p:nvSpPr>
        <p:spPr>
          <a:xfrm>
            <a:off x="4495800" y="6248400"/>
            <a:ext cx="4572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4495800" y="5334000"/>
            <a:ext cx="4572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7162800" y="5715000"/>
            <a:ext cx="4572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 descr="UTH463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5783840"/>
            <a:ext cx="228600" cy="275844"/>
          </a:xfrm>
          <a:prstGeom prst="rect">
            <a:avLst/>
          </a:prstGeom>
        </p:spPr>
      </p:pic>
      <p:sp>
        <p:nvSpPr>
          <p:cNvPr id="74" name="Right Arrow 73"/>
          <p:cNvSpPr/>
          <p:nvPr/>
        </p:nvSpPr>
        <p:spPr>
          <a:xfrm>
            <a:off x="4495800" y="5791200"/>
            <a:ext cx="4572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077200" y="2064603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</a:t>
            </a:r>
            <a:endParaRPr lang="en-US" sz="4800" dirty="0"/>
          </a:p>
        </p:txBody>
      </p:sp>
      <p:sp>
        <p:nvSpPr>
          <p:cNvPr id="76" name="TextBox 75"/>
          <p:cNvSpPr txBox="1"/>
          <p:nvPr/>
        </p:nvSpPr>
        <p:spPr>
          <a:xfrm>
            <a:off x="7772400" y="373380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</a:t>
            </a:r>
            <a:endParaRPr lang="en-US" sz="4800" dirty="0"/>
          </a:p>
        </p:txBody>
      </p:sp>
      <p:sp>
        <p:nvSpPr>
          <p:cNvPr id="77" name="TextBox 76"/>
          <p:cNvSpPr txBox="1"/>
          <p:nvPr/>
        </p:nvSpPr>
        <p:spPr>
          <a:xfrm>
            <a:off x="7772400" y="541020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</a:t>
            </a:r>
            <a:endParaRPr lang="en-US" sz="4800" dirty="0"/>
          </a:p>
        </p:txBody>
      </p:sp>
      <p:sp>
        <p:nvSpPr>
          <p:cNvPr id="78" name="TextBox 77"/>
          <p:cNvSpPr txBox="1"/>
          <p:nvPr/>
        </p:nvSpPr>
        <p:spPr>
          <a:xfrm>
            <a:off x="4038600" y="3962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3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543800" cy="914400"/>
          </a:xfrm>
        </p:spPr>
        <p:txBody>
          <a:bodyPr/>
          <a:lstStyle/>
          <a:p>
            <a:r>
              <a:rPr lang="en-US" dirty="0" smtClean="0">
                <a:latin typeface="Apple Symbols"/>
                <a:cs typeface="Apple Symbols"/>
              </a:rPr>
              <a:t>Pixel Values Only</a:t>
            </a:r>
            <a:endParaRPr lang="en-US" dirty="0">
              <a:latin typeface="Apple Symbols"/>
              <a:cs typeface="Apple Symbol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75260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Tan Activation Function =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dTan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Pixel </a:t>
            </a:r>
            <a:r>
              <a:rPr lang="en-US" dirty="0" smtClean="0"/>
              <a:t>values average of pixel + pixel below</a:t>
            </a:r>
          </a:p>
          <a:p>
            <a:r>
              <a:rPr lang="en-US" dirty="0" smtClean="0"/>
              <a:t>Trained on </a:t>
            </a:r>
            <a:r>
              <a:rPr lang="en-US" dirty="0"/>
              <a:t>17,384 </a:t>
            </a:r>
            <a:r>
              <a:rPr lang="en-US" dirty="0" smtClean="0"/>
              <a:t>examples</a:t>
            </a:r>
            <a:r>
              <a:rPr lang="en-US" dirty="0" smtClean="0"/>
              <a:t>, 30 </a:t>
            </a:r>
            <a:r>
              <a:rPr lang="en-US" dirty="0" err="1" smtClean="0"/>
              <a:t>iters</a:t>
            </a:r>
            <a:r>
              <a:rPr lang="en-US" dirty="0" smtClean="0"/>
              <a:t>, 3 hidden</a:t>
            </a:r>
          </a:p>
          <a:p>
            <a:r>
              <a:rPr lang="en-US" dirty="0" smtClean="0"/>
              <a:t>12</a:t>
            </a:r>
            <a:r>
              <a:rPr lang="en-US" dirty="0" smtClean="0"/>
              <a:t>% Correct 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47800"/>
            <a:ext cx="1600200" cy="10922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819400"/>
            <a:ext cx="2971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3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543800" cy="914400"/>
          </a:xfrm>
        </p:spPr>
        <p:txBody>
          <a:bodyPr/>
          <a:lstStyle/>
          <a:p>
            <a:r>
              <a:rPr lang="en-US" dirty="0" smtClean="0">
                <a:latin typeface="Apple Symbols"/>
                <a:cs typeface="Apple Symbols"/>
              </a:rPr>
              <a:t>Context Only</a:t>
            </a:r>
            <a:endParaRPr lang="en-US" dirty="0">
              <a:latin typeface="Apple Symbols"/>
              <a:cs typeface="Apple Symbol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752600"/>
            <a:ext cx="8001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Lucida Grande"/>
              <a:buChar char="&gt;"/>
            </a:pPr>
            <a:r>
              <a:rPr lang="en-US" dirty="0" smtClean="0"/>
              <a:t>Input </a:t>
            </a:r>
            <a:r>
              <a:rPr lang="en-US" dirty="0" smtClean="0"/>
              <a:t>is </a:t>
            </a:r>
            <a:r>
              <a:rPr lang="en-US" dirty="0" smtClean="0"/>
              <a:t>previous and following 2 </a:t>
            </a:r>
            <a:r>
              <a:rPr lang="en-US" dirty="0" smtClean="0"/>
              <a:t>characters of target character</a:t>
            </a:r>
          </a:p>
          <a:p>
            <a:pPr marL="285750" indent="-285750">
              <a:buFont typeface="Lucida Grande"/>
              <a:buChar char="&gt;"/>
            </a:pPr>
            <a:endParaRPr lang="en-US" dirty="0"/>
          </a:p>
          <a:p>
            <a:pPr marL="285750" indent="-285750">
              <a:buFont typeface="Lucida Grande"/>
              <a:buChar char="&gt;"/>
            </a:pPr>
            <a:r>
              <a:rPr lang="en-US" dirty="0" smtClean="0"/>
              <a:t>Train on “clean” input [0,0,0…0,1,0…0,0,0] for context letter values</a:t>
            </a:r>
          </a:p>
          <a:p>
            <a:pPr marL="285750" indent="-285750">
              <a:buFont typeface="Lucida Grande"/>
              <a:buChar char="&gt;"/>
            </a:pPr>
            <a:endParaRPr lang="en-US" dirty="0"/>
          </a:p>
          <a:p>
            <a:r>
              <a:rPr lang="en-US" dirty="0"/>
              <a:t>Pixel values average of pixel + pixel below</a:t>
            </a:r>
          </a:p>
          <a:p>
            <a:r>
              <a:rPr lang="en-US" dirty="0"/>
              <a:t>Trained on </a:t>
            </a:r>
            <a:r>
              <a:rPr lang="en-US" dirty="0" smtClean="0"/>
              <a:t>41,700 examples, 50 </a:t>
            </a:r>
            <a:r>
              <a:rPr lang="en-US" dirty="0" err="1" smtClean="0"/>
              <a:t>iters</a:t>
            </a:r>
            <a:r>
              <a:rPr lang="en-US" dirty="0" smtClean="0"/>
              <a:t>, 10 hidden nodes</a:t>
            </a:r>
          </a:p>
          <a:p>
            <a:r>
              <a:rPr lang="en-US" dirty="0" smtClean="0"/>
              <a:t>7% </a:t>
            </a:r>
            <a:r>
              <a:rPr lang="en-US" dirty="0"/>
              <a:t>Correct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With 50 </a:t>
            </a:r>
            <a:r>
              <a:rPr lang="en-US" dirty="0" err="1" smtClean="0"/>
              <a:t>iters</a:t>
            </a:r>
            <a:r>
              <a:rPr lang="en-US" dirty="0"/>
              <a:t> </a:t>
            </a:r>
            <a:r>
              <a:rPr lang="en-US" dirty="0" smtClean="0"/>
              <a:t>and 3 hidden nodes: 10</a:t>
            </a:r>
            <a:r>
              <a:rPr lang="en-US" smtClean="0"/>
              <a:t>% correct</a:t>
            </a:r>
            <a:endParaRPr lang="en-US" dirty="0"/>
          </a:p>
          <a:p>
            <a:pPr marL="285750" indent="-285750">
              <a:buFont typeface="Lucida Grande"/>
              <a:buChar char="&gt;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6513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543800" cy="914400"/>
          </a:xfrm>
        </p:spPr>
        <p:txBody>
          <a:bodyPr/>
          <a:lstStyle/>
          <a:p>
            <a:r>
              <a:rPr lang="en-US" dirty="0" smtClean="0">
                <a:latin typeface="Apple Symbols"/>
                <a:cs typeface="Apple Symbols"/>
              </a:rPr>
              <a:t>Combined</a:t>
            </a:r>
            <a:endParaRPr lang="en-US" dirty="0">
              <a:latin typeface="Apple Symbols"/>
              <a:cs typeface="Apple Symbols"/>
            </a:endParaRPr>
          </a:p>
        </p:txBody>
      </p:sp>
      <p:pic>
        <p:nvPicPr>
          <p:cNvPr id="4" name="Picture 3" descr="Accounts:hollowaya:Desktop:Screen Shot 2016-05-24 at 11.57.46 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410210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62000" y="464820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Lucida Grande"/>
              <a:buChar char="&gt;"/>
            </a:pPr>
            <a:r>
              <a:rPr lang="en-US" sz="1800" dirty="0" smtClean="0"/>
              <a:t>Same methodology as context only, except using outputs from pixel value network for target character.</a:t>
            </a:r>
          </a:p>
          <a:p>
            <a:pPr marL="342900" indent="-342900">
              <a:buFont typeface="Lucida Grande"/>
              <a:buChar char="&gt;"/>
            </a:pPr>
            <a:endParaRPr lang="en-US" sz="1800" dirty="0"/>
          </a:p>
          <a:p>
            <a:pPr marL="342900" indent="-342900">
              <a:buFont typeface="Lucida Grande"/>
              <a:buChar char="&gt;"/>
            </a:pPr>
            <a:r>
              <a:rPr lang="en-US" sz="1800" dirty="0" smtClean="0"/>
              <a:t>Will weigh in pixel values as well as context to determine character identity.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699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543800" cy="914400"/>
          </a:xfrm>
        </p:spPr>
        <p:txBody>
          <a:bodyPr/>
          <a:lstStyle/>
          <a:p>
            <a:r>
              <a:rPr lang="en-US" dirty="0" smtClean="0">
                <a:latin typeface="Apple Symbols"/>
                <a:cs typeface="Apple Symbols"/>
              </a:rPr>
              <a:t>Conclusions</a:t>
            </a:r>
            <a:endParaRPr lang="en-US" dirty="0">
              <a:latin typeface="Apple Symbols"/>
              <a:cs typeface="Apple Symbols"/>
            </a:endParaRPr>
          </a:p>
        </p:txBody>
      </p:sp>
      <p:pic>
        <p:nvPicPr>
          <p:cNvPr id="2" name="Picture 1" descr="j031559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6858000" cy="489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8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543800" cy="914400"/>
          </a:xfrm>
        </p:spPr>
        <p:txBody>
          <a:bodyPr/>
          <a:lstStyle/>
          <a:p>
            <a:r>
              <a:rPr lang="en-US" dirty="0" smtClean="0">
                <a:latin typeface="Apple Symbols"/>
                <a:cs typeface="Apple Symbols"/>
              </a:rPr>
              <a:t>Sources</a:t>
            </a:r>
            <a:endParaRPr lang="en-US" dirty="0">
              <a:latin typeface="Apple Symbols"/>
              <a:cs typeface="Apple Symbol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752600"/>
            <a:ext cx="746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Lucida Grande"/>
              <a:buChar char="&gt;"/>
            </a:pPr>
            <a:r>
              <a:rPr lang="en-US" sz="1800" dirty="0" smtClean="0"/>
              <a:t>Pittman</a:t>
            </a:r>
            <a:r>
              <a:rPr lang="en-US" sz="1800" dirty="0"/>
              <a:t>, James A. "Recognizing Handwritten Text." </a:t>
            </a:r>
            <a:r>
              <a:rPr lang="en-US" sz="1800" i="1" dirty="0"/>
              <a:t>Proceedings of </a:t>
            </a:r>
            <a:r>
              <a:rPr lang="en-US" sz="1800" i="1" dirty="0" smtClean="0"/>
              <a:t>	the </a:t>
            </a:r>
            <a:r>
              <a:rPr lang="en-US" sz="1800" i="1" dirty="0"/>
              <a:t>SIGCHI Conference on Human Factors in Computing </a:t>
            </a:r>
            <a:r>
              <a:rPr lang="en-US" sz="1800" i="1" dirty="0" smtClean="0"/>
              <a:t>	Systems </a:t>
            </a:r>
            <a:r>
              <a:rPr lang="en-US" sz="1800" i="1" dirty="0"/>
              <a:t>Reaching through Technology - CHI '91</a:t>
            </a:r>
            <a:r>
              <a:rPr lang="en-US" sz="1800" dirty="0"/>
              <a:t> (1991): n. </a:t>
            </a:r>
            <a:r>
              <a:rPr lang="en-US" sz="1800" dirty="0" smtClean="0"/>
              <a:t>	</a:t>
            </a:r>
            <a:r>
              <a:rPr lang="en-US" sz="1800" dirty="0" err="1" smtClean="0"/>
              <a:t>pag</a:t>
            </a:r>
            <a:r>
              <a:rPr lang="en-US" sz="1800" dirty="0"/>
              <a:t>. Web</a:t>
            </a:r>
            <a:r>
              <a:rPr lang="en-US" sz="1800" dirty="0" smtClean="0"/>
              <a:t>.</a:t>
            </a:r>
          </a:p>
          <a:p>
            <a:pPr marL="285750" indent="-285750">
              <a:buFont typeface="Lucida Grande"/>
              <a:buChar char="&gt;"/>
            </a:pPr>
            <a:r>
              <a:rPr lang="en-US" sz="1800" dirty="0" err="1"/>
              <a:t>Taskar</a:t>
            </a:r>
            <a:r>
              <a:rPr lang="en-US" sz="1800" dirty="0"/>
              <a:t>, Ben, and Rob Kassel. OCR Dataset. </a:t>
            </a:r>
            <a:r>
              <a:rPr lang="en-US" sz="1800" dirty="0" err="1"/>
              <a:t>N.d.</a:t>
            </a:r>
            <a:r>
              <a:rPr lang="en-US" sz="1800" dirty="0"/>
              <a:t> Raw data. </a:t>
            </a:r>
            <a:r>
              <a:rPr lang="en-US" sz="1800" dirty="0" err="1"/>
              <a:t>N.p</a:t>
            </a:r>
            <a:r>
              <a:rPr lang="en-US" sz="1800" dirty="0"/>
              <a:t>. 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05180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741</TotalTime>
  <Words>253</Words>
  <Application>Microsoft Macintosh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Elemental</vt:lpstr>
      <vt:lpstr>Character Recognition </vt:lpstr>
      <vt:lpstr>Applications</vt:lpstr>
      <vt:lpstr>Background</vt:lpstr>
      <vt:lpstr>Neural Networks</vt:lpstr>
      <vt:lpstr>Pixel Values Only</vt:lpstr>
      <vt:lpstr>Context Only</vt:lpstr>
      <vt:lpstr>Combined</vt:lpstr>
      <vt:lpstr>Conclusions</vt:lpstr>
      <vt:lpstr>Sources</vt:lpstr>
    </vt:vector>
  </TitlesOfParts>
  <Company>Debby Walser-Kuntz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Debby Walser-Kuntz</dc:creator>
  <cp:lastModifiedBy>Aidan H-B</cp:lastModifiedBy>
  <cp:revision>70</cp:revision>
  <dcterms:created xsi:type="dcterms:W3CDTF">2009-06-03T15:01:58Z</dcterms:created>
  <dcterms:modified xsi:type="dcterms:W3CDTF">2016-05-27T02:30:56Z</dcterms:modified>
</cp:coreProperties>
</file>