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124" y="585879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3570"/>
            <a:ext cx="10572000" cy="2971051"/>
          </a:xfrm>
        </p:spPr>
        <p:txBody>
          <a:bodyPr/>
          <a:lstStyle/>
          <a:p>
            <a:pPr algn="l"/>
            <a:r>
              <a:rPr lang="en-US" altLang="zh-TW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第一次社課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從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開始的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奇幻之旅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-Python</a:t>
            </a:r>
            <a:r>
              <a:rPr lang="zh-TW" alt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基本語法與應用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543" y="5461045"/>
            <a:ext cx="10572000" cy="88668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:WJ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:10/26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:8:00~10:00</a:t>
            </a:r>
            <a:endParaRPr lang="es-CO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73" y="-534372"/>
            <a:ext cx="4455885" cy="44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1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輸入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輸出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(I/O)-2</a:t>
            </a:r>
            <a:endParaRPr lang="es-CO" b="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FF50D6-8116-A794-CA8D-057D7C7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98180"/>
            <a:ext cx="6700509" cy="7430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1FE39B-CE69-DAC3-631E-579C20268C9E}"/>
              </a:ext>
            </a:extLst>
          </p:cNvPr>
          <p:cNvSpPr txBox="1"/>
          <p:nvPr/>
        </p:nvSpPr>
        <p:spPr>
          <a:xfrm>
            <a:off x="810000" y="3265866"/>
            <a:ext cx="67005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現在我們來談談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print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的特殊用法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可以透過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print("%d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%s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%f" % (d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s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f))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來輸出對應的值，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%d: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整數、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%s: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字串、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%f: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浮點數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8302C0-FA8D-E334-345D-5E32251F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377261"/>
            <a:ext cx="7611537" cy="6001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016470-890A-3901-2D3E-DD0FC06AD00C}"/>
              </a:ext>
            </a:extLst>
          </p:cNvPr>
          <p:cNvSpPr txBox="1"/>
          <p:nvPr/>
        </p:nvSpPr>
        <p:spPr>
          <a:xfrm>
            <a:off x="809999" y="4980819"/>
            <a:ext cx="76115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而執行程式後，輸出的值就會因為兩個變數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age,myname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的值變動而變動</a:t>
            </a:r>
          </a:p>
        </p:txBody>
      </p:sp>
    </p:spTree>
    <p:extLst>
      <p:ext uri="{BB962C8B-B14F-4D97-AF65-F5344CB8AC3E}">
        <p14:creationId xmlns:p14="http://schemas.microsoft.com/office/powerpoint/2010/main" val="3208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 </a:t>
            </a:r>
            <a:r>
              <a:rPr lang="zh-TW" altLang="en-US" dirty="0">
                <a:latin typeface="Arial" panose="020B0604020202020204" pitchFamily="34" charset="0"/>
              </a:rPr>
              <a:t>算術運算子</a:t>
            </a:r>
            <a:r>
              <a:rPr lang="en-US" altLang="zh-TW" dirty="0">
                <a:latin typeface="Arial" panose="020B0604020202020204" pitchFamily="34" charset="0"/>
              </a:rPr>
              <a:t>(arithmetic operators)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算術運算子的用法，例如加減乘除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...</a:t>
            </a: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等，我接下來會一一介紹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!</a:t>
            </a:r>
            <a:endParaRPr lang="zh-TW" altLang="en-US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加法運算子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:+</a:t>
            </a: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減法運算子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:-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乘法運算子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:*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除法運算子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:/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取餘數除法運算子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:%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取整數除法運算子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://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次方運算子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:**</a:t>
            </a:r>
            <a:endParaRPr lang="zh-TW" altLang="en-US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只是看註解文字可能比較難懂，我們來實做一下吧</a:t>
            </a:r>
            <a:r>
              <a:rPr lang="en-US" altLang="zh-TW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!</a:t>
            </a:r>
            <a:endParaRPr lang="zh-TW" altLang="en-US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s-CO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E52369-CF01-0235-8AB5-CB011D26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34" y="2753519"/>
            <a:ext cx="3680494" cy="23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條件判斷式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(condition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statement)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3" y="2222287"/>
            <a:ext cx="8707028" cy="363651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</a:rPr>
              <a:t>條件判斷式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    </a:t>
            </a:r>
            <a:r>
              <a:rPr lang="en-US" altLang="zh-TW" sz="20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if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 "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條件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"</a:t>
            </a:r>
            <a:r>
              <a:rPr lang="en-US" altLang="zh-TW" sz="20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endParaRPr lang="zh-TW" altLang="en-US" sz="20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        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如果符合條件就執行</a:t>
            </a:r>
            <a:endParaRPr lang="zh-TW" altLang="en-US" sz="2000" b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    </a:t>
            </a:r>
            <a:r>
              <a:rPr lang="en-US" altLang="zh-TW" sz="2000" b="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elif</a:t>
            </a:r>
            <a:r>
              <a:rPr lang="zh-TW" altLang="en-US" sz="20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"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條件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"</a:t>
            </a:r>
            <a:r>
              <a:rPr lang="en-US" altLang="zh-TW" sz="20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endParaRPr lang="zh-TW" altLang="en-US" sz="20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        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如果</a:t>
            </a:r>
            <a:r>
              <a:rPr lang="zh-TW" altLang="en-US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上面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if/</a:t>
            </a:r>
            <a:r>
              <a:rPr lang="en-US" altLang="zh-TW" sz="2000" b="0" i="1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elif</a:t>
            </a: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的條件不符合但本</a:t>
            </a:r>
            <a:r>
              <a:rPr lang="en-US" altLang="zh-TW" sz="2000" b="0" i="1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elif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的條件符合就執行</a:t>
            </a:r>
            <a:endParaRPr lang="zh-TW" altLang="en-US" sz="2000" b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    </a:t>
            </a:r>
            <a:r>
              <a:rPr lang="en-US" altLang="zh-TW" sz="20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else:</a:t>
            </a:r>
            <a:endParaRPr lang="en-US" altLang="zh-TW" sz="20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        </a:t>
            </a:r>
            <a:r>
              <a:rPr lang="zh-TW" altLang="en-US" sz="2000" b="0" i="1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上述條件都不符合就執行</a:t>
            </a:r>
            <a:endParaRPr lang="zh-TW" altLang="en-US" sz="2000" b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zh-TW" altLang="en-US" sz="2000" b="0" dirty="0">
                <a:solidFill>
                  <a:srgbClr val="BABED8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</a:br>
            <a:endParaRPr lang="zh-TW" altLang="en-US" sz="2000" b="0" dirty="0">
              <a:solidFill>
                <a:srgbClr val="BABED8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953BBF-E99B-1D54-5D3C-2C443881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42" y="4400751"/>
            <a:ext cx="3799643" cy="2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3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比較運算子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(arithmetic operators)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比較運算子的用法，比如常見的大於、小於或等於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...</a:t>
            </a:r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等，都是比較運算子的一種喔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~</a:t>
            </a:r>
            <a:endParaRPr lang="zh-TW" altLang="en-US" b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等於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:==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不等於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:!=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大於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小於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:&lt;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大於等於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:&gt;=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小於等於</a:t>
            </a:r>
            <a:r>
              <a:rPr lang="en-US" altLang="zh-TW" b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&lt;=</a:t>
            </a:r>
            <a:endParaRPr lang="zh-TW" altLang="en-US" b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22654C-89C7-46C9-09D3-56007FD1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63" y="2792593"/>
            <a:ext cx="3038899" cy="24958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6098EE-D2E7-4062-01AD-6C6958575113}"/>
              </a:ext>
            </a:extLst>
          </p:cNvPr>
          <p:cNvSpPr txBox="1"/>
          <p:nvPr/>
        </p:nvSpPr>
        <p:spPr>
          <a:xfrm>
            <a:off x="6201163" y="5288491"/>
            <a:ext cx="30388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小試身手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請問這段程式執行後會輸出什麼結果呢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?</a:t>
            </a:r>
            <a:endParaRPr lang="zh-TW" altLang="en-US" sz="120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8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迴圈結構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(loop structure)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今天要講解的最後一個，也是最重量級的一個，就是我們的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!!</a:t>
            </a:r>
          </a:p>
          <a:p>
            <a:pPr marL="0" indent="0">
              <a:buNone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迴圈算是學程式一定會用到的一個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For “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變數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in “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可迭代範圍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”: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	“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執行程式，直到範圍結束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While “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條件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”: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	“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要執行的程式，執行到不符合條件為止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</a:t>
            </a:r>
          </a:p>
          <a:p>
            <a:pPr marL="457200" lvl="1" indent="0">
              <a:buNone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99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迴圈結構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(loop structure)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巢狀迴圈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(nested loop):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巢狀迴圈是程式裡最難的一個，他是由兩個以上的迴圈組成的迴圈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!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While”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第一條件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”:</a:t>
            </a:r>
          </a:p>
          <a:p>
            <a:pPr marL="914400" lvl="2" indent="0">
              <a:buNone/>
            </a:pP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While”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第二條件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”:</a:t>
            </a:r>
          </a:p>
          <a:p>
            <a:pPr marL="1371600" lvl="3" indent="0">
              <a:buNone/>
            </a:pP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第二迴圈程式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第一迴圈程式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迴圈外程式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1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O" altLang="zh-TW" sz="4000" dirty="0">
                <a:latin typeface="Arial" panose="020B0604020202020204" pitchFamily="34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</a:rPr>
              <a:t>試著用程式解題吧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!</a:t>
            </a:r>
            <a:endParaRPr lang="es-CO" altLang="zh-TW" sz="4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F26EEF-A135-406F-7B79-517027774A9A}"/>
              </a:ext>
            </a:extLst>
          </p:cNvPr>
          <p:cNvSpPr txBox="1"/>
          <p:nvPr/>
        </p:nvSpPr>
        <p:spPr>
          <a:xfrm>
            <a:off x="810000" y="2536413"/>
            <a:ext cx="1037586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假設在籠子中總共有 </a:t>
            </a:r>
            <a:r>
              <a:rPr lang="en-US" altLang="zh-TW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35 </a:t>
            </a:r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隻動物和 </a:t>
            </a:r>
            <a:r>
              <a:rPr lang="en-US" altLang="zh-TW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94 </a:t>
            </a:r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隻腳。我們想知道其中有多少隻雞和多少隻兔子。</a:t>
            </a:r>
            <a:endParaRPr lang="en-US" altLang="zh-TW" sz="20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</a:rPr>
              <a:t>請活用今天所學的程式試著解題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</a:rPr>
              <a:t>已知雞有兩隻腳，兔有四隻腳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</a:rPr>
              <a:t>求雞與兔同籠的所有</a:t>
            </a:r>
            <a:r>
              <a:rPr lang="zh-TW" altLang="en-US" sz="2000">
                <a:latin typeface="Arial" panose="020B0604020202020204" pitchFamily="34" charset="0"/>
                <a:ea typeface="標楷體" panose="03000509000000000000" pitchFamily="65" charset="-120"/>
              </a:rPr>
              <a:t>可能組合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7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endParaRPr lang="es-CO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6367" y="2421615"/>
            <a:ext cx="10554574" cy="27629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認識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2.Python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能做到的事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基礎程式概念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演練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CO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試著用程式解題吧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O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5.Q&amp;A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endParaRPr lang="es-CO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06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認識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6366" y="2494625"/>
            <a:ext cx="10554574" cy="1615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是一種易學、功能強大的程式語言。它有高效能的高階資料結構，也有簡單但有效的方法去實現物件導向程式設計。</a:t>
            </a:r>
            <a:r>
              <a:rPr lang="en-US" altLang="zh-TW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Python </a:t>
            </a:r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優雅的語法和動態型別，結合其直譯特性，使它成為眾多領域和大多數平臺上，撰寫腳本和快速開發應用程式的理想語言。</a:t>
            </a:r>
          </a:p>
          <a:p>
            <a:pPr marL="0" indent="0" algn="just">
              <a:buNone/>
            </a:pPr>
            <a:endParaRPr lang="es-CO" sz="2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92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ea typeface="標楷體" panose="03000509000000000000" pitchFamily="65" charset="-120"/>
              </a:rPr>
              <a:t>2.Python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能做到的事</a:t>
            </a:r>
            <a:endParaRPr lang="es-CO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0E04FA0-0FEC-9C37-7B8B-F53F87FBA513}"/>
              </a:ext>
            </a:extLst>
          </p:cNvPr>
          <p:cNvGrpSpPr/>
          <p:nvPr/>
        </p:nvGrpSpPr>
        <p:grpSpPr>
          <a:xfrm>
            <a:off x="543018" y="2411285"/>
            <a:ext cx="7899942" cy="3688808"/>
            <a:chOff x="1848035" y="2473429"/>
            <a:chExt cx="8192610" cy="3688808"/>
          </a:xfrm>
          <a:effectLst>
            <a:outerShdw blurRad="50800" dist="38100" dir="5400000" algn="t" rotWithShape="0">
              <a:schemeClr val="tx1">
                <a:alpha val="84000"/>
              </a:schemeClr>
            </a:outerShdw>
          </a:effectLst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05BE876-D73B-7B14-79FC-4F0689DEC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035" y="2473429"/>
              <a:ext cx="8192610" cy="36888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E8F26E-3C2F-B8ED-77D3-6E1D674EF259}"/>
                </a:ext>
              </a:extLst>
            </p:cNvPr>
            <p:cNvSpPr/>
            <p:nvPr/>
          </p:nvSpPr>
          <p:spPr>
            <a:xfrm>
              <a:off x="5193437" y="4802819"/>
              <a:ext cx="1331650" cy="3728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C8531C-C688-AD06-111A-64E286BD9E55}"/>
              </a:ext>
            </a:extLst>
          </p:cNvPr>
          <p:cNvSpPr txBox="1"/>
          <p:nvPr/>
        </p:nvSpPr>
        <p:spPr>
          <a:xfrm>
            <a:off x="8708340" y="2972866"/>
            <a:ext cx="2673658" cy="2565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的應用功能非常強大且廣泛，可以支援多種程式碼類型，包括物件導向、指令式、函數式和程序式，用來進行網頁開發、大數據分析、物聯網、遊戲開發、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AI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以及資料科學、還有在各種智慧裝置上運行。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7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3.Python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基礎程式概念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演練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</a:rPr>
              <a:t>註解</a:t>
            </a:r>
            <a:r>
              <a:rPr lang="en-US" altLang="zh-TW" dirty="0">
                <a:latin typeface="Arial" panose="020B0604020202020204" pitchFamily="34" charset="0"/>
              </a:rPr>
              <a:t>(commit)</a:t>
            </a:r>
            <a:r>
              <a:rPr lang="zh-TW" altLang="en-US" dirty="0">
                <a:latin typeface="Arial" panose="020B0604020202020204" pitchFamily="34" charset="0"/>
              </a:rPr>
              <a:t>的用法及注意縮排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實際操作</a:t>
            </a:r>
            <a:r>
              <a:rPr lang="en-US" altLang="zh-TW" dirty="0">
                <a:latin typeface="Arial" panose="020B0604020202020204" pitchFamily="34" charset="0"/>
              </a:rPr>
              <a:t>:Hello World!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介紹常用的資料型別</a:t>
            </a:r>
            <a:r>
              <a:rPr lang="en-US" altLang="zh-TW" dirty="0">
                <a:latin typeface="Arial" panose="020B0604020202020204" pitchFamily="34" charset="0"/>
              </a:rPr>
              <a:t>(Data type)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</a:rPr>
              <a:t>輸入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輸出</a:t>
            </a:r>
            <a:r>
              <a:rPr lang="en-US" altLang="zh-TW" dirty="0">
                <a:latin typeface="Arial" panose="020B0604020202020204" pitchFamily="34" charset="0"/>
              </a:rPr>
              <a:t>(I/O)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 </a:t>
            </a:r>
            <a:r>
              <a:rPr lang="zh-TW" altLang="en-US" dirty="0">
                <a:latin typeface="Arial" panose="020B0604020202020204" pitchFamily="34" charset="0"/>
              </a:rPr>
              <a:t>算術運算子</a:t>
            </a:r>
            <a:r>
              <a:rPr lang="en-US" altLang="zh-TW" dirty="0">
                <a:latin typeface="Arial" panose="020B0604020202020204" pitchFamily="34" charset="0"/>
              </a:rPr>
              <a:t>(arithmetic operators)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 </a:t>
            </a:r>
            <a:r>
              <a:rPr lang="zh-TW" altLang="en-US" dirty="0">
                <a:latin typeface="Arial" panose="020B0604020202020204" pitchFamily="34" charset="0"/>
              </a:rPr>
              <a:t>條件判斷式</a:t>
            </a:r>
            <a:r>
              <a:rPr lang="en-US" altLang="zh-TW" dirty="0">
                <a:latin typeface="Arial" panose="020B0604020202020204" pitchFamily="34" charset="0"/>
              </a:rPr>
              <a:t>(condition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</a:rPr>
              <a:t>statement)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 </a:t>
            </a:r>
            <a:r>
              <a:rPr lang="zh-TW" altLang="en-US" dirty="0">
                <a:latin typeface="Arial" panose="020B0604020202020204" pitchFamily="34" charset="0"/>
              </a:rPr>
              <a:t>比較運算子</a:t>
            </a:r>
            <a:r>
              <a:rPr lang="en-US" altLang="zh-TW" dirty="0">
                <a:latin typeface="Arial" panose="020B0604020202020204" pitchFamily="34" charset="0"/>
              </a:rPr>
              <a:t>(arithmetic operators)</a:t>
            </a:r>
          </a:p>
          <a:p>
            <a:r>
              <a:rPr lang="zh-TW" altLang="en-US" dirty="0">
                <a:latin typeface="Arial" panose="020B0604020202020204" pitchFamily="34" charset="0"/>
              </a:rPr>
              <a:t>講解</a:t>
            </a:r>
            <a:r>
              <a:rPr lang="en-US" altLang="zh-TW" dirty="0">
                <a:latin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</a:rPr>
              <a:t>實作</a:t>
            </a:r>
            <a:r>
              <a:rPr lang="en-US" altLang="zh-TW" dirty="0">
                <a:latin typeface="Arial" panose="020B0604020202020204" pitchFamily="34" charset="0"/>
              </a:rPr>
              <a:t>: </a:t>
            </a:r>
            <a:r>
              <a:rPr lang="zh-TW" altLang="en-US" dirty="0">
                <a:latin typeface="Arial" panose="020B0604020202020204" pitchFamily="34" charset="0"/>
              </a:rPr>
              <a:t>迴圈結構</a:t>
            </a:r>
            <a:r>
              <a:rPr lang="en-US" altLang="zh-TW" dirty="0">
                <a:latin typeface="Arial" panose="020B0604020202020204" pitchFamily="34" charset="0"/>
              </a:rPr>
              <a:t>(loop structure)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8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註解</a:t>
            </a:r>
            <a:r>
              <a:rPr lang="en-US" altLang="zh-TW" dirty="0">
                <a:latin typeface="Arial" panose="020B0604020202020204" pitchFamily="34" charset="0"/>
              </a:rPr>
              <a:t>(commit)</a:t>
            </a:r>
            <a:r>
              <a:rPr lang="zh-TW" altLang="en-US" dirty="0">
                <a:latin typeface="Arial" panose="020B0604020202020204" pitchFamily="34" charset="0"/>
              </a:rPr>
              <a:t>的用法及注意縮排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79FBC28-BD60-1D57-7C65-58FD881328D5}"/>
              </a:ext>
            </a:extLst>
          </p:cNvPr>
          <p:cNvGrpSpPr/>
          <p:nvPr/>
        </p:nvGrpSpPr>
        <p:grpSpPr>
          <a:xfrm>
            <a:off x="539699" y="2411339"/>
            <a:ext cx="1771486" cy="1208942"/>
            <a:chOff x="652118" y="2534543"/>
            <a:chExt cx="1771486" cy="12089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DDB640C-F1A9-7C2E-48D4-FB434644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118" y="2534543"/>
              <a:ext cx="1771486" cy="457264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4B1C64-DED5-F3BA-9BBD-38BEBEC2485B}"/>
                </a:ext>
              </a:extLst>
            </p:cNvPr>
            <p:cNvSpPr txBox="1"/>
            <p:nvPr/>
          </p:nvSpPr>
          <p:spPr>
            <a:xfrm>
              <a:off x="652118" y="3097154"/>
              <a:ext cx="17714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#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為註解符號，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#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後的所有文字都會被註解掉，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#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是針對一行程式註解。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A894884-84AE-2769-A5E1-5F12822327EC}"/>
              </a:ext>
            </a:extLst>
          </p:cNvPr>
          <p:cNvGrpSpPr/>
          <p:nvPr/>
        </p:nvGrpSpPr>
        <p:grpSpPr>
          <a:xfrm>
            <a:off x="539699" y="3696755"/>
            <a:ext cx="2419556" cy="2833678"/>
            <a:chOff x="652118" y="3879873"/>
            <a:chExt cx="2419556" cy="283367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0C4A5BB-ED06-0D54-94B7-E093C85AE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118" y="3879873"/>
              <a:ext cx="2419556" cy="184973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252DE8-E489-D55B-EC33-A3B7583F8F00}"/>
                </a:ext>
              </a:extLst>
            </p:cNvPr>
            <p:cNvSpPr txBox="1"/>
            <p:nvPr/>
          </p:nvSpPr>
          <p:spPr>
            <a:xfrm>
              <a:off x="652118" y="5882554"/>
              <a:ext cx="241955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在遇到一次要註解多行程式的情況下，你可以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:</a:t>
              </a:r>
            </a:p>
            <a:p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1.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選取要註解的範圍，按下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ctrl+/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。</a:t>
              </a:r>
              <a:endPara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2.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利用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”””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 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”””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符號來註解一段程式。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0AE444A-8631-AFB9-0D0E-F88606681486}"/>
              </a:ext>
            </a:extLst>
          </p:cNvPr>
          <p:cNvGrpSpPr/>
          <p:nvPr/>
        </p:nvGrpSpPr>
        <p:grpSpPr>
          <a:xfrm>
            <a:off x="3810035" y="2411339"/>
            <a:ext cx="2606686" cy="1882825"/>
            <a:chOff x="8837875" y="3253635"/>
            <a:chExt cx="2606686" cy="188282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669777-BDBA-F82B-C374-7D835AFB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3873" y="3253635"/>
              <a:ext cx="2600688" cy="704948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B611DF-E31A-C4B9-11CF-4BD35DAA1C5D}"/>
                </a:ext>
              </a:extLst>
            </p:cNvPr>
            <p:cNvSpPr txBox="1"/>
            <p:nvPr/>
          </p:nvSpPr>
          <p:spPr>
            <a:xfrm>
              <a:off x="8837875" y="4120797"/>
              <a:ext cx="260068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這段程式的第三行，需要特別注意縮排，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Python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跟大多數程式語言比較不一樣，像是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C++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、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Java…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等語言都會用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{}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進行包覆的動作，而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python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是用</a:t>
              </a:r>
              <a:r>
                <a:rPr lang="en-US" altLang="zh-TW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:</a:t>
              </a:r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進行包覆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1E62C68-A552-719E-18FB-812C10F7BD74}"/>
              </a:ext>
            </a:extLst>
          </p:cNvPr>
          <p:cNvGrpSpPr/>
          <p:nvPr/>
        </p:nvGrpSpPr>
        <p:grpSpPr>
          <a:xfrm>
            <a:off x="7678752" y="2411339"/>
            <a:ext cx="4210638" cy="2391453"/>
            <a:chOff x="7678752" y="2411339"/>
            <a:chExt cx="4210638" cy="2391453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3D9260-8227-7BE8-0DB2-8B00DE92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8752" y="4050212"/>
              <a:ext cx="4210638" cy="75258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F7EB385-2217-1EF5-2825-12A13C5F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4752" y="2411339"/>
              <a:ext cx="1705213" cy="800212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343E921-73FE-2DE2-A42F-25438D2639E2}"/>
                </a:ext>
              </a:extLst>
            </p:cNvPr>
            <p:cNvSpPr txBox="1"/>
            <p:nvPr/>
          </p:nvSpPr>
          <p:spPr>
            <a:xfrm>
              <a:off x="7678752" y="3327704"/>
              <a:ext cx="421063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Arial" panose="020B0604020202020204" pitchFamily="34" charset="0"/>
                  <a:ea typeface="標楷體" panose="03000509000000000000" pitchFamily="65" charset="-120"/>
                </a:rPr>
                <a:t>如果說我今天沒有對第三行做縮排，或者縮排縮到錯誤的地方，程式就會無法執行，並且跳出下圖的錯誤訊息，告知你縮排出現了問題。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0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實際操作</a:t>
            </a:r>
            <a:r>
              <a:rPr lang="en-US" altLang="zh-TW" dirty="0">
                <a:latin typeface="Arial" panose="020B0604020202020204" pitchFamily="34" charset="0"/>
              </a:rPr>
              <a:t>:Hello World!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2400" dirty="0"/>
          </a:p>
          <a:p>
            <a:pPr marL="0" indent="0">
              <a:buNone/>
            </a:pPr>
            <a:endParaRPr lang="es-CO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32B3F-162A-32FD-7747-48BBC7B1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06" y="3160439"/>
            <a:ext cx="2676899" cy="2381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AF70EC0-DE64-21B3-197A-388209C61657}"/>
              </a:ext>
            </a:extLst>
          </p:cNvPr>
          <p:cNvSpPr txBox="1"/>
          <p:nvPr/>
        </p:nvSpPr>
        <p:spPr>
          <a:xfrm>
            <a:off x="1037806" y="3398597"/>
            <a:ext cx="26768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那麼，我們就來寫寫看今天的第一個程式吧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!</a:t>
            </a:r>
          </a:p>
          <a:p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Hello world! 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是我第一次接觸程式時寫的第一句程式，大家都來寫看看吧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~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EC37D9-9EFC-71B8-42AD-9B85C743EF26}"/>
              </a:ext>
            </a:extLst>
          </p:cNvPr>
          <p:cNvSpPr txBox="1"/>
          <p:nvPr/>
        </p:nvSpPr>
        <p:spPr>
          <a:xfrm>
            <a:off x="1037806" y="5688399"/>
            <a:ext cx="47504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寫完按下執行鍵，如果有在</a:t>
            </a:r>
            <a:r>
              <a:rPr lang="en-US" altLang="zh-TW" sz="1200" dirty="0" err="1">
                <a:latin typeface="Arial" panose="020B0604020202020204" pitchFamily="34" charset="0"/>
                <a:ea typeface="標楷體" panose="03000509000000000000" pitchFamily="65" charset="-120"/>
              </a:rPr>
              <a:t>Teminal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顯示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hello world!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就對了，如上圖。</a:t>
            </a:r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EB05AB8-5A12-EF12-0A0C-8487C525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6" y="4533465"/>
            <a:ext cx="791638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介紹常用的資料型別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(Data type)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</a:rPr>
              <a:t>裡，我們最常用到的資料型別有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Int: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:(1,2,3,4…)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Str: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字串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(“</a:t>
            </a:r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abc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”,”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一二三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”,”123”…)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Float: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浮點數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:(3.14,5.19,0.205….)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Boolean: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布林值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,(</a:t>
            </a:r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</a:rPr>
              <a:t>boolean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只有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0(True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False))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List: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清單、列表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</a:rPr>
              <a:t>Dictionary: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</a:rPr>
              <a:t>字典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60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講解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實作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輸入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&amp;</a:t>
            </a:r>
            <a:r>
              <a:rPr lang="zh-TW" altLang="en-US" b="0" dirty="0">
                <a:latin typeface="Arial" panose="020B0604020202020204" pitchFamily="34" charset="0"/>
                <a:ea typeface="標楷體" panose="03000509000000000000" pitchFamily="65" charset="-120"/>
              </a:rPr>
              <a:t>輸出</a:t>
            </a:r>
            <a:r>
              <a:rPr lang="en-US" altLang="zh-TW" b="0" dirty="0">
                <a:latin typeface="Arial" panose="020B0604020202020204" pitchFamily="34" charset="0"/>
                <a:ea typeface="標楷體" panose="03000509000000000000" pitchFamily="65" charset="-120"/>
              </a:rPr>
              <a:t>(I/O)-1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7C20F2-8BCF-2E14-CB0D-E4CD1866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47749"/>
            <a:ext cx="8583223" cy="11812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48601B-0F31-9B09-8694-DD731CFA513B}"/>
              </a:ext>
            </a:extLst>
          </p:cNvPr>
          <p:cNvSpPr txBox="1"/>
          <p:nvPr/>
        </p:nvSpPr>
        <p:spPr>
          <a:xfrm>
            <a:off x="810000" y="3647972"/>
            <a:ext cx="85832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print()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在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就是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(I/O)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裡的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O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，也就是輸出的意思，他會輸出所有在括號裡的值，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input()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是輸入的意思，需要有個定義的變數作為容器，以下面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4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5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行程式為例子，</a:t>
            </a:r>
            <a:r>
              <a:rPr lang="en-US" altLang="zh-TW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name</a:t>
            </a:r>
            <a:r>
              <a:rPr lang="zh-TW" altLang="en-US" sz="120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就是存放名字的容器。</a:t>
            </a:r>
            <a:endParaRPr lang="en-US" altLang="zh-TW" sz="120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而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str(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字串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型別在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裡是使用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+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符號來連接其他變數</a:t>
            </a:r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2ECFD0-74D5-742E-0A6E-8E98966F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729764"/>
            <a:ext cx="7748074" cy="8097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688CE08-A4E7-EEAC-FC8B-FEEC8FCD7200}"/>
              </a:ext>
            </a:extLst>
          </p:cNvPr>
          <p:cNvSpPr txBox="1"/>
          <p:nvPr/>
        </p:nvSpPr>
        <p:spPr>
          <a:xfrm>
            <a:off x="810000" y="5542489"/>
            <a:ext cx="77480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那執行程式後，首先他會先跟來上第一次社課的大家問好，接著會請你輸入自己的大名並歡迎你參加本次活動喔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26373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821</TotalTime>
  <Words>1228</Words>
  <Application>Microsoft Office PowerPoint</Application>
  <PresentationFormat>寬螢幕</PresentationFormat>
  <Paragraphs>103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2</vt:lpstr>
      <vt:lpstr>Citable</vt:lpstr>
      <vt:lpstr>『第一次社課』從0開始的Python奇幻之旅 -Python基本語法與應用</vt:lpstr>
      <vt:lpstr>目錄</vt:lpstr>
      <vt:lpstr>1.認識Python</vt:lpstr>
      <vt:lpstr>2.Python能做到的事</vt:lpstr>
      <vt:lpstr>3.Python基礎程式概念&amp;演練</vt:lpstr>
      <vt:lpstr>註解(commit)的用法及注意縮排</vt:lpstr>
      <vt:lpstr>實際操作:Hello World!</vt:lpstr>
      <vt:lpstr>介紹常用的資料型別(Data type)</vt:lpstr>
      <vt:lpstr>講解&amp;實作:輸入&amp;輸出(I/O)-1</vt:lpstr>
      <vt:lpstr>講解&amp;實作:輸入&amp;輸出(I/O)-2</vt:lpstr>
      <vt:lpstr>講解&amp;實作: 算術運算子(arithmetic operators)</vt:lpstr>
      <vt:lpstr>講解&amp;實作: 條件判斷式(condition statement)</vt:lpstr>
      <vt:lpstr>講解&amp;實作: 比較運算子(arithmetic operators)</vt:lpstr>
      <vt:lpstr>講解&amp;實作: 迴圈結構(loop structure)</vt:lpstr>
      <vt:lpstr>講解&amp;實作: 迴圈結構(loop structure)</vt:lpstr>
      <vt:lpstr>4.試著用程式解題吧!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Felipe</dc:creator>
  <cp:lastModifiedBy>暐捷 林</cp:lastModifiedBy>
  <cp:revision>26</cp:revision>
  <dcterms:created xsi:type="dcterms:W3CDTF">2016-09-04T18:47:01Z</dcterms:created>
  <dcterms:modified xsi:type="dcterms:W3CDTF">2023-10-24T15:05:31Z</dcterms:modified>
</cp:coreProperties>
</file>