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78" r:id="rId5"/>
    <p:sldId id="258" r:id="rId6"/>
    <p:sldId id="259" r:id="rId7"/>
    <p:sldId id="274" r:id="rId8"/>
    <p:sldId id="275" r:id="rId9"/>
    <p:sldId id="276" r:id="rId10"/>
    <p:sldId id="279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 descr="Resultado de imagen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124" y="5858798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93570"/>
            <a:ext cx="10572000" cy="2971051"/>
          </a:xfrm>
        </p:spPr>
        <p:txBody>
          <a:bodyPr/>
          <a:lstStyle/>
          <a:p>
            <a:pPr algn="l"/>
            <a:r>
              <a:rPr lang="en-US" altLang="zh-TW" sz="4400" b="1" i="0" dirty="0">
                <a:solidFill>
                  <a:schemeClr val="tx1"/>
                </a:solidFill>
                <a:effectLst/>
                <a:latin typeface="Google Sans"/>
              </a:rPr>
              <a:t>『</a:t>
            </a:r>
            <a:r>
              <a:rPr lang="zh-TW" altLang="en-US" sz="4400" b="1" i="0" dirty="0">
                <a:solidFill>
                  <a:schemeClr val="tx1"/>
                </a:solidFill>
                <a:effectLst/>
                <a:latin typeface="Google Sans"/>
              </a:rPr>
              <a:t>第</a:t>
            </a:r>
            <a:r>
              <a:rPr lang="en-US" altLang="zh-TW" sz="4400" b="1" i="0" dirty="0">
                <a:solidFill>
                  <a:schemeClr val="tx1"/>
                </a:solidFill>
                <a:effectLst/>
                <a:latin typeface="Google Sans"/>
              </a:rPr>
              <a:t>2</a:t>
            </a:r>
            <a:r>
              <a:rPr lang="zh-TW" altLang="en-US" sz="4400" b="1" i="0" dirty="0">
                <a:solidFill>
                  <a:schemeClr val="tx1"/>
                </a:solidFill>
                <a:effectLst/>
                <a:latin typeface="Google Sans"/>
              </a:rPr>
              <a:t>次社課</a:t>
            </a:r>
            <a:r>
              <a:rPr lang="en-US" altLang="zh-TW" sz="4400" b="1" i="0" dirty="0">
                <a:solidFill>
                  <a:schemeClr val="tx1"/>
                </a:solidFill>
                <a:effectLst/>
                <a:latin typeface="Google Sans"/>
              </a:rPr>
              <a:t>』</a:t>
            </a:r>
            <a:r>
              <a:rPr lang="zh-TW" altLang="en-US" sz="4400" b="1" i="0" dirty="0">
                <a:solidFill>
                  <a:schemeClr val="tx1"/>
                </a:solidFill>
                <a:effectLst/>
                <a:latin typeface="Google Sans"/>
              </a:rPr>
              <a:t>📣 進擊的程式世界！</a:t>
            </a:r>
            <a:br>
              <a:rPr lang="en-US" altLang="zh-TW" sz="4400" b="1" i="0" dirty="0">
                <a:solidFill>
                  <a:schemeClr val="tx1"/>
                </a:solidFill>
                <a:effectLst/>
                <a:latin typeface="Google Sans"/>
              </a:rPr>
            </a:br>
            <a:r>
              <a:rPr lang="en-US" altLang="zh-TW" sz="4400" b="1" i="0" dirty="0">
                <a:solidFill>
                  <a:schemeClr val="tx1"/>
                </a:solidFill>
                <a:effectLst/>
                <a:latin typeface="Google Sans"/>
              </a:rPr>
              <a:t>-</a:t>
            </a:r>
            <a:r>
              <a:rPr lang="en-US" altLang="zh-TW" sz="3600" b="1" i="0" dirty="0">
                <a:solidFill>
                  <a:schemeClr val="tx1"/>
                </a:solidFill>
                <a:effectLst/>
                <a:latin typeface="Google Sans"/>
              </a:rPr>
              <a:t>Python</a:t>
            </a:r>
            <a:r>
              <a:rPr lang="zh-TW" altLang="en-US" sz="3600" b="1" i="0" dirty="0">
                <a:solidFill>
                  <a:schemeClr val="tx1"/>
                </a:solidFill>
                <a:effectLst/>
                <a:latin typeface="Google Sans"/>
              </a:rPr>
              <a:t>基礎課程第</a:t>
            </a:r>
            <a:r>
              <a:rPr lang="en-US" altLang="zh-TW" sz="3600" b="1" i="0" dirty="0">
                <a:solidFill>
                  <a:schemeClr val="tx1"/>
                </a:solidFill>
                <a:effectLst/>
                <a:latin typeface="Google Sans"/>
              </a:rPr>
              <a:t>2</a:t>
            </a:r>
            <a:r>
              <a:rPr lang="zh-TW" altLang="en-US" sz="3600" b="1" i="0" dirty="0">
                <a:solidFill>
                  <a:schemeClr val="tx1"/>
                </a:solidFill>
                <a:effectLst/>
                <a:latin typeface="Google Sans"/>
              </a:rPr>
              <a:t>彈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543" y="5461045"/>
            <a:ext cx="10572000" cy="886688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主講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WJ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日期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10/26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800~1000</a:t>
            </a:r>
            <a:endParaRPr lang="es-CO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050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73" y="-534372"/>
            <a:ext cx="4455885" cy="445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1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6.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學習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函數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(def)&amp;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繼承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(extends)</a:t>
            </a:r>
            <a:endParaRPr lang="es-CO" altLang="zh-TW" sz="40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F26EEF-A135-406F-7B79-517027774A9A}"/>
              </a:ext>
            </a:extLst>
          </p:cNvPr>
          <p:cNvSpPr txBox="1"/>
          <p:nvPr/>
        </p:nvSpPr>
        <p:spPr>
          <a:xfrm>
            <a:off x="400229" y="2385267"/>
            <a:ext cx="198248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</a:rPr>
              <a:t>繼承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是物件導向程式設計（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OOP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）中的一個重要概念，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</a:rPr>
              <a:t>允許一個或多個子類別繼承父類別屬性或功能。</a:t>
            </a:r>
            <a:endParaRPr lang="en-US" altLang="zh-TW" sz="1600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</a:rPr>
              <a:t>用繼承的好處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16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程式碼重用、封裝和抽象、程式碼結構組織、多態性、擴展和修改現有類別、介面實現、繼承鏈的建立。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9CD5F42-2011-0C27-6766-195B23540679}"/>
              </a:ext>
            </a:extLst>
          </p:cNvPr>
          <p:cNvGrpSpPr/>
          <p:nvPr/>
        </p:nvGrpSpPr>
        <p:grpSpPr>
          <a:xfrm>
            <a:off x="2638392" y="2385267"/>
            <a:ext cx="8116432" cy="1676634"/>
            <a:chOff x="2958790" y="2385266"/>
            <a:chExt cx="8116432" cy="167663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FAA4A8B-E023-B50D-09B5-FCAF6139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8790" y="2385266"/>
              <a:ext cx="4058216" cy="16766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51AEB68-F39D-1E48-32CF-46652F6E1F69}"/>
                </a:ext>
              </a:extLst>
            </p:cNvPr>
            <p:cNvSpPr txBox="1"/>
            <p:nvPr/>
          </p:nvSpPr>
          <p:spPr>
            <a:xfrm>
              <a:off x="7017006" y="2808085"/>
              <a:ext cx="405821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所以第一步，我們要先建立一個父類別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被繼承的類別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，然後設定參數跟功能，這邊功能我就先省略不打。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133B768-011B-5108-4512-1F1DBDEF8CBB}"/>
              </a:ext>
            </a:extLst>
          </p:cNvPr>
          <p:cNvGrpSpPr/>
          <p:nvPr/>
        </p:nvGrpSpPr>
        <p:grpSpPr>
          <a:xfrm>
            <a:off x="2638392" y="4242905"/>
            <a:ext cx="8278380" cy="2267266"/>
            <a:chOff x="2638392" y="4242905"/>
            <a:chExt cx="8278380" cy="2267266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83EEE5E1-092F-DF34-5D6D-D6301343D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6608" y="4242905"/>
              <a:ext cx="4220164" cy="22672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FE9443-1395-533B-A3AC-B1F6419943E8}"/>
                </a:ext>
              </a:extLst>
            </p:cNvPr>
            <p:cNvSpPr txBox="1"/>
            <p:nvPr/>
          </p:nvSpPr>
          <p:spPr>
            <a:xfrm>
              <a:off x="2638392" y="4961039"/>
              <a:ext cx="405821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接著，創建幾個子類別，去繼承的同時順便新增了不同的功能，這正巧說明程式重用、</a:t>
              </a:r>
              <a:r>
                <a:rPr lang="zh-TW" altLang="en-US" sz="1600" b="1" i="0" dirty="0">
                  <a:effectLst/>
                  <a:latin typeface="標楷體" panose="03000509000000000000" pitchFamily="65" charset="-120"/>
                  <a:ea typeface="標楷體" panose="03000509000000000000" pitchFamily="65" charset="-120"/>
                </a:rPr>
                <a:t>封裝和抽象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與多態性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……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等等的特性。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84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5877A1-590D-A87F-F7EE-CC0C7E1A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344" y1="19710" x2="22344" y2="19710"/>
                        <a14:foregroundMark x1="24492" y1="76763" x2="24492" y2="76763"/>
                        <a14:foregroundMark x1="23438" y1="82365" x2="23438" y2="82365"/>
                        <a14:foregroundMark x1="76172" y1="70954" x2="76172" y2="70954"/>
                        <a14:foregroundMark x1="77266" y1="78008" x2="77266" y2="78008"/>
                        <a14:foregroundMark x1="74688" y1="13485" x2="74688" y2="13485"/>
                        <a14:backgroundMark x1="31094" y1="11618" x2="31094" y2="11618"/>
                        <a14:backgroundMark x1="31016" y1="11203" x2="31016" y2="11203"/>
                        <a14:backgroundMark x1="31016" y1="11203" x2="31016" y2="11203"/>
                        <a14:backgroundMark x1="31250" y1="11203" x2="31250" y2="11203"/>
                        <a14:backgroundMark x1="31172" y1="12033" x2="31172" y2="120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989" y="2287325"/>
            <a:ext cx="12127336" cy="228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7.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實際個案演練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&amp;QA</a:t>
            </a:r>
            <a:endParaRPr lang="es-CO" altLang="zh-TW" sz="40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A5325A-0883-963E-16A5-0363E029E060}"/>
              </a:ext>
            </a:extLst>
          </p:cNvPr>
          <p:cNvSpPr txBox="1"/>
          <p:nvPr/>
        </p:nvSpPr>
        <p:spPr>
          <a:xfrm>
            <a:off x="720071" y="4570675"/>
            <a:ext cx="1075185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</a:rPr>
              <a:t>那麼，現在會開始實際的操作，操作完會針對大家的問題一一回答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</a:rPr>
              <a:t>~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53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  <a:endParaRPr lang="es-CO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3285" y="2303584"/>
            <a:ext cx="10554574" cy="390088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深度學習列表和字典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靈活應用導入語句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library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的安裝（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pip install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讀取及覆寫文檔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matplotlib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庫建立視覺化圖表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學習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函數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(def)&amp;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繼承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(extends)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實際個案演練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&amp;QA</a:t>
            </a:r>
            <a:endParaRPr lang="es-CO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06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Arial" panose="020B0604020202020204" pitchFamily="34" charset="0"/>
                <a:ea typeface="標楷體" panose="03000509000000000000" pitchFamily="65" charset="-120"/>
              </a:rPr>
              <a:t>深度學習列表和字典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4301411-C6E0-655F-ACB5-7A8617B50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4647"/>
              </p:ext>
            </p:extLst>
          </p:nvPr>
        </p:nvGraphicFramePr>
        <p:xfrm>
          <a:off x="2733430" y="2178688"/>
          <a:ext cx="9264163" cy="357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726">
                  <a:extLst>
                    <a:ext uri="{9D8B030D-6E8A-4147-A177-3AD203B41FA5}">
                      <a16:colId xmlns:a16="http://schemas.microsoft.com/office/drawing/2014/main" val="3660595784"/>
                    </a:ext>
                  </a:extLst>
                </a:gridCol>
                <a:gridCol w="7461437">
                  <a:extLst>
                    <a:ext uri="{9D8B030D-6E8A-4147-A177-3AD203B41FA5}">
                      <a16:colId xmlns:a16="http://schemas.microsoft.com/office/drawing/2014/main" val="1718786707"/>
                    </a:ext>
                  </a:extLst>
                </a:gridCol>
              </a:tblGrid>
              <a:tr h="297623">
                <a:tc>
                  <a:txBody>
                    <a:bodyPr/>
                    <a:lstStyle/>
                    <a:p>
                      <a:r>
                        <a:rPr lang="zh-TW" altLang="en-US" sz="1200" i="0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i="0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61434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append(x)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i="0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新增元素到</a:t>
                      </a:r>
                      <a:r>
                        <a:rPr lang="en-US" altLang="zh-TW" sz="1200" i="0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List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2459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pop(</a:t>
                      </a:r>
                      <a:r>
                        <a:rPr lang="en-US" altLang="zh-TW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i</a:t>
                      </a: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  <a:endParaRPr lang="zh-TW" alt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指定位置後，刪除該位置存在的元素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48233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remove(x)</a:t>
                      </a:r>
                      <a:endParaRPr lang="zh-TW" alt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刪除列表中第一個為</a:t>
                      </a: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x</a:t>
                      </a:r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的值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41906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insert(</a:t>
                      </a:r>
                      <a:r>
                        <a:rPr lang="en-US" altLang="zh-TW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i,x</a:t>
                      </a: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  <a:endParaRPr lang="zh-TW" alt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在指定位置插入元素，並將原本元素向後移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39334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clear()</a:t>
                      </a:r>
                      <a:endParaRPr lang="zh-TW" alt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清除</a:t>
                      </a: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list</a:t>
                      </a:r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中所有元素，變成空列表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90981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index(x)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返回列表中第一個值為</a:t>
                      </a: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x</a:t>
                      </a:r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的元素的索引。如果沒有為</a:t>
                      </a: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x</a:t>
                      </a:r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的元素就會返回一個錯誤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92426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count(x)</a:t>
                      </a:r>
                      <a:endParaRPr lang="zh-TW" alt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計算</a:t>
                      </a: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x</a:t>
                      </a:r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在列表中出現的次數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875189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sort()</a:t>
                      </a:r>
                      <a:endParaRPr lang="zh-TW" alt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將列表元素由小排到大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02078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reverse()</a:t>
                      </a:r>
                      <a:endParaRPr lang="zh-TW" alt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將列表原本的順序倒過來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126223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extend(List)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其實就是</a:t>
                      </a: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List</a:t>
                      </a:r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跟</a:t>
                      </a: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List</a:t>
                      </a:r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合併</a:t>
                      </a: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List+List</a:t>
                      </a: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34423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copy()</a:t>
                      </a:r>
                      <a:endParaRPr lang="zh-TW" alt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複製一個</a:t>
                      </a:r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List</a:t>
                      </a:r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的所有元素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9125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6667111B-E0BB-2258-8730-F99137EF35B4}"/>
              </a:ext>
            </a:extLst>
          </p:cNvPr>
          <p:cNvSpPr txBox="1"/>
          <p:nvPr/>
        </p:nvSpPr>
        <p:spPr>
          <a:xfrm>
            <a:off x="194407" y="2564042"/>
            <a:ext cx="2223478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List 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是一種常見的資料結構，用於在程式設計中儲存和組織多個元素。 不同程式語言中的</a:t>
            </a:r>
            <a:r>
              <a:rPr lang="en-US" altLang="zh-TW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List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可能有一些差異，但通常它們都具有以下一些主要用途</a:t>
            </a:r>
          </a:p>
          <a:p>
            <a:endParaRPr lang="zh-TW" altLang="en-US" sz="1100" b="0" i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儲存序列資料、索引存取、增加和刪除元素、循環迭代、排序、堆疊和佇列、資料收集、參數傳遞、實作其他資料結構</a:t>
            </a:r>
            <a:endParaRPr lang="en-US" altLang="zh-TW" sz="1100" b="0" i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zh-TW" altLang="en-US" sz="1100" b="0" i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表達資料集合這些只是列表可能用途的一些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</a:rPr>
              <a:t>例子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。 實際上，</a:t>
            </a:r>
            <a:r>
              <a:rPr lang="en-US" altLang="zh-TW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List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在程式設計中是非常靈活且多功能的資料結構，能夠滿足許多不同的需求。</a:t>
            </a:r>
            <a:endParaRPr lang="zh-TW" altLang="en-US" sz="11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592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1.</a:t>
            </a:r>
            <a:r>
              <a:rPr lang="zh-TW" altLang="en-US" sz="4000" dirty="0">
                <a:latin typeface="Arial" panose="020B0604020202020204" pitchFamily="34" charset="0"/>
                <a:ea typeface="標楷體" panose="03000509000000000000" pitchFamily="65" charset="-120"/>
              </a:rPr>
              <a:t>深度學習列表和字典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4301411-C6E0-655F-ACB5-7A8617B50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593"/>
              </p:ext>
            </p:extLst>
          </p:nvPr>
        </p:nvGraphicFramePr>
        <p:xfrm>
          <a:off x="2733430" y="2178688"/>
          <a:ext cx="9264163" cy="357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726">
                  <a:extLst>
                    <a:ext uri="{9D8B030D-6E8A-4147-A177-3AD203B41FA5}">
                      <a16:colId xmlns:a16="http://schemas.microsoft.com/office/drawing/2014/main" val="3660595784"/>
                    </a:ext>
                  </a:extLst>
                </a:gridCol>
                <a:gridCol w="7461437">
                  <a:extLst>
                    <a:ext uri="{9D8B030D-6E8A-4147-A177-3AD203B41FA5}">
                      <a16:colId xmlns:a16="http://schemas.microsoft.com/office/drawing/2014/main" val="1718786707"/>
                    </a:ext>
                  </a:extLst>
                </a:gridCol>
              </a:tblGrid>
              <a:tr h="297623">
                <a:tc>
                  <a:txBody>
                    <a:bodyPr/>
                    <a:lstStyle/>
                    <a:p>
                      <a:r>
                        <a:rPr lang="zh-TW" altLang="en-US" sz="1200" i="0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程式碼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i="0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5361434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update()</a:t>
                      </a:r>
                      <a:endParaRPr lang="en-US" altLang="zh-TW" sz="1200" b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新增字典的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key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及對應的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value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212459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keys()</a:t>
                      </a:r>
                      <a:endParaRPr lang="en-US" altLang="zh-TW" sz="1200" b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告訴你</a:t>
                      </a:r>
                      <a:r>
                        <a:rPr lang="en-US" altLang="zh-TW" sz="12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Dict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裡有哪些可用的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keys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648233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values()</a:t>
                      </a:r>
                      <a:endParaRPr lang="en-US" altLang="zh-TW" sz="1200" b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告訴你</a:t>
                      </a:r>
                      <a:r>
                        <a:rPr lang="en-US" altLang="zh-TW" sz="12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Dict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裡有哪些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values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4841906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items()</a:t>
                      </a:r>
                      <a:endParaRPr lang="en-US" altLang="zh-TW" sz="1200" b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告訴你</a:t>
                      </a:r>
                      <a:r>
                        <a:rPr lang="en-US" altLang="zh-TW" sz="12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Dict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裡有哪些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keys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及對應的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values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139334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get()</a:t>
                      </a:r>
                      <a:endParaRPr lang="zh-TW" altLang="en-US" sz="1200" b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根據指定的鍵返回相應的值，如果鍵不存在，則返回指定的默認值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默認為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None)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690981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pop()</a:t>
                      </a:r>
                      <a:endParaRPr lang="en-US" altLang="zh-TW" sz="1200" b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根據指定的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key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刪除相應的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value</a:t>
                      </a:r>
                      <a:endParaRPr lang="zh-TW" alt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2692426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copy()</a:t>
                      </a:r>
                      <a:endParaRPr lang="zh-TW" altLang="en-US" sz="1200" b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複製一個字典的所有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keys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及對應的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values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5875189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clear()</a:t>
                      </a:r>
                      <a:endParaRPr lang="en-US" altLang="zh-TW" sz="1200" b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清空字典中的所有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keys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及對應的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values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2502078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r>
                        <a:rPr lang="en-US" altLang="zh-TW" sz="12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setdefault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en-US" altLang="zh-TW" sz="1200" b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如果字典中存在指定的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key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，則返回其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value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。如果不存在，則插入指定的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key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及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value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126223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r>
                        <a:rPr lang="en-US" altLang="zh-TW" sz="12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popitem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en-US" altLang="zh-TW" sz="1200" b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按進入字典順序刪除一對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key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及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value</a:t>
                      </a:r>
                      <a:endParaRPr lang="en-US" altLang="zh-TW" sz="1200" b="0" i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934423"/>
                  </a:ext>
                </a:extLst>
              </a:tr>
              <a:tr h="297623">
                <a:tc>
                  <a:txBody>
                    <a:bodyPr/>
                    <a:lstStyle/>
                    <a:p>
                      <a:r>
                        <a:rPr lang="en-US" altLang="zh-TW" sz="12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fromkeys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zh-TW" altLang="en-US" sz="1200" b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創建一個新</a:t>
                      </a:r>
                      <a:r>
                        <a:rPr lang="en-US" altLang="zh-TW" sz="12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Dict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，其中包含指定的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key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，並將每個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key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的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value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設置為一個默認值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默認為</a:t>
                      </a:r>
                      <a:r>
                        <a:rPr lang="en-US" altLang="zh-TW" sz="1200" b="0" i="1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+mn-cs"/>
                        </a:rPr>
                        <a:t>None)</a:t>
                      </a:r>
                      <a:endParaRPr lang="zh-TW" altLang="en-US" sz="1200" i="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79125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6667111B-E0BB-2258-8730-F99137EF35B4}"/>
              </a:ext>
            </a:extLst>
          </p:cNvPr>
          <p:cNvSpPr txBox="1"/>
          <p:nvPr/>
        </p:nvSpPr>
        <p:spPr>
          <a:xfrm>
            <a:off x="194407" y="2310127"/>
            <a:ext cx="2223478" cy="33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b="0" i="0" dirty="0" err="1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Dict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，或稱字典（</a:t>
            </a:r>
            <a:r>
              <a:rPr lang="en-US" altLang="zh-TW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Dictionary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），是另一種在程式設計中常見的資料結構，它與</a:t>
            </a:r>
            <a:r>
              <a:rPr lang="en-US" altLang="zh-TW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List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有一些重要的不同之處。 </a:t>
            </a:r>
          </a:p>
          <a:p>
            <a:r>
              <a:rPr lang="en-US" altLang="zh-TW" sz="1100" b="0" i="0" dirty="0" err="1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Dict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是一種</a:t>
            </a:r>
            <a:r>
              <a:rPr lang="en-US" altLang="zh-TW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key-value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的集合，其中每個</a:t>
            </a:r>
            <a:r>
              <a:rPr lang="en-US" altLang="zh-TW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key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都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</a:rPr>
              <a:t>是獨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一無二的，並與一個</a:t>
            </a:r>
            <a:r>
              <a:rPr lang="en-US" altLang="zh-TW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value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相關聯。 以下是</a:t>
            </a:r>
            <a:r>
              <a:rPr lang="en-US" altLang="zh-TW" sz="1100" b="0" i="0" dirty="0" err="1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Dict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的一些主要用途</a:t>
            </a:r>
            <a:endParaRPr lang="en-US" altLang="zh-TW" sz="1100" b="0" i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zh-TW" altLang="en-US" sz="1100" b="0" i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鍵值對儲存、快速查找、資料關聯、配置設定、</a:t>
            </a:r>
            <a:r>
              <a:rPr lang="en-US" altLang="zh-TW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JSON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表示、參數傳遞、刪除與更新、集合運算、迭代存取、高效資料儲存</a:t>
            </a:r>
            <a:endParaRPr lang="en-US" altLang="zh-TW" sz="1100" b="0" i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endParaRPr lang="zh-TW" altLang="en-US" sz="1100" b="0" i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整體而言，</a:t>
            </a:r>
            <a:r>
              <a:rPr lang="en-US" altLang="zh-TW" sz="1100" b="0" i="0" dirty="0" err="1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Dict</a:t>
            </a:r>
            <a:r>
              <a:rPr lang="zh-TW" altLang="en-US" sz="11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提供了一種靈活、快速且可變的資料結構，適用於各種不同的應用場景，特別是需要透過唯一按鍵進行快速查找的情況。</a:t>
            </a:r>
            <a:endParaRPr lang="zh-TW" altLang="en-US" sz="11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8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ea typeface="標楷體" panose="03000509000000000000" pitchFamily="65" charset="-120"/>
              </a:rPr>
              <a:t>2.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靈活應用導入語句</a:t>
            </a:r>
            <a:endParaRPr lang="es-CO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7CD4DEC-9C64-1486-6D0A-376A5CD5623F}"/>
              </a:ext>
            </a:extLst>
          </p:cNvPr>
          <p:cNvGrpSpPr/>
          <p:nvPr/>
        </p:nvGrpSpPr>
        <p:grpSpPr>
          <a:xfrm>
            <a:off x="2210877" y="3429000"/>
            <a:ext cx="7770244" cy="2031325"/>
            <a:chOff x="206631" y="2257261"/>
            <a:chExt cx="7770244" cy="2031325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0C8531C-C688-AD06-111A-64E286BD9E55}"/>
                </a:ext>
              </a:extLst>
            </p:cNvPr>
            <p:cNvSpPr txBox="1"/>
            <p:nvPr/>
          </p:nvSpPr>
          <p:spPr>
            <a:xfrm>
              <a:off x="5303217" y="2257261"/>
              <a:ext cx="2673658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Python</a:t>
              </a:r>
              <a:r>
                <a:rPr lang="zh-TW" altLang="en-US" dirty="0">
                  <a:latin typeface="Arial" panose="020B0604020202020204" pitchFamily="34" charset="0"/>
                  <a:ea typeface="標楷體" panose="03000509000000000000" pitchFamily="65" charset="-120"/>
                </a:rPr>
                <a:t>中的</a:t>
              </a:r>
              <a:r>
                <a:rPr lang="en-US" altLang="zh-TW" dirty="0">
                  <a:latin typeface="Arial" panose="020B0604020202020204" pitchFamily="34" charset="0"/>
                  <a:ea typeface="標楷體" panose="03000509000000000000" pitchFamily="65" charset="-120"/>
                </a:rPr>
                <a:t>import</a:t>
              </a:r>
              <a:r>
                <a:rPr lang="zh-TW" altLang="en-US" dirty="0">
                  <a:latin typeface="Arial" panose="020B0604020202020204" pitchFamily="34" charset="0"/>
                  <a:ea typeface="標楷體" panose="03000509000000000000" pitchFamily="65" charset="-120"/>
                </a:rPr>
                <a:t>，可以導入現成的模組，並使用模組的功能。</a:t>
              </a:r>
              <a:endParaRPr lang="en-US" altLang="zh-TW" dirty="0">
                <a:latin typeface="Arial" panose="020B0604020202020204" pitchFamily="34" charset="0"/>
                <a:ea typeface="標楷體" panose="03000509000000000000" pitchFamily="65" charset="-120"/>
              </a:endParaRPr>
            </a:p>
            <a:p>
              <a:endParaRPr lang="en-US" altLang="zh-TW" dirty="0">
                <a:latin typeface="Arial" panose="020B0604020202020204" pitchFamily="34" charset="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Arial" panose="020B0604020202020204" pitchFamily="34" charset="0"/>
                  <a:ea typeface="標楷體" panose="03000509000000000000" pitchFamily="65" charset="-120"/>
                </a:rPr>
                <a:t>以此為例，我導入</a:t>
              </a:r>
              <a:r>
                <a:rPr lang="en-US" altLang="zh-TW" dirty="0">
                  <a:latin typeface="Arial" panose="020B0604020202020204" pitchFamily="34" charset="0"/>
                  <a:ea typeface="標楷體" panose="03000509000000000000" pitchFamily="65" charset="-120"/>
                </a:rPr>
                <a:t>math</a:t>
              </a:r>
              <a:r>
                <a:rPr lang="zh-TW" altLang="en-US" dirty="0">
                  <a:latin typeface="Arial" panose="020B0604020202020204" pitchFamily="34" charset="0"/>
                  <a:ea typeface="標楷體" panose="03000509000000000000" pitchFamily="65" charset="-120"/>
                </a:rPr>
                <a:t>的模組後，我就能使用</a:t>
              </a:r>
              <a:r>
                <a:rPr lang="en-US" altLang="zh-TW" dirty="0">
                  <a:latin typeface="Arial" panose="020B0604020202020204" pitchFamily="34" charset="0"/>
                  <a:ea typeface="標楷體" panose="03000509000000000000" pitchFamily="65" charset="-120"/>
                </a:rPr>
                <a:t>math</a:t>
              </a:r>
              <a:r>
                <a:rPr lang="zh-TW" altLang="en-US" dirty="0">
                  <a:latin typeface="Arial" panose="020B0604020202020204" pitchFamily="34" charset="0"/>
                  <a:ea typeface="標楷體" panose="03000509000000000000" pitchFamily="65" charset="-120"/>
                </a:rPr>
                <a:t>裡的各個功能。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2D4ADD4-13C5-CCB6-E54C-69DD0B250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631" y="2257261"/>
              <a:ext cx="5096586" cy="203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5737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3. library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的安裝（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pip install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9580" y="3259417"/>
            <a:ext cx="2591162" cy="1593575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</a:rPr>
              <a:t>需要特別注意的是，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</a:rPr>
              <a:t>pip install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</a:rPr>
              <a:t>這項指令並不是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</a:rPr>
              <a:t>python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</a:rPr>
              <a:t>的語法，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</a:rPr>
              <a:t>pip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</a:rPr>
              <a:t>是用來安裝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</a:rPr>
              <a:t>python library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</a:rPr>
              <a:t>的管理工具，通常在</a:t>
            </a:r>
            <a:r>
              <a:rPr lang="en-US" altLang="zh-TW" sz="1600" dirty="0">
                <a:latin typeface="Arial" panose="020B0604020202020204" pitchFamily="34" charset="0"/>
                <a:ea typeface="標楷體" panose="03000509000000000000" pitchFamily="65" charset="-120"/>
              </a:rPr>
              <a:t>Terminal</a:t>
            </a:r>
            <a:r>
              <a:rPr lang="zh-TW" altLang="en-US" sz="1600" dirty="0">
                <a:latin typeface="Arial" panose="020B0604020202020204" pitchFamily="34" charset="0"/>
                <a:ea typeface="標楷體" panose="03000509000000000000" pitchFamily="65" charset="-120"/>
              </a:rPr>
              <a:t>端執行。</a:t>
            </a:r>
            <a:endParaRPr lang="es-ES" sz="16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1B562B-B618-A250-D0E9-8E60D544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0" y="2754522"/>
            <a:ext cx="2591162" cy="5048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992F811C-C2D7-6214-EDB3-2A51DCEF2689}"/>
              </a:ext>
            </a:extLst>
          </p:cNvPr>
          <p:cNvGrpSpPr/>
          <p:nvPr/>
        </p:nvGrpSpPr>
        <p:grpSpPr>
          <a:xfrm>
            <a:off x="4145224" y="3934899"/>
            <a:ext cx="7236774" cy="1385587"/>
            <a:chOff x="4225647" y="4348138"/>
            <a:chExt cx="7236774" cy="1385587"/>
          </a:xfrm>
        </p:grpSpPr>
        <p:sp>
          <p:nvSpPr>
            <p:cNvPr id="8" name="Marcador de contenido 2">
              <a:extLst>
                <a:ext uri="{FF2B5EF4-FFF2-40B4-BE49-F238E27FC236}">
                  <a16:creationId xmlns:a16="http://schemas.microsoft.com/office/drawing/2014/main" id="{6B1DEBEE-4721-69C0-6B90-B1F9F682AF6A}"/>
                </a:ext>
              </a:extLst>
            </p:cNvPr>
            <p:cNvSpPr txBox="1">
              <a:spLocks/>
            </p:cNvSpPr>
            <p:nvPr/>
          </p:nvSpPr>
          <p:spPr>
            <a:xfrm>
              <a:off x="4225647" y="4348138"/>
              <a:ext cx="2315830" cy="29005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charset="2"/>
                <a:buNone/>
              </a:pPr>
              <a:r>
                <a:rPr lang="zh-TW" altLang="en-US" sz="1600" dirty="0">
                  <a:latin typeface="Arial" panose="020B0604020202020204" pitchFamily="34" charset="0"/>
                  <a:ea typeface="標楷體" panose="03000509000000000000" pitchFamily="65" charset="-120"/>
                </a:rPr>
                <a:t>打在這裡才是正確的喔</a:t>
              </a:r>
              <a:r>
                <a:rPr lang="en-US" altLang="zh-TW" sz="1600" dirty="0">
                  <a:latin typeface="Arial" panose="020B0604020202020204" pitchFamily="34" charset="0"/>
                  <a:ea typeface="標楷體" panose="03000509000000000000" pitchFamily="65" charset="-120"/>
                </a:rPr>
                <a:t>~</a:t>
              </a:r>
              <a:endParaRPr lang="es-ES" sz="1600" dirty="0"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DECC14FD-5E66-0F08-6CCD-474864414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5647" y="4638197"/>
              <a:ext cx="7236774" cy="10955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6483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altLang="zh-TW" sz="4000" dirty="0">
                <a:latin typeface="Arial" panose="020B0604020202020204" pitchFamily="34" charset="0"/>
                <a:ea typeface="標楷體" panose="03000509000000000000" pitchFamily="65" charset="-120"/>
              </a:rPr>
              <a:t>4.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讀取及覆寫文檔</a:t>
            </a:r>
            <a:endParaRPr lang="es-CO" altLang="zh-TW" sz="40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DF0FBE3-63F4-2AB8-24B8-9B20476C50C4}"/>
              </a:ext>
            </a:extLst>
          </p:cNvPr>
          <p:cNvGrpSpPr/>
          <p:nvPr/>
        </p:nvGrpSpPr>
        <p:grpSpPr>
          <a:xfrm>
            <a:off x="6960579" y="2995918"/>
            <a:ext cx="3905795" cy="2724534"/>
            <a:chOff x="810000" y="2401825"/>
            <a:chExt cx="3905795" cy="2724534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CF26EEF-A135-406F-7B79-517027774A9A}"/>
                </a:ext>
              </a:extLst>
            </p:cNvPr>
            <p:cNvSpPr txBox="1"/>
            <p:nvPr/>
          </p:nvSpPr>
          <p:spPr>
            <a:xfrm>
              <a:off x="810000" y="4726249"/>
              <a:ext cx="378837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000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試著讀出剛剛寫入的檔案吧</a:t>
              </a:r>
              <a:r>
                <a:rPr lang="en-US" altLang="zh-TW" sz="2000" b="0" i="0" dirty="0">
                  <a:effectLst/>
                  <a:latin typeface="Arial" panose="020B0604020202020204" pitchFamily="34" charset="0"/>
                  <a:ea typeface="標楷體" panose="03000509000000000000" pitchFamily="65" charset="-120"/>
                </a:rPr>
                <a:t>~</a:t>
              </a: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8B492E-2B34-ABB4-898A-ABD2C539B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00" y="2401825"/>
              <a:ext cx="3905795" cy="2324424"/>
            </a:xfrm>
            <a:prstGeom prst="rect">
              <a:avLst/>
            </a:prstGeom>
          </p:spPr>
        </p:pic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BBEB442B-C16D-A5B6-AD94-591D11F3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69" y="2485964"/>
            <a:ext cx="4205654" cy="331940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85DB48A-E6A4-01C7-B990-C2AF1AC99885}"/>
              </a:ext>
            </a:extLst>
          </p:cNvPr>
          <p:cNvSpPr txBox="1"/>
          <p:nvPr/>
        </p:nvSpPr>
        <p:spPr>
          <a:xfrm>
            <a:off x="1025769" y="5805369"/>
            <a:ext cx="420565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我們先從寫檔開始，這次會以寫</a:t>
            </a:r>
            <a:r>
              <a:rPr lang="en-US" altLang="zh-TW" sz="20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CSV</a:t>
            </a:r>
            <a:r>
              <a:rPr lang="zh-TW" altLang="en-US" sz="20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檔為例。</a:t>
            </a:r>
            <a:endParaRPr lang="en-US" altLang="zh-TW" sz="2000" b="0" i="0" dirty="0"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87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5.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matplotlib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庫建立視覺化圖表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F26EEF-A135-406F-7B79-517027774A9A}"/>
              </a:ext>
            </a:extLst>
          </p:cNvPr>
          <p:cNvSpPr txBox="1"/>
          <p:nvPr/>
        </p:nvSpPr>
        <p:spPr>
          <a:xfrm>
            <a:off x="730869" y="5753557"/>
            <a:ext cx="1037586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0" i="0" dirty="0"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剛剛前面的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library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的安裝以及讀取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覆寫文檔就會實際應用在各種圖表，那今天會帶大家稍微學習一下如何使用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matplotlib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庫建立各種圖表。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64A075-DD61-6DCD-B457-9502F9CB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82" y="2528591"/>
            <a:ext cx="3781910" cy="29685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D386B1-38DF-0DB6-F29A-F1764EE6C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03" y="2528591"/>
            <a:ext cx="3807592" cy="29685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7A3F84-AB13-439B-49C7-82C1729FE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406" y="2528591"/>
            <a:ext cx="3647652" cy="29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6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6.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學習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函數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(def)&amp;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繼承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</a:rPr>
              <a:t>(extends)</a:t>
            </a:r>
            <a:endParaRPr lang="es-CO" altLang="zh-TW" sz="40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A7B6E7-D7B8-0129-B3C3-D6883CECBBC3}"/>
              </a:ext>
            </a:extLst>
          </p:cNvPr>
          <p:cNvGrpSpPr/>
          <p:nvPr/>
        </p:nvGrpSpPr>
        <p:grpSpPr>
          <a:xfrm>
            <a:off x="776040" y="3560885"/>
            <a:ext cx="8464675" cy="2723175"/>
            <a:chOff x="84376" y="2305979"/>
            <a:chExt cx="7072561" cy="2105319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CF26EEF-A135-406F-7B79-517027774A9A}"/>
                </a:ext>
              </a:extLst>
            </p:cNvPr>
            <p:cNvSpPr txBox="1"/>
            <p:nvPr/>
          </p:nvSpPr>
          <p:spPr>
            <a:xfrm>
              <a:off x="3142328" y="2654621"/>
              <a:ext cx="4014609" cy="1403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Arial" panose="020B0604020202020204" pitchFamily="34" charset="0"/>
                  <a:ea typeface="標楷體" panose="03000509000000000000" pitchFamily="65" charset="-120"/>
                </a:rPr>
                <a:t>Def (</a:t>
              </a:r>
              <a:r>
                <a:rPr lang="en-US" altLang="zh-TW" sz="1600" b="0" i="0" dirty="0">
                  <a:effectLst/>
                  <a:latin typeface="Söhne"/>
                </a:rPr>
                <a:t>define</a:t>
              </a:r>
              <a:r>
                <a:rPr lang="en-US" altLang="zh-TW" sz="1600" b="0" i="0" dirty="0">
                  <a:solidFill>
                    <a:srgbClr val="0F0F0F"/>
                  </a:solidFill>
                  <a:effectLst/>
                  <a:latin typeface="Söhne"/>
                </a:rPr>
                <a:t> </a:t>
              </a:r>
              <a:r>
                <a:rPr lang="en-US" altLang="zh-TW" sz="1600" dirty="0">
                  <a:latin typeface="Arial" panose="020B0604020202020204" pitchFamily="34" charset="0"/>
                  <a:ea typeface="標楷體" panose="03000509000000000000" pitchFamily="65" charset="-120"/>
                </a:rPr>
                <a:t>function):</a:t>
              </a:r>
              <a:r>
                <a:rPr lang="zh-TW" altLang="en-US" sz="1600" dirty="0">
                  <a:latin typeface="Arial" panose="020B0604020202020204" pitchFamily="34" charset="0"/>
                  <a:ea typeface="標楷體" panose="03000509000000000000" pitchFamily="65" charset="-120"/>
                </a:rPr>
                <a:t>可以自定義一個方便重複使用的</a:t>
              </a:r>
              <a:r>
                <a:rPr lang="en-US" altLang="zh-TW" sz="1600" dirty="0">
                  <a:latin typeface="Arial" panose="020B0604020202020204" pitchFamily="34" charset="0"/>
                  <a:ea typeface="標楷體" panose="03000509000000000000" pitchFamily="65" charset="-120"/>
                </a:rPr>
                <a:t>function</a:t>
              </a:r>
              <a:r>
                <a:rPr lang="zh-TW" altLang="en-US" sz="1600" dirty="0">
                  <a:latin typeface="Arial" panose="020B0604020202020204" pitchFamily="34" charset="0"/>
                  <a:ea typeface="標楷體" panose="03000509000000000000" pitchFamily="65" charset="-120"/>
                </a:rPr>
                <a:t>，避免冗長的重複程式碼，提高編寫程式的效率、可讀性。</a:t>
              </a:r>
              <a:endParaRPr lang="en-US" altLang="zh-TW" sz="1600" dirty="0">
                <a:latin typeface="Arial" panose="020B0604020202020204" pitchFamily="34" charset="0"/>
                <a:ea typeface="標楷體" panose="03000509000000000000" pitchFamily="65" charset="-120"/>
              </a:endParaRPr>
            </a:p>
            <a:p>
              <a:endParaRPr lang="en-US" altLang="zh-TW" sz="1600" dirty="0">
                <a:latin typeface="Arial" panose="020B0604020202020204" pitchFamily="34" charset="0"/>
                <a:ea typeface="標楷體" panose="03000509000000000000" pitchFamily="65" charset="-120"/>
              </a:endParaRPr>
            </a:p>
            <a:p>
              <a:r>
                <a:rPr lang="zh-TW" altLang="en-US" sz="1600" dirty="0">
                  <a:latin typeface="Arial" panose="020B0604020202020204" pitchFamily="34" charset="0"/>
                  <a:ea typeface="標楷體" panose="03000509000000000000" pitchFamily="65" charset="-120"/>
                </a:rPr>
                <a:t>以左圖為例，我編寫了一個算勾股定理最長邊的程式，我只要在之後的程式碼中呼叫這個</a:t>
              </a:r>
              <a:r>
                <a:rPr lang="en-US" altLang="zh-TW" sz="1600" dirty="0">
                  <a:latin typeface="Arial" panose="020B0604020202020204" pitchFamily="34" charset="0"/>
                  <a:ea typeface="標楷體" panose="03000509000000000000" pitchFamily="65" charset="-120"/>
                </a:rPr>
                <a:t>def</a:t>
              </a:r>
              <a:r>
                <a:rPr lang="zh-TW" altLang="en-US" sz="1600" dirty="0">
                  <a:latin typeface="Arial" panose="020B0604020202020204" pitchFamily="34" charset="0"/>
                  <a:ea typeface="標楷體" panose="03000509000000000000" pitchFamily="65" charset="-120"/>
                </a:rPr>
                <a:t>，他就會執行該</a:t>
              </a:r>
              <a:r>
                <a:rPr lang="en-US" altLang="zh-TW" sz="1600" dirty="0">
                  <a:latin typeface="Arial" panose="020B0604020202020204" pitchFamily="34" charset="0"/>
                  <a:ea typeface="標楷體" panose="03000509000000000000" pitchFamily="65" charset="-120"/>
                </a:rPr>
                <a:t>def</a:t>
              </a:r>
              <a:r>
                <a:rPr lang="zh-TW" altLang="en-US" sz="1600" dirty="0">
                  <a:latin typeface="Arial" panose="020B0604020202020204" pitchFamily="34" charset="0"/>
                  <a:ea typeface="標楷體" panose="03000509000000000000" pitchFamily="65" charset="-120"/>
                </a:rPr>
                <a:t>的功能。</a:t>
              </a:r>
              <a:endParaRPr lang="en-US" altLang="zh-TW" sz="1600" dirty="0"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EC41790-CBC4-A6BB-18A3-8617C709E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76" y="2305979"/>
              <a:ext cx="3057952" cy="21053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78D007-392A-80AD-212A-28DCCB626952}"/>
              </a:ext>
            </a:extLst>
          </p:cNvPr>
          <p:cNvSpPr txBox="1"/>
          <p:nvPr/>
        </p:nvSpPr>
        <p:spPr>
          <a:xfrm>
            <a:off x="7558996" y="2228671"/>
            <a:ext cx="4389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zh-TW" altLang="en-US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的寫法</a:t>
            </a:r>
            <a:r>
              <a:rPr lang="en-US" altLang="zh-TW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def function</a:t>
            </a:r>
            <a:r>
              <a:rPr lang="zh-TW" altLang="en-US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名稱</a:t>
            </a:r>
            <a:r>
              <a:rPr lang="en-US" altLang="zh-TW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(function</a:t>
            </a:r>
            <a:r>
              <a:rPr lang="zh-TW" altLang="en-US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參數</a:t>
            </a:r>
            <a:r>
              <a:rPr lang="en-US" altLang="zh-TW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):</a:t>
            </a:r>
            <a:endParaRPr lang="zh-TW" altLang="en-US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    要執行的功能</a:t>
            </a:r>
            <a:endParaRPr lang="zh-TW" altLang="en-US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zh-TW" altLang="en-US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要回傳的</a:t>
            </a:r>
            <a:r>
              <a:rPr lang="en-US" altLang="zh-TW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zh-TW" b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65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1003</TotalTime>
  <Words>1081</Words>
  <Application>Microsoft Office PowerPoint</Application>
  <PresentationFormat>寬螢幕</PresentationFormat>
  <Paragraphs>101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Google Sans</vt:lpstr>
      <vt:lpstr>Söhne</vt:lpstr>
      <vt:lpstr>標楷體</vt:lpstr>
      <vt:lpstr>Arial</vt:lpstr>
      <vt:lpstr>Century Gothic</vt:lpstr>
      <vt:lpstr>Consolas</vt:lpstr>
      <vt:lpstr>Times New Roman</vt:lpstr>
      <vt:lpstr>Wingdings 2</vt:lpstr>
      <vt:lpstr>Citable</vt:lpstr>
      <vt:lpstr>『第2次社課』📣 進擊的程式世界！ -Python基礎課程第2彈</vt:lpstr>
      <vt:lpstr>目錄</vt:lpstr>
      <vt:lpstr>1.深度學習列表和字典</vt:lpstr>
      <vt:lpstr>1.深度學習列表和字典</vt:lpstr>
      <vt:lpstr>2.靈活應用導入語句</vt:lpstr>
      <vt:lpstr>3. library的安裝（pip install）</vt:lpstr>
      <vt:lpstr>4.讀取及覆寫文檔</vt:lpstr>
      <vt:lpstr>5.使用matplotlib庫建立視覺化圖表</vt:lpstr>
      <vt:lpstr>6.學習Python函數(def)&amp;繼承(extends)</vt:lpstr>
      <vt:lpstr>6.學習Python函數(def)&amp;繼承(extends)</vt:lpstr>
      <vt:lpstr>7.實際個案演練&amp;QA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Felipe</dc:creator>
  <cp:lastModifiedBy>暐捷 林</cp:lastModifiedBy>
  <cp:revision>28</cp:revision>
  <dcterms:created xsi:type="dcterms:W3CDTF">2016-09-04T18:47:01Z</dcterms:created>
  <dcterms:modified xsi:type="dcterms:W3CDTF">2023-11-14T12:35:54Z</dcterms:modified>
</cp:coreProperties>
</file>