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4" r:id="rId6"/>
    <p:sldId id="265" r:id="rId7"/>
    <p:sldId id="260" r:id="rId8"/>
    <p:sldId id="261" r:id="rId9"/>
    <p:sldId id="266" r:id="rId10"/>
    <p:sldId id="271" r:id="rId11"/>
    <p:sldId id="269" r:id="rId12"/>
    <p:sldId id="272" r:id="rId13"/>
    <p:sldId id="270" r:id="rId14"/>
    <p:sldId id="273" r:id="rId15"/>
    <p:sldId id="262" r:id="rId16"/>
    <p:sldId id="263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0619" autoAdjust="0"/>
  </p:normalViewPr>
  <p:slideViewPr>
    <p:cSldViewPr snapToGrid="0" snapToObjects="1">
      <p:cViewPr>
        <p:scale>
          <a:sx n="110" d="100"/>
          <a:sy n="110" d="100"/>
        </p:scale>
        <p:origin x="-1224" y="-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867416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122632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社群媒體資料</a:t>
            </a:r>
            <a:r>
              <a:rPr lang="zh-TW" dirty="0" smtClean="0"/>
              <a:t>分析期末</a:t>
            </a:r>
            <a:r>
              <a:rPr lang="zh-TW" altLang="en-US" dirty="0" smtClean="0"/>
              <a:t>作業</a:t>
            </a:r>
            <a:endParaRPr lang="zh-TW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2660272" y="2834125"/>
            <a:ext cx="6172028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zh-TW" altLang="en-US" dirty="0" smtClean="0"/>
              <a:t>姓名</a:t>
            </a:r>
            <a:r>
              <a:rPr lang="zh-TW" dirty="0" smtClean="0"/>
              <a:t>：</a:t>
            </a:r>
            <a:r>
              <a:rPr lang="zh-TW" altLang="en-US" dirty="0" smtClean="0"/>
              <a:t>林倬賢</a:t>
            </a:r>
            <a:endParaRPr lang="en-US" altLang="zh-TW" dirty="0" smtClean="0"/>
          </a:p>
          <a:p>
            <a:pPr lvl="0" algn="l">
              <a:spcBef>
                <a:spcPts val="0"/>
              </a:spcBef>
              <a:buNone/>
            </a:pPr>
            <a:r>
              <a:rPr lang="zh-TW" dirty="0" smtClean="0"/>
              <a:t>日期：</a:t>
            </a:r>
            <a:r>
              <a:rPr lang="en-US" altLang="zh-TW" dirty="0" smtClean="0"/>
              <a:t>2017/01/15</a:t>
            </a:r>
            <a:endParaRPr lang="zh-TW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output_M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39" y="590667"/>
            <a:ext cx="8880765" cy="4495108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資料統計 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262903" y="648393"/>
            <a:ext cx="481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800" dirty="0" smtClean="0"/>
              <a:t>麥當勞</a:t>
            </a:r>
            <a:r>
              <a:rPr kumimoji="1" lang="en-US" altLang="zh-TW" sz="1800" dirty="0" smtClean="0"/>
              <a:t>(101615286547831)</a:t>
            </a:r>
            <a:r>
              <a:rPr lang="zh-TW" altLang="zh-TW" sz="1800" dirty="0"/>
              <a:t> </a:t>
            </a:r>
            <a:r>
              <a:rPr lang="zh-TW" altLang="en-US" sz="1800" dirty="0" smtClean="0"/>
              <a:t>使用者的相關性。</a:t>
            </a:r>
            <a:endParaRPr lang="en-US" altLang="zh-TW" sz="1800" dirty="0" smtClean="0"/>
          </a:p>
        </p:txBody>
      </p:sp>
    </p:spTree>
    <p:extLst>
      <p:ext uri="{BB962C8B-B14F-4D97-AF65-F5344CB8AC3E}">
        <p14:creationId xmlns:p14="http://schemas.microsoft.com/office/powerpoint/2010/main" val="915794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output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81" y="607678"/>
            <a:ext cx="7513995" cy="4535821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資料統計 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066646" y="648393"/>
            <a:ext cx="559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800" dirty="0" smtClean="0"/>
              <a:t>粉絲</a:t>
            </a:r>
            <a:r>
              <a:rPr kumimoji="1" lang="zh-TW" altLang="en-US" sz="1800" dirty="0"/>
              <a:t>每</a:t>
            </a:r>
            <a:r>
              <a:rPr kumimoji="1" lang="zh-TW" altLang="en-US" sz="1800" dirty="0" smtClean="0"/>
              <a:t>個</a:t>
            </a:r>
            <a:r>
              <a:rPr kumimoji="1" lang="zh-TW" altLang="en-US" sz="1800" dirty="0"/>
              <a:t>必勝客</a:t>
            </a:r>
            <a:r>
              <a:rPr kumimoji="1" lang="en-US" altLang="zh-TW" sz="1800" dirty="0"/>
              <a:t>(263705449348)</a:t>
            </a:r>
            <a:r>
              <a:rPr lang="zh-TW" altLang="zh-TW" sz="1800" dirty="0"/>
              <a:t> </a:t>
            </a:r>
            <a:r>
              <a:rPr lang="en-US" altLang="zh-TW" sz="1800" dirty="0" smtClean="0"/>
              <a:t>Comment</a:t>
            </a:r>
            <a:r>
              <a:rPr lang="zh-TW" altLang="en-US" sz="1800" dirty="0" smtClean="0"/>
              <a:t>數的變化。</a:t>
            </a:r>
            <a:endParaRPr lang="en-US" altLang="zh-TW" sz="1800" dirty="0" smtClean="0"/>
          </a:p>
        </p:txBody>
      </p:sp>
    </p:spTree>
    <p:extLst>
      <p:ext uri="{BB962C8B-B14F-4D97-AF65-F5344CB8AC3E}">
        <p14:creationId xmlns:p14="http://schemas.microsoft.com/office/powerpoint/2010/main" val="2649438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output_Wi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39" y="648393"/>
            <a:ext cx="8817032" cy="4408516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資料統計 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528438" y="648393"/>
            <a:ext cx="481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800" dirty="0"/>
              <a:t>必勝客</a:t>
            </a:r>
            <a:r>
              <a:rPr kumimoji="1" lang="en-US" altLang="zh-TW" sz="1800" dirty="0"/>
              <a:t>(263705449348)</a:t>
            </a:r>
            <a:r>
              <a:rPr lang="zh-TW" altLang="en-US" sz="1800" dirty="0" smtClean="0"/>
              <a:t>使用者的相關性。</a:t>
            </a:r>
            <a:endParaRPr lang="en-US" altLang="zh-TW" sz="1800" dirty="0" smtClean="0"/>
          </a:p>
        </p:txBody>
      </p:sp>
    </p:spTree>
    <p:extLst>
      <p:ext uri="{BB962C8B-B14F-4D97-AF65-F5344CB8AC3E}">
        <p14:creationId xmlns:p14="http://schemas.microsoft.com/office/powerpoint/2010/main" val="687510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output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2" y="648393"/>
            <a:ext cx="7400626" cy="4467385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資料統計 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985823" y="648393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800" dirty="0" smtClean="0"/>
              <a:t>粉絲</a:t>
            </a:r>
            <a:r>
              <a:rPr kumimoji="1" lang="zh-TW" altLang="en-US" sz="1800" dirty="0" smtClean="0"/>
              <a:t>每個</a:t>
            </a:r>
            <a:r>
              <a:rPr kumimoji="1" lang="zh-TW" altLang="en-US" sz="1800" dirty="0"/>
              <a:t>肯德基</a:t>
            </a:r>
            <a:r>
              <a:rPr kumimoji="1" lang="en-US" altLang="zh-TW" sz="1800" dirty="0"/>
              <a:t>(324273577645211</a:t>
            </a:r>
            <a:r>
              <a:rPr kumimoji="1" lang="en-US" altLang="zh-TW" sz="1800" dirty="0" smtClean="0"/>
              <a:t>)</a:t>
            </a:r>
            <a:r>
              <a:rPr lang="en-US" altLang="zh-TW" sz="1800" dirty="0" smtClean="0"/>
              <a:t>Comment</a:t>
            </a:r>
            <a:r>
              <a:rPr lang="zh-TW" altLang="en-US" sz="1800" dirty="0" smtClean="0"/>
              <a:t>數的變化。</a:t>
            </a:r>
            <a:endParaRPr lang="en-US" altLang="zh-TW" sz="1800" dirty="0" smtClean="0"/>
          </a:p>
        </p:txBody>
      </p:sp>
    </p:spTree>
    <p:extLst>
      <p:ext uri="{BB962C8B-B14F-4D97-AF65-F5344CB8AC3E}">
        <p14:creationId xmlns:p14="http://schemas.microsoft.com/office/powerpoint/2010/main" val="2649438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output_KF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3" y="571500"/>
            <a:ext cx="9063181" cy="4531591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資料統計 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528438" y="648393"/>
            <a:ext cx="476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800" dirty="0" smtClean="0"/>
              <a:t>肯德基</a:t>
            </a:r>
            <a:r>
              <a:rPr kumimoji="1" lang="en-US" altLang="zh-TW" sz="1800" dirty="0"/>
              <a:t>(324273577645211)</a:t>
            </a:r>
            <a:r>
              <a:rPr lang="zh-TW" altLang="en-US" sz="1800" dirty="0" smtClean="0"/>
              <a:t>使用者的相關性。</a:t>
            </a:r>
            <a:endParaRPr lang="en-US" altLang="zh-TW" sz="1800" dirty="0" smtClean="0"/>
          </a:p>
        </p:txBody>
      </p:sp>
    </p:spTree>
    <p:extLst>
      <p:ext uri="{BB962C8B-B14F-4D97-AF65-F5344CB8AC3E}">
        <p14:creationId xmlns:p14="http://schemas.microsoft.com/office/powerpoint/2010/main" val="3646469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資料分析</a:t>
            </a:r>
            <a:r>
              <a:rPr lang="zh-TW" dirty="0" smtClean="0"/>
              <a:t>結果</a:t>
            </a:r>
            <a:endParaRPr lang="zh-TW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15636" y="1152475"/>
            <a:ext cx="770081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30188" indent="-1588"/>
            <a:r>
              <a:rPr lang="zh-TW" altLang="en-US" dirty="0" smtClean="0"/>
              <a:t>結果可以看出：</a:t>
            </a:r>
            <a:r>
              <a:rPr lang="en-US" altLang="zh-TW" dirty="0" smtClean="0"/>
              <a:t>”TAG</a:t>
            </a:r>
            <a:r>
              <a:rPr lang="zh-TW" altLang="en-US" dirty="0" smtClean="0"/>
              <a:t>朋友換取優惠商品</a:t>
            </a:r>
            <a:r>
              <a:rPr lang="en-US" altLang="zh-TW" dirty="0" smtClean="0"/>
              <a:t>” </a:t>
            </a:r>
            <a:r>
              <a:rPr lang="zh-TW" altLang="en-US" dirty="0" smtClean="0"/>
              <a:t>的貼文活動確實可以增加該貼文的“分享次數”</a:t>
            </a:r>
            <a:r>
              <a:rPr lang="zh-TW" altLang="zh-TW" dirty="0" smtClean="0"/>
              <a:t>、</a:t>
            </a:r>
            <a:r>
              <a:rPr lang="zh-TW" altLang="en-US" dirty="0" smtClean="0"/>
              <a:t>“按讚次數”及“</a:t>
            </a:r>
            <a:r>
              <a:rPr lang="en-US" altLang="zh-TW" dirty="0" smtClean="0"/>
              <a:t>Comment</a:t>
            </a:r>
            <a:r>
              <a:rPr lang="zh-TW" altLang="en-US" dirty="0" smtClean="0"/>
              <a:t>次數”，由前面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個紛絲</a:t>
            </a:r>
            <a:r>
              <a:rPr lang="en-US" altLang="zh-TW" dirty="0" smtClean="0"/>
              <a:t>Comment</a:t>
            </a:r>
            <a:r>
              <a:rPr lang="zh-TW" altLang="en-US" dirty="0" smtClean="0"/>
              <a:t>箱形圖的比較，即可知道</a:t>
            </a:r>
            <a:r>
              <a:rPr lang="en-US" altLang="zh-TW" dirty="0" smtClean="0"/>
              <a:t>Comment</a:t>
            </a:r>
            <a:r>
              <a:rPr lang="zh-TW" altLang="en-US" dirty="0" smtClean="0"/>
              <a:t>次數不僅與“粉絲人數”相關（麥當勞與肯德基的比較），也與</a:t>
            </a:r>
            <a:r>
              <a:rPr lang="en-US" altLang="zh-TW" dirty="0"/>
              <a:t>”TAG</a:t>
            </a:r>
            <a:r>
              <a:rPr lang="zh-TW" altLang="en-US" dirty="0" smtClean="0"/>
              <a:t>朋友</a:t>
            </a:r>
            <a:r>
              <a:rPr lang="zh-TW" altLang="en-US" dirty="0" smtClean="0"/>
              <a:t>活動“相關（麥當勞與必勝客比較），並且可以觀察出</a:t>
            </a:r>
            <a:r>
              <a:rPr lang="en-US" altLang="zh-TW" dirty="0"/>
              <a:t>”TAG</a:t>
            </a:r>
            <a:r>
              <a:rPr lang="zh-TW" altLang="en-US" dirty="0"/>
              <a:t>朋友活動</a:t>
            </a:r>
            <a:r>
              <a:rPr lang="zh-TW" altLang="en-US" dirty="0" smtClean="0"/>
              <a:t>“</a:t>
            </a:r>
            <a:r>
              <a:rPr lang="zh-TW" altLang="en-US" dirty="0" smtClean="0"/>
              <a:t>的因素會大於”粉絲總人數“，顯示出能夠與使用者互動的貼文（</a:t>
            </a:r>
            <a:r>
              <a:rPr lang="en-US" altLang="zh-TW" dirty="0" smtClean="0"/>
              <a:t>Comment TAG</a:t>
            </a:r>
            <a:r>
              <a:rPr lang="zh-TW" altLang="en-US" dirty="0" smtClean="0"/>
              <a:t>朋友讓使用者獲得優惠機會），比較能夠維持粉絲對於</a:t>
            </a:r>
            <a:r>
              <a:rPr lang="en-US" altLang="zh-TW" dirty="0" smtClean="0"/>
              <a:t>FB</a:t>
            </a:r>
            <a:r>
              <a:rPr lang="zh-TW" altLang="en-US" dirty="0" smtClean="0"/>
              <a:t>粉絲頁關注程度。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結語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30188" indent="-1588"/>
            <a:r>
              <a:rPr lang="zh-TW" altLang="en-US" dirty="0" smtClean="0"/>
              <a:t>透過此次作業，我學習到如何將社群媒體資料實際的進行搜集</a:t>
            </a:r>
            <a:r>
              <a:rPr lang="zh-TW" altLang="zh-TW" dirty="0" smtClean="0"/>
              <a:t>、</a:t>
            </a:r>
            <a:r>
              <a:rPr lang="zh-TW" altLang="en-US" dirty="0" smtClean="0"/>
              <a:t>過濾與分析，並且熟悉了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幾個可作資料分析的函式庫，包括“</a:t>
            </a:r>
            <a:r>
              <a:rPr lang="en-US" altLang="zh-TW" dirty="0" err="1" smtClean="0"/>
              <a:t>numpy</a:t>
            </a:r>
            <a:r>
              <a:rPr lang="zh-TW" altLang="en-US" dirty="0" smtClean="0"/>
              <a:t>”</a:t>
            </a:r>
            <a:r>
              <a:rPr lang="zh-TW" altLang="zh-TW" dirty="0"/>
              <a:t> </a:t>
            </a:r>
            <a:r>
              <a:rPr lang="zh-TW" altLang="zh-TW" dirty="0" smtClean="0"/>
              <a:t>、</a:t>
            </a:r>
            <a:r>
              <a:rPr lang="en-US" altLang="zh-TW" dirty="0" smtClean="0"/>
              <a:t>”pandas”</a:t>
            </a:r>
            <a:r>
              <a:rPr lang="zh-TW" altLang="zh-TW" dirty="0"/>
              <a:t> </a:t>
            </a:r>
            <a:r>
              <a:rPr lang="zh-TW" altLang="en-US" dirty="0" smtClean="0"/>
              <a:t>及</a:t>
            </a:r>
            <a:r>
              <a:rPr lang="en-US" altLang="zh-TW" dirty="0" smtClean="0"/>
              <a:t>”</a:t>
            </a:r>
            <a:r>
              <a:rPr lang="en-US" altLang="zh-TW" dirty="0" err="1" smtClean="0"/>
              <a:t>pyes</a:t>
            </a:r>
            <a:r>
              <a:rPr lang="en-US" altLang="zh-TW" dirty="0" smtClean="0"/>
              <a:t>”</a:t>
            </a:r>
            <a:r>
              <a:rPr lang="zh-TW" altLang="en-US" dirty="0" smtClean="0"/>
              <a:t>等，並能夠將分析結果以圖形的方式呈現。此次作業資料分析的過程並非嚴謹，但已有達成幾個變數分析，後續可再針對同一使用者在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個紛絲頁的</a:t>
            </a:r>
            <a:r>
              <a:rPr lang="en-US" altLang="zh-TW" dirty="0" smtClean="0"/>
              <a:t>Comment</a:t>
            </a:r>
            <a:r>
              <a:rPr lang="zh-TW" altLang="en-US" dirty="0" smtClean="0"/>
              <a:t>行為，或是在同一粉絲頁的</a:t>
            </a:r>
            <a:r>
              <a:rPr lang="en-US" altLang="zh-TW" dirty="0" smtClean="0"/>
              <a:t> </a:t>
            </a:r>
            <a:r>
              <a:rPr lang="zh-TW" altLang="en-US" dirty="0" smtClean="0"/>
              <a:t>“</a:t>
            </a:r>
            <a:r>
              <a:rPr lang="en-US" altLang="zh-TW" dirty="0" err="1" smtClean="0"/>
              <a:t>TAGc</a:t>
            </a:r>
            <a:r>
              <a:rPr lang="zh-TW" altLang="en-US" dirty="0" smtClean="0"/>
              <a:t>活動”</a:t>
            </a:r>
            <a:r>
              <a:rPr lang="en-US" altLang="zh-TW" dirty="0" smtClean="0"/>
              <a:t> </a:t>
            </a:r>
            <a:r>
              <a:rPr lang="zh-TW" altLang="en-US" dirty="0" smtClean="0"/>
              <a:t>貼文下各使用者間之關係（是否為朋友？</a:t>
            </a:r>
            <a:r>
              <a:rPr lang="zh-TW" altLang="zh-TW" dirty="0" smtClean="0"/>
              <a:t>、</a:t>
            </a:r>
            <a:r>
              <a:rPr lang="zh-TW" altLang="en-US" dirty="0" smtClean="0"/>
              <a:t>交友圈大小？），來作進一步分析。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報告大綱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/>
              <a:t>背景與觀察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/>
              <a:t>分析方法與目的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/>
              <a:t>資料統計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/>
              <a:t>資料分析結果</a:t>
            </a:r>
          </a:p>
          <a:p>
            <a:pPr marL="457200" lvl="0" indent="-228600">
              <a:spcBef>
                <a:spcPts val="0"/>
              </a:spcBef>
            </a:pPr>
            <a:r>
              <a:rPr lang="zh-TW"/>
              <a:t>結論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背景與觀察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Wingdings" charset="2"/>
              <a:buChar char="l"/>
            </a:pPr>
            <a:r>
              <a:rPr lang="zh-TW" altLang="en-US" dirty="0" smtClean="0"/>
              <a:t>選定“麥當勞”</a:t>
            </a:r>
            <a:r>
              <a:rPr lang="en-US" altLang="zh-TW" dirty="0" smtClean="0"/>
              <a:t>,</a:t>
            </a:r>
            <a:r>
              <a:rPr lang="zh-TW" altLang="en-US" dirty="0" smtClean="0"/>
              <a:t>“必勝客”</a:t>
            </a:r>
            <a:r>
              <a:rPr lang="en-US" altLang="zh-TW" dirty="0" smtClean="0"/>
              <a:t>,</a:t>
            </a:r>
            <a:r>
              <a:rPr lang="zh-TW" altLang="en-US" dirty="0" smtClean="0"/>
              <a:t>及“肯德基”的紛絲頁來做分析與比較</a:t>
            </a:r>
            <a:endParaRPr lang="en-US" altLang="zh-TW" dirty="0" smtClean="0"/>
          </a:p>
          <a:p>
            <a:pPr marL="514350" indent="-285750">
              <a:buFont typeface="Wingdings" charset="2"/>
              <a:buChar char="l"/>
            </a:pPr>
            <a:r>
              <a:rPr lang="zh-TW" altLang="en-US" dirty="0" smtClean="0"/>
              <a:t>當粉絲頁貼文舉辦</a:t>
            </a:r>
            <a:r>
              <a:rPr lang="en-US" altLang="zh-TW" dirty="0" smtClean="0"/>
              <a:t> </a:t>
            </a:r>
            <a:r>
              <a:rPr lang="zh-TW" altLang="en-US" dirty="0" smtClean="0"/>
              <a:t>“</a:t>
            </a:r>
            <a:r>
              <a:rPr lang="en-US" altLang="zh-TW" dirty="0" smtClean="0"/>
              <a:t>TAG @ </a:t>
            </a:r>
            <a:r>
              <a:rPr lang="zh-TW" altLang="en-US" dirty="0" smtClean="0"/>
              <a:t>朋友換取優惠商品”</a:t>
            </a:r>
            <a:r>
              <a:rPr lang="en-US" altLang="zh-TW" dirty="0" smtClean="0"/>
              <a:t> </a:t>
            </a:r>
            <a:r>
              <a:rPr lang="zh-TW" altLang="en-US" dirty="0" smtClean="0"/>
              <a:t>活動時，會出現該貼文的分享數及</a:t>
            </a:r>
            <a:r>
              <a:rPr lang="en-US" altLang="zh-TW" dirty="0" smtClean="0"/>
              <a:t>Like</a:t>
            </a:r>
            <a:r>
              <a:rPr lang="zh-TW" altLang="en-US" dirty="0" smtClean="0"/>
              <a:t>數會增多，並且觀察到貼文的</a:t>
            </a:r>
            <a:r>
              <a:rPr lang="en-US" altLang="zh-TW" dirty="0" smtClean="0"/>
              <a:t> </a:t>
            </a:r>
            <a:r>
              <a:rPr lang="zh-TW" altLang="en-US" dirty="0" smtClean="0"/>
              <a:t>“分享次數”</a:t>
            </a:r>
            <a:r>
              <a:rPr lang="en-US" altLang="zh-TW" dirty="0" smtClean="0"/>
              <a:t> </a:t>
            </a:r>
            <a:r>
              <a:rPr lang="zh-TW" altLang="en-US" dirty="0" smtClean="0"/>
              <a:t>與</a:t>
            </a:r>
            <a:r>
              <a:rPr lang="en-US" altLang="zh-TW" dirty="0" smtClean="0"/>
              <a:t> </a:t>
            </a:r>
            <a:r>
              <a:rPr lang="zh-TW" altLang="en-US" dirty="0" smtClean="0"/>
              <a:t>“紛絲成員數”</a:t>
            </a:r>
            <a:r>
              <a:rPr lang="en-US" altLang="zh-TW" dirty="0" smtClean="0"/>
              <a:t> </a:t>
            </a:r>
            <a:r>
              <a:rPr lang="zh-TW" altLang="en-US" dirty="0" smtClean="0"/>
              <a:t>並不完全正相關，反而</a:t>
            </a:r>
            <a:r>
              <a:rPr lang="en-US" altLang="zh-TW" dirty="0" smtClean="0"/>
              <a:t> </a:t>
            </a:r>
            <a:r>
              <a:rPr lang="zh-TW" altLang="en-US" dirty="0" smtClean="0"/>
              <a:t>“</a:t>
            </a:r>
            <a:r>
              <a:rPr lang="en-US" altLang="zh-TW" dirty="0" smtClean="0"/>
              <a:t>TAG</a:t>
            </a:r>
            <a:r>
              <a:rPr lang="zh-TW" altLang="en-US" dirty="0" smtClean="0"/>
              <a:t>活動”的舉辦一定可以衝高貼文的</a:t>
            </a:r>
            <a:r>
              <a:rPr lang="en-US" altLang="zh-TW" dirty="0" smtClean="0"/>
              <a:t> </a:t>
            </a:r>
            <a:r>
              <a:rPr lang="zh-TW" altLang="en-US" dirty="0" smtClean="0"/>
              <a:t>“</a:t>
            </a:r>
            <a:r>
              <a:rPr lang="zh-TW" altLang="en-US" dirty="0"/>
              <a:t>分享次數</a:t>
            </a:r>
            <a:r>
              <a:rPr lang="zh-TW" altLang="en-US" dirty="0" smtClean="0"/>
              <a:t>”</a:t>
            </a:r>
            <a:r>
              <a:rPr lang="zh-TW" altLang="en-US" dirty="0" smtClean="0"/>
              <a:t>， 以</a:t>
            </a:r>
            <a:r>
              <a:rPr lang="zh-TW" altLang="en-US" dirty="0" smtClean="0"/>
              <a:t>“</a:t>
            </a:r>
            <a:r>
              <a:rPr lang="zh-TW" altLang="en-US" dirty="0"/>
              <a:t>麥當勞</a:t>
            </a:r>
            <a:r>
              <a:rPr lang="zh-TW" altLang="en-US" dirty="0" smtClean="0"/>
              <a:t>”</a:t>
            </a:r>
            <a:r>
              <a:rPr lang="zh-TW" altLang="en-US" dirty="0" smtClean="0"/>
              <a:t>和</a:t>
            </a:r>
            <a:r>
              <a:rPr lang="zh-TW" altLang="en-US" dirty="0" smtClean="0"/>
              <a:t>“</a:t>
            </a:r>
            <a:r>
              <a:rPr lang="zh-TW" altLang="en-US" dirty="0"/>
              <a:t>必勝客</a:t>
            </a:r>
            <a:r>
              <a:rPr lang="zh-TW" altLang="en-US" dirty="0" smtClean="0"/>
              <a:t>” </a:t>
            </a:r>
            <a:r>
              <a:rPr lang="zh-TW" altLang="en-US" dirty="0" smtClean="0"/>
              <a:t>紛絲頁為例，麥當勞紛絲總數為</a:t>
            </a:r>
            <a:r>
              <a:rPr lang="en-US" altLang="zh-TW" dirty="0" smtClean="0"/>
              <a:t>68,501,926</a:t>
            </a:r>
            <a:r>
              <a:rPr lang="zh-TW" altLang="en-US" dirty="0" smtClean="0"/>
              <a:t>，而必勝客紛絲總數只有</a:t>
            </a:r>
            <a:r>
              <a:rPr lang="en-US" altLang="zh-TW" dirty="0" smtClean="0"/>
              <a:t>435,770</a:t>
            </a:r>
            <a:r>
              <a:rPr lang="zh-TW" altLang="en-US" dirty="0" smtClean="0"/>
              <a:t>，但往往必勝客的</a:t>
            </a:r>
            <a:r>
              <a:rPr lang="zh-TW" altLang="en-US" dirty="0"/>
              <a:t>“</a:t>
            </a:r>
            <a:r>
              <a:rPr lang="en-US" altLang="zh-TW" dirty="0"/>
              <a:t>TAG</a:t>
            </a:r>
            <a:r>
              <a:rPr lang="zh-TW" altLang="en-US" dirty="0"/>
              <a:t>活動</a:t>
            </a:r>
            <a:r>
              <a:rPr lang="zh-TW" altLang="en-US" dirty="0" smtClean="0"/>
              <a:t>”</a:t>
            </a:r>
            <a:r>
              <a:rPr lang="zh-TW" altLang="en-US" dirty="0" smtClean="0"/>
              <a:t>貼文分享都是麥當勞的好幾倍。</a:t>
            </a:r>
            <a:endParaRPr lang="zh-TW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背景與觀察- 觀察案例</a:t>
            </a:r>
          </a:p>
        </p:txBody>
      </p:sp>
      <p:pic>
        <p:nvPicPr>
          <p:cNvPr id="3" name="圖片 2" descr="螢幕快照 2017-01-15 上午8.12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67" y="1203777"/>
            <a:ext cx="3693729" cy="2898157"/>
          </a:xfrm>
          <a:prstGeom prst="rect">
            <a:avLst/>
          </a:prstGeom>
        </p:spPr>
      </p:pic>
      <p:pic>
        <p:nvPicPr>
          <p:cNvPr id="4" name="圖片 3" descr="螢幕快照 2017-01-15 上午8.14.1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096" y="1203776"/>
            <a:ext cx="4629080" cy="289815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888725" y="4233076"/>
            <a:ext cx="3960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 smtClean="0"/>
              <a:t>“</a:t>
            </a:r>
            <a:r>
              <a:rPr kumimoji="1" lang="en-US" altLang="zh-TW" sz="2000" dirty="0" smtClean="0"/>
              <a:t>TAG</a:t>
            </a:r>
            <a:r>
              <a:rPr kumimoji="1" lang="zh-TW" altLang="en-US" sz="2000" dirty="0" smtClean="0"/>
              <a:t>活動”會提高貼文的分享次數</a:t>
            </a:r>
            <a:endParaRPr kumimoji="1" lang="zh-TW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背景與觀察- 觀察案例</a:t>
            </a:r>
          </a:p>
        </p:txBody>
      </p:sp>
      <p:pic>
        <p:nvPicPr>
          <p:cNvPr id="3" name="圖片 2" descr="螢幕快照 2017-01-15 上午8.12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67" y="1203777"/>
            <a:ext cx="3693729" cy="2898157"/>
          </a:xfrm>
          <a:prstGeom prst="rect">
            <a:avLst/>
          </a:prstGeom>
        </p:spPr>
      </p:pic>
      <p:pic>
        <p:nvPicPr>
          <p:cNvPr id="4" name="圖片 3" descr="螢幕快照 2017-01-15 上午8.14.1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096" y="1203776"/>
            <a:ext cx="4629080" cy="289815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888725" y="4233076"/>
            <a:ext cx="3960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 smtClean="0"/>
              <a:t>“</a:t>
            </a:r>
            <a:r>
              <a:rPr kumimoji="1" lang="en-US" altLang="zh-TW" sz="2000" dirty="0" smtClean="0"/>
              <a:t>TAG</a:t>
            </a:r>
            <a:r>
              <a:rPr kumimoji="1" lang="zh-TW" altLang="en-US" sz="2000" dirty="0" smtClean="0"/>
              <a:t>活動”會提高貼文的分享次數</a:t>
            </a:r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41961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背景與觀察- 觀察案例</a:t>
            </a:r>
          </a:p>
        </p:txBody>
      </p:sp>
      <p:pic>
        <p:nvPicPr>
          <p:cNvPr id="2" name="圖片 1" descr="螢幕快照 2017-01-15 上午8.16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89" y="1106092"/>
            <a:ext cx="3915052" cy="3153442"/>
          </a:xfrm>
          <a:prstGeom prst="rect">
            <a:avLst/>
          </a:prstGeom>
        </p:spPr>
      </p:pic>
      <p:pic>
        <p:nvPicPr>
          <p:cNvPr id="5" name="圖片 4" descr="螢幕快照 2017-01-15 上午8.16.5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541" y="1106092"/>
            <a:ext cx="3885144" cy="315344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80293" y="4187388"/>
            <a:ext cx="780019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700" dirty="0" smtClean="0"/>
              <a:t>粉絲頁貼文如果都以“</a:t>
            </a:r>
            <a:r>
              <a:rPr kumimoji="1" lang="en-US" altLang="zh-TW" sz="1700" dirty="0" smtClean="0"/>
              <a:t>TAG</a:t>
            </a:r>
            <a:r>
              <a:rPr kumimoji="1" lang="zh-TW" altLang="en-US" sz="1700" dirty="0" smtClean="0"/>
              <a:t>活動”為主，能夠提高粉絲對於粉絲頁的忠心度，可以看到雖然都是“</a:t>
            </a:r>
            <a:r>
              <a:rPr kumimoji="1" lang="en-US" altLang="zh-TW" sz="1700" dirty="0" smtClean="0"/>
              <a:t>TAG</a:t>
            </a:r>
            <a:r>
              <a:rPr kumimoji="1" lang="zh-TW" altLang="en-US" sz="1700" dirty="0" smtClean="0"/>
              <a:t>活動”貼文，但必勝客的數量都遠勝麥當勞。代表</a:t>
            </a:r>
            <a:r>
              <a:rPr kumimoji="1" lang="zh-TW" altLang="en-US" sz="1700" dirty="0" smtClean="0"/>
              <a:t>平時</a:t>
            </a:r>
            <a:r>
              <a:rPr kumimoji="1" lang="zh-TW" altLang="en-US" sz="1700" dirty="0" smtClean="0"/>
              <a:t>會有大量的紛絲定期關注必勝客紛絲頁。</a:t>
            </a:r>
            <a:endParaRPr kumimoji="1" lang="en-US" altLang="zh-TW" sz="1700" dirty="0" smtClean="0"/>
          </a:p>
        </p:txBody>
      </p:sp>
    </p:spTree>
    <p:extLst>
      <p:ext uri="{BB962C8B-B14F-4D97-AF65-F5344CB8AC3E}">
        <p14:creationId xmlns:p14="http://schemas.microsoft.com/office/powerpoint/2010/main" val="1848715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分析方法與目的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7938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5425" lvl="0" indent="3175"/>
            <a:r>
              <a:rPr lang="zh-TW" dirty="0" smtClean="0"/>
              <a:t>採用</a:t>
            </a:r>
            <a:r>
              <a:rPr lang="en-US" altLang="zh-TW" dirty="0" smtClean="0"/>
              <a:t>Correlation Matrix</a:t>
            </a:r>
            <a:r>
              <a:rPr lang="zh-TW" dirty="0" smtClean="0"/>
              <a:t>分析</a:t>
            </a:r>
            <a:r>
              <a:rPr lang="zh-TW" dirty="0"/>
              <a:t>方法進行</a:t>
            </a:r>
            <a:r>
              <a:rPr lang="zh-TW" dirty="0" smtClean="0"/>
              <a:t>分析</a:t>
            </a:r>
            <a:r>
              <a:rPr lang="zh-TW" altLang="en-US" dirty="0" smtClean="0"/>
              <a:t>，事先將搜集的大量</a:t>
            </a:r>
            <a:r>
              <a:rPr lang="en-US" altLang="zh-TW" dirty="0" smtClean="0"/>
              <a:t>Facebook</a:t>
            </a:r>
            <a:r>
              <a:rPr lang="zh-TW" altLang="en-US" dirty="0" smtClean="0"/>
              <a:t>資料存放於</a:t>
            </a:r>
            <a:r>
              <a:rPr lang="en-US" altLang="zh-TW" dirty="0" err="1" smtClean="0"/>
              <a:t>ElasticSearch</a:t>
            </a:r>
            <a:r>
              <a:rPr lang="zh-TW" altLang="en-US" dirty="0" smtClean="0"/>
              <a:t>進行資料分析，</a:t>
            </a:r>
            <a:r>
              <a:rPr lang="zh-TW" dirty="0" smtClean="0"/>
              <a:t>目的</a:t>
            </a:r>
            <a:r>
              <a:rPr lang="zh-TW" altLang="en-US" dirty="0" smtClean="0"/>
              <a:t>在於</a:t>
            </a:r>
            <a:r>
              <a:rPr lang="zh-TW" dirty="0" smtClean="0"/>
              <a:t>探討</a:t>
            </a:r>
            <a:r>
              <a:rPr lang="zh-TW" altLang="en-US" dirty="0" smtClean="0"/>
              <a:t>粉絲頁</a:t>
            </a:r>
            <a:r>
              <a:rPr lang="en-US" altLang="zh-TW" dirty="0" smtClean="0"/>
              <a:t> </a:t>
            </a:r>
            <a:r>
              <a:rPr lang="zh-TW" altLang="en-US" dirty="0" smtClean="0"/>
              <a:t>“</a:t>
            </a:r>
            <a:r>
              <a:rPr lang="en-US" altLang="zh-TW" dirty="0" smtClean="0"/>
              <a:t>TAG</a:t>
            </a:r>
            <a:r>
              <a:rPr lang="zh-TW" altLang="en-US" dirty="0" smtClean="0"/>
              <a:t>朋友獲得優惠</a:t>
            </a:r>
            <a:r>
              <a:rPr lang="zh-TW" altLang="en-US" dirty="0" smtClean="0"/>
              <a:t>商品”活動對於該貼文分享次數是否有幫助，並且從資料中分析粉絲頁中</a:t>
            </a:r>
            <a:r>
              <a:rPr lang="en-US" altLang="zh-TW" dirty="0" smtClean="0"/>
              <a:t> </a:t>
            </a:r>
            <a:r>
              <a:rPr lang="zh-TW" altLang="en-US" dirty="0" smtClean="0"/>
              <a:t>“</a:t>
            </a:r>
            <a:r>
              <a:rPr lang="en-US" altLang="zh-TW" dirty="0" smtClean="0"/>
              <a:t>TAG</a:t>
            </a:r>
            <a:r>
              <a:rPr lang="zh-TW" altLang="en-US" dirty="0" smtClean="0"/>
              <a:t>活動”貼文的數量與頻率，是否會影響粉絲頁平常瀏覽</a:t>
            </a:r>
            <a:r>
              <a:rPr lang="zh-TW" altLang="zh-TW" dirty="0"/>
              <a:t>、</a:t>
            </a:r>
            <a:r>
              <a:rPr lang="en-US" altLang="zh-TW" dirty="0"/>
              <a:t> </a:t>
            </a:r>
            <a:r>
              <a:rPr lang="zh-TW" altLang="en-US" dirty="0" smtClean="0"/>
              <a:t>被分享與被按讚的次數</a:t>
            </a:r>
            <a:r>
              <a:rPr lang="en-US" altLang="zh-TW" dirty="0" smtClean="0"/>
              <a:t>(</a:t>
            </a:r>
            <a:r>
              <a:rPr lang="zh-TW" altLang="en-US" dirty="0" smtClean="0"/>
              <a:t>也就是粉絲對於粉絲頁的忠心程度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zh-TW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資料統計 </a:t>
            </a:r>
          </a:p>
        </p:txBody>
      </p:sp>
      <p:pic>
        <p:nvPicPr>
          <p:cNvPr id="3" name="圖片 2" descr="outp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50" y="1017725"/>
            <a:ext cx="5683250" cy="3907234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23245" y="1373910"/>
            <a:ext cx="31501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800" dirty="0" smtClean="0"/>
              <a:t>麥當勞</a:t>
            </a:r>
            <a:r>
              <a:rPr kumimoji="1" lang="en-US" altLang="zh-TW" sz="1800" dirty="0" smtClean="0"/>
              <a:t>(101615286547831)</a:t>
            </a:r>
            <a:r>
              <a:rPr lang="zh-TW" altLang="zh-TW" sz="1800" dirty="0"/>
              <a:t> 、</a:t>
            </a:r>
            <a:r>
              <a:rPr lang="en-US" altLang="zh-TW" sz="1800" dirty="0"/>
              <a:t> </a:t>
            </a:r>
            <a:endParaRPr lang="en-US" altLang="zh-TW" sz="1800" dirty="0" smtClean="0"/>
          </a:p>
          <a:p>
            <a:r>
              <a:rPr kumimoji="1" lang="zh-TW" altLang="en-US" sz="1800" dirty="0" smtClean="0"/>
              <a:t>必勝客</a:t>
            </a:r>
            <a:r>
              <a:rPr kumimoji="1" lang="en-US" altLang="zh-TW" sz="1800" dirty="0" smtClean="0"/>
              <a:t>(263705449348)</a:t>
            </a:r>
            <a:r>
              <a:rPr lang="zh-TW" altLang="zh-TW" sz="1800" dirty="0"/>
              <a:t> 、</a:t>
            </a:r>
            <a:r>
              <a:rPr lang="en-US" altLang="zh-TW" sz="1800" dirty="0"/>
              <a:t> </a:t>
            </a:r>
            <a:endParaRPr lang="en-US" altLang="zh-TW" sz="1800" dirty="0" smtClean="0"/>
          </a:p>
          <a:p>
            <a:r>
              <a:rPr kumimoji="1" lang="zh-TW" altLang="en-US" sz="1800" dirty="0" smtClean="0"/>
              <a:t>肯德基</a:t>
            </a:r>
            <a:r>
              <a:rPr kumimoji="1" lang="en-US" altLang="zh-TW" sz="1800" dirty="0" smtClean="0"/>
              <a:t>(324273577645211)</a:t>
            </a:r>
          </a:p>
          <a:p>
            <a:r>
              <a:rPr kumimoji="1" lang="en-US" altLang="zh-TW" sz="1800" dirty="0" smtClean="0"/>
              <a:t>3</a:t>
            </a:r>
            <a:r>
              <a:rPr kumimoji="1" lang="zh-TW" altLang="en-US" sz="1800" dirty="0" smtClean="0"/>
              <a:t>個紛絲頁在資料搜集期間，粉絲</a:t>
            </a:r>
            <a:r>
              <a:rPr kumimoji="1" lang="en-US" altLang="zh-TW" sz="1800" dirty="0" smtClean="0"/>
              <a:t>Comment</a:t>
            </a:r>
            <a:r>
              <a:rPr kumimoji="1" lang="zh-TW" altLang="en-US" sz="1800" dirty="0" smtClean="0"/>
              <a:t>的箱形圖。</a:t>
            </a:r>
            <a:endParaRPr kumimoji="1" lang="zh-TW" altLang="en-US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output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11" y="648393"/>
            <a:ext cx="7254415" cy="4379126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資料統計 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905000" y="648393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800" dirty="0" smtClean="0"/>
              <a:t>粉絲</a:t>
            </a:r>
            <a:r>
              <a:rPr kumimoji="1" lang="zh-TW" altLang="en-US" sz="1800" dirty="0"/>
              <a:t>每個月</a:t>
            </a:r>
            <a:r>
              <a:rPr kumimoji="1" lang="zh-TW" altLang="en-US" sz="1800" dirty="0" smtClean="0"/>
              <a:t>在麥當勞</a:t>
            </a:r>
            <a:r>
              <a:rPr kumimoji="1" lang="en-US" altLang="zh-TW" sz="1800" dirty="0" smtClean="0"/>
              <a:t>(101615286547831)</a:t>
            </a:r>
            <a:r>
              <a:rPr lang="zh-TW" altLang="zh-TW" sz="1800" dirty="0"/>
              <a:t> </a:t>
            </a:r>
            <a:r>
              <a:rPr lang="en-US" altLang="zh-TW" sz="1800" dirty="0" smtClean="0"/>
              <a:t>Comment</a:t>
            </a:r>
            <a:r>
              <a:rPr lang="zh-TW" altLang="en-US" sz="1800" dirty="0" smtClean="0"/>
              <a:t>數的變化。</a:t>
            </a:r>
            <a:endParaRPr lang="en-US" altLang="zh-TW" sz="1800" dirty="0" smtClean="0"/>
          </a:p>
        </p:txBody>
      </p:sp>
    </p:spTree>
    <p:extLst>
      <p:ext uri="{BB962C8B-B14F-4D97-AF65-F5344CB8AC3E}">
        <p14:creationId xmlns:p14="http://schemas.microsoft.com/office/powerpoint/2010/main" val="635628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506</Words>
  <Application>Microsoft Macintosh PowerPoint</Application>
  <PresentationFormat>如螢幕大小 (16:9)</PresentationFormat>
  <Paragraphs>41</Paragraphs>
  <Slides>16</Slides>
  <Notes>16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simple-light-2</vt:lpstr>
      <vt:lpstr>社群媒體資料分析期末作業</vt:lpstr>
      <vt:lpstr>報告大綱</vt:lpstr>
      <vt:lpstr>背景與觀察</vt:lpstr>
      <vt:lpstr>背景與觀察- 觀察案例</vt:lpstr>
      <vt:lpstr>背景與觀察- 觀察案例</vt:lpstr>
      <vt:lpstr>背景與觀察- 觀察案例</vt:lpstr>
      <vt:lpstr>分析方法與目的</vt:lpstr>
      <vt:lpstr>資料統計 </vt:lpstr>
      <vt:lpstr>資料統計 </vt:lpstr>
      <vt:lpstr>資料統計 </vt:lpstr>
      <vt:lpstr>資料統計 </vt:lpstr>
      <vt:lpstr>資料統計 </vt:lpstr>
      <vt:lpstr>資料統計 </vt:lpstr>
      <vt:lpstr>資料統計 </vt:lpstr>
      <vt:lpstr>資料分析結果</vt:lpstr>
      <vt:lpstr>結語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巨量資料分析期末報告</dc:title>
  <cp:lastModifiedBy>Lin Jason</cp:lastModifiedBy>
  <cp:revision>12</cp:revision>
  <dcterms:modified xsi:type="dcterms:W3CDTF">2017-01-15T02:03:16Z</dcterms:modified>
</cp:coreProperties>
</file>