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Medium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Medium-italic.fntdata"/><Relationship Id="rId23" Type="http://schemas.openxmlformats.org/officeDocument/2006/relationships/font" Target="fonts/Raleway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aleway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0694eae9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0694eae9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Jack: “Before we get to our recommendations…”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694eae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694eae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0694eae9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0694eae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0694eae9b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0694eae9b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694eae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694eae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responsiveness, cleanliness, communications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694eae9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694eae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0694eae9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0694eae9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694eae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694eae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694eae9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694eae9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0694eae9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0694eae9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694eae9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694eae9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Jack: medicare spend only negatively correlated feature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0694eae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0694eae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gol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maroon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arealign.ai/optimize/" TargetMode="External"/><Relationship Id="rId4" Type="http://schemas.openxmlformats.org/officeDocument/2006/relationships/hyperlink" Target="https://data.cms.gov/provider-data/dataset/xubh-q36u" TargetMode="External"/><Relationship Id="rId5" Type="http://schemas.openxmlformats.org/officeDocument/2006/relationships/hyperlink" Target="https://data.cms.gov/provider-data/dataset/5hk7-b79m" TargetMode="External"/><Relationship Id="rId6" Type="http://schemas.openxmlformats.org/officeDocument/2006/relationships/hyperlink" Target="https://data.census.gov/cedsci/table?q=median%20income&amp;tid=ACSST5Y2020.S1901" TargetMode="External"/><Relationship Id="rId7" Type="http://schemas.openxmlformats.org/officeDocument/2006/relationships/hyperlink" Target="https://www.ncbi.nlm.nih.gov/pmc/articles/PMC3408320/#:~:text=In%20healthcare%20facilities%2C%20RTLS%20can,place%20at%20the%20right%20time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01975" y="744575"/>
            <a:ext cx="7818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 Medium"/>
                <a:ea typeface="Raleway Medium"/>
                <a:cs typeface="Raleway Medium"/>
                <a:sym typeface="Raleway Medium"/>
              </a:rPr>
              <a:t>Interdisciplinary Health Data Competition</a:t>
            </a:r>
            <a:endParaRPr sz="4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002275"/>
            <a:ext cx="85206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14: </a:t>
            </a:r>
            <a:r>
              <a:rPr lang="en" sz="2400"/>
              <a:t>Bailey, </a:t>
            </a:r>
            <a:r>
              <a:rPr lang="en" sz="2400"/>
              <a:t>Gavin, Grant, and Jack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Limitation: Income’s Effect on Survey Responses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838" y="1158250"/>
            <a:ext cx="5834325" cy="37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Utilize Real Time Location Services (RTLS) to Improve Hospital Scores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Staff Responsiveness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where </a:t>
            </a:r>
            <a:r>
              <a:rPr lang="en"/>
              <a:t>providers</a:t>
            </a:r>
            <a:r>
              <a:rPr lang="en"/>
              <a:t> are in relation to patients, wait times on units will be minimized by getting nearest provider to assist patient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Rather than charge nurse or attending physician being paged to room, the closest provider will see patient and determine if additional interventions are 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Cleanliness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EVS will be notified as soon as a </a:t>
            </a:r>
            <a:r>
              <a:rPr lang="en"/>
              <a:t>patient</a:t>
            </a:r>
            <a:r>
              <a:rPr lang="en"/>
              <a:t> leaves the room, maximizing the cleanliness of the rooms while also improving throughput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downtime for EVS staff, providers, and patients waiting for available beds and rooms to be properly sanitized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Leverage Technology with CareAlign to Improve Hospital Scores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 Transitions and Discharge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CareAlign reduces post-discharge paperwork and allows care teams to contribute collaboratively to discharge plans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contribute to more meaningful care transitions and discharges due to improved communication between care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Pairs with EHR to enhance clinical workflows, including ability to attach to EHR as note or print out for paper charts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Will pay for itself in reduction of communication-related errors around the time of care transition or discharge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CareAlign Information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Hospital General Information (CMS)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Medicare Spending Per Beneficiary (CMS)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Median Income by ZIP Code (U.S. Census Bureau)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RTLS Technology in Healthcare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“Complete an exploratory analysis of the public-use HCAHPS survey to assess how patient experience relates to other aspects of care”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HCAHPS survey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National survey of patients’ hospital experience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Captures patient ratings of various aspects of hospital visit</a:t>
            </a:r>
            <a:endParaRPr sz="19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7535" l="0" r="0" t="29517"/>
          <a:stretch/>
        </p:blipFill>
        <p:spPr>
          <a:xfrm>
            <a:off x="2714185" y="3390900"/>
            <a:ext cx="3715625" cy="11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Determine the Hospital attributes that most influence positive patient survey reviews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help Hospitals understand key areas of focus they can improve on to better serve patients during difficult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provides insight into attributes that may be over-invested into, that are not meaningful to patient experience.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86950" y="-2489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Determine the Hospital attributes that most influence positive patient survey reviews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help Hospitals understand key areas of focus they can improve on to better serve patients during difficult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provides insight into attributes that may be over-invested into, that are not meaningful to patient experience.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“Hospital Score” Metric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of “Overall Hospital Rating” and “Recommend Hospital” features from HCAHPS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a harmonic mean of metrics focused on quality of care, and patient experience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613" y="2535450"/>
            <a:ext cx="1768775" cy="17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Factors in Hospital Score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561" y="1099200"/>
            <a:ext cx="6616875" cy="34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4 Factors in Hospital Score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58" y="752476"/>
            <a:ext cx="3117840" cy="215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695" y="752475"/>
            <a:ext cx="3261729" cy="215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300" y="2910977"/>
            <a:ext cx="3261732" cy="220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0651" y="2932555"/>
            <a:ext cx="3117816" cy="215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Data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Centers for Medicare &amp; Medicaid Services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Medicare Spending Per Beneficiary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 hospital’s average Medicare reimbursement per patient compared to the national average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Hospital General Information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Ownership, Hospital Type, Emergency Services, ZIP Code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U.S. Census Bureau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Median Income by ZIP Code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Factors - with External Data</a:t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174546" y="1470699"/>
            <a:ext cx="8931304" cy="3017922"/>
            <a:chOff x="311696" y="1470699"/>
            <a:chExt cx="8931304" cy="3017922"/>
          </a:xfrm>
        </p:grpSpPr>
        <p:grpSp>
          <p:nvGrpSpPr>
            <p:cNvPr id="110" name="Google Shape;110;p21"/>
            <p:cNvGrpSpPr/>
            <p:nvPr/>
          </p:nvGrpSpPr>
          <p:grpSpPr>
            <a:xfrm>
              <a:off x="311696" y="1470699"/>
              <a:ext cx="7642205" cy="3017922"/>
              <a:chOff x="342921" y="1539249"/>
              <a:chExt cx="7642205" cy="3017922"/>
            </a:xfrm>
          </p:grpSpPr>
          <p:grpSp>
            <p:nvGrpSpPr>
              <p:cNvPr id="111" name="Google Shape;111;p21"/>
              <p:cNvGrpSpPr/>
              <p:nvPr/>
            </p:nvGrpSpPr>
            <p:grpSpPr>
              <a:xfrm>
                <a:off x="342921" y="1539249"/>
                <a:ext cx="7642205" cy="3017922"/>
                <a:chOff x="527700" y="1402075"/>
                <a:chExt cx="8197152" cy="3254175"/>
              </a:xfrm>
            </p:grpSpPr>
            <p:pic>
              <p:nvPicPr>
                <p:cNvPr id="112" name="Google Shape;112;p2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27700" y="1402075"/>
                  <a:ext cx="8088601" cy="3254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" name="Google Shape;113;p21"/>
                <p:cNvSpPr/>
                <p:nvPr/>
              </p:nvSpPr>
              <p:spPr>
                <a:xfrm>
                  <a:off x="8435352" y="1970629"/>
                  <a:ext cx="289500" cy="986100"/>
                </a:xfrm>
                <a:prstGeom prst="rightBracket">
                  <a:avLst>
                    <a:gd fmla="val 8333" name="adj"/>
                  </a:avLst>
                </a:prstGeom>
                <a:noFill/>
                <a:ln cap="flat" cmpd="sng" w="38100">
                  <a:solidFill>
                    <a:srgbClr val="E0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21"/>
                <p:cNvSpPr/>
                <p:nvPr/>
              </p:nvSpPr>
              <p:spPr>
                <a:xfrm>
                  <a:off x="8435352" y="1668766"/>
                  <a:ext cx="289500" cy="295800"/>
                </a:xfrm>
                <a:prstGeom prst="rightBracket">
                  <a:avLst>
                    <a:gd fmla="val 8333" name="adj"/>
                  </a:avLst>
                </a:prstGeom>
                <a:noFill/>
                <a:ln cap="flat" cmpd="sng" w="38100">
                  <a:solidFill>
                    <a:srgbClr val="93C47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21"/>
                <p:cNvSpPr/>
                <p:nvPr/>
              </p:nvSpPr>
              <p:spPr>
                <a:xfrm>
                  <a:off x="8435350" y="2956600"/>
                  <a:ext cx="289500" cy="1204200"/>
                </a:xfrm>
                <a:prstGeom prst="rightBracket">
                  <a:avLst>
                    <a:gd fmla="val 8333" name="adj"/>
                  </a:avLst>
                </a:prstGeom>
                <a:noFill/>
                <a:ln cap="flat" cmpd="sng" w="38100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" name="Google Shape;116;p21"/>
              <p:cNvSpPr/>
              <p:nvPr/>
            </p:nvSpPr>
            <p:spPr>
              <a:xfrm>
                <a:off x="563875" y="1798325"/>
                <a:ext cx="3513000" cy="274200"/>
              </a:xfrm>
              <a:prstGeom prst="rect">
                <a:avLst/>
              </a:prstGeom>
              <a:solidFill>
                <a:srgbClr val="1CB633">
                  <a:alpha val="20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1"/>
              <p:cNvSpPr/>
              <p:nvPr/>
            </p:nvSpPr>
            <p:spPr>
              <a:xfrm>
                <a:off x="563875" y="2072525"/>
                <a:ext cx="3513000" cy="914400"/>
              </a:xfrm>
              <a:prstGeom prst="rect">
                <a:avLst/>
              </a:prstGeom>
              <a:solidFill>
                <a:srgbClr val="B61C1C">
                  <a:alpha val="173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1"/>
              <p:cNvSpPr/>
              <p:nvPr/>
            </p:nvSpPr>
            <p:spPr>
              <a:xfrm>
                <a:off x="563875" y="2986925"/>
                <a:ext cx="3513000" cy="1143000"/>
              </a:xfrm>
              <a:prstGeom prst="rect">
                <a:avLst/>
              </a:prstGeom>
              <a:solidFill>
                <a:srgbClr val="721CB6">
                  <a:alpha val="20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21"/>
            <p:cNvSpPr txBox="1"/>
            <p:nvPr/>
          </p:nvSpPr>
          <p:spPr>
            <a:xfrm>
              <a:off x="7953900" y="2248500"/>
              <a:ext cx="128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Within Hospitals Control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0" name="Google Shape;120;p21"/>
            <p:cNvSpPr txBox="1"/>
            <p:nvPr/>
          </p:nvSpPr>
          <p:spPr>
            <a:xfrm>
              <a:off x="7953900" y="3268975"/>
              <a:ext cx="961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Insignificant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7953900" y="1623050"/>
              <a:ext cx="128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Outside of Hospitals Control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Ownership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37" y="1196350"/>
            <a:ext cx="5412925" cy="36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