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2"/>
  </p:notesMasterIdLst>
  <p:sldIdLst>
    <p:sldId id="256" r:id="rId3"/>
    <p:sldId id="257" r:id="rId4"/>
    <p:sldId id="258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6" autoAdjust="0"/>
    <p:restoredTop sz="94619"/>
  </p:normalViewPr>
  <p:slideViewPr>
    <p:cSldViewPr snapToGrid="0" snapToObjects="1">
      <p:cViewPr varScale="1">
        <p:scale>
          <a:sx n="139" d="100"/>
          <a:sy n="139" d="100"/>
        </p:scale>
        <p:origin x="128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CCCCE547-CD5F-FE4E-9410-E8C301433F3D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12BD-5968-1F4D-B1E4-B6CB3D5BDAF2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" y="101424"/>
            <a:ext cx="8917497" cy="13338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4483/8995 CAPSTONE PROJECT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PRESENTATION</a:t>
            </a:r>
            <a:endParaRPr lang="en-US" sz="5600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89" y="4055418"/>
            <a:ext cx="7886700" cy="1500187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Yanlong Su</a:t>
            </a:r>
          </a:p>
          <a:p>
            <a:r>
              <a:rPr lang="en-US" dirty="0">
                <a:solidFill>
                  <a:srgbClr val="FFFF00"/>
                </a:solidFill>
              </a:rPr>
              <a:t>u3059571 </a:t>
            </a:r>
          </a:p>
          <a:p>
            <a:r>
              <a:rPr lang="en-US" dirty="0">
                <a:solidFill>
                  <a:srgbClr val="FFFF00"/>
                </a:solidFill>
              </a:rPr>
              <a:t>TUTORIAL GROUP – Friday 8:30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499451" y="1391635"/>
            <a:ext cx="7886700" cy="172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900" dirty="0">
                <a:solidFill>
                  <a:srgbClr val="FFFF00"/>
                </a:solidFill>
              </a:rPr>
              <a:t>Rice Research Overview</a:t>
            </a:r>
            <a:br>
              <a:rPr lang="en-US" sz="5600" dirty="0"/>
            </a:b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Introduction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Dataset Details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EDA (Exploratory Data Analysis)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PDA (Predictive Data Analytics)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Implementation and Deployment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Rice MSC Dataset</a:t>
            </a:r>
          </a:p>
          <a:p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MSC stands for Morphological, Shape, and Colour</a:t>
            </a:r>
          </a:p>
          <a:p>
            <a:r>
              <a:rPr lang="en-GB" sz="2400" dirty="0">
                <a:solidFill>
                  <a:srgbClr val="FFFF00"/>
                </a:solidFill>
                <a:latin typeface="Proxima Nova" panose="02000506030000020004"/>
              </a:rPr>
              <a:t>Colour is not modelled in this research</a:t>
            </a:r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r>
              <a:rPr lang="en-GB" sz="2400" dirty="0">
                <a:solidFill>
                  <a:srgbClr val="FFFF00"/>
                </a:solidFill>
                <a:latin typeface="Proxima Nova" panose="02000506030000020004"/>
              </a:rPr>
              <a:t>Feature extraction via </a:t>
            </a:r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Image processing technique</a:t>
            </a:r>
          </a:p>
          <a:p>
            <a:endParaRPr lang="en-GB" sz="2400" dirty="0">
              <a:solidFill>
                <a:srgbClr val="FFFF00"/>
              </a:solidFill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There are five rice varieties: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 Arborio, Basmati,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Proxima Nova" panose="02000506030000020004"/>
              </a:rPr>
              <a:t>Ipsala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, Jasmine, Karacadag</a:t>
            </a:r>
            <a:endParaRPr lang="en-GB" sz="2400" b="0" i="0" dirty="0">
              <a:solidFill>
                <a:srgbClr val="FFFF00"/>
              </a:solidFill>
              <a:effectLst/>
              <a:latin typeface="Proxima Nova" panose="02000506030000020004"/>
            </a:endParaRPr>
          </a:p>
          <a:p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106 features in total; includes morphological, shape, and colour traits.</a:t>
            </a:r>
          </a:p>
          <a:p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12 morphological and 4 shape</a:t>
            </a:r>
          </a:p>
          <a:p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90 colour features </a:t>
            </a:r>
          </a:p>
          <a:p>
            <a:r>
              <a:rPr lang="en-GB" sz="2400" b="0" i="0" dirty="0">
                <a:solidFill>
                  <a:srgbClr val="FFFF00"/>
                </a:solidFill>
                <a:effectLst/>
                <a:latin typeface="Proxima Nova" panose="02000506030000020004"/>
              </a:rPr>
              <a:t>5 most effective and specific features were found: roundness, compactness, shape factor 3, aspect ratio and eccentricity. </a:t>
            </a:r>
          </a:p>
          <a:p>
            <a:endParaRPr lang="en-US" dirty="0">
              <a:solidFill>
                <a:srgbClr val="FFFF00"/>
              </a:solidFill>
              <a:latin typeface="Proxima Nova" panose="02000506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094" y="1479884"/>
            <a:ext cx="3905905" cy="389823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DF31F-A972-D651-247C-0E55EAA788B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" y="1560095"/>
            <a:ext cx="6016978" cy="4367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35727-4345-7B76-F65D-23DE0DDED7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422"/>
            <a:ext cx="1363579" cy="1188974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85A9D1F-5323-28D4-8E63-07EE07174D54}"/>
              </a:ext>
            </a:extLst>
          </p:cNvPr>
          <p:cNvSpPr txBox="1">
            <a:spLocks/>
          </p:cNvSpPr>
          <p:nvPr/>
        </p:nvSpPr>
        <p:spPr>
          <a:xfrm>
            <a:off x="5991726" y="1753476"/>
            <a:ext cx="2940718" cy="417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FFFF00"/>
                </a:solidFill>
                <a:latin typeface="Söhne"/>
              </a:rPr>
              <a:t>Amount of sample after outlier is removed.</a:t>
            </a:r>
          </a:p>
          <a:p>
            <a:r>
              <a:rPr lang="en-GB" sz="2400" dirty="0">
                <a:solidFill>
                  <a:srgbClr val="FFFF00"/>
                </a:solidFill>
                <a:latin typeface="Söhne"/>
              </a:rPr>
              <a:t>Ipsala variety is deviated significantly from other rice samples</a:t>
            </a:r>
          </a:p>
          <a:p>
            <a:r>
              <a:rPr lang="en-GB" sz="2400" dirty="0">
                <a:solidFill>
                  <a:srgbClr val="FFFF00"/>
                </a:solidFill>
                <a:latin typeface="Söhne"/>
              </a:rPr>
              <a:t>No mean of quality</a:t>
            </a:r>
          </a:p>
        </p:txBody>
      </p:sp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>
            <a:normAutofit/>
          </a:bodyPr>
          <a:lstStyle/>
          <a:p>
            <a:r>
              <a:rPr lang="en-US" dirty="0"/>
              <a:t>4. PDA (Predictive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30316"/>
            <a:ext cx="3829839" cy="28790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Above: Classification report</a:t>
            </a:r>
          </a:p>
          <a:p>
            <a:r>
              <a:rPr lang="en-US" sz="2000" dirty="0">
                <a:solidFill>
                  <a:srgbClr val="FFFF00"/>
                </a:solidFill>
              </a:rPr>
              <a:t>The accuracy of classification is around 98% for 5 varieties of rice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049D3-1C5D-F48C-5214-F4094F87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5" y="1535930"/>
            <a:ext cx="4360087" cy="23943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0EBBD2-E16E-DCE0-FC73-7953EEA27337}"/>
              </a:ext>
            </a:extLst>
          </p:cNvPr>
          <p:cNvSpPr txBox="1">
            <a:spLocks/>
          </p:cNvSpPr>
          <p:nvPr/>
        </p:nvSpPr>
        <p:spPr>
          <a:xfrm>
            <a:off x="4310743" y="5514372"/>
            <a:ext cx="3829839" cy="134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FF00"/>
                </a:solidFill>
                <a:latin typeface="Söhne"/>
              </a:rPr>
              <a:t>Confusion report</a:t>
            </a:r>
          </a:p>
          <a:p>
            <a:r>
              <a:rPr lang="en-GB" sz="2000" dirty="0">
                <a:solidFill>
                  <a:srgbClr val="FFFF00"/>
                </a:solidFill>
                <a:latin typeface="Söhne"/>
              </a:rPr>
              <a:t>The matrix suggests that the model is generally performing well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A5509-63F5-49D3-E442-C96053A4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94" y="1535930"/>
            <a:ext cx="4737005" cy="39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>
            <a:normAutofit/>
          </a:bodyPr>
          <a:lstStyle/>
          <a:p>
            <a:r>
              <a:rPr lang="en-US" dirty="0"/>
              <a:t>4. PDA (Predictive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30316"/>
            <a:ext cx="3829839" cy="2879080"/>
          </a:xfrm>
        </p:spPr>
        <p:txBody>
          <a:bodyPr>
            <a:normAutofit/>
          </a:bodyPr>
          <a:lstStyle/>
          <a:p>
            <a:r>
              <a:rPr lang="en-US" sz="2400" dirty="0"/>
              <a:t>Classification report</a:t>
            </a:r>
          </a:p>
          <a:p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0EBBD2-E16E-DCE0-FC73-7953EEA27337}"/>
              </a:ext>
            </a:extLst>
          </p:cNvPr>
          <p:cNvSpPr txBox="1">
            <a:spLocks/>
          </p:cNvSpPr>
          <p:nvPr/>
        </p:nvSpPr>
        <p:spPr>
          <a:xfrm>
            <a:off x="-43444" y="6186186"/>
            <a:ext cx="9019002" cy="67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</a:rPr>
              <a:t>Prediction report: prediction equals actual figure 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2AECF-AFEB-D0BF-864C-2D521906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319"/>
            <a:ext cx="9144000" cy="46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3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897679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AU" sz="3100" dirty="0"/>
            </a:b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Streamlit will be used to implement and deploy the model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 model has not been finalized yet</a:t>
            </a:r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917341-FE4A-14B8-F2BD-7CC982EB7BEE}"/>
              </a:ext>
            </a:extLst>
          </p:cNvPr>
          <p:cNvSpPr txBox="1">
            <a:spLocks/>
          </p:cNvSpPr>
          <p:nvPr/>
        </p:nvSpPr>
        <p:spPr>
          <a:xfrm>
            <a:off x="628651" y="48604"/>
            <a:ext cx="6315488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5. Implementation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References /</a:t>
            </a:r>
            <a:r>
              <a:rPr lang="en-US" dirty="0" err="1"/>
              <a:t>Bibilography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600" dirty="0">
              <a:effectLst/>
              <a:latin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K. M., C. I., and T. Y.S., “Classification of rice varieties with deep learning methods,” 2021. https://doi.org/10.1016/j.compag.2021.106285</a:t>
            </a:r>
          </a:p>
          <a:p>
            <a:r>
              <a:rPr lang="en-GB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C. I. and K. M., “Determination of Effective and Specific Physical Features of Rice Varieties by Computer Vision In Exterior Quality Inspection,” 2021. https://doi.org/10.15316/SJAFS.2021.252</a:t>
            </a:r>
          </a:p>
          <a:p>
            <a:r>
              <a:rPr lang="en-GB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C. I. and K. M., “Identification of Rice Varieties Using Machine Learning Algorithms,” 2022. https://doi.org/10.15832/ankutbd.862482</a:t>
            </a:r>
          </a:p>
          <a:p>
            <a:r>
              <a:rPr lang="en-GB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C. I and K. M., “Classification of Rice Varieties Using Artificial Intelligence Methods,” 2019. https://doi.org/10.18201/ijisae.2019355381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414</TotalTime>
  <Words>391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Proxima Nova</vt:lpstr>
      <vt:lpstr>Söhne</vt:lpstr>
      <vt:lpstr>Arial</vt:lpstr>
      <vt:lpstr>Calibri</vt:lpstr>
      <vt:lpstr>Calibri Light</vt:lpstr>
      <vt:lpstr>Times New Roman</vt:lpstr>
      <vt:lpstr>Office Theme</vt:lpstr>
      <vt:lpstr>Custom Design</vt:lpstr>
      <vt:lpstr>4483/8995 CAPSTONE PROJECT PRESENTATION</vt:lpstr>
      <vt:lpstr>Table of Contents </vt:lpstr>
      <vt:lpstr>Introduction</vt:lpstr>
      <vt:lpstr>2. Dataset Details</vt:lpstr>
      <vt:lpstr>3. EDA (Exploratory Data Analysis) Outcomes</vt:lpstr>
      <vt:lpstr>4. PDA (Predictive Data Analysis) Outcomes</vt:lpstr>
      <vt:lpstr>4. PDA (Predictive Data Analysis) Outcomes</vt:lpstr>
      <vt:lpstr>   </vt:lpstr>
      <vt:lpstr>References /Bibilography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Yanlong.Su</cp:lastModifiedBy>
  <cp:revision>16</cp:revision>
  <dcterms:created xsi:type="dcterms:W3CDTF">2019-03-14T01:12:25Z</dcterms:created>
  <dcterms:modified xsi:type="dcterms:W3CDTF">2023-10-26T15:41:58Z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