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1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6064-6EDB-6740-887E-9EB8A41F1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68D11-4BD6-F64F-A0DF-E1DF6E0A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E6F2-C501-884F-AAA2-DE92F1AD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B55F-08E0-E948-8708-C42B9C47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CA63-D88E-9944-9444-6A5918A3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C5A6-0770-7F4A-8F8E-CD2CA65A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2C92A-0915-5F49-B775-062909CB9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5105-BE01-4B4D-ADE4-82263528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160F-40A4-0B4B-A086-C1DCFE04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95C7-C36B-244F-BA73-ECD606C1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C3AD5-5954-C346-AD33-33896736D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5DD23-CC2A-8140-8BF4-E272C227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700C-BF40-DA41-8C3B-43C5556A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55A4-2A99-894C-BF8E-1C2EEB67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F37C-0AED-FC44-A852-AFE0335F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9253-DAD9-4040-AF5A-638A3A4F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5038-54D6-2A42-B910-68A829E2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4C14-0557-F141-92A6-F3FA1F3A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6654-EDF9-2A40-AE50-5F193FB1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30BBA-C10A-9440-B3DE-75043AA0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2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3EF5-DA82-3B4A-A510-827ECC33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C014-1A1F-5042-B0F5-1BB98B56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1848-19C8-D34A-9535-DBA314CB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B5D-25A6-EA44-9321-02ADFC45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5869-3B0A-C94C-9A67-7A2DA811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29AB-9614-1A4F-AA75-490DAAE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8F68-3E3B-8043-956F-203C2D9CF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29EBE-FFB8-DB4D-A101-F7F18A2C4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67CAC-7623-D44E-BA5E-B0948ABB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AF2B-9022-4E4C-9822-C04179B5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6CC2-FD75-B343-8988-E51B97D0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6813-20CD-584C-8588-9DB487C3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D6A90-8B78-8B49-B2ED-EBC6AC66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FA6C2-5127-B149-90AD-0670B00C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C8A39-3972-7042-AADA-A362A0ED2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70907-4998-184E-A7AB-CF0CD1BC7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2628B-9A0E-DD48-95E8-79CACED7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26029-9900-1A4D-8221-83409CF2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F6937-23F5-AA4D-A916-8AEFBC7A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35B5-5830-7042-A513-79CF9080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110B5-6037-E045-B204-9B954072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9547B-B8C8-A440-88A7-062C05FE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F6F93-4ADD-BF42-BD82-24086F0F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1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B1A20-12DB-8644-9857-32776943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7FCF0-F43C-2F45-BB57-7C1A727F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2EE27-5B18-D34C-96A2-B92F2C9D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4812-7B8D-B847-9A40-47BE6227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04C3-8E47-F142-BC5D-29A62BFA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233AC-5AD7-DF41-82F0-36D0C5EA1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865BD-EC2C-2E49-B22B-E791FEE2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9531C-3D95-B94C-9956-BC47B1F2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CF2C4-F996-E248-AD52-CF364DDC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4095-741C-534F-AE36-EA5F8BBE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BD01E-C0AC-8249-9A55-B349E6F22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74D93-C560-0B4E-B491-17173248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F939-C122-BA4F-A27B-8A832C20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A48D-E797-9F44-85CF-DC3D4361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72CAA-F316-4F45-A957-540C5F7E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4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CB63-E444-AD42-85BE-A1B6DB58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8D7D-0A90-0445-B012-755E98C3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8570-AD68-4440-9AFF-F45B00E73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C6CD-ACF5-9342-86F5-6D9FA60056F0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1DB0-BA55-0945-A4B7-28371181E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713B2-B4B3-AF4E-BEF0-BBE13AAFF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B229B-C501-6848-B3D6-504F5BC3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www.census.gov/data/tables/time-series/demo/popest/2010s-state-total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63B911-26B0-9844-906B-43955ED08FC4}"/>
              </a:ext>
            </a:extLst>
          </p:cNvPr>
          <p:cNvSpPr txBox="1"/>
          <p:nvPr/>
        </p:nvSpPr>
        <p:spPr>
          <a:xfrm>
            <a:off x="446088" y="-3298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The NYPD as a Model for Policing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641E72-5BCB-9944-A71B-474B41928B98}"/>
              </a:ext>
            </a:extLst>
          </p:cNvPr>
          <p:cNvCxnSpPr>
            <a:cxnSpLocks/>
          </p:cNvCxnSpPr>
          <p:nvPr/>
        </p:nvCxnSpPr>
        <p:spPr>
          <a:xfrm>
            <a:off x="0" y="78740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ne Callout 1 (No Border) 12">
            <a:extLst>
              <a:ext uri="{FF2B5EF4-FFF2-40B4-BE49-F238E27FC236}">
                <a16:creationId xmlns:a16="http://schemas.microsoft.com/office/drawing/2014/main" id="{01B4010E-8F44-4B47-B909-397F5FAE81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555823"/>
            <a:ext cx="12192000" cy="398507"/>
          </a:xfrm>
          <a:prstGeom prst="callout1">
            <a:avLst>
              <a:gd name="adj1" fmla="val 100000"/>
              <a:gd name="adj2" fmla="val 0"/>
              <a:gd name="adj3" fmla="val 100000"/>
              <a:gd name="adj4" fmla="val 100000"/>
            </a:avLst>
          </a:prstGeom>
          <a:solidFill>
            <a:srgbClr val="E3EDF3"/>
          </a:solidFill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2801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Police executives around the country should communicate with the New York Police Department to attempt to replicate some of the strategies they have used to limit shooting deaths.</a:t>
            </a:r>
          </a:p>
        </p:txBody>
      </p:sp>
      <p:pic>
        <p:nvPicPr>
          <p:cNvPr id="1026" name="Picture 2" descr="New York Police Department Salaries | Glassdoor">
            <a:extLst>
              <a:ext uri="{FF2B5EF4-FFF2-40B4-BE49-F238E27FC236}">
                <a16:creationId xmlns:a16="http://schemas.microsoft.com/office/drawing/2014/main" id="{8E1F9554-60DB-4B0C-B9F0-A981DE9F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952" y="20030"/>
            <a:ext cx="571047" cy="4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8F63C3-956D-4B92-A68F-CE7D46587114}"/>
              </a:ext>
            </a:extLst>
          </p:cNvPr>
          <p:cNvCxnSpPr/>
          <p:nvPr/>
        </p:nvCxnSpPr>
        <p:spPr>
          <a:xfrm>
            <a:off x="0" y="555823"/>
            <a:ext cx="12191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DAAD90D-92B0-4D25-AF6C-8398128CC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2" y="1205848"/>
            <a:ext cx="6317534" cy="342172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1380C88-EA3B-481A-98DC-7C24A99E0067}"/>
              </a:ext>
            </a:extLst>
          </p:cNvPr>
          <p:cNvSpPr/>
          <p:nvPr/>
        </p:nvSpPr>
        <p:spPr>
          <a:xfrm>
            <a:off x="4945225" y="1754063"/>
            <a:ext cx="1017036" cy="895739"/>
          </a:xfrm>
          <a:prstGeom prst="ellipse">
            <a:avLst/>
          </a:prstGeom>
          <a:solidFill>
            <a:srgbClr val="4472C4">
              <a:alpha val="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FC78D5-AFA9-4DA2-AAA4-7AED6F99CCB2}"/>
              </a:ext>
            </a:extLst>
          </p:cNvPr>
          <p:cNvCxnSpPr>
            <a:stCxn id="17" idx="6"/>
          </p:cNvCxnSpPr>
          <p:nvPr/>
        </p:nvCxnSpPr>
        <p:spPr>
          <a:xfrm flipV="1">
            <a:off x="5962261" y="1623434"/>
            <a:ext cx="1362270" cy="57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9BF8FB-7E05-42F5-BA0A-AF05501E3C69}"/>
              </a:ext>
            </a:extLst>
          </p:cNvPr>
          <p:cNvSpPr txBox="1"/>
          <p:nvPr/>
        </p:nvSpPr>
        <p:spPr>
          <a:xfrm>
            <a:off x="7492482" y="1194318"/>
            <a:ext cx="4273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Despite containing the </a:t>
            </a:r>
            <a:r>
              <a:rPr lang="en-US" sz="1600" b="1" dirty="0">
                <a:solidFill>
                  <a:srgbClr val="FF0000"/>
                </a:solidFill>
                <a:latin typeface="Garamond" panose="02020404030301010803" pitchFamily="18" charset="0"/>
              </a:rPr>
              <a:t>largest city </a:t>
            </a:r>
            <a:r>
              <a:rPr lang="en-US" sz="1600" dirty="0">
                <a:latin typeface="Garamond" panose="02020404030301010803" pitchFamily="18" charset="0"/>
              </a:rPr>
              <a:t>in the entire country, New York has a </a:t>
            </a:r>
            <a:r>
              <a:rPr lang="en-US" sz="1600" b="1" dirty="0">
                <a:solidFill>
                  <a:srgbClr val="FF0000"/>
                </a:solidFill>
                <a:latin typeface="Garamond" panose="02020404030301010803" pitchFamily="18" charset="0"/>
              </a:rPr>
              <a:t>relatively low </a:t>
            </a:r>
            <a:r>
              <a:rPr lang="en-US" sz="1600" dirty="0">
                <a:latin typeface="Garamond" panose="02020404030301010803" pitchFamily="18" charset="0"/>
              </a:rPr>
              <a:t>number of police shootings compared to states of similar size.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17EDDD-7B4B-475F-AD53-39B6158332F2}"/>
              </a:ext>
            </a:extLst>
          </p:cNvPr>
          <p:cNvSpPr txBox="1"/>
          <p:nvPr/>
        </p:nvSpPr>
        <p:spPr>
          <a:xfrm>
            <a:off x="0" y="948256"/>
            <a:ext cx="636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aramond" panose="02020404030301010803" pitchFamily="18" charset="0"/>
              </a:rPr>
              <a:t>Geographic Dispersion of Police Shootings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3998CEC-5009-4B3E-A7F5-E440D866E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686" y="2799467"/>
            <a:ext cx="5651704" cy="360622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C1C7DAC-1DBD-4100-B022-E0CE927170F0}"/>
              </a:ext>
            </a:extLst>
          </p:cNvPr>
          <p:cNvSpPr txBox="1"/>
          <p:nvPr/>
        </p:nvSpPr>
        <p:spPr>
          <a:xfrm>
            <a:off x="6534477" y="2565517"/>
            <a:ext cx="590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aramond" panose="02020404030301010803" pitchFamily="18" charset="0"/>
              </a:rPr>
              <a:t>Top 20 States By Total Number of Police Shootings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02CA650-96E7-44F2-A2E1-4F9AE731C474}"/>
              </a:ext>
            </a:extLst>
          </p:cNvPr>
          <p:cNvSpPr/>
          <p:nvPr/>
        </p:nvSpPr>
        <p:spPr>
          <a:xfrm rot="5400000">
            <a:off x="9259411" y="2194116"/>
            <a:ext cx="459913" cy="279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BAD31C-C23B-4C33-9E9E-A80911654C31}"/>
              </a:ext>
            </a:extLst>
          </p:cNvPr>
          <p:cNvSpPr txBox="1"/>
          <p:nvPr/>
        </p:nvSpPr>
        <p:spPr>
          <a:xfrm>
            <a:off x="8402216" y="3528753"/>
            <a:ext cx="245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New York ranks 20</a:t>
            </a:r>
            <a:r>
              <a:rPr lang="en-US" sz="1200" baseline="30000" dirty="0">
                <a:latin typeface="Garamond" panose="02020404030301010803" pitchFamily="18" charset="0"/>
              </a:rPr>
              <a:t>th</a:t>
            </a:r>
            <a:r>
              <a:rPr lang="en-US" sz="1200" dirty="0">
                <a:latin typeface="Garamond" panose="02020404030301010803" pitchFamily="18" charset="0"/>
              </a:rPr>
              <a:t> in number of police shootings despite being the 4</a:t>
            </a:r>
            <a:r>
              <a:rPr lang="en-US" sz="1200" baseline="30000" dirty="0">
                <a:latin typeface="Garamond" panose="02020404030301010803" pitchFamily="18" charset="0"/>
              </a:rPr>
              <a:t>th</a:t>
            </a:r>
            <a:r>
              <a:rPr lang="en-US" sz="1200" dirty="0">
                <a:latin typeface="Garamond" panose="02020404030301010803" pitchFamily="18" charset="0"/>
              </a:rPr>
              <a:t> most populous state in America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95B850-9611-4409-B3C7-BD3E0DFA7384}"/>
              </a:ext>
            </a:extLst>
          </p:cNvPr>
          <p:cNvSpPr/>
          <p:nvPr/>
        </p:nvSpPr>
        <p:spPr>
          <a:xfrm>
            <a:off x="8388220" y="3555114"/>
            <a:ext cx="2472613" cy="6199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6B39E3A-BE68-4D1F-9706-6C2F35CF465B}"/>
              </a:ext>
            </a:extLst>
          </p:cNvPr>
          <p:cNvSpPr/>
          <p:nvPr/>
        </p:nvSpPr>
        <p:spPr>
          <a:xfrm rot="10800000">
            <a:off x="5449077" y="5522246"/>
            <a:ext cx="646921" cy="279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CC89BA-A0FB-47D5-B9CD-8ECCF43369B7}"/>
              </a:ext>
            </a:extLst>
          </p:cNvPr>
          <p:cNvSpPr txBox="1"/>
          <p:nvPr/>
        </p:nvSpPr>
        <p:spPr>
          <a:xfrm>
            <a:off x="179610" y="5017680"/>
            <a:ext cx="51504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Garamond" panose="02020404030301010803" pitchFamily="18" charset="0"/>
              </a:rPr>
              <a:t>New York comprises roughly </a:t>
            </a:r>
            <a:r>
              <a:rPr lang="en-US" sz="1300" b="1" dirty="0">
                <a:solidFill>
                  <a:srgbClr val="FF0000"/>
                </a:solidFill>
                <a:latin typeface="Garamond" panose="02020404030301010803" pitchFamily="18" charset="0"/>
              </a:rPr>
              <a:t>6%</a:t>
            </a:r>
            <a:r>
              <a:rPr lang="en-US" sz="1300" b="1" dirty="0">
                <a:latin typeface="Garamond" panose="02020404030301010803" pitchFamily="18" charset="0"/>
              </a:rPr>
              <a:t> </a:t>
            </a:r>
            <a:r>
              <a:rPr lang="en-US" sz="1300" dirty="0">
                <a:latin typeface="Garamond" panose="02020404030301010803" pitchFamily="18" charset="0"/>
              </a:rPr>
              <a:t>of the U.S. population but only accounts for </a:t>
            </a:r>
            <a:r>
              <a:rPr lang="en-US" sz="1300" b="1" dirty="0">
                <a:solidFill>
                  <a:srgbClr val="FF0000"/>
                </a:solidFill>
                <a:latin typeface="Garamond" panose="02020404030301010803" pitchFamily="18" charset="0"/>
              </a:rPr>
              <a:t>2.51% </a:t>
            </a:r>
            <a:r>
              <a:rPr lang="en-US" sz="1300" dirty="0">
                <a:latin typeface="Garamond" panose="02020404030301010803" pitchFamily="18" charset="0"/>
              </a:rPr>
              <a:t>of the police shootings.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Garamond" panose="02020404030301010803" pitchFamily="18" charset="0"/>
              </a:rPr>
              <a:t>NYC contains a high level of </a:t>
            </a:r>
            <a:r>
              <a:rPr lang="en-US" sz="1300" b="1" dirty="0">
                <a:solidFill>
                  <a:srgbClr val="FF0000"/>
                </a:solidFill>
                <a:latin typeface="Garamond" panose="02020404030301010803" pitchFamily="18" charset="0"/>
              </a:rPr>
              <a:t>socioeconomic and ethnic diversity </a:t>
            </a:r>
            <a:r>
              <a:rPr lang="en-US" sz="1300" dirty="0">
                <a:latin typeface="Garamond" panose="02020404030301010803" pitchFamily="18" charset="0"/>
              </a:rPr>
              <a:t>but has still managed to outperform police departments around the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latin typeface="Garamond" panose="02020404030301010803" pitchFamily="18" charset="0"/>
              </a:rPr>
              <a:t>Further investigation </a:t>
            </a:r>
            <a:r>
              <a:rPr lang="en-US" sz="1300" dirty="0">
                <a:latin typeface="Garamond" panose="02020404030301010803" pitchFamily="18" charset="0"/>
              </a:rPr>
              <a:t>should be done to determine what New York, and particularly NYC, is doing </a:t>
            </a:r>
            <a:r>
              <a:rPr lang="en-US" sz="1300" b="1" dirty="0">
                <a:latin typeface="Garamond" panose="02020404030301010803" pitchFamily="18" charset="0"/>
              </a:rPr>
              <a:t>differently</a:t>
            </a:r>
            <a:r>
              <a:rPr lang="en-US" sz="1300" dirty="0">
                <a:latin typeface="Garamond" panose="02020404030301010803" pitchFamily="18" charset="0"/>
              </a:rPr>
              <a:t> from other police forces.</a:t>
            </a: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944B77-B689-44BF-A8E5-A08A19D70B6F}"/>
              </a:ext>
            </a:extLst>
          </p:cNvPr>
          <p:cNvSpPr txBox="1"/>
          <p:nvPr/>
        </p:nvSpPr>
        <p:spPr>
          <a:xfrm>
            <a:off x="0" y="4691748"/>
            <a:ext cx="590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aramond" panose="02020404030301010803" pitchFamily="18" charset="0"/>
              </a:rPr>
              <a:t>Key Insights/Takeaways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CF9285-8B7C-41AD-ABAC-68B4A0FD5872}"/>
              </a:ext>
            </a:extLst>
          </p:cNvPr>
          <p:cNvSpPr txBox="1"/>
          <p:nvPr/>
        </p:nvSpPr>
        <p:spPr>
          <a:xfrm>
            <a:off x="0" y="6543940"/>
            <a:ext cx="6830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aramond" panose="02020404030301010803" pitchFamily="18" charset="0"/>
              </a:rPr>
              <a:t>Additional Data Source: </a:t>
            </a:r>
            <a:r>
              <a:rPr lang="en-US" sz="1000" dirty="0">
                <a:latin typeface="Garamond" panose="02020404030301010803" pitchFamily="18" charset="0"/>
                <a:hlinkClick r:id="rId6"/>
              </a:rPr>
              <a:t>https://www.census.gov/data/tables/time-series/demo/popest/2010s-state-total.html</a:t>
            </a:r>
            <a:r>
              <a:rPr lang="en-US" sz="1000" dirty="0">
                <a:latin typeface="Garamond" panose="02020404030301010803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7165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63B911-26B0-9844-906B-43955ED08FC4}"/>
              </a:ext>
            </a:extLst>
          </p:cNvPr>
          <p:cNvSpPr txBox="1"/>
          <p:nvPr/>
        </p:nvSpPr>
        <p:spPr>
          <a:xfrm>
            <a:off x="446088" y="-3298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The NYPD as a Model for Policing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641E72-5BCB-9944-A71B-474B41928B98}"/>
              </a:ext>
            </a:extLst>
          </p:cNvPr>
          <p:cNvCxnSpPr>
            <a:cxnSpLocks/>
          </p:cNvCxnSpPr>
          <p:nvPr/>
        </p:nvCxnSpPr>
        <p:spPr>
          <a:xfrm>
            <a:off x="0" y="78740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ne Callout 1 (No Border) 12">
            <a:extLst>
              <a:ext uri="{FF2B5EF4-FFF2-40B4-BE49-F238E27FC236}">
                <a16:creationId xmlns:a16="http://schemas.microsoft.com/office/drawing/2014/main" id="{01B4010E-8F44-4B47-B909-397F5FAE81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555823"/>
            <a:ext cx="12192000" cy="398507"/>
          </a:xfrm>
          <a:prstGeom prst="callout1">
            <a:avLst>
              <a:gd name="adj1" fmla="val 100000"/>
              <a:gd name="adj2" fmla="val 0"/>
              <a:gd name="adj3" fmla="val 100000"/>
              <a:gd name="adj4" fmla="val 100000"/>
            </a:avLst>
          </a:prstGeom>
          <a:solidFill>
            <a:srgbClr val="E3EDF3"/>
          </a:solidFill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2801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Police executives around the country should communicate with the New York Police Department to attempt to replicate some of the strategies they have used to limit shooting deaths.</a:t>
            </a:r>
          </a:p>
        </p:txBody>
      </p:sp>
      <p:pic>
        <p:nvPicPr>
          <p:cNvPr id="1026" name="Picture 2" descr="New York Police Department Salaries | Glassdoor">
            <a:extLst>
              <a:ext uri="{FF2B5EF4-FFF2-40B4-BE49-F238E27FC236}">
                <a16:creationId xmlns:a16="http://schemas.microsoft.com/office/drawing/2014/main" id="{8E1F9554-60DB-4B0C-B9F0-A981DE9F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952" y="20030"/>
            <a:ext cx="571047" cy="4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8F63C3-956D-4B92-A68F-CE7D46587114}"/>
              </a:ext>
            </a:extLst>
          </p:cNvPr>
          <p:cNvCxnSpPr/>
          <p:nvPr/>
        </p:nvCxnSpPr>
        <p:spPr>
          <a:xfrm>
            <a:off x="0" y="555823"/>
            <a:ext cx="12191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B8BE880F-5266-2F43-8815-9DA19DC73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2901"/>
            <a:ext cx="5995686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CDFB2-5414-0848-8659-B422D5083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11" y="1569588"/>
            <a:ext cx="5995684" cy="1041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F5AA65-29E1-004D-AAFD-CBE74183D5A9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6096000" y="954330"/>
            <a:ext cx="0" cy="477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59C9E8-D927-C040-9AC6-16B093EA8EEF}"/>
              </a:ext>
            </a:extLst>
          </p:cNvPr>
          <p:cNvCxnSpPr>
            <a:cxnSpLocks/>
          </p:cNvCxnSpPr>
          <p:nvPr/>
        </p:nvCxnSpPr>
        <p:spPr>
          <a:xfrm>
            <a:off x="0" y="1342663"/>
            <a:ext cx="1219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47F6B3-AE71-AE4C-8C64-6780ED79627B}"/>
              </a:ext>
            </a:extLst>
          </p:cNvPr>
          <p:cNvSpPr txBox="1"/>
          <p:nvPr/>
        </p:nvSpPr>
        <p:spPr>
          <a:xfrm>
            <a:off x="0" y="954330"/>
            <a:ext cx="609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New York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EFE10-518C-9D4A-A5B1-AE6F859AEF94}"/>
              </a:ext>
            </a:extLst>
          </p:cNvPr>
          <p:cNvSpPr txBox="1"/>
          <p:nvPr/>
        </p:nvSpPr>
        <p:spPr>
          <a:xfrm>
            <a:off x="6095997" y="954330"/>
            <a:ext cx="609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U.S. Aggregate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2AF77F-5175-4245-8A9D-7BAAB3641161}"/>
              </a:ext>
            </a:extLst>
          </p:cNvPr>
          <p:cNvSpPr/>
          <p:nvPr/>
        </p:nvSpPr>
        <p:spPr>
          <a:xfrm>
            <a:off x="3702932" y="2034750"/>
            <a:ext cx="613459" cy="50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20DA6F-BB86-9140-9295-285C999ACE73}"/>
              </a:ext>
            </a:extLst>
          </p:cNvPr>
          <p:cNvSpPr/>
          <p:nvPr/>
        </p:nvSpPr>
        <p:spPr>
          <a:xfrm>
            <a:off x="10176072" y="2034750"/>
            <a:ext cx="613459" cy="50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4D067231-5654-774A-ACEC-CF9224274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47" y="4021911"/>
            <a:ext cx="3372082" cy="762000"/>
          </a:xfrm>
          <a:prstGeom prst="rect">
            <a:avLst/>
          </a:prstGeom>
        </p:spPr>
      </p:pic>
      <p:pic>
        <p:nvPicPr>
          <p:cNvPr id="25" name="Picture 24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6CA761F5-7EFB-584F-9A09-482B9CE18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23" y="4023081"/>
            <a:ext cx="3372084" cy="762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1A0ED-BDD5-DB45-939B-030BF0EBD0DA}"/>
              </a:ext>
            </a:extLst>
          </p:cNvPr>
          <p:cNvCxnSpPr>
            <a:cxnSpLocks/>
          </p:cNvCxnSpPr>
          <p:nvPr/>
        </p:nvCxnSpPr>
        <p:spPr>
          <a:xfrm>
            <a:off x="0" y="3906165"/>
            <a:ext cx="12191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9AAF9E-B7F3-BB48-A576-4F6C9AD6B601}"/>
              </a:ext>
            </a:extLst>
          </p:cNvPr>
          <p:cNvSpPr/>
          <p:nvPr/>
        </p:nvSpPr>
        <p:spPr>
          <a:xfrm>
            <a:off x="1" y="1582901"/>
            <a:ext cx="5995686" cy="1000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4EE931-8050-814B-B771-2C1FCB20DEE9}"/>
              </a:ext>
            </a:extLst>
          </p:cNvPr>
          <p:cNvSpPr/>
          <p:nvPr/>
        </p:nvSpPr>
        <p:spPr>
          <a:xfrm>
            <a:off x="6196325" y="1581255"/>
            <a:ext cx="5995675" cy="1000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E0CB9-B2C4-0449-A0C6-0B5E99B25A1E}"/>
              </a:ext>
            </a:extLst>
          </p:cNvPr>
          <p:cNvSpPr/>
          <p:nvPr/>
        </p:nvSpPr>
        <p:spPr>
          <a:xfrm>
            <a:off x="2915691" y="4260281"/>
            <a:ext cx="845116" cy="50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BAA1A4-BF97-5742-A803-7571C4DF704E}"/>
              </a:ext>
            </a:extLst>
          </p:cNvPr>
          <p:cNvSpPr/>
          <p:nvPr/>
        </p:nvSpPr>
        <p:spPr>
          <a:xfrm>
            <a:off x="8021256" y="4260281"/>
            <a:ext cx="960699" cy="50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CEE4F5-8C1C-D942-88C4-EEC00DA64E82}"/>
              </a:ext>
            </a:extLst>
          </p:cNvPr>
          <p:cNvSpPr/>
          <p:nvPr/>
        </p:nvSpPr>
        <p:spPr>
          <a:xfrm>
            <a:off x="1466126" y="4021912"/>
            <a:ext cx="337209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EE37793-8AAC-264A-879E-E32E24450AB8}"/>
              </a:ext>
            </a:extLst>
          </p:cNvPr>
          <p:cNvSpPr/>
          <p:nvPr/>
        </p:nvSpPr>
        <p:spPr>
          <a:xfrm>
            <a:off x="7673047" y="3991718"/>
            <a:ext cx="337209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4BAEEE-CD47-224E-8C2F-56076F082D63}"/>
              </a:ext>
            </a:extLst>
          </p:cNvPr>
          <p:cNvSpPr txBox="1"/>
          <p:nvPr/>
        </p:nvSpPr>
        <p:spPr>
          <a:xfrm>
            <a:off x="-6" y="3022746"/>
            <a:ext cx="60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95.56% </a:t>
            </a:r>
            <a:r>
              <a:rPr lang="en-US" dirty="0">
                <a:latin typeface="Garamond" panose="02020404030301010803" pitchFamily="18" charset="0"/>
              </a:rPr>
              <a:t>of police shooting victims were armed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21F5F2-6555-C44D-BB57-FBD180593ACD}"/>
              </a:ext>
            </a:extLst>
          </p:cNvPr>
          <p:cNvSpPr txBox="1"/>
          <p:nvPr/>
        </p:nvSpPr>
        <p:spPr>
          <a:xfrm>
            <a:off x="6095990" y="2916075"/>
            <a:ext cx="60960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Garamond" panose="02020404030301010803" pitchFamily="18" charset="0"/>
              </a:rPr>
              <a:t>The percentage of police shooting victims that were unarmed is </a:t>
            </a:r>
            <a:r>
              <a:rPr lang="en-US" sz="1700" b="1" dirty="0">
                <a:solidFill>
                  <a:srgbClr val="FF0000"/>
                </a:solidFill>
                <a:latin typeface="Garamond" panose="02020404030301010803" pitchFamily="18" charset="0"/>
              </a:rPr>
              <a:t>more than 50% higher </a:t>
            </a:r>
            <a:r>
              <a:rPr lang="en-US" sz="1700" dirty="0">
                <a:latin typeface="Garamond" panose="02020404030301010803" pitchFamily="18" charset="0"/>
              </a:rPr>
              <a:t>than the same proportion in New York State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4ADF0D-3B49-4649-BBA4-F7333F92E855}"/>
              </a:ext>
            </a:extLst>
          </p:cNvPr>
          <p:cNvCxnSpPr/>
          <p:nvPr/>
        </p:nvCxnSpPr>
        <p:spPr>
          <a:xfrm>
            <a:off x="0" y="57178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EFA1710-4CA0-CA4F-8ABA-7C1C6F42A7BE}"/>
              </a:ext>
            </a:extLst>
          </p:cNvPr>
          <p:cNvSpPr txBox="1"/>
          <p:nvPr/>
        </p:nvSpPr>
        <p:spPr>
          <a:xfrm>
            <a:off x="-13" y="5045128"/>
            <a:ext cx="609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4 out of 5</a:t>
            </a:r>
            <a:r>
              <a:rPr lang="en-US" dirty="0">
                <a:latin typeface="Garamond" panose="02020404030301010803" pitchFamily="18" charset="0"/>
              </a:rPr>
              <a:t> shooting victims were classified as an attack threat level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2C35E9-5ADF-044C-BFDF-A36FC3B5B17C}"/>
              </a:ext>
            </a:extLst>
          </p:cNvPr>
          <p:cNvSpPr txBox="1"/>
          <p:nvPr/>
        </p:nvSpPr>
        <p:spPr>
          <a:xfrm>
            <a:off x="6095985" y="4906628"/>
            <a:ext cx="609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 the United States as a whole,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&lt;65% </a:t>
            </a:r>
            <a:r>
              <a:rPr lang="en-US" dirty="0">
                <a:latin typeface="Garamond" panose="02020404030301010803" pitchFamily="18" charset="0"/>
              </a:rPr>
              <a:t>of shooting victims were considered an attack threat 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3158A7-6A6F-C84B-A95E-EE753278B9E4}"/>
              </a:ext>
            </a:extLst>
          </p:cNvPr>
          <p:cNvSpPr txBox="1"/>
          <p:nvPr/>
        </p:nvSpPr>
        <p:spPr>
          <a:xfrm>
            <a:off x="0" y="5845217"/>
            <a:ext cx="12191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Whether it is through better training programs, stronger leadership, a culture of greater trust between citizens and cops, or some other factor, it is clear that New York is leading the nation in terms of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reducing overall shootings per capita </a:t>
            </a:r>
            <a:r>
              <a:rPr lang="en-US" dirty="0">
                <a:latin typeface="Garamond" panose="02020404030301010803" pitchFamily="18" charset="0"/>
              </a:rPr>
              <a:t>and ensuring lethal force is only used in situations where it is </a:t>
            </a:r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justifiable.</a:t>
            </a:r>
          </a:p>
        </p:txBody>
      </p:sp>
    </p:spTree>
    <p:extLst>
      <p:ext uri="{BB962C8B-B14F-4D97-AF65-F5344CB8AC3E}">
        <p14:creationId xmlns:p14="http://schemas.microsoft.com/office/powerpoint/2010/main" val="369540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63B911-26B0-9844-906B-43955ED08FC4}"/>
              </a:ext>
            </a:extLst>
          </p:cNvPr>
          <p:cNvSpPr txBox="1"/>
          <p:nvPr/>
        </p:nvSpPr>
        <p:spPr>
          <a:xfrm>
            <a:off x="446088" y="-3298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Gender and Change Over Time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641E72-5BCB-9944-A71B-474B41928B98}"/>
              </a:ext>
            </a:extLst>
          </p:cNvPr>
          <p:cNvCxnSpPr>
            <a:cxnSpLocks/>
          </p:cNvCxnSpPr>
          <p:nvPr/>
        </p:nvCxnSpPr>
        <p:spPr>
          <a:xfrm>
            <a:off x="0" y="78740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ne Callout 1 (No Border) 12">
            <a:extLst>
              <a:ext uri="{FF2B5EF4-FFF2-40B4-BE49-F238E27FC236}">
                <a16:creationId xmlns:a16="http://schemas.microsoft.com/office/drawing/2014/main" id="{01B4010E-8F44-4B47-B909-397F5FAE81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555823"/>
            <a:ext cx="12192000" cy="398507"/>
          </a:xfrm>
          <a:prstGeom prst="callout1">
            <a:avLst>
              <a:gd name="adj1" fmla="val 100000"/>
              <a:gd name="adj2" fmla="val 0"/>
              <a:gd name="adj3" fmla="val 100000"/>
              <a:gd name="adj4" fmla="val 100000"/>
            </a:avLst>
          </a:prstGeom>
          <a:solidFill>
            <a:srgbClr val="E3EDF3"/>
          </a:solidFill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2801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ct val="10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Police departments should investigate differences in the use of lethal force by gender and the observable change over time to better understand how situations are being deescalated.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8F63C3-956D-4B92-A68F-CE7D46587114}"/>
              </a:ext>
            </a:extLst>
          </p:cNvPr>
          <p:cNvCxnSpPr/>
          <p:nvPr/>
        </p:nvCxnSpPr>
        <p:spPr>
          <a:xfrm>
            <a:off x="0" y="555823"/>
            <a:ext cx="12191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DEA720A-C578-4C09-90BD-FEBB68ED5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62" y="3440193"/>
            <a:ext cx="6601157" cy="3144378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0E929DC4-C645-954A-A35A-3B2B59655406}"/>
              </a:ext>
            </a:extLst>
          </p:cNvPr>
          <p:cNvSpPr/>
          <p:nvPr/>
        </p:nvSpPr>
        <p:spPr>
          <a:xfrm>
            <a:off x="4995746" y="3624146"/>
            <a:ext cx="226916" cy="24464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2AE08-7804-364A-95A5-0B802FE10A29}"/>
              </a:ext>
            </a:extLst>
          </p:cNvPr>
          <p:cNvCxnSpPr>
            <a:endCxn id="8" idx="1"/>
          </p:cNvCxnSpPr>
          <p:nvPr/>
        </p:nvCxnSpPr>
        <p:spPr>
          <a:xfrm>
            <a:off x="4360127" y="4847373"/>
            <a:ext cx="635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8A6C2D-E812-D642-A5F1-50E9050AAD01}"/>
              </a:ext>
            </a:extLst>
          </p:cNvPr>
          <p:cNvSpPr txBox="1"/>
          <p:nvPr/>
        </p:nvSpPr>
        <p:spPr>
          <a:xfrm>
            <a:off x="0" y="1138196"/>
            <a:ext cx="1773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Garamond" panose="02020404030301010803" pitchFamily="18" charset="0"/>
              </a:rPr>
              <a:t>95%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43F88-8365-C14A-84E7-A58451EF4540}"/>
              </a:ext>
            </a:extLst>
          </p:cNvPr>
          <p:cNvSpPr/>
          <p:nvPr/>
        </p:nvSpPr>
        <p:spPr>
          <a:xfrm>
            <a:off x="6845069" y="4467787"/>
            <a:ext cx="2352907" cy="12823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FA178-DBFB-AE4C-9C5F-538193EEE6A1}"/>
              </a:ext>
            </a:extLst>
          </p:cNvPr>
          <p:cNvSpPr txBox="1"/>
          <p:nvPr/>
        </p:nvSpPr>
        <p:spPr>
          <a:xfrm>
            <a:off x="6845069" y="4468709"/>
            <a:ext cx="23529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Garamond" panose="02020404030301010803" pitchFamily="18" charset="0"/>
              </a:rPr>
              <a:t>Regression analysis indicates that estimated shootings decrease by more than </a:t>
            </a:r>
            <a:r>
              <a:rPr lang="en-US" sz="1300" dirty="0">
                <a:solidFill>
                  <a:srgbClr val="FF0000"/>
                </a:solidFill>
                <a:latin typeface="Garamond" panose="02020404030301010803" pitchFamily="18" charset="0"/>
              </a:rPr>
              <a:t>14</a:t>
            </a:r>
            <a:r>
              <a:rPr lang="en-US" sz="1300" dirty="0">
                <a:latin typeface="Garamond" panose="02020404030301010803" pitchFamily="18" charset="0"/>
              </a:rPr>
              <a:t> people per month for men and that this relationship is statistically significant with a p-value of </a:t>
            </a:r>
            <a:r>
              <a:rPr lang="en-US" sz="1300" dirty="0">
                <a:solidFill>
                  <a:srgbClr val="FF0000"/>
                </a:solidFill>
                <a:latin typeface="Garamond" panose="02020404030301010803" pitchFamily="18" charset="0"/>
              </a:rPr>
              <a:t>&lt;.001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FD4B5-1CCD-5E48-9BE3-B11874BE9E78}"/>
              </a:ext>
            </a:extLst>
          </p:cNvPr>
          <p:cNvSpPr txBox="1"/>
          <p:nvPr/>
        </p:nvSpPr>
        <p:spPr>
          <a:xfrm>
            <a:off x="171450" y="3858220"/>
            <a:ext cx="41886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While shootings of </a:t>
            </a:r>
            <a:r>
              <a:rPr lang="en-US" sz="1600" b="1" dirty="0">
                <a:latin typeface="Garamond" panose="02020404030301010803" pitchFamily="18" charset="0"/>
              </a:rPr>
              <a:t>males</a:t>
            </a:r>
            <a:r>
              <a:rPr lang="en-US" sz="1600" dirty="0">
                <a:latin typeface="Garamond" panose="02020404030301010803" pitchFamily="18" charset="0"/>
              </a:rPr>
              <a:t> steadily </a:t>
            </a:r>
            <a:r>
              <a:rPr lang="en-US" sz="1600" b="1" dirty="0">
                <a:solidFill>
                  <a:srgbClr val="FF0000"/>
                </a:solidFill>
                <a:latin typeface="Garamond" panose="02020404030301010803" pitchFamily="18" charset="0"/>
              </a:rPr>
              <a:t>decrease</a:t>
            </a:r>
            <a:r>
              <a:rPr lang="en-US" sz="1600" dirty="0">
                <a:latin typeface="Garamond" panose="02020404030301010803" pitchFamily="18" charset="0"/>
              </a:rPr>
              <a:t> over the course of the year, </a:t>
            </a:r>
            <a:r>
              <a:rPr lang="en-US" sz="1600" b="1" dirty="0">
                <a:latin typeface="Garamond" panose="02020404030301010803" pitchFamily="18" charset="0"/>
              </a:rPr>
              <a:t>females</a:t>
            </a:r>
            <a:r>
              <a:rPr lang="en-US" sz="1600" dirty="0">
                <a:latin typeface="Garamond" panose="02020404030301010803" pitchFamily="18" charset="0"/>
              </a:rPr>
              <a:t> are killed by police at a fairly </a:t>
            </a:r>
            <a:r>
              <a:rPr lang="en-US" sz="1600" b="1" dirty="0">
                <a:solidFill>
                  <a:srgbClr val="FF0000"/>
                </a:solidFill>
                <a:latin typeface="Garamond" panose="02020404030301010803" pitchFamily="18" charset="0"/>
              </a:rPr>
              <a:t>constant</a:t>
            </a:r>
            <a:r>
              <a:rPr lang="en-US" sz="1600" dirty="0">
                <a:latin typeface="Garamond" panose="02020404030301010803" pitchFamily="18" charset="0"/>
              </a:rPr>
              <a:t>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Although the dataset contains shootings from Jan 2016, it is difficult to understand this decline over the rest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Police departments should conduct research to determine if their use of force policies are being </a:t>
            </a:r>
            <a:r>
              <a:rPr lang="en-US" sz="1600" b="1" dirty="0">
                <a:latin typeface="Garamond" panose="02020404030301010803" pitchFamily="18" charset="0"/>
              </a:rPr>
              <a:t>applied inconsistently over time</a:t>
            </a:r>
            <a:r>
              <a:rPr lang="en-US" sz="1600" dirty="0">
                <a:latin typeface="Garamond" panose="02020404030301010803" pitchFamily="18" charset="0"/>
              </a:rPr>
              <a:t> or if there is some other cause for these trends.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D3187-B2CB-9A4D-8A61-06CE921C5122}"/>
              </a:ext>
            </a:extLst>
          </p:cNvPr>
          <p:cNvSpPr txBox="1"/>
          <p:nvPr/>
        </p:nvSpPr>
        <p:spPr>
          <a:xfrm>
            <a:off x="446088" y="3429000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Trend Analysis Takeaways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D94F7-854B-4940-8A24-1DDFB717721E}"/>
              </a:ext>
            </a:extLst>
          </p:cNvPr>
          <p:cNvSpPr txBox="1"/>
          <p:nvPr/>
        </p:nvSpPr>
        <p:spPr>
          <a:xfrm>
            <a:off x="-84534" y="1943100"/>
            <a:ext cx="177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of people shot by the police are males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311367-C271-C348-B706-7DF48CE5B11B}"/>
              </a:ext>
            </a:extLst>
          </p:cNvPr>
          <p:cNvCxnSpPr>
            <a:cxnSpLocks/>
          </p:cNvCxnSpPr>
          <p:nvPr/>
        </p:nvCxnSpPr>
        <p:spPr>
          <a:xfrm>
            <a:off x="1581381" y="1917944"/>
            <a:ext cx="40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90B461-E8DE-AC4A-8C7C-422A175D2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298134"/>
            <a:ext cx="6421013" cy="11824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623BE98-86AF-7949-86DB-DA4240679AB8}"/>
              </a:ext>
            </a:extLst>
          </p:cNvPr>
          <p:cNvSpPr/>
          <p:nvPr/>
        </p:nvSpPr>
        <p:spPr>
          <a:xfrm>
            <a:off x="2143125" y="1298134"/>
            <a:ext cx="6421013" cy="1168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69AEF2-DE27-BD42-9F83-F09E68656EB1}"/>
              </a:ext>
            </a:extLst>
          </p:cNvPr>
          <p:cNvCxnSpPr>
            <a:cxnSpLocks/>
          </p:cNvCxnSpPr>
          <p:nvPr/>
        </p:nvCxnSpPr>
        <p:spPr>
          <a:xfrm>
            <a:off x="8564138" y="1943100"/>
            <a:ext cx="40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5F206D-4365-9342-8AFE-81A40DC4AEA9}"/>
              </a:ext>
            </a:extLst>
          </p:cNvPr>
          <p:cNvSpPr txBox="1"/>
          <p:nvPr/>
        </p:nvSpPr>
        <p:spPr>
          <a:xfrm>
            <a:off x="8970113" y="1265441"/>
            <a:ext cx="32218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Although men are killed by police at a much greater rate than women, a greater percentage of females who are killed are </a:t>
            </a:r>
            <a:r>
              <a:rPr lang="en-US" sz="1400" b="1" dirty="0">
                <a:solidFill>
                  <a:srgbClr val="FF0000"/>
                </a:solidFill>
                <a:latin typeface="Garamond" panose="02020404030301010803" pitchFamily="18" charset="0"/>
              </a:rPr>
              <a:t>unarmed</a:t>
            </a:r>
            <a:r>
              <a:rPr lang="en-US" sz="1400" dirty="0">
                <a:latin typeface="Garamond" panose="02020404030301010803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This is a curious discovery since much of the gender difference is likely attributed to </a:t>
            </a:r>
            <a:r>
              <a:rPr lang="en-US" sz="1400" b="1" dirty="0">
                <a:solidFill>
                  <a:srgbClr val="FF0000"/>
                </a:solidFill>
                <a:latin typeface="Garamond" panose="02020404030301010803" pitchFamily="18" charset="0"/>
              </a:rPr>
              <a:t>males being more menacing</a:t>
            </a:r>
            <a:r>
              <a:rPr lang="en-US" sz="1400" dirty="0">
                <a:latin typeface="Garamond" panose="02020404030301010803" pitchFamily="18" charset="0"/>
              </a:rPr>
              <a:t> or violent.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C86AAF-A749-5B41-A802-708A83682252}"/>
              </a:ext>
            </a:extLst>
          </p:cNvPr>
          <p:cNvSpPr/>
          <p:nvPr/>
        </p:nvSpPr>
        <p:spPr>
          <a:xfrm>
            <a:off x="6095999" y="1772849"/>
            <a:ext cx="647701" cy="617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1CB655-E2F0-C441-AD39-588A7C960980}"/>
              </a:ext>
            </a:extLst>
          </p:cNvPr>
          <p:cNvSpPr txBox="1"/>
          <p:nvPr/>
        </p:nvSpPr>
        <p:spPr>
          <a:xfrm>
            <a:off x="2143125" y="2480607"/>
            <a:ext cx="642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Why is there such a large discrepancy in shootings by gender if women are almost twice as likely to be unarmed?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A8474A-66B9-C740-BE82-97C032CA031B}"/>
              </a:ext>
            </a:extLst>
          </p:cNvPr>
          <p:cNvCxnSpPr>
            <a:cxnSpLocks/>
          </p:cNvCxnSpPr>
          <p:nvPr/>
        </p:nvCxnSpPr>
        <p:spPr>
          <a:xfrm flipH="1">
            <a:off x="8516266" y="2803772"/>
            <a:ext cx="501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9CF7C2B-1E8B-F04A-AAAD-85DD3B4C1C20}"/>
              </a:ext>
            </a:extLst>
          </p:cNvPr>
          <p:cNvSpPr/>
          <p:nvPr/>
        </p:nvSpPr>
        <p:spPr>
          <a:xfrm>
            <a:off x="2472926" y="2506110"/>
            <a:ext cx="5738648" cy="6576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Text&#10;&#10;Description automatically generated">
            <a:extLst>
              <a:ext uri="{FF2B5EF4-FFF2-40B4-BE49-F238E27FC236}">
                <a16:creationId xmlns:a16="http://schemas.microsoft.com/office/drawing/2014/main" id="{699DCB45-B54F-E74A-AEB5-3E11AF4E2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835" y="3483570"/>
            <a:ext cx="1232984" cy="6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91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AWAY" val="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AWAY" val="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AWAY" val="H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582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Lorenzo</dc:creator>
  <cp:lastModifiedBy>Microsoft Office User</cp:lastModifiedBy>
  <cp:revision>24</cp:revision>
  <dcterms:created xsi:type="dcterms:W3CDTF">2020-11-20T20:53:07Z</dcterms:created>
  <dcterms:modified xsi:type="dcterms:W3CDTF">2020-11-21T02:07:10Z</dcterms:modified>
</cp:coreProperties>
</file>