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9" r:id="rId3"/>
    <p:sldId id="266" r:id="rId4"/>
    <p:sldId id="267" r:id="rId5"/>
    <p:sldId id="285" r:id="rId6"/>
    <p:sldId id="272" r:id="rId7"/>
    <p:sldId id="281" r:id="rId8"/>
    <p:sldId id="282" r:id="rId9"/>
    <p:sldId id="277" r:id="rId10"/>
    <p:sldId id="275" r:id="rId11"/>
    <p:sldId id="293" r:id="rId12"/>
    <p:sldId id="294" r:id="rId13"/>
    <p:sldId id="295" r:id="rId14"/>
    <p:sldId id="296" r:id="rId15"/>
    <p:sldId id="276" r:id="rId16"/>
    <p:sldId id="274" r:id="rId17"/>
    <p:sldId id="297" r:id="rId18"/>
    <p:sldId id="278" r:id="rId19"/>
    <p:sldId id="280" r:id="rId20"/>
    <p:sldId id="286" r:id="rId21"/>
    <p:sldId id="287" r:id="rId22"/>
    <p:sldId id="288" r:id="rId23"/>
    <p:sldId id="290" r:id="rId24"/>
    <p:sldId id="291" r:id="rId25"/>
    <p:sldId id="292" r:id="rId26"/>
    <p:sldId id="289" r:id="rId27"/>
    <p:sldId id="298" r:id="rId28"/>
    <p:sldId id="299" r:id="rId29"/>
    <p:sldId id="306" r:id="rId30"/>
    <p:sldId id="279" r:id="rId31"/>
    <p:sldId id="283" r:id="rId32"/>
    <p:sldId id="270" r:id="rId33"/>
    <p:sldId id="268" r:id="rId34"/>
    <p:sldId id="302" r:id="rId35"/>
    <p:sldId id="284" r:id="rId36"/>
    <p:sldId id="303" r:id="rId37"/>
    <p:sldId id="258" r:id="rId38"/>
    <p:sldId id="304" r:id="rId39"/>
    <p:sldId id="271" r:id="rId40"/>
    <p:sldId id="301" r:id="rId41"/>
    <p:sldId id="305" r:id="rId42"/>
    <p:sldId id="261" r:id="rId43"/>
    <p:sldId id="300" r:id="rId4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91743"/>
  </p:normalViewPr>
  <p:slideViewPr>
    <p:cSldViewPr snapToGrid="0" snapToObjects="1">
      <p:cViewPr>
        <p:scale>
          <a:sx n="68" d="100"/>
          <a:sy n="68" d="100"/>
        </p:scale>
        <p:origin x="2528" y="960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-1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4B572-D80A-384C-8491-390BE955144B}" type="datetimeFigureOut">
              <a:rPr kumimoji="1" lang="zh-CN" altLang="en-US" smtClean="0"/>
              <a:t>17/4/10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E58BA-4796-054E-BFE9-81ACFB430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91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4DEB6-CAAE-2C49-AFB7-EE0E78F85002}" type="datetimeFigureOut">
              <a:rPr kumimoji="1" lang="zh-CN" altLang="en-US" smtClean="0"/>
              <a:t>17/4/10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EB9D-3ADB-C44A-9421-EBBE2789E4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559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396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792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714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046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03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6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57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57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315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71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CEB9D-3ADB-C44A-9421-EBBE2789E47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2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796-3379-0145-8975-28BF42D16171}" type="datetime1">
              <a:rPr kumimoji="1" lang="zh-CN" altLang="en-US" smtClean="0"/>
              <a:t>17/4/10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63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09-37F0-7D4E-A18B-A71FE68A380E}" type="datetime1">
              <a:rPr kumimoji="1" lang="zh-CN" altLang="en-US" smtClean="0"/>
              <a:t>17/4/10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4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3527"/>
            <a:ext cx="2057400" cy="56086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63527"/>
            <a:ext cx="6019800" cy="56086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4A48-73AA-D244-AFE7-6445BB581758}" type="datetime1">
              <a:rPr kumimoji="1" lang="zh-CN" altLang="en-US" smtClean="0"/>
              <a:t>17/4/10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16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8B5D-2659-5C43-AD2D-BABFE6FA30DE}" type="datetime1">
              <a:rPr kumimoji="1" lang="zh-CN" altLang="en-US" smtClean="0"/>
              <a:t>17/4/10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50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5F3-D3A0-9F4B-9885-3B95AD59CB8B}" type="datetime1">
              <a:rPr kumimoji="1" lang="zh-CN" altLang="en-US" smtClean="0"/>
              <a:t>17/4/10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21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3525"/>
            <a:ext cx="4038600" cy="4338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33525"/>
            <a:ext cx="4038600" cy="4338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C56C-AE8C-DC48-B720-905B341F95A3}" type="datetime1">
              <a:rPr kumimoji="1" lang="zh-CN" altLang="en-US" smtClean="0"/>
              <a:t>17/4/10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956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7"/>
            <a:ext cx="4041775" cy="3951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63EB-594E-0349-A68E-8498F8D9C4D2}" type="datetime1">
              <a:rPr kumimoji="1" lang="zh-CN" altLang="en-US" smtClean="0"/>
              <a:t>17/4/10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23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6DAB-B91A-FC42-8EFE-9CDBF4B45626}" type="datetime1">
              <a:rPr kumimoji="1" lang="zh-CN" altLang="en-US" smtClean="0"/>
              <a:t>17/4/10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25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EA6A-1AB5-0940-848C-64A34F9C2891}" type="datetime1">
              <a:rPr kumimoji="1" lang="zh-CN" altLang="en-US" smtClean="0"/>
              <a:t>17/4/10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93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00D1-7502-4149-BF12-787C55CB2362}" type="datetime1">
              <a:rPr kumimoji="1" lang="zh-CN" altLang="en-US" smtClean="0"/>
              <a:t>17/4/10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9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D0B3-21F6-9B47-B6F5-389C8D6F6CAF}" type="datetime1">
              <a:rPr kumimoji="1" lang="zh-CN" altLang="en-US" smtClean="0"/>
              <a:t>17/4/10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65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55C64-3538-A64B-8289-89A5BA560FAD}" type="datetime1">
              <a:rPr kumimoji="1" lang="zh-CN" altLang="en-US" smtClean="0"/>
              <a:t>17/4/10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9F11A-A551-5741-856E-20275B67003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68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s.google.com/speed/docs/insights/Server?hl=zh-c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s.google.com/speed/docs/insights/rules?hl=zh-c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/tools/chrome-devtools/rendering-tools/js-execution?hl=zh-cn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/rendering-tools/forced-synchronous-layouts?hl=zh-cn" TargetMode="External"/><Relationship Id="rId4" Type="http://schemas.openxmlformats.org/officeDocument/2006/relationships/image" Target="../media/image28.png"/><Relationship Id="rId5" Type="http://schemas.openxmlformats.org/officeDocument/2006/relationships/hyperlink" Target="https://googlesamples.github.io/web-fundamentals/tools/chrome-devtools/rendering-tools/forcedsync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1979" y="521849"/>
            <a:ext cx="78588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eb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性能分析与优化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16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6514" y="218691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2.</a:t>
            </a:r>
            <a:r>
              <a:rPr kumimoji="1" lang="zh-CN" altLang="en-US" b="1" dirty="0">
                <a:solidFill>
                  <a:schemeClr val="bg1"/>
                </a:solidFill>
              </a:rPr>
              <a:t>网络性能分析与优化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691" y="1555036"/>
            <a:ext cx="80936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(1)</a:t>
            </a:r>
            <a:r>
              <a:rPr kumimoji="1" lang="en-US" altLang="zh-CN" dirty="0" smtClean="0">
                <a:solidFill>
                  <a:srgbClr val="FF0000"/>
                </a:solidFill>
              </a:rPr>
              <a:t>Queuing---</a:t>
            </a:r>
            <a:r>
              <a:rPr kumimoji="1" lang="zh-CN" altLang="en-US" dirty="0" smtClean="0">
                <a:solidFill>
                  <a:srgbClr val="FF0000"/>
                </a:solidFill>
              </a:rPr>
              <a:t>排队时间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	请求</a:t>
            </a:r>
            <a:r>
              <a:rPr lang="zh-CN" altLang="en-US" dirty="0"/>
              <a:t>已被渲染引擎推迟，因为该请求的优先级被视为低于关键资源（例如脚本</a:t>
            </a:r>
            <a:r>
              <a:rPr lang="en-US" altLang="zh-CN" dirty="0"/>
              <a:t>/</a:t>
            </a:r>
            <a:r>
              <a:rPr lang="zh-CN" altLang="en-US" dirty="0"/>
              <a:t>样式）的优先级。 </a:t>
            </a:r>
            <a:endParaRPr lang="zh-CN" altLang="en-US" dirty="0" smtClean="0"/>
          </a:p>
          <a:p>
            <a:r>
              <a:rPr lang="zh-CN" altLang="en-US" dirty="0" smtClean="0"/>
              <a:t>	请求</a:t>
            </a:r>
            <a:r>
              <a:rPr lang="zh-CN" altLang="en-US" dirty="0"/>
              <a:t>已被暂停，因为</a:t>
            </a:r>
            <a:r>
              <a:rPr lang="zh-CN" altLang="en-US" dirty="0">
                <a:solidFill>
                  <a:srgbClr val="FF0000"/>
                </a:solidFill>
              </a:rPr>
              <a:t>在 </a:t>
            </a:r>
            <a:r>
              <a:rPr lang="en-US" altLang="zh-CN" dirty="0">
                <a:solidFill>
                  <a:srgbClr val="FF0000"/>
                </a:solidFill>
              </a:rPr>
              <a:t>HTTP 1 </a:t>
            </a:r>
            <a:r>
              <a:rPr lang="zh-CN" altLang="en-US" dirty="0">
                <a:solidFill>
                  <a:srgbClr val="FF0000"/>
                </a:solidFill>
              </a:rPr>
              <a:t>上，浏览器仅允许每个源拥</a:t>
            </a:r>
            <a:r>
              <a:rPr lang="zh-CN" altLang="en-US" dirty="0" smtClean="0">
                <a:solidFill>
                  <a:srgbClr val="FF0000"/>
                </a:solidFill>
              </a:rPr>
              <a:t>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TCP</a:t>
            </a:r>
            <a:r>
              <a:rPr lang="zh-CN" altLang="en-US" dirty="0" smtClean="0">
                <a:solidFill>
                  <a:srgbClr val="FF0000"/>
                </a:solidFill>
              </a:rPr>
              <a:t>连接。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	生成</a:t>
            </a:r>
            <a:r>
              <a:rPr lang="zh-CN" altLang="en-US" dirty="0"/>
              <a:t>磁盘缓存条目所用的时间（通常非常迅速）</a:t>
            </a: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(2)Stalled/Blocking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dirty="0" smtClean="0"/>
              <a:t>等待请求发送所用的时间。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(3)DNS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Lookup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dirty="0"/>
              <a:t>执行 </a:t>
            </a:r>
            <a:r>
              <a:rPr lang="en-US" altLang="zh-CN" dirty="0"/>
              <a:t>DNS </a:t>
            </a:r>
            <a:r>
              <a:rPr lang="zh-CN" altLang="en-US" dirty="0"/>
              <a:t>查询所用的时间。 页面上的每一个新域都需要完整的往返才能执行 </a:t>
            </a:r>
            <a:r>
              <a:rPr lang="en-US" altLang="zh-CN" dirty="0"/>
              <a:t>DNS </a:t>
            </a:r>
            <a:r>
              <a:rPr lang="zh-CN" altLang="en-US" dirty="0"/>
              <a:t>查询。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(4)Initial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Connection /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Connecting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建立</a:t>
            </a:r>
            <a:r>
              <a:rPr lang="zh-CN" altLang="en-US" dirty="0"/>
              <a:t>连接所用的时间，包括 </a:t>
            </a:r>
            <a:r>
              <a:rPr lang="en-US" altLang="zh-CN" dirty="0"/>
              <a:t>TCP</a:t>
            </a:r>
            <a:r>
              <a:rPr lang="zh-CN" altLang="en-US" dirty="0"/>
              <a:t> 握手</a:t>
            </a:r>
            <a:r>
              <a:rPr lang="en-US" altLang="zh-CN" dirty="0"/>
              <a:t>/</a:t>
            </a:r>
            <a:r>
              <a:rPr lang="zh-CN" altLang="en-US" dirty="0"/>
              <a:t>重试和协商 </a:t>
            </a:r>
            <a:r>
              <a:rPr lang="en-US" altLang="zh-CN" dirty="0"/>
              <a:t>SSL</a:t>
            </a:r>
            <a:r>
              <a:rPr lang="zh-CN" altLang="en-US" dirty="0"/>
              <a:t> 的时间。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6514" y="218691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2.</a:t>
            </a:r>
            <a:r>
              <a:rPr kumimoji="1" lang="zh-CN" altLang="en-US" b="1" dirty="0">
                <a:solidFill>
                  <a:schemeClr val="bg1"/>
                </a:solidFill>
              </a:rPr>
              <a:t>网络性能分析与优化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8475" y="1569309"/>
            <a:ext cx="80936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(5)SSL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dirty="0"/>
              <a:t>完成 </a:t>
            </a:r>
            <a:r>
              <a:rPr lang="en-US" altLang="zh-CN" dirty="0"/>
              <a:t>SSL </a:t>
            </a:r>
            <a:r>
              <a:rPr lang="zh-CN" altLang="en-US" dirty="0"/>
              <a:t>握手所用的时间。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(6)Request Sent / Sending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dirty="0"/>
              <a:t>发出网络请求所用的时间。 通常不到一毫秒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(7)</a:t>
            </a:r>
            <a:r>
              <a:rPr lang="en-US" altLang="zh-CN" dirty="0" smtClean="0">
                <a:solidFill>
                  <a:srgbClr val="FF0000"/>
                </a:solidFill>
              </a:rPr>
              <a:t>Waiting (TTFB)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dirty="0"/>
              <a:t>等待初始响应所用的时间，也称为至第一字节的时间。 此时间将捕捉到服务器往返的</a:t>
            </a:r>
            <a:r>
              <a:rPr lang="zh-CN" altLang="en-US" dirty="0">
                <a:solidFill>
                  <a:srgbClr val="FF0000"/>
                </a:solidFill>
              </a:rPr>
              <a:t>延迟时间</a:t>
            </a:r>
            <a:r>
              <a:rPr lang="zh-CN" altLang="en-US" dirty="0"/>
              <a:t>，以及等待服务器传送响应所用的时间。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(8)</a:t>
            </a:r>
            <a:r>
              <a:rPr lang="en-US" altLang="zh-CN" dirty="0" smtClean="0">
                <a:solidFill>
                  <a:srgbClr val="FF0000"/>
                </a:solidFill>
              </a:rPr>
              <a:t>Content Download / Downloading</a:t>
            </a: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dirty="0"/>
              <a:t>接收响应数据所用的时间。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6514" y="218691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2.</a:t>
            </a:r>
            <a:r>
              <a:rPr kumimoji="1" lang="zh-CN" altLang="en-US" b="1" dirty="0">
                <a:solidFill>
                  <a:schemeClr val="bg1"/>
                </a:solidFill>
              </a:rPr>
              <a:t>网络性能分析与优化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8475" y="1569309"/>
            <a:ext cx="80936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(1)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避免目标网页重定向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dirty="0"/>
              <a:t>由于重定向会触发额外的</a:t>
            </a:r>
            <a:r>
              <a:rPr lang="en-US" altLang="zh-CN" dirty="0"/>
              <a:t>HTTP</a:t>
            </a:r>
            <a:r>
              <a:rPr lang="zh-CN" altLang="en-US" dirty="0"/>
              <a:t>请求响应周期，并会额外延长往返</a:t>
            </a:r>
            <a:r>
              <a:rPr lang="zh-CN" altLang="en-US" dirty="0" smtClean="0"/>
              <a:t>时间，</a:t>
            </a:r>
            <a:r>
              <a:rPr lang="zh-CN" altLang="en-US" dirty="0"/>
              <a:t>因此</a:t>
            </a:r>
            <a:r>
              <a:rPr lang="zh-CN" altLang="en-US" dirty="0" smtClean="0"/>
              <a:t>，应该尽量避免</a:t>
            </a:r>
            <a:r>
              <a:rPr lang="en-US" altLang="zh-CN" dirty="0"/>
              <a:t>HTTP</a:t>
            </a:r>
            <a:r>
              <a:rPr lang="zh-CN" altLang="en-US" dirty="0"/>
              <a:t>重定</a:t>
            </a:r>
            <a:r>
              <a:rPr lang="zh-CN" altLang="en-US" dirty="0" smtClean="0"/>
              <a:t>向，从而可以</a:t>
            </a:r>
            <a:r>
              <a:rPr lang="zh-CN" altLang="en-US" dirty="0">
                <a:solidFill>
                  <a:srgbClr val="FF0000"/>
                </a:solidFill>
              </a:rPr>
              <a:t>缩减用户等待网页加载的时间</a:t>
            </a:r>
            <a:r>
              <a:rPr lang="zh-CN" altLang="en-US" dirty="0"/>
              <a:t>。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542" y="1190458"/>
            <a:ext cx="291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2.4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 网络性能优化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可选流程 7"/>
          <p:cNvSpPr/>
          <p:nvPr/>
        </p:nvSpPr>
        <p:spPr>
          <a:xfrm>
            <a:off x="1964723" y="3612424"/>
            <a:ext cx="5177823" cy="60620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kumimoji="1" lang="zh-CN" altLang="en-US" dirty="0" smtClean="0"/>
              <a:t>使用响应式布局可以避免目标页面重定向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374292" y="2674914"/>
            <a:ext cx="160638" cy="73475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6514" y="218691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2.</a:t>
            </a:r>
            <a:r>
              <a:rPr kumimoji="1" lang="zh-CN" altLang="en-US" b="1" dirty="0">
                <a:solidFill>
                  <a:schemeClr val="bg1"/>
                </a:solidFill>
              </a:rPr>
              <a:t>网络性能分析与优化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849" y="1025607"/>
            <a:ext cx="86620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使用浏览器缓存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	如果</a:t>
            </a:r>
            <a:r>
              <a:rPr lang="zh-CN" altLang="en-US" dirty="0"/>
              <a:t>用户会多次访问您</a:t>
            </a:r>
            <a:r>
              <a:rPr lang="zh-CN" altLang="en-US" dirty="0" smtClean="0"/>
              <a:t>的站点，</a:t>
            </a:r>
            <a:r>
              <a:rPr lang="zh-CN" altLang="en-US" dirty="0"/>
              <a:t>那么静态资源的浏览器缓存可以</a:t>
            </a:r>
            <a:r>
              <a:rPr lang="zh-CN" altLang="en-US" dirty="0" smtClean="0"/>
              <a:t>节省资源加载时间。使用缓存几个注意事项；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135925" y="3188043"/>
            <a:ext cx="8847437" cy="177937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dirty="0"/>
              <a:t>1.</a:t>
            </a:r>
            <a:r>
              <a:rPr lang="zh-CN" altLang="en-US" dirty="0"/>
              <a:t>缓存标头应当应用到所有可缓存的静态资源中。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kumimoji="1" lang="en-US" altLang="zh-CN" dirty="0" smtClean="0"/>
              <a:t>2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dirty="0"/>
              <a:t>将</a:t>
            </a:r>
            <a:r>
              <a:rPr lang="en-US" altLang="zh-CN" dirty="0"/>
              <a:t>Expires</a:t>
            </a:r>
            <a:r>
              <a:rPr lang="zh-CN" altLang="en-US" dirty="0"/>
              <a:t>／</a:t>
            </a:r>
            <a:r>
              <a:rPr lang="en-US" altLang="zh-CN" dirty="0"/>
              <a:t> Cache-Control: max-age</a:t>
            </a:r>
            <a:r>
              <a:rPr lang="zh-CN" altLang="en-US" dirty="0">
                <a:solidFill>
                  <a:srgbClr val="FF0000"/>
                </a:solidFill>
              </a:rPr>
              <a:t>设为将来日期</a:t>
            </a:r>
            <a:r>
              <a:rPr lang="zh-CN" altLang="en-US" dirty="0"/>
              <a:t>，至少为一周，最多为一年。	</a:t>
            </a:r>
            <a:r>
              <a:rPr lang="en-US" altLang="zh-CN" dirty="0"/>
              <a:t>3.</a:t>
            </a:r>
            <a:r>
              <a:rPr lang="zh-CN" altLang="en-US" dirty="0"/>
              <a:t>对于所有可缓存资源，指定一个</a:t>
            </a:r>
            <a:r>
              <a:rPr lang="en-US" altLang="zh-CN" dirty="0"/>
              <a:t>Expires</a:t>
            </a:r>
            <a:r>
              <a:rPr lang="zh-CN" altLang="en-US" dirty="0"/>
              <a:t>或</a:t>
            </a:r>
            <a:r>
              <a:rPr lang="en-US" altLang="zh-CN" dirty="0"/>
              <a:t>Cache-Control max-age</a:t>
            </a:r>
            <a:r>
              <a:rPr lang="zh-CN" altLang="en-US" dirty="0"/>
              <a:t>以及一个</a:t>
            </a:r>
            <a:r>
              <a:rPr lang="en-US" altLang="zh-CN" dirty="0"/>
              <a:t>Last-Modified</a:t>
            </a:r>
            <a:r>
              <a:rPr lang="zh-CN" altLang="en-US" dirty="0"/>
              <a:t>或</a:t>
            </a:r>
            <a:r>
              <a:rPr lang="en-US" altLang="zh-CN" dirty="0" err="1"/>
              <a:t>ETag</a:t>
            </a:r>
            <a:r>
              <a:rPr lang="zh-CN" altLang="en-US" dirty="0"/>
              <a:t>至关重要。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090084" y="2324150"/>
            <a:ext cx="321277" cy="73475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1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6514" y="218691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2.</a:t>
            </a:r>
            <a:r>
              <a:rPr kumimoji="1" lang="zh-CN" altLang="en-US" b="1" dirty="0">
                <a:solidFill>
                  <a:schemeClr val="bg1"/>
                </a:solidFill>
              </a:rPr>
              <a:t>网络性能分析与优化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542" y="1190458"/>
            <a:ext cx="291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浏览器的缓存机制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512" y="1401978"/>
            <a:ext cx="5512661" cy="5003800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 flipH="1">
            <a:off x="2903838" y="2113005"/>
            <a:ext cx="593124" cy="197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21676" y="2113005"/>
            <a:ext cx="556054" cy="210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H="1">
            <a:off x="3496962" y="2310714"/>
            <a:ext cx="605481" cy="210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2903838" y="2323070"/>
            <a:ext cx="605481" cy="197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212756" y="2224216"/>
            <a:ext cx="7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是否</a:t>
            </a:r>
            <a:endParaRPr kumimoji="1" lang="zh-CN" altLang="en-US"/>
          </a:p>
        </p:txBody>
      </p:sp>
      <p:cxnSp>
        <p:nvCxnSpPr>
          <p:cNvPr id="21" name="肘形连接符 20"/>
          <p:cNvCxnSpPr/>
          <p:nvPr/>
        </p:nvCxnSpPr>
        <p:spPr>
          <a:xfrm rot="10800000" flipV="1">
            <a:off x="1668162" y="2323069"/>
            <a:ext cx="1235676" cy="7661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804086" y="2767914"/>
            <a:ext cx="46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4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8373" y="1275417"/>
            <a:ext cx="517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kumimoji="1"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）划分子域，避免从单个子域加载过多的资源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6174"/>
            <a:ext cx="9144000" cy="25193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8984" y="4830543"/>
            <a:ext cx="816781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Roboto" charset="0"/>
              </a:rPr>
              <a:t>在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Roboto" charset="0"/>
              </a:rPr>
              <a:t>HTTP 1.0/1.1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Roboto" charset="0"/>
              </a:rPr>
              <a:t>连接上，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Roboto" charset="0"/>
              </a:rPr>
              <a:t>Chrome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Roboto" charset="0"/>
              </a:rPr>
              <a:t>会将每个主机强制设置为最多六个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Roboto" charset="0"/>
              </a:rPr>
              <a:t>TCP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Roboto" charset="0"/>
              </a:rPr>
              <a:t>连接。如果您一次请求十二个条目，前六个将开始，而后六个将被加入队列。最初的一半完成后，队列中的第一个条目将开始其请求流程。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63731" y="1644749"/>
            <a:ext cx="22274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http2.0</a:t>
            </a:r>
            <a:r>
              <a:rPr lang="zh-CN" altLang="en-US" sz="20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中恰恰相反</a:t>
            </a:r>
            <a:endParaRPr lang="zh-CN" altLang="en-US" sz="2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6514" y="218691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2.</a:t>
            </a:r>
            <a:r>
              <a:rPr kumimoji="1" lang="zh-CN" altLang="en-US" b="1" dirty="0">
                <a:solidFill>
                  <a:schemeClr val="bg1"/>
                </a:solidFill>
              </a:rPr>
              <a:t>网络性能分析与优化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422" y="1173892"/>
            <a:ext cx="3455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(4)</a:t>
            </a:r>
            <a:r>
              <a:rPr kumimoji="1"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减少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Waiting (TTFB)</a:t>
            </a:r>
          </a:p>
        </p:txBody>
      </p:sp>
      <p:sp>
        <p:nvSpPr>
          <p:cNvPr id="5" name="矩形 4"/>
          <p:cNvSpPr/>
          <p:nvPr/>
        </p:nvSpPr>
        <p:spPr>
          <a:xfrm>
            <a:off x="531340" y="1797041"/>
            <a:ext cx="84767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	一般将</a:t>
            </a:r>
            <a:r>
              <a:rPr lang="zh-CN" altLang="en-US" dirty="0"/>
              <a:t>此值控制在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en-US" altLang="zh-CN" dirty="0" smtClean="0">
                <a:solidFill>
                  <a:srgbClr val="FF0000"/>
                </a:solidFill>
              </a:rPr>
              <a:t>200</a:t>
            </a:r>
            <a:r>
              <a:rPr lang="zh-CN" altLang="en-US" dirty="0" smtClean="0">
                <a:solidFill>
                  <a:srgbClr val="FF0000"/>
                </a:solidFill>
              </a:rPr>
              <a:t>毫秒以下</a:t>
            </a:r>
            <a:r>
              <a:rPr lang="zh-CN" altLang="en-US" dirty="0" smtClean="0"/>
              <a:t>。要减少</a:t>
            </a:r>
            <a:r>
              <a:rPr lang="en-US" altLang="zh-CN" dirty="0"/>
              <a:t>Waiting (TTFB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，等待时间消耗较长的因素主要包括客户</a:t>
            </a:r>
            <a:r>
              <a:rPr lang="zh-CN" altLang="en-US" dirty="0"/>
              <a:t>端与服务器之间的网络条件较差，</a:t>
            </a:r>
            <a:r>
              <a:rPr lang="zh-CN" altLang="en-US" dirty="0" smtClean="0"/>
              <a:t>或者服务器</a:t>
            </a:r>
            <a:r>
              <a:rPr lang="zh-CN" altLang="en-US" dirty="0"/>
              <a:t>应用的</a:t>
            </a:r>
            <a:r>
              <a:rPr lang="zh-CN" altLang="en-US" dirty="0" smtClean="0"/>
              <a:t>响应慢。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要</a:t>
            </a:r>
            <a:r>
              <a:rPr lang="zh-CN" altLang="en-US" dirty="0"/>
              <a:t>解决长 </a:t>
            </a:r>
            <a:r>
              <a:rPr lang="en-US" altLang="zh-CN" dirty="0"/>
              <a:t>TTFB</a:t>
            </a:r>
            <a:r>
              <a:rPr lang="zh-CN" altLang="en-US" dirty="0"/>
              <a:t>，首先请尽可能缩减网络。理想的情况是将应用托管在本地，然后查看 </a:t>
            </a:r>
            <a:r>
              <a:rPr lang="en-US" altLang="zh-CN" dirty="0"/>
              <a:t>TTFB </a:t>
            </a:r>
            <a:r>
              <a:rPr lang="zh-CN" altLang="en-US" dirty="0"/>
              <a:t>是否仍然很长。如果仍然很长，则</a:t>
            </a:r>
            <a:r>
              <a:rPr lang="zh-CN" altLang="en-US" dirty="0" smtClean="0"/>
              <a:t>需要</a:t>
            </a:r>
            <a:r>
              <a:rPr lang="zh-CN" altLang="en-US" dirty="0" smtClean="0">
                <a:solidFill>
                  <a:srgbClr val="FF0000"/>
                </a:solidFill>
              </a:rPr>
              <a:t>提高服务器响应时间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	</a:t>
            </a:r>
            <a:r>
              <a:rPr lang="zh-CN" altLang="en-US" dirty="0" smtClean="0"/>
              <a:t>关于改善服务器响应时间参加：</a:t>
            </a:r>
            <a:r>
              <a:rPr lang="zh-CN" altLang="en-US" dirty="0" smtClean="0">
                <a:hlinkClick r:id="rId3"/>
              </a:rPr>
              <a:t>服务器优化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 dirty="0"/>
              <a:t>如果本地托管后 </a:t>
            </a:r>
            <a:r>
              <a:rPr lang="en-US" altLang="zh-CN" dirty="0" smtClean="0"/>
              <a:t>TTFB</a:t>
            </a:r>
            <a:r>
              <a:rPr lang="zh-CN" altLang="en-US" dirty="0" smtClean="0"/>
              <a:t>明显减小，</a:t>
            </a:r>
            <a:r>
              <a:rPr lang="zh-CN" altLang="en-US" dirty="0"/>
              <a:t>那么</a:t>
            </a:r>
            <a:r>
              <a:rPr lang="zh-CN" altLang="en-US" dirty="0" smtClean="0"/>
              <a:t>问题很可能出</a:t>
            </a:r>
            <a:r>
              <a:rPr lang="zh-CN" altLang="en-US" dirty="0"/>
              <a:t>在您的客户端与服务器之间的网络</a:t>
            </a:r>
            <a:r>
              <a:rPr lang="zh-CN" altLang="en-US" dirty="0" smtClean="0"/>
              <a:t>上。（这种情况我该怎么办</a:t>
            </a:r>
            <a:r>
              <a:rPr lang="zh-CN" altLang="en-US" sz="2000" dirty="0" smtClean="0"/>
              <a:t>🙄</a:t>
            </a:r>
            <a:r>
              <a:rPr lang="zh-CN" altLang="en-US" dirty="0" smtClean="0"/>
              <a:t>）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6514" y="218691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2.</a:t>
            </a:r>
            <a:r>
              <a:rPr kumimoji="1" lang="zh-CN" altLang="en-US" b="1" dirty="0">
                <a:solidFill>
                  <a:schemeClr val="bg1"/>
                </a:solidFill>
              </a:rPr>
              <a:t>网络性能分析与优化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422" y="1173892"/>
            <a:ext cx="3455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(5)</a:t>
            </a:r>
            <a:r>
              <a:rPr kumimoji="1"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减少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Content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Download </a:t>
            </a:r>
          </a:p>
        </p:txBody>
      </p:sp>
      <p:sp>
        <p:nvSpPr>
          <p:cNvPr id="5" name="矩形 4"/>
          <p:cNvSpPr/>
          <p:nvPr/>
        </p:nvSpPr>
        <p:spPr>
          <a:xfrm>
            <a:off x="531340" y="1797041"/>
            <a:ext cx="847673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	</a:t>
            </a:r>
            <a:r>
              <a:rPr lang="zh-CN" altLang="en-US" dirty="0"/>
              <a:t>如果您看到 </a:t>
            </a:r>
            <a:r>
              <a:rPr lang="en-US" altLang="zh-CN" dirty="0"/>
              <a:t>Content Download </a:t>
            </a:r>
            <a:r>
              <a:rPr lang="zh-CN" altLang="en-US" dirty="0"/>
              <a:t>阶段花费了大量时间</a:t>
            </a:r>
            <a:r>
              <a:rPr lang="zh-CN" altLang="en-US" dirty="0" smtClean="0"/>
              <a:t>，首要</a:t>
            </a:r>
            <a:r>
              <a:rPr lang="zh-CN" altLang="en-US" dirty="0"/>
              <a:t>的解决办法是</a:t>
            </a:r>
            <a:r>
              <a:rPr lang="zh-CN" altLang="en-US" dirty="0" smtClean="0">
                <a:solidFill>
                  <a:srgbClr val="FF0000"/>
                </a:solidFill>
              </a:rPr>
              <a:t>减少响应内容的</a:t>
            </a:r>
            <a:r>
              <a:rPr lang="zh-CN" altLang="en-US" dirty="0">
                <a:solidFill>
                  <a:srgbClr val="FF0000"/>
                </a:solidFill>
              </a:rPr>
              <a:t>字</a:t>
            </a:r>
            <a:r>
              <a:rPr lang="zh-CN" altLang="en-US" dirty="0" smtClean="0">
                <a:solidFill>
                  <a:srgbClr val="FF0000"/>
                </a:solidFill>
              </a:rPr>
              <a:t>节数</a:t>
            </a:r>
            <a:r>
              <a:rPr lang="zh-CN" altLang="en-US" dirty="0" smtClean="0"/>
              <a:t>（我能说提高网速么😂）。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缩减资源大小－</a:t>
            </a:r>
            <a:r>
              <a:rPr lang="zh-CN" altLang="en-US" dirty="0" smtClean="0"/>
              <a:t>删除</a:t>
            </a:r>
            <a:r>
              <a:rPr lang="zh-CN" altLang="en-US" dirty="0"/>
              <a:t>不必要的字节（例如，多余的空格、换行符和缩进</a:t>
            </a:r>
            <a:r>
              <a:rPr lang="zh-CN" altLang="en-US" dirty="0" smtClean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启用压缩功能</a:t>
            </a:r>
            <a:r>
              <a:rPr lang="zh-CN" altLang="en-US" dirty="0" smtClean="0"/>
              <a:t>－网络服务器通过</a:t>
            </a:r>
            <a:r>
              <a:rPr lang="zh-CN" altLang="en-US" dirty="0"/>
              <a:t>调用第三方模块或使用内置程序将文件压缩为</a:t>
            </a:r>
            <a:r>
              <a:rPr lang="en-US" altLang="zh-CN" dirty="0" err="1"/>
              <a:t>gzip</a:t>
            </a:r>
            <a:r>
              <a:rPr lang="zh-CN" altLang="en-US" dirty="0"/>
              <a:t>格式，然后再发送该压缩文件以供下载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</a:rPr>
              <a:t>优化图片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－</a:t>
            </a:r>
            <a:r>
              <a:rPr lang="zh-CN" altLang="en-US" dirty="0"/>
              <a:t>尽量减小图片</a:t>
            </a:r>
            <a:r>
              <a:rPr lang="zh-CN" altLang="en-US" dirty="0" smtClean="0"/>
              <a:t>尺寸，</a:t>
            </a:r>
            <a:r>
              <a:rPr lang="zh-CN" altLang="en-US" dirty="0"/>
              <a:t>对</a:t>
            </a:r>
            <a:r>
              <a:rPr lang="en-US" altLang="zh-CN" dirty="0"/>
              <a:t>JPEG</a:t>
            </a:r>
            <a:r>
              <a:rPr lang="zh-CN" altLang="en-US" dirty="0"/>
              <a:t>和</a:t>
            </a:r>
            <a:r>
              <a:rPr lang="en-US" altLang="zh-CN" dirty="0"/>
              <a:t>PNG</a:t>
            </a:r>
            <a:r>
              <a:rPr lang="zh-CN" altLang="en-US" dirty="0"/>
              <a:t>文件执行进一步的无损</a:t>
            </a:r>
            <a:r>
              <a:rPr lang="zh-CN" altLang="en-US" dirty="0" smtClean="0"/>
              <a:t>压缩，选择合适的图片文件格式。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6514" y="218691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2.</a:t>
            </a:r>
            <a:r>
              <a:rPr kumimoji="1" lang="zh-CN" altLang="en-US" b="1" dirty="0">
                <a:solidFill>
                  <a:schemeClr val="bg1"/>
                </a:solidFill>
              </a:rPr>
              <a:t>网络性能分析与优化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340" y="1297460"/>
            <a:ext cx="318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2.5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网络性能的优化方法小结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4465" y="1816443"/>
            <a:ext cx="36823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(1)</a:t>
            </a:r>
            <a:r>
              <a:rPr lang="zh-CN" altLang="en-US" dirty="0" smtClean="0"/>
              <a:t>避免</a:t>
            </a:r>
            <a:r>
              <a:rPr lang="zh-CN" altLang="en-US" dirty="0"/>
              <a:t>目标网页重定</a:t>
            </a:r>
            <a:r>
              <a:rPr lang="zh-CN" altLang="en-US" dirty="0" smtClean="0"/>
              <a:t>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(2)</a:t>
            </a:r>
            <a:r>
              <a:rPr lang="zh-CN" altLang="en-US" dirty="0" smtClean="0"/>
              <a:t>启用</a:t>
            </a:r>
            <a:r>
              <a:rPr lang="zh-CN" altLang="en-US" dirty="0"/>
              <a:t>压缩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(3)</a:t>
            </a:r>
            <a:r>
              <a:rPr lang="zh-CN" altLang="en-US" dirty="0" smtClean="0"/>
              <a:t>改善</a:t>
            </a:r>
            <a:r>
              <a:rPr lang="zh-CN" altLang="en-US" dirty="0"/>
              <a:t>服务器响应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(4)</a:t>
            </a:r>
            <a:r>
              <a:rPr lang="zh-CN" altLang="en-US" dirty="0" smtClean="0"/>
              <a:t>使用</a:t>
            </a:r>
            <a:r>
              <a:rPr lang="zh-CN" altLang="en-US" dirty="0"/>
              <a:t>浏览器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(5)</a:t>
            </a:r>
            <a:r>
              <a:rPr lang="zh-CN" altLang="en-US" dirty="0" smtClean="0"/>
              <a:t>缩减</a:t>
            </a:r>
            <a:r>
              <a:rPr lang="zh-CN" altLang="en-US" dirty="0"/>
              <a:t>资源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(6)</a:t>
            </a:r>
            <a:r>
              <a:rPr lang="zh-CN" altLang="en-US" dirty="0" smtClean="0"/>
              <a:t>优化</a:t>
            </a:r>
            <a:r>
              <a:rPr lang="zh-CN" altLang="en-US" dirty="0"/>
              <a:t>图片</a:t>
            </a:r>
            <a:br>
              <a:rPr lang="zh-CN" altLang="en-US" dirty="0"/>
            </a:br>
            <a:r>
              <a:rPr lang="en-US" altLang="zh-CN" dirty="0" smtClean="0"/>
              <a:t>(7)</a:t>
            </a:r>
            <a:r>
              <a:rPr lang="zh-CN" altLang="en-US" dirty="0" smtClean="0"/>
              <a:t>按</a:t>
            </a:r>
            <a:r>
              <a:rPr lang="zh-CN" altLang="en-US" dirty="0"/>
              <a:t>需加载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is-IS" altLang="zh-C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15540" y="5775421"/>
            <a:ext cx="381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点击查看更多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web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网络性能优化法则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8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0130" y="1227969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3.1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页面渲染的关键路径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51" y="2804286"/>
            <a:ext cx="1021234" cy="470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Network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69288" y="2199486"/>
            <a:ext cx="790850" cy="38305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CSS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75151" y="2857440"/>
            <a:ext cx="778493" cy="3830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594002" y="3488031"/>
            <a:ext cx="766136" cy="383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11" idx="3"/>
            <a:endCxn id="12" idx="1"/>
          </p:cNvCxnSpPr>
          <p:nvPr/>
        </p:nvCxnSpPr>
        <p:spPr>
          <a:xfrm flipV="1">
            <a:off x="1144785" y="2391016"/>
            <a:ext cx="424503" cy="648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1" idx="3"/>
            <a:endCxn id="13" idx="1"/>
          </p:cNvCxnSpPr>
          <p:nvPr/>
        </p:nvCxnSpPr>
        <p:spPr>
          <a:xfrm>
            <a:off x="1144785" y="3039405"/>
            <a:ext cx="1630366" cy="9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1" idx="3"/>
            <a:endCxn id="14" idx="1"/>
          </p:cNvCxnSpPr>
          <p:nvPr/>
        </p:nvCxnSpPr>
        <p:spPr>
          <a:xfrm>
            <a:off x="1144785" y="3039405"/>
            <a:ext cx="449217" cy="640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17077" y="2818705"/>
            <a:ext cx="1425408" cy="3830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Render Tree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704176" y="2208754"/>
            <a:ext cx="924828" cy="38305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CSSOM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728894" y="3481590"/>
            <a:ext cx="924828" cy="383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DOM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12" idx="3"/>
            <a:endCxn id="23" idx="1"/>
          </p:cNvCxnSpPr>
          <p:nvPr/>
        </p:nvCxnSpPr>
        <p:spPr>
          <a:xfrm>
            <a:off x="2360138" y="2391016"/>
            <a:ext cx="344038" cy="9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4" idx="3"/>
            <a:endCxn id="24" idx="1"/>
          </p:cNvCxnSpPr>
          <p:nvPr/>
        </p:nvCxnSpPr>
        <p:spPr>
          <a:xfrm flipV="1">
            <a:off x="2360138" y="3673120"/>
            <a:ext cx="368756" cy="6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3" idx="3"/>
            <a:endCxn id="21" idx="1"/>
          </p:cNvCxnSpPr>
          <p:nvPr/>
        </p:nvCxnSpPr>
        <p:spPr>
          <a:xfrm>
            <a:off x="3629004" y="2400284"/>
            <a:ext cx="288073" cy="609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4" idx="3"/>
            <a:endCxn id="21" idx="1"/>
          </p:cNvCxnSpPr>
          <p:nvPr/>
        </p:nvCxnSpPr>
        <p:spPr>
          <a:xfrm flipV="1">
            <a:off x="3653722" y="3010235"/>
            <a:ext cx="263355" cy="662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642909" y="2833290"/>
            <a:ext cx="863177" cy="3830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Layout</a:t>
            </a:r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794156" y="2835518"/>
            <a:ext cx="764060" cy="38305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Paint</a:t>
            </a: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834187" y="2847875"/>
            <a:ext cx="1186243" cy="3830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Composite</a:t>
            </a:r>
            <a:endParaRPr kumimoji="1" lang="zh-CN" altLang="en-US" dirty="0"/>
          </a:p>
        </p:txBody>
      </p:sp>
      <p:cxnSp>
        <p:nvCxnSpPr>
          <p:cNvPr id="46" name="直线箭头连接符 45"/>
          <p:cNvCxnSpPr>
            <a:endCxn id="23" idx="2"/>
          </p:cNvCxnSpPr>
          <p:nvPr/>
        </p:nvCxnSpPr>
        <p:spPr>
          <a:xfrm flipV="1">
            <a:off x="3157389" y="2591813"/>
            <a:ext cx="9201" cy="266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endCxn id="24" idx="0"/>
          </p:cNvCxnSpPr>
          <p:nvPr/>
        </p:nvCxnSpPr>
        <p:spPr>
          <a:xfrm>
            <a:off x="3183801" y="3234526"/>
            <a:ext cx="7507" cy="24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21" idx="3"/>
            <a:endCxn id="35" idx="1"/>
          </p:cNvCxnSpPr>
          <p:nvPr/>
        </p:nvCxnSpPr>
        <p:spPr>
          <a:xfrm>
            <a:off x="5342485" y="3010235"/>
            <a:ext cx="300424" cy="14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35" idx="3"/>
            <a:endCxn id="39" idx="1"/>
          </p:cNvCxnSpPr>
          <p:nvPr/>
        </p:nvCxnSpPr>
        <p:spPr>
          <a:xfrm>
            <a:off x="6506086" y="3024820"/>
            <a:ext cx="288070" cy="2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39" idx="3"/>
            <a:endCxn id="40" idx="1"/>
          </p:cNvCxnSpPr>
          <p:nvPr/>
        </p:nvCxnSpPr>
        <p:spPr>
          <a:xfrm>
            <a:off x="7558216" y="3027048"/>
            <a:ext cx="275971" cy="12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1408397" y="1597301"/>
            <a:ext cx="12359" cy="3184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 flipH="1" flipV="1">
            <a:off x="1408396" y="1814443"/>
            <a:ext cx="3934090" cy="39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5342485" y="1708514"/>
            <a:ext cx="130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rgbClr val="0070C0"/>
                </a:solidFill>
              </a:rPr>
              <a:t>页面渲染路径</a:t>
            </a:r>
            <a:endParaRPr kumimoji="1" lang="zh-CN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85" name="直线连接符 84"/>
          <p:cNvCxnSpPr/>
          <p:nvPr/>
        </p:nvCxnSpPr>
        <p:spPr>
          <a:xfrm>
            <a:off x="9020430" y="1597301"/>
            <a:ext cx="0" cy="3506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83" idx="3"/>
          </p:cNvCxnSpPr>
          <p:nvPr/>
        </p:nvCxnSpPr>
        <p:spPr>
          <a:xfrm flipV="1">
            <a:off x="6647935" y="1853514"/>
            <a:ext cx="2372495" cy="8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/>
          <p:cNvCxnSpPr/>
          <p:nvPr/>
        </p:nvCxnSpPr>
        <p:spPr>
          <a:xfrm>
            <a:off x="7154562" y="3274524"/>
            <a:ext cx="37070" cy="2014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264875" y="5288692"/>
            <a:ext cx="2137719" cy="3583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Performance </a:t>
            </a:r>
            <a:r>
              <a:rPr lang="en-US" altLang="zh-CN" sz="1400" dirty="0" smtClean="0"/>
              <a:t>Bottleneck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099" y="6518531"/>
            <a:ext cx="2133600" cy="365125"/>
          </a:xfrm>
        </p:spPr>
        <p:txBody>
          <a:bodyPr/>
          <a:lstStyle/>
          <a:p>
            <a:fld id="{6479F11A-A551-5741-856E-20275B670032}" type="slidenum">
              <a:rPr kumimoji="1" lang="zh-CN" altLang="en-US" sz="1400" b="1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fld>
            <a:endParaRPr kumimoji="1" lang="zh-CN" altLang="en-US" sz="14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1662545" y="1995054"/>
            <a:ext cx="3845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en-US" altLang="zh-CN" dirty="0"/>
              <a:t>.</a:t>
            </a:r>
            <a:r>
              <a:rPr kumimoji="1" lang="zh-CN" altLang="en-US" dirty="0" smtClean="0"/>
              <a:t>性能优化的重要性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目标及着力点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网络性能分析与优化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渲染性能</a:t>
            </a:r>
            <a:r>
              <a:rPr kumimoji="1" lang="zh-CN" altLang="en-US" dirty="0"/>
              <a:t>分析与</a:t>
            </a:r>
            <a:r>
              <a:rPr kumimoji="1" lang="zh-CN" altLang="en-US" dirty="0" smtClean="0"/>
              <a:t>优化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0130" y="1672814"/>
            <a:ext cx="592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(1)Html</a:t>
            </a:r>
            <a:r>
              <a:rPr kumimoji="1" lang="zh-CN" altLang="en-US" dirty="0" smtClean="0">
                <a:solidFill>
                  <a:srgbClr val="0070C0"/>
                </a:solidFill>
              </a:rPr>
              <a:t>字节部分达到，开始解析</a:t>
            </a:r>
            <a:r>
              <a:rPr kumimoji="1" lang="en-US" altLang="zh-CN" dirty="0" smtClean="0">
                <a:solidFill>
                  <a:srgbClr val="0070C0"/>
                </a:solidFill>
              </a:rPr>
              <a:t>html</a:t>
            </a:r>
            <a:r>
              <a:rPr kumimoji="1" lang="zh-CN" altLang="en-US" dirty="0" smtClean="0">
                <a:solidFill>
                  <a:srgbClr val="0070C0"/>
                </a:solidFill>
              </a:rPr>
              <a:t>标签，构建</a:t>
            </a:r>
            <a:r>
              <a:rPr kumimoji="1" lang="en-US" altLang="zh-CN" dirty="0" smtClean="0">
                <a:solidFill>
                  <a:srgbClr val="0070C0"/>
                </a:solidFill>
              </a:rPr>
              <a:t>DOM</a:t>
            </a:r>
            <a:r>
              <a:rPr kumimoji="1" lang="zh-CN" altLang="en-US" dirty="0" smtClean="0">
                <a:solidFill>
                  <a:srgbClr val="0070C0"/>
                </a:solidFill>
              </a:rPr>
              <a:t>树</a:t>
            </a:r>
            <a:r>
              <a:rPr kumimoji="1" lang="is-IS" altLang="zh-CN" dirty="0" smtClean="0">
                <a:solidFill>
                  <a:srgbClr val="0070C0"/>
                </a:solidFill>
              </a:rPr>
              <a:t>…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43" y="2362032"/>
            <a:ext cx="8051800" cy="3517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130" y="1217690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3.2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以一个常用例子开始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0130" y="1227969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(2)</a:t>
            </a:r>
            <a:r>
              <a:rPr kumimoji="1" lang="zh-CN" altLang="en-US" dirty="0" smtClean="0">
                <a:solidFill>
                  <a:srgbClr val="0070C0"/>
                </a:solidFill>
              </a:rPr>
              <a:t>发现</a:t>
            </a:r>
            <a:r>
              <a:rPr kumimoji="1" lang="en-US" altLang="zh-CN" dirty="0" smtClean="0">
                <a:solidFill>
                  <a:srgbClr val="0070C0"/>
                </a:solidFill>
              </a:rPr>
              <a:t>link</a:t>
            </a:r>
            <a:r>
              <a:rPr kumimoji="1" lang="zh-CN" altLang="en-US" dirty="0" smtClean="0">
                <a:solidFill>
                  <a:srgbClr val="0070C0"/>
                </a:solidFill>
              </a:rPr>
              <a:t>标签，发起网络请求，加载外部</a:t>
            </a:r>
            <a:r>
              <a:rPr kumimoji="1" lang="en-US" altLang="zh-CN" dirty="0" smtClean="0">
                <a:solidFill>
                  <a:srgbClr val="0070C0"/>
                </a:solidFill>
              </a:rPr>
              <a:t>css</a:t>
            </a:r>
            <a:r>
              <a:rPr kumimoji="1" lang="zh-CN" altLang="en-US" dirty="0" smtClean="0">
                <a:solidFill>
                  <a:srgbClr val="0070C0"/>
                </a:solidFill>
              </a:rPr>
              <a:t>文件；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3874" y="4214009"/>
            <a:ext cx="7296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F0000"/>
                </a:solidFill>
              </a:rPr>
              <a:t>attention: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r>
              <a:rPr kumimoji="1" lang="en-US" altLang="zh-CN" dirty="0" smtClean="0">
                <a:solidFill>
                  <a:srgbClr val="FF0000"/>
                </a:solidFill>
              </a:rPr>
              <a:t>1. css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文档中后面的规则会覆盖前面的规则，因此需要等</a:t>
            </a:r>
            <a:r>
              <a:rPr kumimoji="1" lang="en-US" altLang="zh-CN" dirty="0" smtClean="0">
                <a:solidFill>
                  <a:srgbClr val="FF0000"/>
                </a:solidFill>
              </a:rPr>
              <a:t>css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文件下载完成之后，才开始构建</a:t>
            </a:r>
            <a:r>
              <a:rPr kumimoji="1" lang="en-US" altLang="zh-CN" dirty="0" smtClean="0">
                <a:solidFill>
                  <a:srgbClr val="FF0000"/>
                </a:solidFill>
              </a:rPr>
              <a:t>CSSOM</a:t>
            </a:r>
            <a:r>
              <a:rPr kumimoji="1" lang="zh-CN" altLang="en-US" dirty="0" smtClean="0">
                <a:solidFill>
                  <a:srgbClr val="FF0000"/>
                </a:solidFill>
              </a:rPr>
              <a:t>树</a:t>
            </a: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demo1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</a:rPr>
              <a:t>。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r>
              <a:rPr kumimoji="1" lang="en-US" altLang="zh-CN" dirty="0" smtClean="0">
                <a:solidFill>
                  <a:srgbClr val="FF0000"/>
                </a:solidFill>
              </a:rPr>
              <a:t>2.css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文件的加载和解析不会阻塞</a:t>
            </a:r>
            <a:r>
              <a:rPr kumimoji="1" lang="en-US" altLang="zh-CN" dirty="0" smtClean="0">
                <a:solidFill>
                  <a:srgbClr val="FF00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文档的解析</a:t>
            </a: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demo2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</a:rPr>
              <a:t>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759328"/>
            <a:ext cx="5740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0129" y="1227969"/>
            <a:ext cx="845202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0070C0"/>
                </a:solidFill>
              </a:rPr>
              <a:t>(3)</a:t>
            </a:r>
            <a:r>
              <a:rPr kumimoji="1" lang="zh-CN" altLang="en-US" dirty="0" smtClean="0">
                <a:solidFill>
                  <a:srgbClr val="0070C0"/>
                </a:solidFill>
              </a:rPr>
              <a:t>继续解析</a:t>
            </a:r>
            <a:r>
              <a:rPr kumimoji="1" lang="en-US" altLang="zh-CN" dirty="0" smtClean="0">
                <a:solidFill>
                  <a:srgbClr val="0070C0"/>
                </a:solidFill>
              </a:rPr>
              <a:t>html</a:t>
            </a:r>
            <a:r>
              <a:rPr kumimoji="1" lang="zh-CN" altLang="en-US" dirty="0" smtClean="0">
                <a:solidFill>
                  <a:srgbClr val="0070C0"/>
                </a:solidFill>
              </a:rPr>
              <a:t>标签，构建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dom</a:t>
            </a:r>
            <a:r>
              <a:rPr kumimoji="1" lang="zh-CN" altLang="en-US" dirty="0" smtClean="0">
                <a:solidFill>
                  <a:srgbClr val="0070C0"/>
                </a:solidFill>
              </a:rPr>
              <a:t>树，发现</a:t>
            </a:r>
            <a:r>
              <a:rPr kumimoji="1" lang="en-US" altLang="zh-CN" dirty="0" smtClean="0">
                <a:solidFill>
                  <a:srgbClr val="0070C0"/>
                </a:solidFill>
              </a:rPr>
              <a:t>script</a:t>
            </a:r>
            <a:r>
              <a:rPr kumimoji="1" lang="zh-CN" altLang="en-US" dirty="0" smtClean="0">
                <a:solidFill>
                  <a:srgbClr val="0070C0"/>
                </a:solidFill>
              </a:rPr>
              <a:t>标签，发起网络请求，加载和执行外部文件，此时会阻塞</a:t>
            </a:r>
            <a:r>
              <a:rPr kumimoji="1" lang="en-US" altLang="zh-CN" dirty="0" smtClean="0">
                <a:solidFill>
                  <a:srgbClr val="0070C0"/>
                </a:solidFill>
              </a:rPr>
              <a:t>html</a:t>
            </a:r>
            <a:r>
              <a:rPr kumimoji="1" lang="zh-CN" altLang="en-US" dirty="0" smtClean="0">
                <a:solidFill>
                  <a:srgbClr val="0070C0"/>
                </a:solidFill>
              </a:rPr>
              <a:t>标签的继续解析（这也是外部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js</a:t>
            </a:r>
            <a:r>
              <a:rPr kumimoji="1" lang="zh-CN" altLang="en-US" dirty="0" smtClean="0">
                <a:solidFill>
                  <a:srgbClr val="0070C0"/>
                </a:solidFill>
              </a:rPr>
              <a:t>文件的引入通常会放在最后）；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697" y="4010978"/>
            <a:ext cx="7509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F0000"/>
                </a:solidFill>
              </a:rPr>
              <a:t>Attention: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r>
              <a:rPr kumimoji="1" lang="en-US" altLang="zh-CN" dirty="0" smtClean="0">
                <a:solidFill>
                  <a:srgbClr val="FF0000"/>
                </a:solidFill>
              </a:rPr>
              <a:t>1.js</a:t>
            </a:r>
            <a:r>
              <a:rPr kumimoji="1" lang="zh-CN" altLang="en-US" dirty="0" smtClean="0">
                <a:solidFill>
                  <a:srgbClr val="FF0000"/>
                </a:solidFill>
              </a:rPr>
              <a:t>加载和执行会阻塞</a:t>
            </a:r>
            <a:r>
              <a:rPr kumimoji="1" lang="en-US" altLang="zh-CN" dirty="0" smtClean="0">
                <a:solidFill>
                  <a:srgbClr val="FF0000"/>
                </a:solidFill>
              </a:rPr>
              <a:t>html</a:t>
            </a:r>
            <a:r>
              <a:rPr kumimoji="1" lang="zh-CN" altLang="en-US" dirty="0" smtClean="0">
                <a:solidFill>
                  <a:srgbClr val="FF0000"/>
                </a:solidFill>
              </a:rPr>
              <a:t>标签的解析（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demo3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）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F0000"/>
                </a:solidFill>
              </a:rPr>
              <a:t>	   2.js</a:t>
            </a:r>
            <a:r>
              <a:rPr kumimoji="1" lang="zh-CN" altLang="en-US" dirty="0" smtClean="0">
                <a:solidFill>
                  <a:srgbClr val="FF0000"/>
                </a:solidFill>
              </a:rPr>
              <a:t>之前的外部</a:t>
            </a:r>
            <a:r>
              <a:rPr kumimoji="1" lang="en-US" altLang="zh-CN" dirty="0" smtClean="0">
                <a:solidFill>
                  <a:srgbClr val="FF0000"/>
                </a:solidFill>
              </a:rPr>
              <a:t>css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文件未加载解析完成之前，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js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不能执行 （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demo4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）。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F0000"/>
                </a:solidFill>
              </a:rPr>
              <a:t>Why?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保证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js</a:t>
            </a:r>
            <a:r>
              <a:rPr kumimoji="1" lang="zh-CN" altLang="en-US" dirty="0" smtClean="0">
                <a:solidFill>
                  <a:srgbClr val="FF0000"/>
                </a:solidFill>
              </a:rPr>
              <a:t>执行时能够获取准确的样式信息；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" y="2909338"/>
            <a:ext cx="7670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560" y="1092042"/>
            <a:ext cx="632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 startAt="4"/>
            </a:pPr>
            <a:r>
              <a:rPr kumimoji="1" lang="zh-CN" altLang="en-US" dirty="0" smtClean="0">
                <a:solidFill>
                  <a:srgbClr val="0070C0"/>
                </a:solidFill>
              </a:rPr>
              <a:t>将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已经构建的</a:t>
            </a:r>
            <a:r>
              <a:rPr kumimoji="1" lang="en-US" altLang="zh-CN" dirty="0" smtClean="0">
                <a:solidFill>
                  <a:srgbClr val="0070C0"/>
                </a:solidFill>
              </a:rPr>
              <a:t>DOM</a:t>
            </a:r>
            <a:r>
              <a:rPr kumimoji="1" lang="zh-CN" altLang="en-US" dirty="0" smtClean="0">
                <a:solidFill>
                  <a:srgbClr val="0070C0"/>
                </a:solidFill>
              </a:rPr>
              <a:t>树和</a:t>
            </a:r>
            <a:r>
              <a:rPr kumimoji="1" lang="en-US" altLang="zh-CN" dirty="0" smtClean="0">
                <a:solidFill>
                  <a:srgbClr val="0070C0"/>
                </a:solidFill>
              </a:rPr>
              <a:t>CSSOM</a:t>
            </a:r>
            <a:r>
              <a:rPr kumimoji="1" lang="zh-CN" altLang="en-US" dirty="0" smtClean="0">
                <a:solidFill>
                  <a:srgbClr val="0070C0"/>
                </a:solidFill>
              </a:rPr>
              <a:t>树进行依附，构建渲染树；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7706" y="3198316"/>
            <a:ext cx="1248035" cy="40777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DOM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068062" y="1915298"/>
            <a:ext cx="889687" cy="3212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body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068061" y="2670699"/>
            <a:ext cx="889687" cy="3212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735328" y="3534852"/>
            <a:ext cx="889687" cy="3212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487293" y="3534852"/>
            <a:ext cx="889687" cy="3212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  <p:cxnSp>
        <p:nvCxnSpPr>
          <p:cNvPr id="32" name="直线箭头连接符 31"/>
          <p:cNvCxnSpPr>
            <a:stCxn id="31" idx="2"/>
            <a:endCxn id="33" idx="0"/>
          </p:cNvCxnSpPr>
          <p:nvPr/>
        </p:nvCxnSpPr>
        <p:spPr>
          <a:xfrm flipH="1">
            <a:off x="7512905" y="2236574"/>
            <a:ext cx="1" cy="434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33" idx="2"/>
          </p:cNvCxnSpPr>
          <p:nvPr/>
        </p:nvCxnSpPr>
        <p:spPr>
          <a:xfrm flipH="1">
            <a:off x="7376980" y="2991975"/>
            <a:ext cx="135925" cy="542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33" idx="2"/>
          </p:cNvCxnSpPr>
          <p:nvPr/>
        </p:nvCxnSpPr>
        <p:spPr>
          <a:xfrm>
            <a:off x="7512905" y="2991975"/>
            <a:ext cx="222423" cy="542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6932137" y="3856128"/>
            <a:ext cx="0" cy="345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34" idx="2"/>
          </p:cNvCxnSpPr>
          <p:nvPr/>
        </p:nvCxnSpPr>
        <p:spPr>
          <a:xfrm>
            <a:off x="8180172" y="3856128"/>
            <a:ext cx="6179" cy="367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2075928" y="3205723"/>
            <a:ext cx="1248035" cy="40777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CSSOM</a:t>
            </a:r>
            <a:endParaRPr kumimoji="1" lang="zh-CN" altLang="en-US" dirty="0"/>
          </a:p>
        </p:txBody>
      </p:sp>
      <p:sp>
        <p:nvSpPr>
          <p:cNvPr id="45" name="加号 44"/>
          <p:cNvSpPr/>
          <p:nvPr/>
        </p:nvSpPr>
        <p:spPr>
          <a:xfrm>
            <a:off x="1606376" y="3303346"/>
            <a:ext cx="296562" cy="203887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等于 45"/>
          <p:cNvSpPr/>
          <p:nvPr/>
        </p:nvSpPr>
        <p:spPr>
          <a:xfrm>
            <a:off x="3546385" y="3303346"/>
            <a:ext cx="444844" cy="203887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127153" y="3198316"/>
            <a:ext cx="1828801" cy="41518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RenderTree</a:t>
            </a:r>
            <a:endParaRPr kumimoji="1" lang="zh-CN" altLang="en-US" dirty="0"/>
          </a:p>
        </p:txBody>
      </p:sp>
      <p:cxnSp>
        <p:nvCxnSpPr>
          <p:cNvPr id="49" name="直线箭头连接符 48"/>
          <p:cNvCxnSpPr>
            <a:stCxn id="28" idx="1"/>
          </p:cNvCxnSpPr>
          <p:nvPr/>
        </p:nvCxnSpPr>
        <p:spPr>
          <a:xfrm flipH="1">
            <a:off x="6553200" y="2075936"/>
            <a:ext cx="514862" cy="37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手动输入 49"/>
          <p:cNvSpPr/>
          <p:nvPr/>
        </p:nvSpPr>
        <p:spPr>
          <a:xfrm>
            <a:off x="5066271" y="2119563"/>
            <a:ext cx="1486930" cy="453924"/>
          </a:xfrm>
          <a:prstGeom prst="flowChartManualInp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Background-color:</a:t>
            </a:r>
          </a:p>
          <a:p>
            <a:pPr algn="ctr"/>
            <a:r>
              <a:rPr lang="uk-UA" altLang="zh-CN" sz="1400" dirty="0"/>
              <a:t>#616161</a:t>
            </a:r>
            <a:endParaRPr kumimoji="1" lang="zh-CN" altLang="en-US" sz="1400" dirty="0"/>
          </a:p>
        </p:txBody>
      </p:sp>
      <p:sp>
        <p:nvSpPr>
          <p:cNvPr id="51" name="手动输入 50"/>
          <p:cNvSpPr/>
          <p:nvPr/>
        </p:nvSpPr>
        <p:spPr>
          <a:xfrm>
            <a:off x="5556417" y="4203340"/>
            <a:ext cx="1375719" cy="453924"/>
          </a:xfrm>
          <a:prstGeom prst="flowChartManualInp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font-size: 30px</a:t>
            </a:r>
            <a:r>
              <a:rPr lang="en-US" altLang="zh-CN" sz="1400" dirty="0" smtClean="0"/>
              <a:t>;</a:t>
            </a:r>
          </a:p>
          <a:p>
            <a:pPr algn="ctr"/>
            <a:r>
              <a:rPr kumimoji="1" lang="en-US" altLang="zh-CN" sz="1400" dirty="0" smtClean="0"/>
              <a:t>Color: red;</a:t>
            </a:r>
            <a:endParaRPr kumimoji="1" lang="zh-CN" altLang="en-US" sz="1400" dirty="0"/>
          </a:p>
        </p:txBody>
      </p:sp>
      <p:sp>
        <p:nvSpPr>
          <p:cNvPr id="52" name="手动输入 51"/>
          <p:cNvSpPr/>
          <p:nvPr/>
        </p:nvSpPr>
        <p:spPr>
          <a:xfrm>
            <a:off x="7492311" y="4204570"/>
            <a:ext cx="1375719" cy="453924"/>
          </a:xfrm>
          <a:prstGeom prst="flowChartManualInp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font-size: 20px;</a:t>
            </a:r>
            <a:br>
              <a:rPr lang="en-US" altLang="zh-CN" sz="1400" dirty="0"/>
            </a:br>
            <a:r>
              <a:rPr lang="en-US" altLang="zh-CN" sz="1400" dirty="0"/>
              <a:t>color: blue;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24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560" y="1092042"/>
            <a:ext cx="856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 startAt="5"/>
            </a:pPr>
            <a:r>
              <a:rPr kumimoji="1" lang="zh-CN" altLang="en-US" dirty="0" smtClean="0">
                <a:solidFill>
                  <a:srgbClr val="0070C0"/>
                </a:solidFill>
              </a:rPr>
              <a:t>渲染引擎根据渲染树进行布局，绘制然后推送给</a:t>
            </a:r>
            <a:r>
              <a:rPr kumimoji="1" lang="en-US" altLang="zh-CN" dirty="0" smtClean="0">
                <a:solidFill>
                  <a:srgbClr val="0070C0"/>
                </a:solidFill>
              </a:rPr>
              <a:t>GPU</a:t>
            </a:r>
            <a:r>
              <a:rPr kumimoji="1" lang="zh-CN" altLang="en-US" dirty="0" smtClean="0">
                <a:solidFill>
                  <a:srgbClr val="0070C0"/>
                </a:solidFill>
              </a:rPr>
              <a:t>进行图层合并，最终呈现给</a:t>
            </a:r>
          </a:p>
          <a:p>
            <a:r>
              <a:rPr kumimoji="1" lang="zh-CN" altLang="en-US" dirty="0" smtClean="0">
                <a:solidFill>
                  <a:srgbClr val="0070C0"/>
                </a:solidFill>
              </a:rPr>
              <a:t>	我们的用户</a:t>
            </a:r>
            <a:r>
              <a:rPr kumimoji="1" lang="en-US" altLang="zh-CN" dirty="0" smtClean="0">
                <a:solidFill>
                  <a:srgbClr val="0070C0"/>
                </a:solidFill>
              </a:rPr>
              <a:t>(demo5)</a:t>
            </a:r>
            <a:r>
              <a:rPr kumimoji="1" lang="zh-CN" altLang="en-US" dirty="0" smtClean="0">
                <a:solidFill>
                  <a:srgbClr val="0070C0"/>
                </a:solidFill>
              </a:rPr>
              <a:t>；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192504"/>
            <a:ext cx="82804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560" y="1092042"/>
            <a:ext cx="897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(6) </a:t>
            </a:r>
            <a:r>
              <a:rPr kumimoji="1" lang="zh-CN" altLang="en-US" dirty="0" smtClean="0">
                <a:solidFill>
                  <a:srgbClr val="0070C0"/>
                </a:solidFill>
              </a:rPr>
              <a:t>当我们的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js</a:t>
            </a:r>
            <a:r>
              <a:rPr kumimoji="1" lang="zh-CN" altLang="en-US" dirty="0" smtClean="0">
                <a:solidFill>
                  <a:srgbClr val="0070C0"/>
                </a:solidFill>
              </a:rPr>
              <a:t>文件加载完成后就开始执行，它会修改已有的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dom</a:t>
            </a:r>
            <a:r>
              <a:rPr kumimoji="1" lang="zh-CN" altLang="en-US" dirty="0" smtClean="0">
                <a:solidFill>
                  <a:srgbClr val="0070C0"/>
                </a:solidFill>
              </a:rPr>
              <a:t>树和</a:t>
            </a:r>
            <a:r>
              <a:rPr kumimoji="1" lang="en-US" altLang="zh-CN" dirty="0" smtClean="0">
                <a:solidFill>
                  <a:srgbClr val="0070C0"/>
                </a:solidFill>
              </a:rPr>
              <a:t>(</a:t>
            </a:r>
            <a:r>
              <a:rPr kumimoji="1" lang="zh-CN" altLang="en-US" dirty="0" smtClean="0">
                <a:solidFill>
                  <a:srgbClr val="0070C0"/>
                </a:solidFill>
              </a:rPr>
              <a:t>或</a:t>
            </a:r>
            <a:r>
              <a:rPr kumimoji="1" lang="en-US" altLang="zh-CN" dirty="0" smtClean="0">
                <a:solidFill>
                  <a:srgbClr val="0070C0"/>
                </a:solidFill>
              </a:rPr>
              <a:t>)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cssom</a:t>
            </a:r>
            <a:r>
              <a:rPr kumimoji="1" lang="zh-CN" altLang="en-US" dirty="0" smtClean="0">
                <a:solidFill>
                  <a:srgbClr val="0070C0"/>
                </a:solidFill>
              </a:rPr>
              <a:t>树</a:t>
            </a:r>
            <a:r>
              <a:rPr kumimoji="1" lang="en-US" altLang="zh-CN" dirty="0" smtClean="0">
                <a:solidFill>
                  <a:srgbClr val="0070C0"/>
                </a:solidFill>
              </a:rPr>
              <a:t>,</a:t>
            </a:r>
            <a:r>
              <a:rPr kumimoji="1" lang="zh-CN" altLang="en-US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js</a:t>
            </a:r>
            <a:r>
              <a:rPr kumimoji="1" lang="zh-CN" altLang="en-US" dirty="0" smtClean="0">
                <a:solidFill>
                  <a:srgbClr val="0070C0"/>
                </a:solidFill>
              </a:rPr>
              <a:t>执行</a:t>
            </a:r>
          </a:p>
          <a:p>
            <a:r>
              <a:rPr kumimoji="1" lang="zh-CN" altLang="en-US" dirty="0" smtClean="0">
                <a:solidFill>
                  <a:srgbClr val="0070C0"/>
                </a:solidFill>
              </a:rPr>
              <a:t>完成之后，渲染引擎继续解析</a:t>
            </a:r>
            <a:r>
              <a:rPr kumimoji="1" lang="en-US" altLang="zh-CN" dirty="0" smtClean="0">
                <a:solidFill>
                  <a:srgbClr val="0070C0"/>
                </a:solidFill>
              </a:rPr>
              <a:t>html</a:t>
            </a:r>
            <a:r>
              <a:rPr kumimoji="1" lang="zh-CN" altLang="en-US" dirty="0" smtClean="0">
                <a:solidFill>
                  <a:srgbClr val="0070C0"/>
                </a:solidFill>
              </a:rPr>
              <a:t>标签，所有标签解析完成，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dom</a:t>
            </a:r>
            <a:r>
              <a:rPr kumimoji="1" lang="zh-CN" altLang="en-US" dirty="0" smtClean="0">
                <a:solidFill>
                  <a:srgbClr val="0070C0"/>
                </a:solidFill>
              </a:rPr>
              <a:t>树构建完成；此时页</a:t>
            </a:r>
          </a:p>
          <a:p>
            <a:r>
              <a:rPr kumimoji="1" lang="zh-CN" altLang="en-US" dirty="0" smtClean="0">
                <a:solidFill>
                  <a:srgbClr val="0070C0"/>
                </a:solidFill>
              </a:rPr>
              <a:t>面重新渲染；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6" y="4036588"/>
            <a:ext cx="6997700" cy="147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96" y="2328534"/>
            <a:ext cx="7048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7774" y="1178542"/>
            <a:ext cx="6721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3.3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提升首屏渲染速度以及用户交互体验，我们能做什么？</a:t>
            </a:r>
            <a:endParaRPr kumimoji="1"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1912" y="1655804"/>
            <a:ext cx="379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(1) 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缩减首屏内容大小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1085" y="2261287"/>
            <a:ext cx="73584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	为</a:t>
            </a:r>
            <a:r>
              <a:rPr lang="zh-CN" altLang="en-US" dirty="0"/>
              <a:t>提高网页加载速度，请限制呈现网页首屏内容所需的数据（</a:t>
            </a:r>
            <a:r>
              <a:rPr lang="en-US" altLang="zh-CN" dirty="0"/>
              <a:t>HTML</a:t>
            </a:r>
            <a:r>
              <a:rPr lang="zh-CN" altLang="en-US" dirty="0"/>
              <a:t>标记、图片、</a:t>
            </a:r>
            <a:r>
              <a:rPr lang="en-US" altLang="zh-CN" dirty="0"/>
              <a:t>CSS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）大小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	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481912" y="4365873"/>
            <a:ext cx="7648832" cy="9144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kumimoji="1" lang="en-US" altLang="zh-CN" dirty="0"/>
              <a:t>1.</a:t>
            </a:r>
            <a:r>
              <a:rPr kumimoji="1" lang="zh-CN" altLang="en-US" dirty="0"/>
              <a:t>结构化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，以便首先加载关键的首屏</a:t>
            </a:r>
            <a:r>
              <a:rPr kumimoji="1" lang="zh-CN" altLang="en-US" dirty="0" smtClean="0"/>
              <a:t>内容；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	</a:t>
            </a:r>
            <a:r>
              <a:rPr kumimoji="1" lang="en-US" altLang="zh-CN" dirty="0"/>
              <a:t>2.</a:t>
            </a:r>
            <a:r>
              <a:rPr kumimoji="1" lang="zh-CN" altLang="en-US" dirty="0"/>
              <a:t>减少资源所用</a:t>
            </a:r>
            <a:r>
              <a:rPr kumimoji="1" lang="zh-CN" altLang="en-US" dirty="0" smtClean="0"/>
              <a:t>数据量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可以将首屏无关的内容延迟加载；</a:t>
            </a:r>
            <a:endParaRPr kumimoji="1"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4040658" y="3317468"/>
            <a:ext cx="160638" cy="73475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3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7774" y="1178542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优化</a:t>
            </a:r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发送过程</a:t>
            </a:r>
            <a:endParaRPr kumimoji="1"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74" y="1680519"/>
            <a:ext cx="858794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	浏览器呈现内容必须等到外部</a:t>
            </a:r>
            <a:r>
              <a:rPr lang="en-US" altLang="zh-CN" dirty="0"/>
              <a:t>CSS</a:t>
            </a:r>
            <a:r>
              <a:rPr lang="zh-CN" altLang="en-US" dirty="0" smtClean="0"/>
              <a:t>文件加载并解析完成。</a:t>
            </a:r>
            <a:r>
              <a:rPr lang="zh-CN" altLang="en-US" dirty="0"/>
              <a:t>这会导致额外的网络延迟，并延长屏幕显示内容的时间。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	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53200" y="5647038"/>
            <a:ext cx="203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详情请看</a:t>
            </a:r>
            <a:r>
              <a:rPr kumimoji="1" lang="en-US" altLang="zh-CN" dirty="0" smtClean="0">
                <a:solidFill>
                  <a:srgbClr val="FF0000"/>
                </a:solidFill>
              </a:rPr>
              <a:t>demo5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可选流程 6"/>
          <p:cNvSpPr/>
          <p:nvPr/>
        </p:nvSpPr>
        <p:spPr>
          <a:xfrm>
            <a:off x="757882" y="3480188"/>
            <a:ext cx="7648832" cy="1853514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如果外部</a:t>
            </a:r>
            <a:r>
              <a:rPr lang="en-US" altLang="zh-CN" dirty="0"/>
              <a:t>CSS</a:t>
            </a:r>
            <a:r>
              <a:rPr lang="zh-CN" altLang="en-US" dirty="0"/>
              <a:t>资源较小，可以直接在</a:t>
            </a:r>
            <a:r>
              <a:rPr lang="en-US" altLang="zh-CN" dirty="0"/>
              <a:t>HTML</a:t>
            </a:r>
            <a:r>
              <a:rPr lang="zh-CN" altLang="en-US" dirty="0"/>
              <a:t>文档中内嵌较小</a:t>
            </a:r>
            <a:r>
              <a:rPr lang="en-US" altLang="zh-CN" dirty="0"/>
              <a:t>CSS</a:t>
            </a:r>
            <a:r>
              <a:rPr lang="zh-CN" altLang="en-US" dirty="0"/>
              <a:t>资源。这种方式不会阻止浏览器继续呈现网页。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	</a:t>
            </a:r>
            <a:r>
              <a:rPr kumimoji="1" lang="en-US" altLang="zh-CN" dirty="0"/>
              <a:t>2.</a:t>
            </a:r>
            <a:r>
              <a:rPr lang="zh-CN" altLang="en-US" dirty="0"/>
              <a:t>如果</a:t>
            </a:r>
            <a:r>
              <a:rPr lang="en-US" altLang="zh-CN" dirty="0"/>
              <a:t>CSS</a:t>
            </a:r>
            <a:r>
              <a:rPr lang="zh-CN" altLang="en-US" dirty="0"/>
              <a:t>文件较大，您需要识别和内嵌呈现首屏内容所需的</a:t>
            </a:r>
            <a:r>
              <a:rPr lang="en-US" altLang="zh-CN" dirty="0"/>
              <a:t>CSS</a:t>
            </a:r>
            <a:r>
              <a:rPr lang="zh-CN" altLang="en-US" dirty="0"/>
              <a:t>，并暂缓加载其余样式，直到首屏内容显示之后为止。</a:t>
            </a:r>
            <a:endParaRPr kumimoji="1"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4040658" y="2588418"/>
            <a:ext cx="160638" cy="73475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7774" y="1178542"/>
            <a:ext cx="3432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移除阻止呈现的</a:t>
            </a:r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endParaRPr kumimoji="1"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151988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	浏览器</a:t>
            </a:r>
            <a:r>
              <a:rPr lang="zh-CN" altLang="en-US" dirty="0"/>
              <a:t>必须先解析网页，然后才能将其呈现给用户。</a:t>
            </a:r>
            <a:r>
              <a:rPr lang="zh-CN" altLang="en-US" dirty="0" smtClean="0"/>
              <a:t>如果在</a:t>
            </a:r>
            <a:r>
              <a:rPr lang="zh-CN" altLang="en-US" dirty="0"/>
              <a:t>解析过程</a:t>
            </a:r>
            <a:r>
              <a:rPr lang="zh-CN" altLang="en-US" dirty="0" smtClean="0"/>
              <a:t>中</a:t>
            </a:r>
            <a:r>
              <a:rPr lang="zh-CN" altLang="en-US" dirty="0"/>
              <a:t>渲染引擎</a:t>
            </a:r>
            <a:r>
              <a:rPr lang="zh-CN" altLang="en-US" dirty="0" smtClean="0">
                <a:solidFill>
                  <a:srgbClr val="FF0000"/>
                </a:solidFill>
              </a:rPr>
              <a:t>遇到阻止呈现的外部</a:t>
            </a:r>
            <a:r>
              <a:rPr lang="zh-CN" altLang="en-US" dirty="0">
                <a:solidFill>
                  <a:srgbClr val="FF0000"/>
                </a:solidFill>
              </a:rPr>
              <a:t>脚本，</a:t>
            </a:r>
            <a:r>
              <a:rPr lang="zh-CN" altLang="en-US" dirty="0" smtClean="0">
                <a:solidFill>
                  <a:srgbClr val="FF0000"/>
                </a:solidFill>
              </a:rPr>
              <a:t>必须停下来下载和执行</a:t>
            </a:r>
            <a:r>
              <a:rPr lang="en-US" altLang="zh-CN" dirty="0" smtClean="0">
                <a:solidFill>
                  <a:srgbClr val="FF0000"/>
                </a:solidFill>
              </a:rPr>
              <a:t>JavaScript</a:t>
            </a:r>
            <a:r>
              <a:rPr lang="zh-CN" altLang="en-US" dirty="0" smtClean="0"/>
              <a:t>。这样浏览器</a:t>
            </a:r>
            <a:r>
              <a:rPr lang="zh-CN" altLang="en-US" dirty="0"/>
              <a:t>都会</a:t>
            </a:r>
            <a:r>
              <a:rPr lang="zh-CN" altLang="en-US" dirty="0" smtClean="0"/>
              <a:t>增加网络</a:t>
            </a:r>
            <a:r>
              <a:rPr lang="zh-CN" altLang="en-US" dirty="0"/>
              <a:t>往返过程</a:t>
            </a:r>
            <a:r>
              <a:rPr lang="zh-CN" altLang="en-US" dirty="0" smtClean="0"/>
              <a:t>，导致</a:t>
            </a:r>
            <a:r>
              <a:rPr lang="zh-CN" altLang="en-US" dirty="0"/>
              <a:t>首次呈现网页的时间延迟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		</a:t>
            </a:r>
            <a:endParaRPr lang="zh-CN" alt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973953" y="5696465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详情请看</a:t>
            </a:r>
            <a:r>
              <a:rPr kumimoji="1" lang="en-US" altLang="zh-CN" dirty="0" smtClean="0">
                <a:solidFill>
                  <a:srgbClr val="FF0000"/>
                </a:solidFill>
              </a:rPr>
              <a:t>demo6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914400" y="3938556"/>
            <a:ext cx="7648832" cy="9144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以</a:t>
            </a:r>
            <a:r>
              <a:rPr lang="zh-CN" altLang="en-US" dirty="0"/>
              <a:t>内嵌方式处理呈现首屏区域所需的</a:t>
            </a:r>
            <a:r>
              <a:rPr lang="en-US" altLang="zh-CN" dirty="0"/>
              <a:t>JavaScript</a:t>
            </a:r>
            <a:r>
              <a:rPr lang="zh-CN" altLang="en-US" dirty="0"/>
              <a:t>，延迟加载添加其他功能所需的</a:t>
            </a:r>
            <a:r>
              <a:rPr lang="en-US" altLang="zh-CN" dirty="0"/>
              <a:t>JavaScript</a:t>
            </a:r>
            <a:r>
              <a:rPr lang="zh-CN" altLang="en-US" dirty="0"/>
              <a:t>，直到首屏内容呈现完毕为止。</a:t>
            </a:r>
          </a:p>
        </p:txBody>
      </p:sp>
      <p:sp>
        <p:nvSpPr>
          <p:cNvPr id="8" name="下箭头 7"/>
          <p:cNvSpPr/>
          <p:nvPr/>
        </p:nvSpPr>
        <p:spPr>
          <a:xfrm>
            <a:off x="4102443" y="2934407"/>
            <a:ext cx="160638" cy="73475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3060" y="1129114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首屏耗时对比</a:t>
            </a:r>
            <a:endParaRPr kumimoji="1"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1519880"/>
            <a:ext cx="7772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	</a:t>
            </a:r>
            <a:r>
              <a:rPr lang="zh-CN" altLang="en-US" dirty="0"/>
              <a:t>		</a:t>
            </a:r>
            <a:endParaRPr lang="zh-CN" alt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973953" y="6005386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详情请看</a:t>
            </a:r>
            <a:r>
              <a:rPr kumimoji="1" lang="en-US" altLang="zh-CN" dirty="0" smtClean="0">
                <a:solidFill>
                  <a:srgbClr val="FF0000"/>
                </a:solidFill>
              </a:rPr>
              <a:t>demo6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8530"/>
            <a:ext cx="9144000" cy="19109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" y="4056224"/>
            <a:ext cx="9144000" cy="18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0" y="1582003"/>
            <a:ext cx="5778500" cy="3175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7280" y="4835518"/>
            <a:ext cx="75895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Walmart</a:t>
            </a:r>
            <a:r>
              <a:rPr lang="zh-CN" altLang="en-US" dirty="0" smtClean="0"/>
              <a:t>每</a:t>
            </a:r>
            <a:r>
              <a:rPr lang="zh-CN" altLang="en-US" dirty="0"/>
              <a:t>降低</a:t>
            </a:r>
            <a:r>
              <a:rPr lang="en-US" altLang="zh-CN" dirty="0"/>
              <a:t>100ms</a:t>
            </a:r>
            <a:r>
              <a:rPr lang="zh-CN" altLang="en-US" dirty="0"/>
              <a:t>的加载时间</a:t>
            </a:r>
            <a:r>
              <a:rPr lang="en-US" altLang="zh-CN" dirty="0"/>
              <a:t>, </a:t>
            </a:r>
            <a:r>
              <a:rPr lang="zh-CN" altLang="en-US" dirty="0"/>
              <a:t>他们的收入就提高</a:t>
            </a:r>
            <a:r>
              <a:rPr lang="en-US" altLang="zh-CN" dirty="0"/>
              <a:t>1%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Yahoo</a:t>
            </a:r>
            <a:r>
              <a:rPr lang="zh-CN" altLang="en-US" dirty="0" smtClean="0"/>
              <a:t>每</a:t>
            </a:r>
            <a:r>
              <a:rPr lang="zh-CN" altLang="en-US" dirty="0"/>
              <a:t>降低</a:t>
            </a:r>
            <a:r>
              <a:rPr lang="en-US" altLang="zh-CN" dirty="0"/>
              <a:t>400ms</a:t>
            </a:r>
            <a:r>
              <a:rPr lang="zh-CN" altLang="en-US" dirty="0"/>
              <a:t>的加载时间，他们的访问量就提升</a:t>
            </a:r>
            <a:r>
              <a:rPr lang="en-US" altLang="zh-CN" dirty="0"/>
              <a:t>9%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Mozilla</a:t>
            </a:r>
            <a:r>
              <a:rPr lang="zh-CN" altLang="en-US" dirty="0" smtClean="0"/>
              <a:t>将</a:t>
            </a:r>
            <a:r>
              <a:rPr lang="zh-CN" altLang="en-US" dirty="0"/>
              <a:t>他们的页面速度提升了</a:t>
            </a:r>
            <a:r>
              <a:rPr lang="en-US" altLang="zh-CN" dirty="0"/>
              <a:t>2.2</a:t>
            </a:r>
            <a:r>
              <a:rPr lang="zh-CN" altLang="en-US" dirty="0"/>
              <a:t>秒，每年多获得了</a:t>
            </a:r>
            <a:r>
              <a:rPr lang="en-US" altLang="zh-CN" dirty="0"/>
              <a:t>1.6</a:t>
            </a:r>
            <a:r>
              <a:rPr lang="zh-CN" altLang="en-US" dirty="0"/>
              <a:t>亿</a:t>
            </a:r>
            <a:r>
              <a:rPr lang="en-US" altLang="zh-CN" dirty="0" err="1"/>
              <a:t>firefox</a:t>
            </a:r>
            <a:r>
              <a:rPr lang="zh-CN" altLang="en-US" dirty="0"/>
              <a:t>的下载量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58497" y="234778"/>
            <a:ext cx="416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</a:rPr>
              <a:t>     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1</a:t>
            </a:r>
            <a:r>
              <a:rPr kumimoji="1" lang="en-US" altLang="zh-CN" b="1" dirty="0">
                <a:solidFill>
                  <a:schemeClr val="bg1"/>
                </a:solidFill>
              </a:rPr>
              <a:t>.</a:t>
            </a:r>
            <a:r>
              <a:rPr kumimoji="1" lang="zh-CN" altLang="en-US" b="1" dirty="0">
                <a:solidFill>
                  <a:schemeClr val="bg1"/>
                </a:solidFill>
              </a:rPr>
              <a:t>性能优化的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重要性、目标和着力点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2995" y="1120427"/>
            <a:ext cx="263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性能优化的重要性</a:t>
            </a:r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130" y="1351539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3.5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提升页面交互性能，我们能做什么？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2130" y="2087368"/>
            <a:ext cx="64378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细黑" charset="-122"/>
              </a:rPr>
              <a:t>帧数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charset="-122"/>
              </a:rPr>
              <a:t>–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charset="-122"/>
              </a:rPr>
              <a:t>显示设备通常的刷新率通常是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charset="-122"/>
              </a:rPr>
              <a:t>50~60Hz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charset="-122"/>
              </a:rPr>
              <a:t>–1000ms / 60 ≈ 16.6ms(1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charset="-122"/>
              </a:rPr>
              <a:t>毫秒的优化意味着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charset="-122"/>
              </a:rPr>
              <a:t>6%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charset="-122"/>
              </a:rPr>
              <a:t>的性能提升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charset="-122"/>
              </a:rPr>
              <a:t>)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600" dirty="0">
                <a:solidFill>
                  <a:srgbClr val="FFFFFF"/>
                </a:solidFill>
                <a:latin typeface="华文细黑" charset="-122"/>
              </a:rPr>
              <a:t>Web</a:t>
            </a:r>
            <a:r>
              <a:rPr lang="zh-CN" altLang="en-US" sz="1600" dirty="0">
                <a:solidFill>
                  <a:srgbClr val="FFFFFF"/>
                </a:solidFill>
                <a:latin typeface="华文细黑" charset="-122"/>
              </a:rPr>
              <a:t>渲染性能优化目标</a:t>
            </a:r>
            <a:r>
              <a:rPr lang="en-US" altLang="zh-CN" sz="1600" dirty="0">
                <a:solidFill>
                  <a:srgbClr val="FFFFFF"/>
                </a:solidFill>
                <a:latin typeface="华文细黑" charset="-122"/>
              </a:rPr>
              <a:t>: </a:t>
            </a:r>
            <a:endParaRPr lang="zh-CN" altLang="en-US" dirty="0"/>
          </a:p>
          <a:p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16.6ms 16.6ms 16.6ms 16.6ms </a:t>
            </a:r>
            <a:endParaRPr lang="zh-CN" altLang="en-US" dirty="0"/>
          </a:p>
          <a:p>
            <a:r>
              <a:rPr lang="zh-CN" altLang="en-US" sz="2000" dirty="0">
                <a:solidFill>
                  <a:srgbClr val="FFFFFF"/>
                </a:solidFill>
                <a:latin typeface="宋体" charset="0"/>
              </a:rPr>
              <a:t>脚本时间 </a:t>
            </a:r>
            <a:r>
              <a:rPr lang="en-US" altLang="zh-CN" sz="2000" dirty="0">
                <a:solidFill>
                  <a:srgbClr val="FFFFFF"/>
                </a:solidFill>
                <a:latin typeface="Arial,Bold" charset="0"/>
              </a:rPr>
              <a:t>+ 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</a:rPr>
              <a:t>渲染时间 </a:t>
            </a:r>
            <a:r>
              <a:rPr lang="en-US" altLang="zh-CN" sz="2000" dirty="0">
                <a:solidFill>
                  <a:srgbClr val="FFFFFF"/>
                </a:solidFill>
                <a:latin typeface="Arial,Bold" charset="0"/>
              </a:rPr>
              <a:t>+ 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</a:rPr>
              <a:t>绘制时间 </a:t>
            </a:r>
            <a:r>
              <a:rPr lang="en-US" altLang="zh-CN" sz="2000" dirty="0">
                <a:solidFill>
                  <a:srgbClr val="FFFFFF"/>
                </a:solidFill>
                <a:latin typeface="Arial,Bold" charset="0"/>
              </a:rPr>
              <a:t>&lt; 16ms (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</a:rPr>
              <a:t>每帧</a:t>
            </a:r>
            <a:r>
              <a:rPr lang="en-US" altLang="zh-CN" sz="2000" dirty="0">
                <a:solidFill>
                  <a:srgbClr val="FFFFFF"/>
                </a:solidFill>
                <a:latin typeface="Arial,Bold" charset="0"/>
              </a:rPr>
              <a:t>) </a:t>
            </a:r>
            <a:endParaRPr lang="zh-CN" altLang="en-US" dirty="0"/>
          </a:p>
          <a:p>
            <a:r>
              <a:rPr lang="zh-CN" altLang="en-US" sz="1200" dirty="0">
                <a:solidFill>
                  <a:srgbClr val="FFFFFF"/>
                </a:solidFill>
                <a:latin typeface="微软雅黑" charset="0"/>
              </a:rPr>
              <a:t>脚本执行 渲染 绘制 </a:t>
            </a:r>
            <a:endParaRPr lang="zh-CN" altLang="en-US" dirty="0"/>
          </a:p>
          <a:p>
            <a:r>
              <a:rPr lang="en-US" altLang="zh-CN" sz="1200" dirty="0">
                <a:solidFill>
                  <a:srgbClr val="FFFFFF"/>
                </a:solidFill>
                <a:latin typeface="微软雅黑" charset="0"/>
              </a:rPr>
              <a:t>/ </a:t>
            </a:r>
            <a:endParaRPr lang="zh-CN" altLang="en-US" dirty="0"/>
          </a:p>
          <a:p>
            <a:r>
              <a:rPr lang="zh-CN" altLang="en-US" sz="1200" dirty="0">
                <a:solidFill>
                  <a:srgbClr val="FFFFFF"/>
                </a:solidFill>
                <a:latin typeface="微软雅黑" charset="0"/>
              </a:rPr>
              <a:t>合成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0093"/>
            <a:ext cx="9144000" cy="24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9762" y="15245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浏览器渲染丢帧的情况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3521"/>
            <a:ext cx="9144000" cy="251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099" y="6518531"/>
            <a:ext cx="2133600" cy="365125"/>
          </a:xfrm>
        </p:spPr>
        <p:txBody>
          <a:bodyPr/>
          <a:lstStyle/>
          <a:p>
            <a:fld id="{6479F11A-A551-5741-856E-20275B670032}" type="slidenum">
              <a:rPr kumimoji="1" lang="zh-CN" altLang="en-US" sz="1400" b="1" smtClean="0">
                <a:solidFill>
                  <a:schemeClr val="bg1"/>
                </a:solidFill>
                <a:latin typeface="Arial Black"/>
                <a:cs typeface="Arial Black"/>
              </a:rPr>
              <a:t>32</a:t>
            </a:fld>
            <a:endParaRPr kumimoji="1" lang="zh-CN" altLang="en-US" sz="14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5957" y="185195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</a:rPr>
              <a:t>     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运行时性能分析与优化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9892" y="13664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chemeClr val="bg1">
                    <a:lumMod val="50000"/>
                  </a:schemeClr>
                </a:solidFill>
              </a:rPr>
              <a:t>性能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分析工具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9439"/>
            <a:ext cx="9144000" cy="42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988" y="175931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主要的性能优化方向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5546" y="2288170"/>
            <a:ext cx="70186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优化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的执行。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优化样式计算 </a:t>
            </a:r>
            <a:r>
              <a:rPr lang="en-US" altLang="zh-CN" dirty="0" smtClean="0"/>
              <a:t>(Render Styles)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优化布局</a:t>
            </a:r>
            <a:r>
              <a:rPr lang="en-US" altLang="zh-CN" dirty="0"/>
              <a:t>(Layout/reflow)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优化绘制</a:t>
            </a:r>
            <a:r>
              <a:rPr lang="en-US" altLang="zh-CN" dirty="0" smtClean="0"/>
              <a:t>(Paint)</a:t>
            </a:r>
            <a:endParaRPr lang="en-US" altLang="zh-CN" dirty="0"/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zh-CN" altLang="en-US" b="1" dirty="0" smtClean="0">
                <a:solidFill>
                  <a:srgbClr val="00B0F0"/>
                </a:solidFill>
              </a:rPr>
              <a:t>减少这三个</a:t>
            </a:r>
            <a:r>
              <a:rPr lang="zh-CN" altLang="en-US" b="1" dirty="0">
                <a:solidFill>
                  <a:srgbClr val="00B0F0"/>
                </a:solidFill>
              </a:rPr>
              <a:t>行为是</a:t>
            </a:r>
            <a:r>
              <a:rPr lang="en-US" altLang="zh-CN" b="1" dirty="0">
                <a:solidFill>
                  <a:srgbClr val="00B0F0"/>
                </a:solidFill>
              </a:rPr>
              <a:t>web</a:t>
            </a:r>
            <a:r>
              <a:rPr lang="zh-CN" altLang="en-US" b="1" dirty="0">
                <a:solidFill>
                  <a:srgbClr val="00B0F0"/>
                </a:solidFill>
              </a:rPr>
              <a:t>渲染优化重点思考的问题 </a:t>
            </a:r>
          </a:p>
        </p:txBody>
      </p:sp>
      <p:sp>
        <p:nvSpPr>
          <p:cNvPr id="8" name="矩形 7"/>
          <p:cNvSpPr/>
          <p:nvPr/>
        </p:nvSpPr>
        <p:spPr>
          <a:xfrm>
            <a:off x="2775151" y="1893610"/>
            <a:ext cx="778493" cy="3830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17077" y="1854875"/>
            <a:ext cx="1425408" cy="3830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Render Tree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04176" y="1244924"/>
            <a:ext cx="924828" cy="38305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CSSOM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28894" y="2517760"/>
            <a:ext cx="924828" cy="383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DOM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3629004" y="1436454"/>
            <a:ext cx="288073" cy="609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3653722" y="2046405"/>
            <a:ext cx="263355" cy="662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642909" y="1869460"/>
            <a:ext cx="863177" cy="3830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Layout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94156" y="1871688"/>
            <a:ext cx="764060" cy="38305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Paint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834187" y="1884045"/>
            <a:ext cx="1186243" cy="3830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Composite</a:t>
            </a:r>
            <a:endParaRPr kumimoji="1" lang="zh-CN" altLang="en-US" dirty="0"/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3157389" y="1627983"/>
            <a:ext cx="9201" cy="266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183801" y="2270696"/>
            <a:ext cx="7507" cy="24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5342485" y="2046405"/>
            <a:ext cx="300424" cy="14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6506086" y="2060990"/>
            <a:ext cx="288070" cy="2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7558216" y="2063218"/>
            <a:ext cx="275971" cy="12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855" y="1297848"/>
            <a:ext cx="416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(1)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加速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执行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702" y="1905803"/>
            <a:ext cx="85014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JavaScript </a:t>
            </a:r>
            <a:r>
              <a:rPr lang="zh-CN" altLang="en-US" dirty="0"/>
              <a:t>计算，特别是会触发大量视觉变化的计算会降低应用性能。 不要让时机不当或长时间运行的 </a:t>
            </a:r>
            <a:r>
              <a:rPr lang="en-US" altLang="zh-CN" dirty="0"/>
              <a:t>JavaScript </a:t>
            </a:r>
            <a:r>
              <a:rPr lang="zh-CN" altLang="en-US" dirty="0"/>
              <a:t>影响用户交互。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可选流程 7"/>
          <p:cNvSpPr/>
          <p:nvPr/>
        </p:nvSpPr>
        <p:spPr>
          <a:xfrm>
            <a:off x="444838" y="4166578"/>
            <a:ext cx="8241961" cy="1362929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1.</a:t>
            </a:r>
            <a:r>
              <a:rPr lang="zh-CN" altLang="en-US" dirty="0"/>
              <a:t>使用 </a:t>
            </a:r>
            <a:r>
              <a:rPr lang="en-US" altLang="zh-CN" dirty="0"/>
              <a:t>requestAnimationFrame </a:t>
            </a:r>
            <a:r>
              <a:rPr lang="zh-CN" altLang="en-US" dirty="0"/>
              <a:t>来实现视觉</a:t>
            </a:r>
            <a:r>
              <a:rPr lang="zh-CN" altLang="en-US" dirty="0" smtClean="0"/>
              <a:t>变化；</a:t>
            </a:r>
            <a:r>
              <a:rPr lang="en-US" altLang="zh-CN" dirty="0" smtClean="0"/>
              <a:t>(</a:t>
            </a:r>
            <a:r>
              <a:rPr lang="en-US" altLang="zh-CN" sz="1400" dirty="0" smtClean="0"/>
              <a:t>E.g.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 requestAnimationFrame</a:t>
            </a:r>
            <a:r>
              <a:rPr lang="en-US" altLang="zh-CN" sz="1400" dirty="0"/>
              <a:t> 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/>
              <a:t>将纯粹的计算工作转移</a:t>
            </a:r>
            <a:r>
              <a:rPr lang="zh-CN" altLang="en-US" dirty="0" smtClean="0"/>
              <a:t>到工作线程；（</a:t>
            </a:r>
            <a:r>
              <a:rPr lang="en-US" altLang="zh-CN" b="1" dirty="0" smtClean="0">
                <a:solidFill>
                  <a:srgbClr val="FF0000"/>
                </a:solidFill>
              </a:rPr>
              <a:t>demo/web-worker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102443" y="3292753"/>
            <a:ext cx="259492" cy="73475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44032" y="5987018"/>
            <a:ext cx="222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hlinkClick r:id="rId2"/>
              </a:rPr>
              <a:t>加速</a:t>
            </a:r>
            <a:r>
              <a:rPr kumimoji="1" lang="en-US" altLang="zh-CN" dirty="0" smtClean="0">
                <a:hlinkClick r:id="rId2"/>
              </a:rPr>
              <a:t>js</a:t>
            </a:r>
            <a:r>
              <a:rPr kumimoji="1" lang="zh-CN" altLang="en-US" dirty="0" smtClean="0">
                <a:hlinkClick r:id="rId2"/>
              </a:rPr>
              <a:t>的执行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35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855" y="1297848"/>
            <a:ext cx="56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优化样式计算（缩小样式计算范围并降低其复杂度）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6562" y="1744469"/>
            <a:ext cx="876094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样式更改开销较大，在这些更改会影响 </a:t>
            </a:r>
            <a:r>
              <a:rPr lang="en-US" altLang="zh-CN" dirty="0"/>
              <a:t>DOM </a:t>
            </a:r>
            <a:r>
              <a:rPr lang="zh-CN" altLang="en-US" dirty="0"/>
              <a:t>中的多个元素时更是如此。 只要您将样式应用到元素，浏览器就必须确定对所有相关元素的影响、重新计算布局并重新绘制。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可选流程 7"/>
          <p:cNvSpPr/>
          <p:nvPr/>
        </p:nvSpPr>
        <p:spPr>
          <a:xfrm>
            <a:off x="939113" y="4376647"/>
            <a:ext cx="7648832" cy="1362929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1.</a:t>
            </a:r>
            <a:r>
              <a:rPr lang="zh-CN" altLang="en-US" dirty="0"/>
              <a:t>降低选择器的</a:t>
            </a:r>
            <a:r>
              <a:rPr lang="zh-CN" altLang="en-US" dirty="0" smtClean="0"/>
              <a:t>复杂性</a:t>
            </a:r>
            <a:r>
              <a:rPr lang="en-US" altLang="zh-CN" dirty="0" smtClean="0"/>
              <a:t>,</a:t>
            </a:r>
            <a:r>
              <a:rPr lang="zh-CN" altLang="en-US" dirty="0"/>
              <a:t>使用以类为中心的方法</a:t>
            </a:r>
            <a:r>
              <a:rPr lang="zh-CN" altLang="en-US" dirty="0" smtClean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/>
              <a:t>减少要计算样式的元素</a:t>
            </a:r>
            <a:r>
              <a:rPr lang="zh-CN" altLang="en-US" dirty="0" smtClean="0"/>
              <a:t>数量</a:t>
            </a:r>
            <a:r>
              <a:rPr lang="zh-CN" altLang="en-US" dirty="0"/>
              <a:t>；</a:t>
            </a:r>
          </a:p>
        </p:txBody>
      </p:sp>
      <p:sp>
        <p:nvSpPr>
          <p:cNvPr id="9" name="下箭头 8"/>
          <p:cNvSpPr/>
          <p:nvPr/>
        </p:nvSpPr>
        <p:spPr>
          <a:xfrm>
            <a:off x="4102443" y="3292753"/>
            <a:ext cx="259492" cy="73475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3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5" y="2153087"/>
            <a:ext cx="4051300" cy="927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445" y="2133046"/>
            <a:ext cx="3111500" cy="91440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609070" y="2421924"/>
            <a:ext cx="642552" cy="25949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83957" y="3896927"/>
            <a:ext cx="6352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12121"/>
                </a:solidFill>
                <a:latin typeface="Roboto" charset="0"/>
              </a:rPr>
              <a:t>用于计算某元素计算样式的时间中大约有 </a:t>
            </a:r>
            <a:r>
              <a:rPr lang="en-US" altLang="zh-CN" dirty="0">
                <a:solidFill>
                  <a:srgbClr val="212121"/>
                </a:solidFill>
                <a:latin typeface="Roboto" charset="0"/>
              </a:rPr>
              <a:t>50% </a:t>
            </a:r>
            <a:r>
              <a:rPr lang="zh-CN" altLang="en-US" dirty="0">
                <a:solidFill>
                  <a:srgbClr val="212121"/>
                </a:solidFill>
                <a:latin typeface="Roboto" charset="0"/>
              </a:rPr>
              <a:t>用来匹配选择器，而另一半时间用于从匹配的规则中</a:t>
            </a:r>
            <a:r>
              <a:rPr lang="zh-CN" altLang="en-US" dirty="0" smtClean="0">
                <a:solidFill>
                  <a:srgbClr val="212121"/>
                </a:solidFill>
                <a:latin typeface="Roboto" charset="0"/>
              </a:rPr>
              <a:t>构建</a:t>
            </a:r>
            <a:r>
              <a:rPr lang="en-US" altLang="zh-CN" dirty="0" smtClean="0"/>
              <a:t>Render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099" y="6518531"/>
            <a:ext cx="2133600" cy="365125"/>
          </a:xfrm>
        </p:spPr>
        <p:txBody>
          <a:bodyPr/>
          <a:lstStyle/>
          <a:p>
            <a:fld id="{6479F11A-A551-5741-856E-20275B670032}" type="slidenum">
              <a:rPr kumimoji="1" lang="zh-CN" altLang="en-US" sz="1400" b="1" smtClean="0">
                <a:solidFill>
                  <a:schemeClr val="bg1"/>
                </a:solidFill>
                <a:latin typeface="Arial Black"/>
                <a:cs typeface="Arial Black"/>
              </a:rPr>
              <a:t>37</a:t>
            </a:fld>
            <a:endParaRPr kumimoji="1" lang="zh-CN" altLang="en-US" sz="14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445" y="1666553"/>
            <a:ext cx="8312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布局（或 </a:t>
            </a:r>
            <a:r>
              <a:rPr lang="en-US" altLang="zh-CN" dirty="0"/>
              <a:t>Firefox </a:t>
            </a:r>
            <a:r>
              <a:rPr lang="zh-CN" altLang="en-US" dirty="0"/>
              <a:t>中的自动重排）是浏览器用来计算页面上所有元素的位置和大小的过程。 网页的布局模式意味着一个元素可能影响其他元素；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281" y="1208293"/>
            <a:ext cx="15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布局优化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可选流程 5"/>
          <p:cNvSpPr/>
          <p:nvPr/>
        </p:nvSpPr>
        <p:spPr>
          <a:xfrm>
            <a:off x="432480" y="3697017"/>
            <a:ext cx="7648832" cy="1085047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1.</a:t>
            </a:r>
            <a:r>
              <a:rPr lang="zh-CN" altLang="en-US" dirty="0" smtClean="0"/>
              <a:t>避免反复出现强制同步布局；</a:t>
            </a:r>
            <a:r>
              <a:rPr lang="en-US" altLang="zh-CN" dirty="0"/>
              <a:t>JavaScript </a:t>
            </a:r>
            <a:r>
              <a:rPr lang="zh-CN" altLang="en-US" dirty="0"/>
              <a:t>从 </a:t>
            </a:r>
            <a:r>
              <a:rPr lang="en-US" altLang="zh-CN" dirty="0"/>
              <a:t>DOM </a:t>
            </a:r>
            <a:r>
              <a:rPr lang="zh-CN" altLang="en-US" dirty="0"/>
              <a:t>反复地写入和读取时出现，将会强制浏览器反复重新计算布局</a:t>
            </a:r>
            <a:endParaRPr lang="zh-CN" altLang="en-US" dirty="0" smtClean="0"/>
          </a:p>
        </p:txBody>
      </p:sp>
      <p:sp>
        <p:nvSpPr>
          <p:cNvPr id="9" name="下箭头 8"/>
          <p:cNvSpPr/>
          <p:nvPr/>
        </p:nvSpPr>
        <p:spPr>
          <a:xfrm>
            <a:off x="4102443" y="2724340"/>
            <a:ext cx="259492" cy="73475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4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099" y="6518531"/>
            <a:ext cx="2133600" cy="365125"/>
          </a:xfrm>
        </p:spPr>
        <p:txBody>
          <a:bodyPr/>
          <a:lstStyle/>
          <a:p>
            <a:fld id="{6479F11A-A551-5741-856E-20275B670032}" type="slidenum">
              <a:rPr kumimoji="1" lang="zh-CN" altLang="en-US" sz="1400" b="1" smtClean="0">
                <a:solidFill>
                  <a:schemeClr val="bg1"/>
                </a:solidFill>
                <a:latin typeface="Arial Black"/>
                <a:cs typeface="Arial Black"/>
              </a:rPr>
              <a:t>38</a:t>
            </a:fld>
            <a:endParaRPr kumimoji="1" lang="zh-CN" altLang="en-US" sz="14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281" y="1208293"/>
            <a:ext cx="395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将一帧送到</a:t>
            </a:r>
            <a:r>
              <a:rPr lang="zh-CN" altLang="en-US" dirty="0" smtClean="0"/>
              <a:t>屏幕顺序通常如下：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" y="1753117"/>
            <a:ext cx="8994699" cy="14665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1" y="3561021"/>
            <a:ext cx="3805881" cy="12086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402" y="3561021"/>
            <a:ext cx="4201297" cy="1150443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102443" y="3991232"/>
            <a:ext cx="531341" cy="25949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9687" y="5482984"/>
            <a:ext cx="7587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212121"/>
                </a:solidFill>
                <a:latin typeface="Roboto" charset="0"/>
              </a:rPr>
              <a:t>始终应先批量读取样式并执行（浏览器可以使用上一帧的布局值），然后执行任何写操作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89592" y="604245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hlinkClick r:id="rId3"/>
              </a:rPr>
              <a:t>诊断避免强制同步布局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94021"/>
            <a:ext cx="9144000" cy="43619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61037" y="1138197"/>
            <a:ext cx="234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bg1">
                    <a:lumMod val="50000"/>
                  </a:schemeClr>
                </a:solidFill>
              </a:rPr>
              <a:t>强制同步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布局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case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72403" y="1090145"/>
            <a:ext cx="766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demo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8" y="2455200"/>
            <a:ext cx="8686800" cy="29361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995" y="1120427"/>
            <a:ext cx="263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性能优化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的目标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58497" y="234778"/>
            <a:ext cx="416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</a:rPr>
              <a:t>     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1</a:t>
            </a:r>
            <a:r>
              <a:rPr kumimoji="1" lang="en-US" altLang="zh-CN" b="1" dirty="0">
                <a:solidFill>
                  <a:schemeClr val="bg1"/>
                </a:solidFill>
              </a:rPr>
              <a:t>.</a:t>
            </a:r>
            <a:r>
              <a:rPr kumimoji="1" lang="zh-CN" altLang="en-US" b="1" dirty="0">
                <a:solidFill>
                  <a:schemeClr val="bg1"/>
                </a:solidFill>
              </a:rPr>
              <a:t>性能优化的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重要性、目标和着力点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40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855" y="1297848"/>
            <a:ext cx="416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(4)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优化绘制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6562" y="1929824"/>
            <a:ext cx="8760941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绘制是填充像素的过程。这经常是</a:t>
            </a:r>
            <a:r>
              <a:rPr lang="zh-CN" altLang="en-US" dirty="0">
                <a:solidFill>
                  <a:srgbClr val="FF0000"/>
                </a:solidFill>
              </a:rPr>
              <a:t>渲染流程开销最大的部分</a:t>
            </a:r>
            <a:r>
              <a:rPr lang="zh-CN" altLang="en-US" dirty="0"/>
              <a:t>。 如果您在任何情况下注意到页面出现卡顿现象，很有可能存在绘制问题。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可选流程 7"/>
          <p:cNvSpPr/>
          <p:nvPr/>
        </p:nvSpPr>
        <p:spPr>
          <a:xfrm>
            <a:off x="506625" y="4448429"/>
            <a:ext cx="7648832" cy="103796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1.</a:t>
            </a:r>
            <a:r>
              <a:rPr lang="zh-CN" altLang="en-US" dirty="0" smtClean="0"/>
              <a:t>避免绘制（</a:t>
            </a:r>
            <a:r>
              <a:rPr lang="zh-CN" altLang="en-US" dirty="0"/>
              <a:t>使用 </a:t>
            </a:r>
            <a:r>
              <a:rPr lang="en-US" altLang="zh-CN" dirty="0"/>
              <a:t>transform </a:t>
            </a:r>
            <a:r>
              <a:rPr lang="zh-CN" altLang="en-US" dirty="0"/>
              <a:t>和 </a:t>
            </a:r>
            <a:r>
              <a:rPr lang="en-US" altLang="zh-CN" dirty="0"/>
              <a:t>opacity </a:t>
            </a:r>
            <a:r>
              <a:rPr lang="zh-CN" altLang="en-US" dirty="0"/>
              <a:t>属性更改来实现动画</a:t>
            </a:r>
            <a:r>
              <a:rPr lang="zh-CN" altLang="en-US" dirty="0" smtClean="0"/>
              <a:t>）</a:t>
            </a:r>
          </a:p>
          <a:p>
            <a:r>
              <a:rPr lang="zh-CN" altLang="en-US" dirty="0"/>
              <a:t>	</a:t>
            </a:r>
            <a:r>
              <a:rPr lang="en-US" altLang="zh-CN" dirty="0" smtClean="0"/>
              <a:t>2.</a:t>
            </a:r>
            <a:r>
              <a:rPr lang="zh-CN" altLang="en-US" dirty="0"/>
              <a:t>减小绘制</a:t>
            </a:r>
            <a:r>
              <a:rPr lang="zh-CN" altLang="en-US" dirty="0" smtClean="0"/>
              <a:t>区域和复杂度（</a:t>
            </a:r>
            <a:r>
              <a:rPr lang="zh-CN" altLang="pl-PL" dirty="0" smtClean="0"/>
              <a:t>提升</a:t>
            </a:r>
            <a:r>
              <a:rPr lang="zh-CN" altLang="pl-PL" dirty="0"/>
              <a:t>移动的元素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102443" y="3379252"/>
            <a:ext cx="160638" cy="73475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8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41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6514" y="21869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3.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运行时性能</a:t>
            </a:r>
            <a:r>
              <a:rPr kumimoji="1" lang="zh-CN" altLang="en-US" b="1" dirty="0">
                <a:solidFill>
                  <a:schemeClr val="bg1"/>
                </a:solidFill>
              </a:rPr>
              <a:t>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7" y="2315346"/>
            <a:ext cx="7175500" cy="1485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7113" y="130477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提升移动或淡出的元素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3547" y="1810060"/>
            <a:ext cx="509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应当将您打算设置动画的</a:t>
            </a:r>
            <a:r>
              <a:rPr lang="zh-CN" altLang="en-US" dirty="0" smtClean="0"/>
              <a:t>元素提升</a:t>
            </a:r>
            <a:r>
              <a:rPr lang="zh-CN" altLang="en-US" dirty="0"/>
              <a:t>到其自己的</a:t>
            </a:r>
            <a:r>
              <a:rPr lang="zh-CN" altLang="en-US" dirty="0" smtClean="0"/>
              <a:t>层</a:t>
            </a:r>
            <a:r>
              <a:rPr lang="en-US" altLang="zh-CN" dirty="0" smtClean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42</a:t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211" y="1198605"/>
            <a:ext cx="12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4.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总结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125362" y="1729946"/>
            <a:ext cx="432487" cy="46264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85103" y="3116391"/>
            <a:ext cx="704335" cy="18535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 smtClean="0"/>
          </a:p>
          <a:p>
            <a:pPr algn="ctr"/>
            <a:r>
              <a:rPr kumimoji="1" lang="zh-CN" altLang="en-US" dirty="0" smtClean="0"/>
              <a:t>性能优化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557849" y="1977081"/>
            <a:ext cx="1248032" cy="383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Network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57849" y="4872681"/>
            <a:ext cx="1248032" cy="383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r>
              <a:rPr kumimoji="1" lang="en-US" altLang="zh-CN" dirty="0" smtClean="0"/>
              <a:t>ender</a:t>
            </a:r>
            <a:endParaRPr kumimoji="1"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4090086" y="1050324"/>
            <a:ext cx="148282" cy="23601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522572" y="1050324"/>
            <a:ext cx="3867666" cy="30891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避免目标页面重定向</a:t>
            </a:r>
            <a:endParaRPr kumimoji="1"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4522572" y="1544594"/>
            <a:ext cx="3867666" cy="30891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浏览器缓存</a:t>
            </a:r>
            <a:endParaRPr kumimoji="1"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4522572" y="2075934"/>
            <a:ext cx="3867666" cy="30891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划分子域名（</a:t>
            </a:r>
            <a:r>
              <a:rPr kumimoji="1" lang="en-US" altLang="zh-CN" sz="1600" dirty="0" smtClean="0"/>
              <a:t>http1.0</a:t>
            </a:r>
            <a:r>
              <a:rPr kumimoji="1" lang="zh-CN" altLang="en-US" sz="1600" dirty="0" smtClean="0"/>
              <a:t>）</a:t>
            </a:r>
            <a:endParaRPr kumimoji="1"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4522572" y="2570203"/>
            <a:ext cx="3867666" cy="30891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启用压缩</a:t>
            </a:r>
            <a:endParaRPr kumimoji="1" lang="zh-CN" altLang="en-US" sz="1600" dirty="0"/>
          </a:p>
        </p:txBody>
      </p:sp>
      <p:sp>
        <p:nvSpPr>
          <p:cNvPr id="13" name="圆角矩形 12"/>
          <p:cNvSpPr/>
          <p:nvPr/>
        </p:nvSpPr>
        <p:spPr>
          <a:xfrm>
            <a:off x="4522572" y="3089183"/>
            <a:ext cx="3867666" cy="30891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减少服务器响应等等</a:t>
            </a:r>
            <a:endParaRPr kumimoji="1" lang="zh-CN" altLang="en-US" sz="1600" dirty="0"/>
          </a:p>
        </p:txBody>
      </p:sp>
      <p:sp>
        <p:nvSpPr>
          <p:cNvPr id="14" name="左大括号 13"/>
          <p:cNvSpPr/>
          <p:nvPr/>
        </p:nvSpPr>
        <p:spPr>
          <a:xfrm>
            <a:off x="4139513" y="4448433"/>
            <a:ext cx="74141" cy="1248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374292" y="4226008"/>
            <a:ext cx="1223319" cy="3212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首屏</a:t>
            </a:r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374292" y="5412258"/>
            <a:ext cx="1223319" cy="3212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交互</a:t>
            </a:r>
            <a:endParaRPr kumimoji="1"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5770605" y="3645243"/>
            <a:ext cx="234778" cy="108738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5807674" y="4969905"/>
            <a:ext cx="197709" cy="135881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141308" y="3533000"/>
            <a:ext cx="2339547" cy="30891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缩减首屏内容大小</a:t>
            </a:r>
            <a:endParaRPr kumimoji="1" lang="zh-CN" altLang="en-US" sz="1600" dirty="0"/>
          </a:p>
        </p:txBody>
      </p:sp>
      <p:sp>
        <p:nvSpPr>
          <p:cNvPr id="20" name="圆角矩形 19"/>
          <p:cNvSpPr/>
          <p:nvPr/>
        </p:nvSpPr>
        <p:spPr>
          <a:xfrm>
            <a:off x="6141308" y="3981363"/>
            <a:ext cx="2339547" cy="30891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优化</a:t>
            </a:r>
            <a:r>
              <a:rPr kumimoji="1" lang="en-US" altLang="zh-CN" sz="1600" dirty="0" smtClean="0"/>
              <a:t>css</a:t>
            </a:r>
            <a:r>
              <a:rPr kumimoji="1" lang="zh-CN" altLang="en-US" sz="1600" dirty="0" smtClean="0"/>
              <a:t>的发送</a:t>
            </a:r>
            <a:endParaRPr kumimoji="1" lang="zh-CN" altLang="en-US" sz="1600" dirty="0"/>
          </a:p>
        </p:txBody>
      </p:sp>
      <p:sp>
        <p:nvSpPr>
          <p:cNvPr id="21" name="圆角矩形 20"/>
          <p:cNvSpPr/>
          <p:nvPr/>
        </p:nvSpPr>
        <p:spPr>
          <a:xfrm>
            <a:off x="6141308" y="4460784"/>
            <a:ext cx="2339547" cy="30891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移除阻止呈现的</a:t>
            </a:r>
            <a:r>
              <a:rPr kumimoji="1" lang="en-US" altLang="zh-CN" sz="1600" dirty="0" err="1" smtClean="0"/>
              <a:t>js</a:t>
            </a:r>
            <a:r>
              <a:rPr kumimoji="1" lang="zh-CN" altLang="en-US" sz="1600" dirty="0" smtClean="0"/>
              <a:t>等等</a:t>
            </a:r>
            <a:endParaRPr kumimoji="1"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6141307" y="5317958"/>
            <a:ext cx="2339547" cy="30891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优化计算样式</a:t>
            </a:r>
            <a:endParaRPr kumimoji="1" lang="zh-CN" altLang="en-US" sz="1600" dirty="0"/>
          </a:p>
        </p:txBody>
      </p:sp>
      <p:sp>
        <p:nvSpPr>
          <p:cNvPr id="23" name="圆角矩形 22"/>
          <p:cNvSpPr/>
          <p:nvPr/>
        </p:nvSpPr>
        <p:spPr>
          <a:xfrm>
            <a:off x="6157783" y="5718350"/>
            <a:ext cx="2339547" cy="30891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优化布局</a:t>
            </a:r>
            <a:endParaRPr kumimoji="1"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6141307" y="6150411"/>
            <a:ext cx="2339547" cy="30891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优化绘制</a:t>
            </a:r>
            <a:endParaRPr kumimoji="1" lang="zh-CN" altLang="en-US" sz="1600" dirty="0"/>
          </a:p>
        </p:txBody>
      </p:sp>
      <p:sp>
        <p:nvSpPr>
          <p:cNvPr id="25" name="圆角矩形 24"/>
          <p:cNvSpPr/>
          <p:nvPr/>
        </p:nvSpPr>
        <p:spPr>
          <a:xfrm>
            <a:off x="6157783" y="4889371"/>
            <a:ext cx="2339547" cy="30891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优化</a:t>
            </a:r>
            <a:r>
              <a:rPr kumimoji="1" lang="en-US" altLang="zh-CN" sz="1600" dirty="0" smtClean="0"/>
              <a:t>JavaScript</a:t>
            </a:r>
            <a:r>
              <a:rPr kumimoji="1" lang="zh-CN" altLang="en-US" sz="1600" dirty="0" smtClean="0"/>
              <a:t>的执行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22" y="29189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r>
              <a:rPr lang="en-US" altLang="zh-CN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9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5682" y="1166873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1.3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页面呈现的关键路径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704" y="2804286"/>
            <a:ext cx="1865874" cy="470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Connection-setup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2051218" y="3039234"/>
            <a:ext cx="247139" cy="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98347" y="2804286"/>
            <a:ext cx="1940012" cy="470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Request/Response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33776" y="2199486"/>
            <a:ext cx="924828" cy="38305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CSS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46133" y="2818705"/>
            <a:ext cx="924828" cy="3830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58490" y="3488031"/>
            <a:ext cx="924828" cy="383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11" idx="3"/>
            <a:endCxn id="12" idx="1"/>
          </p:cNvCxnSpPr>
          <p:nvPr/>
        </p:nvCxnSpPr>
        <p:spPr>
          <a:xfrm flipV="1">
            <a:off x="4238359" y="2391016"/>
            <a:ext cx="395417" cy="648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1" idx="3"/>
            <a:endCxn id="13" idx="1"/>
          </p:cNvCxnSpPr>
          <p:nvPr/>
        </p:nvCxnSpPr>
        <p:spPr>
          <a:xfrm flipV="1">
            <a:off x="4238359" y="3010235"/>
            <a:ext cx="407774" cy="29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1" idx="3"/>
            <a:endCxn id="14" idx="1"/>
          </p:cNvCxnSpPr>
          <p:nvPr/>
        </p:nvCxnSpPr>
        <p:spPr>
          <a:xfrm>
            <a:off x="4238359" y="3039405"/>
            <a:ext cx="420131" cy="640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241059" y="2818705"/>
            <a:ext cx="1326552" cy="3830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Render Tree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015804" y="2208754"/>
            <a:ext cx="924828" cy="38305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CSSOM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040522" y="3481590"/>
            <a:ext cx="924828" cy="383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DOM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12" idx="3"/>
            <a:endCxn id="23" idx="1"/>
          </p:cNvCxnSpPr>
          <p:nvPr/>
        </p:nvCxnSpPr>
        <p:spPr>
          <a:xfrm>
            <a:off x="5558604" y="2391016"/>
            <a:ext cx="457200" cy="9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4" idx="3"/>
            <a:endCxn id="24" idx="1"/>
          </p:cNvCxnSpPr>
          <p:nvPr/>
        </p:nvCxnSpPr>
        <p:spPr>
          <a:xfrm flipV="1">
            <a:off x="5583318" y="3673120"/>
            <a:ext cx="457204" cy="6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3" idx="3"/>
            <a:endCxn id="21" idx="1"/>
          </p:cNvCxnSpPr>
          <p:nvPr/>
        </p:nvCxnSpPr>
        <p:spPr>
          <a:xfrm>
            <a:off x="6940632" y="2400284"/>
            <a:ext cx="300427" cy="609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4" idx="3"/>
            <a:endCxn id="21" idx="1"/>
          </p:cNvCxnSpPr>
          <p:nvPr/>
        </p:nvCxnSpPr>
        <p:spPr>
          <a:xfrm flipV="1">
            <a:off x="6965350" y="3010235"/>
            <a:ext cx="275709" cy="662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241059" y="4185924"/>
            <a:ext cx="1326552" cy="3830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Layout</a:t>
            </a:r>
            <a:endParaRPr kumimoji="1" lang="zh-CN" altLang="en-US" dirty="0"/>
          </a:p>
        </p:txBody>
      </p:sp>
      <p:sp>
        <p:nvSpPr>
          <p:cNvPr id="38" name="左弧形箭头 37"/>
          <p:cNvSpPr/>
          <p:nvPr/>
        </p:nvSpPr>
        <p:spPr>
          <a:xfrm>
            <a:off x="8567611" y="3047305"/>
            <a:ext cx="275709" cy="1367219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63745" y="4200343"/>
            <a:ext cx="1326552" cy="38305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Paint</a:t>
            </a: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591432" y="4210637"/>
            <a:ext cx="1326552" cy="38305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Composite</a:t>
            </a:r>
            <a:endParaRPr kumimoji="1" lang="zh-CN" altLang="en-US" dirty="0"/>
          </a:p>
        </p:txBody>
      </p:sp>
      <p:cxnSp>
        <p:nvCxnSpPr>
          <p:cNvPr id="42" name="直线箭头连接符 41"/>
          <p:cNvCxnSpPr>
            <a:stCxn id="35" idx="1"/>
            <a:endCxn id="39" idx="3"/>
          </p:cNvCxnSpPr>
          <p:nvPr/>
        </p:nvCxnSpPr>
        <p:spPr>
          <a:xfrm flipH="1">
            <a:off x="6790297" y="4377454"/>
            <a:ext cx="450762" cy="14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9" idx="1"/>
          </p:cNvCxnSpPr>
          <p:nvPr/>
        </p:nvCxnSpPr>
        <p:spPr>
          <a:xfrm flipH="1" flipV="1">
            <a:off x="4917984" y="4391872"/>
            <a:ext cx="545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3" idx="3"/>
          </p:cNvCxnSpPr>
          <p:nvPr/>
        </p:nvCxnSpPr>
        <p:spPr>
          <a:xfrm flipV="1">
            <a:off x="5570961" y="2582545"/>
            <a:ext cx="469561" cy="427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3" idx="3"/>
          </p:cNvCxnSpPr>
          <p:nvPr/>
        </p:nvCxnSpPr>
        <p:spPr>
          <a:xfrm>
            <a:off x="5570961" y="3010235"/>
            <a:ext cx="544408" cy="530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>
            <a:off x="4337215" y="1351539"/>
            <a:ext cx="98863" cy="2738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658497" y="234778"/>
            <a:ext cx="416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</a:rPr>
              <a:t>     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1</a:t>
            </a:r>
            <a:r>
              <a:rPr kumimoji="1" lang="en-US" altLang="zh-CN" b="1" dirty="0">
                <a:solidFill>
                  <a:schemeClr val="bg1"/>
                </a:solidFill>
              </a:rPr>
              <a:t>.</a:t>
            </a:r>
            <a:r>
              <a:rPr kumimoji="1" lang="zh-CN" altLang="en-US" b="1" dirty="0">
                <a:solidFill>
                  <a:schemeClr val="bg1"/>
                </a:solidFill>
              </a:rPr>
              <a:t>性能优化的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重要性、目标和着力点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86497" y="1536205"/>
            <a:ext cx="12357" cy="2674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>
            <a:off x="98854" y="1841157"/>
            <a:ext cx="1124465" cy="12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23320" y="1647418"/>
            <a:ext cx="107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Network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10" idx="3"/>
          </p:cNvCxnSpPr>
          <p:nvPr/>
        </p:nvCxnSpPr>
        <p:spPr>
          <a:xfrm>
            <a:off x="2298347" y="1832084"/>
            <a:ext cx="2038868" cy="9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9032789" y="1166873"/>
            <a:ext cx="0" cy="3714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72532" y="1647418"/>
            <a:ext cx="167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Brower Render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29" idx="3"/>
          </p:cNvCxnSpPr>
          <p:nvPr/>
        </p:nvCxnSpPr>
        <p:spPr>
          <a:xfrm>
            <a:off x="7443623" y="1832084"/>
            <a:ext cx="1589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9" idx="1"/>
          </p:cNvCxnSpPr>
          <p:nvPr/>
        </p:nvCxnSpPr>
        <p:spPr>
          <a:xfrm flipH="1">
            <a:off x="4337215" y="1832084"/>
            <a:ext cx="1435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76" y="1729946"/>
            <a:ext cx="7908324" cy="360660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386514" y="218691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2.</a:t>
            </a:r>
            <a:r>
              <a:rPr kumimoji="1" lang="zh-CN" altLang="en-US" b="1" dirty="0">
                <a:solidFill>
                  <a:schemeClr val="bg1"/>
                </a:solidFill>
              </a:rPr>
              <a:t>网络性能分析与优化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205" y="1238488"/>
            <a:ext cx="271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2.1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网络请求的生命周期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直线连接符 6"/>
          <p:cNvCxnSpPr/>
          <p:nvPr/>
        </p:nvCxnSpPr>
        <p:spPr>
          <a:xfrm flipH="1">
            <a:off x="3459892" y="1334530"/>
            <a:ext cx="12356" cy="5021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099" y="6518531"/>
            <a:ext cx="2133600" cy="365125"/>
          </a:xfrm>
        </p:spPr>
        <p:txBody>
          <a:bodyPr/>
          <a:lstStyle/>
          <a:p>
            <a:fld id="{6479F11A-A551-5741-856E-20275B670032}" type="slidenum">
              <a:rPr kumimoji="1" lang="zh-CN" altLang="en-US" sz="1400" b="1" smtClean="0">
                <a:solidFill>
                  <a:schemeClr val="bg1"/>
                </a:solidFill>
                <a:latin typeface="Arial Black"/>
                <a:cs typeface="Arial Black"/>
              </a:rPr>
              <a:t>7</a:t>
            </a:fld>
            <a:endParaRPr kumimoji="1" lang="zh-CN" altLang="en-US" sz="14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720" y="1214349"/>
            <a:ext cx="565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2.2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 网络性能分析工具－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chrome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network  panel</a:t>
            </a:r>
            <a:endParaRPr kumimoji="1" lang="zh-CN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54" y="1743833"/>
            <a:ext cx="8303739" cy="40391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86514" y="218691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2.</a:t>
            </a:r>
            <a:r>
              <a:rPr kumimoji="1" lang="zh-CN" altLang="en-US" b="1" dirty="0">
                <a:solidFill>
                  <a:schemeClr val="bg1"/>
                </a:solidFill>
              </a:rPr>
              <a:t>网络性能分析与优化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099" y="6518531"/>
            <a:ext cx="2133600" cy="365125"/>
          </a:xfrm>
        </p:spPr>
        <p:txBody>
          <a:bodyPr/>
          <a:lstStyle/>
          <a:p>
            <a:fld id="{6479F11A-A551-5741-856E-20275B670032}" type="slidenum">
              <a:rPr kumimoji="1" lang="zh-CN" altLang="en-US" sz="1400" b="1" smtClean="0">
                <a:solidFill>
                  <a:schemeClr val="bg1"/>
                </a:solidFill>
                <a:latin typeface="Arial Black"/>
                <a:cs typeface="Arial Black"/>
              </a:rPr>
              <a:t>8</a:t>
            </a:fld>
            <a:endParaRPr kumimoji="1" lang="zh-CN" altLang="en-US" sz="14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5741" y="1220736"/>
            <a:ext cx="5652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FF0000"/>
                </a:solidFill>
              </a:rPr>
              <a:t>DOMContentLoaded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与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Load</a:t>
            </a:r>
            <a:endParaRPr kumimoji="1" lang="zh-CN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86514" y="218691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2.</a:t>
            </a:r>
            <a:r>
              <a:rPr kumimoji="1" lang="zh-CN" altLang="en-US" b="1" dirty="0">
                <a:solidFill>
                  <a:schemeClr val="bg1"/>
                </a:solidFill>
              </a:rPr>
              <a:t>网络性能分析与优化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1" y="2253560"/>
            <a:ext cx="7454900" cy="57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3762" y="3521676"/>
            <a:ext cx="788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(1)</a:t>
            </a:r>
            <a:r>
              <a:rPr kumimoji="1" lang="en-US" altLang="zh-CN" dirty="0" smtClean="0">
                <a:solidFill>
                  <a:srgbClr val="FF0000"/>
                </a:solidFill>
              </a:rPr>
              <a:t>DOMContentLoaded</a:t>
            </a:r>
            <a:r>
              <a:rPr kumimoji="1" lang="en-US" altLang="zh-CN" dirty="0" smtClean="0"/>
              <a:t>: </a:t>
            </a:r>
            <a:r>
              <a:rPr lang="en-US" altLang="zh-CN" dirty="0" smtClean="0"/>
              <a:t>HTML </a:t>
            </a:r>
            <a:r>
              <a:rPr lang="en-US" altLang="zh-CN" dirty="0"/>
              <a:t>document has been completely loaded and </a:t>
            </a:r>
            <a:r>
              <a:rPr lang="en-US" altLang="zh-CN" dirty="0" smtClean="0"/>
              <a:t>parsed.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(2)</a:t>
            </a:r>
            <a:r>
              <a:rPr kumimoji="1" lang="en-US" altLang="zh-CN" dirty="0" smtClean="0">
                <a:solidFill>
                  <a:srgbClr val="FF0000"/>
                </a:solidFill>
              </a:rPr>
              <a:t>Load</a:t>
            </a:r>
            <a:r>
              <a:rPr kumimoji="1" lang="en-US" altLang="zh-CN" dirty="0" smtClean="0"/>
              <a:t>: </a:t>
            </a:r>
            <a:r>
              <a:rPr lang="en-US" altLang="zh-CN" dirty="0"/>
              <a:t>load is fired when a page has fully loaded.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87" y="3867665"/>
            <a:ext cx="5535826" cy="2382936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F11A-A551-5741-856E-20275B670032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7541" y="1190458"/>
            <a:ext cx="558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2.3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 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中查看具体资源的完整的耗时信息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922" y="1590568"/>
            <a:ext cx="3238156" cy="1850069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4572000" y="3378852"/>
            <a:ext cx="197708" cy="42702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86514" y="218691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2.</a:t>
            </a:r>
            <a:r>
              <a:rPr kumimoji="1" lang="zh-CN" altLang="en-US" b="1" dirty="0">
                <a:solidFill>
                  <a:schemeClr val="bg1"/>
                </a:solidFill>
              </a:rPr>
              <a:t>网络性能分析与优化</a:t>
            </a:r>
            <a:r>
              <a:rPr kumimoji="1" lang="en-US" altLang="zh-CN" b="1" dirty="0">
                <a:solidFill>
                  <a:schemeClr val="bg1"/>
                </a:solidFill>
              </a:rPr>
              <a:t>      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7818</TotalTime>
  <Words>1431</Words>
  <Application>Microsoft Macintosh PowerPoint</Application>
  <PresentationFormat>全屏显示(4:3)</PresentationFormat>
  <Paragraphs>326</Paragraphs>
  <Slides>43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 Black</vt:lpstr>
      <vt:lpstr>Arial,Bold</vt:lpstr>
      <vt:lpstr>Calibri</vt:lpstr>
      <vt:lpstr>Roboto</vt:lpstr>
      <vt:lpstr>华文细黑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感谢大家！Q&amp;A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凌 胡</dc:creator>
  <cp:lastModifiedBy>Microsoft Office 用户</cp:lastModifiedBy>
  <cp:revision>173</cp:revision>
  <dcterms:created xsi:type="dcterms:W3CDTF">2016-07-21T03:28:31Z</dcterms:created>
  <dcterms:modified xsi:type="dcterms:W3CDTF">2017-04-10T11:39:41Z</dcterms:modified>
</cp:coreProperties>
</file>