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317" r:id="rId3"/>
    <p:sldId id="318" r:id="rId4"/>
    <p:sldId id="559" r:id="rId5"/>
    <p:sldId id="560" r:id="rId6"/>
    <p:sldId id="561" r:id="rId7"/>
    <p:sldId id="562" r:id="rId8"/>
    <p:sldId id="563" r:id="rId9"/>
    <p:sldId id="585" r:id="rId10"/>
    <p:sldId id="586" r:id="rId11"/>
    <p:sldId id="587" r:id="rId12"/>
    <p:sldId id="564" r:id="rId13"/>
    <p:sldId id="565" r:id="rId14"/>
    <p:sldId id="566" r:id="rId15"/>
    <p:sldId id="588" r:id="rId16"/>
    <p:sldId id="589" r:id="rId17"/>
    <p:sldId id="567" r:id="rId18"/>
    <p:sldId id="568" r:id="rId19"/>
    <p:sldId id="569" r:id="rId20"/>
    <p:sldId id="570" r:id="rId21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 杨" initials="徐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4" autoAdjust="0"/>
    <p:restoredTop sz="94660"/>
  </p:normalViewPr>
  <p:slideViewPr>
    <p:cSldViewPr showGuides="1">
      <p:cViewPr varScale="1">
        <p:scale>
          <a:sx n="122" d="100"/>
          <a:sy n="122" d="100"/>
        </p:scale>
        <p:origin x="355" y="91"/>
      </p:cViewPr>
      <p:guideLst>
        <p:guide orient="horz" pos="163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73418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await/async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5710" y="843630"/>
            <a:ext cx="8243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C#5 (</a:t>
            </a:r>
            <a:r>
              <a:rPr lang="en-US" dirty="0">
                <a:sym typeface="+mn-ea"/>
              </a:rPr>
              <a:t>.NET4.5</a:t>
            </a:r>
            <a:r>
              <a:rPr lang="en-US" dirty="0"/>
              <a:t>) </a:t>
            </a:r>
            <a:r>
              <a:rPr lang="zh-CN" altLang="en-US" dirty="0"/>
              <a:t>引入的语法糖</a:t>
            </a:r>
            <a:endParaRPr lang="zh-CN" altLang="en-US" dirty="0"/>
          </a:p>
          <a:p>
            <a:r>
              <a:rPr lang="en-US" altLang="zh-CN" dirty="0"/>
              <a:t>C#7.1</a:t>
            </a:r>
            <a:r>
              <a:rPr lang="zh-CN" altLang="en-US" dirty="0"/>
              <a:t>，</a:t>
            </a:r>
            <a:r>
              <a:rPr lang="en-US" altLang="zh-CN" dirty="0"/>
              <a:t>Main</a:t>
            </a:r>
            <a:r>
              <a:rPr lang="zh-CN" altLang="en-US" dirty="0"/>
              <a:t>入口也可以</a:t>
            </a:r>
            <a:endParaRPr lang="zh-CN" altLang="en-US" dirty="0"/>
          </a:p>
          <a:p>
            <a:r>
              <a:rPr lang="en-US" altLang="zh-CN" dirty="0"/>
              <a:t>C#8.0</a:t>
            </a:r>
            <a:r>
              <a:rPr lang="zh-CN" altLang="en-US" dirty="0"/>
              <a:t>，可以使用异步流</a:t>
            </a:r>
            <a:r>
              <a:rPr lang="en-US" altLang="zh-CN" dirty="0"/>
              <a:t>await foreach</a:t>
            </a:r>
            <a:r>
              <a:rPr lang="zh-CN" altLang="en-US" dirty="0"/>
              <a:t>和可释放对象 </a:t>
            </a:r>
            <a:r>
              <a:rPr lang="en-US" altLang="zh-CN" dirty="0"/>
              <a:t>await using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99631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IL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探究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5160" y="699620"/>
            <a:ext cx="5146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None/>
            </a:pPr>
            <a:r>
              <a:rPr lang="en-US" altLang="zh-CN" dirty="0"/>
              <a:t>Async+Task+</a:t>
            </a:r>
            <a:r>
              <a:rPr lang="zh-CN" altLang="en-US" dirty="0"/>
              <a:t>多个</a:t>
            </a:r>
            <a:r>
              <a:rPr lang="en-US" altLang="zh-CN" dirty="0"/>
              <a:t>await</a:t>
            </a:r>
            <a:endParaRPr lang="en-US" altLang="zh-CN" dirty="0"/>
          </a:p>
          <a:p>
            <a:pPr>
              <a:buFont typeface="+mj-lt"/>
              <a:buNone/>
            </a:pPr>
            <a:endParaRPr lang="en-US" altLang="zh-CN" dirty="0"/>
          </a:p>
          <a:p>
            <a:pPr>
              <a:buFont typeface="+mj-lt"/>
              <a:buNone/>
            </a:pPr>
            <a:r>
              <a:rPr lang="zh-CN" altLang="en-US" dirty="0"/>
              <a:t>一步步执行</a:t>
            </a:r>
            <a:r>
              <a:rPr lang="en-US" altLang="zh-CN" dirty="0"/>
              <a:t>—</a:t>
            </a:r>
            <a:r>
              <a:rPr lang="zh-CN" altLang="en-US" dirty="0"/>
              <a:t>修改状态</a:t>
            </a:r>
            <a:r>
              <a:rPr lang="en-US" altLang="zh-CN" dirty="0"/>
              <a:t>—</a:t>
            </a:r>
            <a:r>
              <a:rPr lang="zh-CN" altLang="en-US" dirty="0"/>
              <a:t>再来新的</a:t>
            </a:r>
            <a:r>
              <a:rPr lang="en-US" altLang="zh-CN" dirty="0"/>
              <a:t>await</a:t>
            </a:r>
            <a:r>
              <a:rPr lang="zh-CN" altLang="en-US" dirty="0"/>
              <a:t>，循环执行完成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706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各框架应用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5160" y="699620"/>
            <a:ext cx="51469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None/>
            </a:pPr>
            <a:r>
              <a:rPr lang="en-US" altLang="zh-CN" dirty="0" err="1">
                <a:sym typeface="+mn-ea"/>
              </a:rPr>
              <a:t>Winform</a:t>
            </a:r>
            <a:endParaRPr lang="en-US" altLang="zh-CN" dirty="0">
              <a:sym typeface="+mn-ea"/>
            </a:endParaRPr>
          </a:p>
          <a:p>
            <a:pPr>
              <a:buFont typeface="+mj-lt"/>
              <a:buNone/>
            </a:pPr>
            <a:r>
              <a:rPr lang="zh-CN" altLang="en-US" dirty="0">
                <a:sym typeface="+mn-ea"/>
              </a:rPr>
              <a:t>调用</a:t>
            </a:r>
            <a:r>
              <a:rPr lang="en-US" altLang="zh-CN" dirty="0">
                <a:sym typeface="+mn-ea"/>
              </a:rPr>
              <a:t>await</a:t>
            </a:r>
            <a:r>
              <a:rPr lang="zh-CN" altLang="en-US" dirty="0">
                <a:sym typeface="+mn-ea"/>
              </a:rPr>
              <a:t>，被卡死</a:t>
            </a:r>
            <a:endParaRPr lang="en-US" altLang="zh-CN" dirty="0">
              <a:sym typeface="+mn-ea"/>
            </a:endParaRPr>
          </a:p>
          <a:p>
            <a:pPr>
              <a:buFont typeface="+mj-lt"/>
              <a:buNone/>
            </a:pPr>
            <a:r>
              <a:rPr lang="zh-CN" altLang="en-US" dirty="0">
                <a:sym typeface="+mn-ea"/>
              </a:rPr>
              <a:t>成功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失败</a:t>
            </a:r>
            <a:r>
              <a:rPr lang="en-US" altLang="zh-CN" dirty="0">
                <a:sym typeface="+mn-ea"/>
              </a:rPr>
              <a:t>2</a:t>
            </a:r>
            <a:endParaRPr lang="en-US" altLang="zh-CN" dirty="0">
              <a:sym typeface="+mn-ea"/>
            </a:endParaRPr>
          </a:p>
          <a:p>
            <a:pPr>
              <a:buFont typeface="+mj-lt"/>
              <a:buNone/>
            </a:pPr>
            <a:endParaRPr lang="en-US" altLang="zh-CN" dirty="0"/>
          </a:p>
          <a:p>
            <a:pPr>
              <a:buFont typeface="+mj-lt"/>
              <a:buNone/>
            </a:pPr>
            <a:r>
              <a:rPr lang="en-US" altLang="zh-CN" dirty="0"/>
              <a:t>ASP.NET Core</a:t>
            </a:r>
            <a:endParaRPr lang="en-US" altLang="zh-CN" dirty="0"/>
          </a:p>
          <a:p>
            <a:pPr>
              <a:buFont typeface="+mj-lt"/>
              <a:buNone/>
            </a:pPr>
            <a:r>
              <a:rPr lang="en-US" altLang="zh-CN" dirty="0"/>
              <a:t>Core WebApi</a:t>
            </a:r>
            <a:endParaRPr lang="en-US" altLang="zh-CN" dirty="0"/>
          </a:p>
          <a:p>
            <a:pPr>
              <a:buFont typeface="+mj-lt"/>
              <a:buNone/>
            </a:pPr>
            <a:r>
              <a:rPr lang="en-US" altLang="zh-CN" dirty="0"/>
              <a:t>Console</a:t>
            </a:r>
            <a:endParaRPr lang="en-US" altLang="zh-CN" dirty="0"/>
          </a:p>
          <a:p>
            <a:pPr>
              <a:buFont typeface="+mj-lt"/>
              <a:buNone/>
            </a:pPr>
            <a:r>
              <a:rPr lang="zh-CN" altLang="en-US" dirty="0"/>
              <a:t>都没问题</a:t>
            </a:r>
            <a:endParaRPr lang="en-US" altLang="zh-CN" dirty="0"/>
          </a:p>
          <a:p>
            <a:pPr>
              <a:buFont typeface="+mj-lt"/>
              <a:buNone/>
            </a:pPr>
            <a:endParaRPr lang="en-US" altLang="zh-CN" dirty="0"/>
          </a:p>
          <a:p>
            <a:pPr>
              <a:buFont typeface="+mj-lt"/>
              <a:buNone/>
            </a:pP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020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价值？！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5160" y="699620"/>
            <a:ext cx="65870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None/>
            </a:pPr>
            <a:r>
              <a:rPr lang="zh-CN" altLang="en-US" dirty="0"/>
              <a:t>提升性能？还是增加吞吐？</a:t>
            </a:r>
            <a:endParaRPr lang="en-US" altLang="zh-CN" dirty="0"/>
          </a:p>
          <a:p>
            <a:pPr>
              <a:buFont typeface="+mj-lt"/>
              <a:buNone/>
            </a:pPr>
            <a:r>
              <a:rPr lang="zh-CN" altLang="en-US" dirty="0"/>
              <a:t>串行</a:t>
            </a:r>
            <a:r>
              <a:rPr lang="en-US" altLang="zh-CN" dirty="0"/>
              <a:t>---</a:t>
            </a:r>
            <a:r>
              <a:rPr lang="zh-CN" altLang="en-US" dirty="0"/>
              <a:t>没有并发</a:t>
            </a:r>
            <a:r>
              <a:rPr lang="en-US" altLang="zh-CN" dirty="0"/>
              <a:t>---</a:t>
            </a:r>
            <a:r>
              <a:rPr lang="zh-CN" altLang="en-US" dirty="0"/>
              <a:t>就不提升性能</a:t>
            </a:r>
            <a:endParaRPr lang="zh-CN" altLang="en-US" dirty="0"/>
          </a:p>
          <a:p>
            <a:pPr>
              <a:buFont typeface="+mj-lt"/>
              <a:buNone/>
            </a:pPr>
            <a:endParaRPr lang="zh-CN" altLang="en-US" dirty="0"/>
          </a:p>
          <a:p>
            <a:pPr>
              <a:buFont typeface="+mj-lt"/>
              <a:buNone/>
            </a:pPr>
            <a:r>
              <a:rPr lang="zh-CN" altLang="en-US" dirty="0"/>
              <a:t>性能：速度快慢</a:t>
            </a:r>
            <a:r>
              <a:rPr lang="en-US" altLang="zh-CN" dirty="0"/>
              <a:t>—</a:t>
            </a:r>
            <a:r>
              <a:rPr lang="zh-CN" altLang="en-US" dirty="0"/>
              <a:t>不能提升性能</a:t>
            </a:r>
            <a:endParaRPr lang="zh-CN" altLang="en-US" dirty="0"/>
          </a:p>
          <a:p>
            <a:pPr>
              <a:buFont typeface="+mj-lt"/>
              <a:buNone/>
            </a:pPr>
            <a:r>
              <a:rPr lang="zh-CN" altLang="en-US" dirty="0"/>
              <a:t>吞吐：响应能力，</a:t>
            </a:r>
            <a:r>
              <a:rPr lang="en-US" altLang="zh-CN" dirty="0"/>
              <a:t>1s</a:t>
            </a:r>
            <a:r>
              <a:rPr lang="zh-CN" altLang="en-US" dirty="0"/>
              <a:t>能处理多少个请求</a:t>
            </a:r>
            <a:r>
              <a:rPr lang="en-US" altLang="zh-CN" dirty="0"/>
              <a:t>—Web</a:t>
            </a:r>
            <a:r>
              <a:rPr lang="zh-CN" altLang="en-US" dirty="0"/>
              <a:t>模式</a:t>
            </a:r>
            <a:endParaRPr lang="en-US" altLang="zh-CN" dirty="0"/>
          </a:p>
          <a:p>
            <a:pPr>
              <a:buFont typeface="+mj-lt"/>
              <a:buNone/>
            </a:pPr>
            <a:endParaRPr lang="en-US" altLang="zh-CN" dirty="0"/>
          </a:p>
          <a:p>
            <a:pPr>
              <a:buFont typeface="+mj-lt"/>
              <a:buNone/>
            </a:pPr>
            <a:r>
              <a:rPr lang="zh-CN" altLang="en-US" dirty="0"/>
              <a:t>还有线程协调的成本。。。更浪费</a:t>
            </a:r>
            <a:r>
              <a:rPr lang="en-US" altLang="zh-CN" dirty="0"/>
              <a:t>? 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86753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ReadFile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对比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5160" y="699620"/>
            <a:ext cx="51469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None/>
            </a:pPr>
            <a:r>
              <a:rPr lang="en-US" altLang="zh-CN" dirty="0"/>
              <a:t>Task</a:t>
            </a:r>
            <a:r>
              <a:rPr lang="zh-CN" altLang="en-US" dirty="0"/>
              <a:t>：当然并发</a:t>
            </a:r>
            <a:r>
              <a:rPr lang="en-US" altLang="zh-CN" dirty="0"/>
              <a:t>---10</a:t>
            </a:r>
            <a:r>
              <a:rPr lang="zh-CN" altLang="en-US" dirty="0"/>
              <a:t>个线程</a:t>
            </a:r>
            <a:endParaRPr lang="en-US" altLang="zh-CN" dirty="0"/>
          </a:p>
          <a:p>
            <a:pPr>
              <a:buFont typeface="+mj-lt"/>
              <a:buNone/>
            </a:pPr>
            <a:r>
              <a:rPr lang="en-US" altLang="zh-CN" dirty="0"/>
              <a:t>Async: </a:t>
            </a:r>
            <a:r>
              <a:rPr lang="zh-CN" altLang="en-US" dirty="0"/>
              <a:t>可以并发，但是并发不多</a:t>
            </a:r>
            <a:r>
              <a:rPr lang="en-US" altLang="zh-CN" dirty="0"/>
              <a:t>---</a:t>
            </a:r>
            <a:r>
              <a:rPr lang="zh-CN" altLang="en-US" dirty="0"/>
              <a:t>只有</a:t>
            </a:r>
            <a:r>
              <a:rPr lang="en-US" altLang="zh-CN" dirty="0"/>
              <a:t>3</a:t>
            </a:r>
            <a:r>
              <a:rPr lang="zh-CN" altLang="en-US" dirty="0"/>
              <a:t>个线程</a:t>
            </a:r>
            <a:endParaRPr lang="en-US" altLang="zh-CN" dirty="0"/>
          </a:p>
          <a:p>
            <a:pPr>
              <a:buFont typeface="+mj-lt"/>
              <a:buNone/>
            </a:pPr>
            <a:r>
              <a:rPr lang="en-US" altLang="zh-CN" dirty="0"/>
              <a:t>Sync</a:t>
            </a:r>
            <a:r>
              <a:rPr lang="zh-CN" altLang="en-US" dirty="0"/>
              <a:t>：同步，按顺序执行</a:t>
            </a:r>
            <a:endParaRPr lang="en-US" altLang="zh-CN" dirty="0"/>
          </a:p>
          <a:p>
            <a:pPr>
              <a:buFont typeface="+mj-lt"/>
              <a:buNone/>
            </a:pPr>
            <a:endParaRPr lang="en-US" altLang="zh-CN" dirty="0"/>
          </a:p>
          <a:p>
            <a:pPr>
              <a:buFont typeface="+mj-lt"/>
              <a:buNone/>
            </a:pPr>
            <a:r>
              <a:rPr lang="zh-CN" altLang="en-US" dirty="0"/>
              <a:t>这里的动作是读硬盘</a:t>
            </a:r>
            <a:r>
              <a:rPr lang="en-US" altLang="zh-CN" dirty="0"/>
              <a:t>---</a:t>
            </a:r>
            <a:r>
              <a:rPr lang="zh-CN" altLang="en-US" dirty="0"/>
              <a:t>都是读到当前程序里面，会很卡</a:t>
            </a:r>
            <a:r>
              <a:rPr lang="en-US" altLang="zh-CN" dirty="0"/>
              <a:t>---</a:t>
            </a:r>
            <a:r>
              <a:rPr lang="zh-CN" altLang="en-US" dirty="0"/>
              <a:t>不仅耗时而且卡</a:t>
            </a:r>
            <a:endParaRPr lang="en-US" altLang="zh-CN" dirty="0"/>
          </a:p>
          <a:p>
            <a:pPr>
              <a:buFont typeface="+mj-lt"/>
              <a:buNone/>
            </a:pPr>
            <a:endParaRPr lang="en-US" altLang="zh-CN" dirty="0"/>
          </a:p>
          <a:p>
            <a:pPr>
              <a:buFont typeface="+mj-lt"/>
              <a:buNone/>
            </a:pPr>
            <a:r>
              <a:rPr lang="en-US" altLang="zh-CN" dirty="0" err="1"/>
              <a:t>ReadAllBytesAsync</a:t>
            </a:r>
            <a:r>
              <a:rPr lang="zh-CN" altLang="en-US" dirty="0"/>
              <a:t>这里的线程呢？ </a:t>
            </a:r>
            <a:endParaRPr lang="en-US" altLang="zh-CN" dirty="0"/>
          </a:p>
          <a:p>
            <a:pPr>
              <a:buFont typeface="+mj-lt"/>
              <a:buNone/>
            </a:pPr>
            <a:r>
              <a:rPr lang="zh-CN" altLang="en-US" dirty="0"/>
              <a:t>对不起，这里没有！！！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19138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InvokeWeb对比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5160" y="699620"/>
            <a:ext cx="72350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None/>
            </a:pPr>
            <a:r>
              <a:rPr lang="en-US" altLang="zh-CN" dirty="0"/>
              <a:t>Task</a:t>
            </a:r>
            <a:r>
              <a:rPr lang="zh-CN" altLang="en-US" dirty="0"/>
              <a:t>：耗时长一些，并发不够高</a:t>
            </a:r>
            <a:r>
              <a:rPr lang="en-US" altLang="zh-CN" dirty="0"/>
              <a:t>------10</a:t>
            </a:r>
            <a:r>
              <a:rPr lang="zh-CN" altLang="en-US" dirty="0"/>
              <a:t>个线程</a:t>
            </a:r>
            <a:r>
              <a:rPr lang="en-US" altLang="zh-CN" dirty="0"/>
              <a:t>---</a:t>
            </a:r>
            <a:r>
              <a:rPr lang="zh-CN" altLang="en-US" dirty="0"/>
              <a:t>铁打的</a:t>
            </a:r>
            <a:r>
              <a:rPr lang="en-US" altLang="zh-CN" dirty="0"/>
              <a:t>10</a:t>
            </a:r>
            <a:r>
              <a:rPr lang="zh-CN" altLang="en-US" dirty="0"/>
              <a:t>个线程</a:t>
            </a:r>
            <a:endParaRPr lang="en-US" altLang="zh-CN" dirty="0"/>
          </a:p>
          <a:p>
            <a:pPr>
              <a:buFont typeface="+mj-lt"/>
              <a:buNone/>
            </a:pPr>
            <a:r>
              <a:rPr lang="en-US" altLang="zh-CN" dirty="0"/>
              <a:t>Async</a:t>
            </a:r>
            <a:r>
              <a:rPr lang="zh-CN" altLang="en-US" dirty="0"/>
              <a:t>：并发高，速度快</a:t>
            </a:r>
            <a:r>
              <a:rPr lang="en-US" altLang="zh-CN" dirty="0"/>
              <a:t>----</a:t>
            </a:r>
            <a:r>
              <a:rPr lang="zh-CN" altLang="en-US" dirty="0"/>
              <a:t>少于</a:t>
            </a:r>
            <a:r>
              <a:rPr lang="en-US" altLang="zh-CN" dirty="0"/>
              <a:t>10</a:t>
            </a:r>
            <a:r>
              <a:rPr lang="zh-CN" altLang="en-US" dirty="0"/>
              <a:t>个线程，没有影响并发，能重用就是没事儿了，利用率高一些</a:t>
            </a:r>
            <a:endParaRPr lang="en-US" altLang="zh-CN" dirty="0"/>
          </a:p>
          <a:p>
            <a:pPr>
              <a:buFont typeface="+mj-lt"/>
              <a:buNone/>
            </a:pPr>
            <a:r>
              <a:rPr lang="en-US" altLang="zh-CN" dirty="0"/>
              <a:t>Sync</a:t>
            </a:r>
            <a:r>
              <a:rPr lang="zh-CN" altLang="en-US" dirty="0"/>
              <a:t>：串行的，耗时长</a:t>
            </a:r>
            <a:endParaRPr lang="en-US" altLang="zh-CN" dirty="0"/>
          </a:p>
          <a:p>
            <a:pPr>
              <a:buFont typeface="+mj-lt"/>
              <a:buNone/>
            </a:pPr>
            <a:endParaRPr lang="en-US" altLang="zh-CN" dirty="0"/>
          </a:p>
          <a:p>
            <a:pPr>
              <a:buFont typeface="+mj-lt"/>
              <a:buNone/>
            </a:pPr>
            <a:r>
              <a:rPr lang="zh-CN" altLang="en-US" dirty="0"/>
              <a:t>其实对电脑负荷比较小，</a:t>
            </a:r>
            <a:endParaRPr lang="en-US" altLang="zh-CN" dirty="0"/>
          </a:p>
          <a:p>
            <a:pPr>
              <a:buFont typeface="+mj-lt"/>
              <a:buNone/>
            </a:pPr>
            <a:endParaRPr lang="en-US" altLang="zh-CN" dirty="0"/>
          </a:p>
          <a:p>
            <a:pPr>
              <a:buFont typeface="+mj-lt"/>
              <a:buNone/>
            </a:pPr>
            <a:endParaRPr lang="en-US" altLang="zh-CN" dirty="0"/>
          </a:p>
          <a:p>
            <a:pPr>
              <a:buFont typeface="+mj-lt"/>
              <a:buNone/>
            </a:pPr>
            <a:r>
              <a:rPr lang="en-US" altLang="zh-CN" dirty="0" err="1"/>
              <a:t>GetResponseAsync</a:t>
            </a:r>
            <a:r>
              <a:rPr lang="zh-CN" altLang="en-US" dirty="0"/>
              <a:t>这里的线程呢？ </a:t>
            </a:r>
            <a:endParaRPr lang="en-US" altLang="zh-CN" dirty="0"/>
          </a:p>
          <a:p>
            <a:pPr>
              <a:buFont typeface="+mj-lt"/>
              <a:buNone/>
            </a:pPr>
            <a:r>
              <a:rPr lang="zh-CN" altLang="en-US" dirty="0"/>
              <a:t>对不起，这里没有！！！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55968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DoCalculation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对比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5160" y="699620"/>
            <a:ext cx="51469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None/>
            </a:pPr>
            <a:r>
              <a:rPr lang="en-US" altLang="zh-CN" dirty="0"/>
              <a:t>Task</a:t>
            </a:r>
            <a:endParaRPr lang="en-US" altLang="zh-CN" dirty="0"/>
          </a:p>
          <a:p>
            <a:pPr>
              <a:buFont typeface="+mj-lt"/>
              <a:buNone/>
            </a:pPr>
            <a:r>
              <a:rPr lang="en-US" altLang="zh-CN" dirty="0"/>
              <a:t>Async</a:t>
            </a:r>
            <a:endParaRPr lang="en-US" altLang="zh-CN" dirty="0"/>
          </a:p>
          <a:p>
            <a:pPr>
              <a:buFont typeface="+mj-lt"/>
              <a:buNone/>
            </a:pPr>
            <a:r>
              <a:rPr lang="en-US" altLang="zh-CN" dirty="0"/>
              <a:t>Sync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72453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DMA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5160" y="699620"/>
            <a:ext cx="70190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None/>
            </a:pPr>
            <a:r>
              <a:rPr lang="zh-CN" altLang="en-US" dirty="0"/>
              <a:t>硬件</a:t>
            </a:r>
            <a:r>
              <a:rPr lang="en-US" altLang="zh-CN" dirty="0"/>
              <a:t>DMA</a:t>
            </a:r>
            <a:r>
              <a:rPr lang="zh-CN" altLang="en-US" dirty="0"/>
              <a:t>技术， 带</a:t>
            </a:r>
            <a:r>
              <a:rPr lang="en-US" altLang="zh-CN" dirty="0"/>
              <a:t>Async</a:t>
            </a:r>
            <a:r>
              <a:rPr lang="zh-CN" altLang="en-US" dirty="0"/>
              <a:t>后缀的</a:t>
            </a:r>
            <a:r>
              <a:rPr lang="en-US" altLang="zh-CN" dirty="0"/>
              <a:t>API</a:t>
            </a:r>
            <a:endParaRPr lang="en-US" altLang="zh-CN" dirty="0"/>
          </a:p>
          <a:p>
            <a:pPr>
              <a:buFont typeface="+mj-lt"/>
              <a:buNone/>
            </a:pPr>
            <a:r>
              <a:rPr lang="zh-CN" altLang="en-US" dirty="0"/>
              <a:t>硬盘：接受命令</a:t>
            </a:r>
            <a:r>
              <a:rPr lang="en-US" altLang="zh-CN" dirty="0"/>
              <a:t>—</a:t>
            </a:r>
            <a:r>
              <a:rPr lang="zh-CN" altLang="en-US" dirty="0"/>
              <a:t>然后</a:t>
            </a:r>
            <a:r>
              <a:rPr lang="en-US" altLang="zh-CN" dirty="0" err="1"/>
              <a:t>cpu</a:t>
            </a:r>
            <a:r>
              <a:rPr lang="zh-CN" altLang="en-US" dirty="0"/>
              <a:t>忙自己的</a:t>
            </a:r>
            <a:r>
              <a:rPr lang="en-US" altLang="zh-CN" dirty="0"/>
              <a:t>(</a:t>
            </a:r>
            <a:r>
              <a:rPr lang="zh-CN" altLang="en-US" dirty="0"/>
              <a:t>线程</a:t>
            </a:r>
            <a:r>
              <a:rPr lang="en-US" altLang="zh-CN" dirty="0"/>
              <a:t>)—</a:t>
            </a:r>
            <a:r>
              <a:rPr lang="zh-CN" altLang="en-US" dirty="0"/>
              <a:t>写完</a:t>
            </a:r>
            <a:r>
              <a:rPr lang="en-US" altLang="zh-CN" dirty="0"/>
              <a:t>/</a:t>
            </a:r>
            <a:r>
              <a:rPr lang="zh-CN" altLang="en-US" dirty="0"/>
              <a:t>读完，会发中断信号，</a:t>
            </a:r>
            <a:r>
              <a:rPr lang="en-US" altLang="zh-CN" dirty="0"/>
              <a:t>CPU</a:t>
            </a:r>
            <a:r>
              <a:rPr lang="zh-CN" altLang="en-US" dirty="0"/>
              <a:t>再继续处理，这就基于</a:t>
            </a:r>
            <a:r>
              <a:rPr lang="en-US" altLang="zh-CN" dirty="0"/>
              <a:t>DMA</a:t>
            </a:r>
            <a:r>
              <a:rPr lang="zh-CN" altLang="en-US" dirty="0"/>
              <a:t>异步操作，就是可以节约</a:t>
            </a:r>
            <a:r>
              <a:rPr lang="en-US" altLang="zh-CN" dirty="0"/>
              <a:t>CPU</a:t>
            </a:r>
            <a:r>
              <a:rPr lang="zh-CN" altLang="en-US" dirty="0"/>
              <a:t>资源</a:t>
            </a:r>
            <a:r>
              <a:rPr lang="en-US" altLang="zh-CN" dirty="0"/>
              <a:t>(</a:t>
            </a:r>
            <a:r>
              <a:rPr lang="zh-CN" altLang="en-US" dirty="0"/>
              <a:t>线程</a:t>
            </a:r>
            <a:r>
              <a:rPr lang="en-US" altLang="zh-CN" dirty="0"/>
              <a:t>)----</a:t>
            </a:r>
            <a:endParaRPr lang="en-US" altLang="zh-CN" dirty="0"/>
          </a:p>
          <a:p>
            <a:pPr>
              <a:buFont typeface="+mj-lt"/>
              <a:buNone/>
            </a:pPr>
            <a:r>
              <a:rPr lang="zh-CN" altLang="en-US" dirty="0"/>
              <a:t>线程启动</a:t>
            </a:r>
            <a:r>
              <a:rPr lang="en-US" altLang="zh-CN" dirty="0"/>
              <a:t>-</a:t>
            </a:r>
            <a:r>
              <a:rPr lang="zh-CN" altLang="en-US" dirty="0"/>
              <a:t>等着</a:t>
            </a:r>
            <a:r>
              <a:rPr lang="en-US" altLang="zh-CN" dirty="0"/>
              <a:t>-</a:t>
            </a:r>
            <a:r>
              <a:rPr lang="zh-CN" altLang="en-US" dirty="0"/>
              <a:t>当然很浪费</a:t>
            </a:r>
            <a:endParaRPr lang="en-US" altLang="zh-CN" dirty="0"/>
          </a:p>
          <a:p>
            <a:pPr>
              <a:buFont typeface="+mj-lt"/>
              <a:buNone/>
            </a:pPr>
            <a:r>
              <a:rPr lang="zh-CN" altLang="en-US" dirty="0"/>
              <a:t>用了异步就不用等</a:t>
            </a:r>
            <a:endParaRPr lang="en-US" altLang="zh-CN" dirty="0"/>
          </a:p>
          <a:p>
            <a:pPr>
              <a:buFont typeface="+mj-lt"/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39970" y="1779695"/>
            <a:ext cx="4152062" cy="213434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020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适合场景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5160" y="699620"/>
            <a:ext cx="6947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None/>
            </a:pPr>
            <a:r>
              <a:rPr lang="zh-CN" altLang="en-US" dirty="0"/>
              <a:t>跟第三方交互的（非托管资源，经常有</a:t>
            </a:r>
            <a:r>
              <a:rPr lang="en-US" altLang="zh-CN" dirty="0"/>
              <a:t>async</a:t>
            </a:r>
            <a:r>
              <a:rPr lang="zh-CN" altLang="en-US" dirty="0"/>
              <a:t>版本）：</a:t>
            </a:r>
            <a:endParaRPr lang="zh-CN" altLang="en-US" dirty="0"/>
          </a:p>
          <a:p>
            <a:pPr>
              <a:buFont typeface="+mj-lt"/>
              <a:buNone/>
            </a:pPr>
            <a:r>
              <a:rPr lang="zh-CN" altLang="en-US" dirty="0"/>
              <a:t>数据库</a:t>
            </a:r>
            <a:r>
              <a:rPr lang="en-US" altLang="zh-CN" dirty="0" err="1"/>
              <a:t>openAsync</a:t>
            </a:r>
            <a:r>
              <a:rPr lang="en-US" altLang="zh-CN" dirty="0"/>
              <a:t>-Redis</a:t>
            </a:r>
            <a:endParaRPr lang="en-US" altLang="zh-CN" dirty="0"/>
          </a:p>
          <a:p>
            <a:pPr>
              <a:buFont typeface="+mj-lt"/>
              <a:buNone/>
            </a:pPr>
            <a:r>
              <a:rPr lang="en-US" altLang="zh-CN" dirty="0"/>
              <a:t>Web</a:t>
            </a:r>
            <a:r>
              <a:rPr lang="zh-CN" altLang="en-US" dirty="0"/>
              <a:t>请求</a:t>
            </a:r>
            <a:r>
              <a:rPr lang="en-US" altLang="zh-CN" dirty="0"/>
              <a:t>-Api</a:t>
            </a:r>
            <a:endParaRPr lang="en-US" altLang="zh-CN" dirty="0"/>
          </a:p>
          <a:p>
            <a:pPr>
              <a:buFont typeface="+mj-lt"/>
              <a:buNone/>
            </a:pPr>
            <a:r>
              <a:rPr lang="zh-CN" altLang="en-US" dirty="0"/>
              <a:t>文件读取</a:t>
            </a:r>
            <a:endParaRPr lang="zh-CN" altLang="en-US" dirty="0"/>
          </a:p>
          <a:p>
            <a:pPr>
              <a:buFont typeface="+mj-lt"/>
              <a:buNone/>
            </a:pPr>
            <a:endParaRPr lang="zh-CN" altLang="en-US" dirty="0"/>
          </a:p>
          <a:p>
            <a:pPr>
              <a:buFont typeface="+mj-lt"/>
              <a:buNone/>
            </a:pPr>
            <a:r>
              <a:rPr lang="zh-CN" altLang="en-US" dirty="0"/>
              <a:t>一用到底</a:t>
            </a:r>
            <a:endParaRPr lang="en-US" altLang="zh-CN" dirty="0"/>
          </a:p>
          <a:p>
            <a:pPr>
              <a:buFont typeface="+mj-lt"/>
              <a:buNone/>
            </a:pPr>
            <a:endParaRPr lang="en-US" altLang="zh-CN" dirty="0"/>
          </a:p>
          <a:p>
            <a:pPr>
              <a:buFont typeface="+mj-lt"/>
              <a:buNone/>
            </a:pPr>
            <a:r>
              <a:rPr lang="en-US" altLang="zh-CN" dirty="0"/>
              <a:t>Await</a:t>
            </a:r>
            <a:r>
              <a:rPr lang="zh-CN" altLang="en-US" dirty="0"/>
              <a:t>为什么能提升吞吐</a:t>
            </a:r>
            <a:r>
              <a:rPr lang="en-US" altLang="zh-CN" dirty="0"/>
              <a:t>—</a:t>
            </a:r>
            <a:r>
              <a:rPr lang="zh-CN" altLang="en-US" dirty="0"/>
              <a:t>只负责发命令</a:t>
            </a:r>
            <a:r>
              <a:rPr lang="en-US" altLang="zh-CN" dirty="0"/>
              <a:t>—</a:t>
            </a:r>
            <a:r>
              <a:rPr lang="zh-CN" altLang="en-US" dirty="0"/>
              <a:t>然后就忙别的去了</a:t>
            </a:r>
            <a:r>
              <a:rPr lang="en-US" altLang="zh-CN" dirty="0"/>
              <a:t>—</a:t>
            </a:r>
            <a:r>
              <a:rPr lang="zh-CN" altLang="en-US" dirty="0"/>
              <a:t>不需要等待</a:t>
            </a:r>
            <a:r>
              <a:rPr lang="en-US" altLang="zh-CN" dirty="0"/>
              <a:t>---</a:t>
            </a:r>
            <a:r>
              <a:rPr lang="zh-CN" altLang="en-US" dirty="0"/>
              <a:t>事儿完成前就不浪费资源</a:t>
            </a:r>
            <a:r>
              <a:rPr lang="en-US" altLang="zh-CN" dirty="0"/>
              <a:t>---</a:t>
            </a:r>
            <a:r>
              <a:rPr lang="zh-CN" altLang="en-US" dirty="0"/>
              <a:t>完成后再来线程处理</a:t>
            </a:r>
            <a:r>
              <a:rPr lang="en-US" altLang="zh-CN" dirty="0"/>
              <a:t>---</a:t>
            </a:r>
            <a:r>
              <a:rPr lang="zh-CN" altLang="en-US" dirty="0"/>
              <a:t>这里还能复用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706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不适合场景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5160" y="699620"/>
            <a:ext cx="5146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None/>
            </a:pPr>
            <a:r>
              <a:rPr lang="zh-CN" altLang="en-US" dirty="0"/>
              <a:t>服务器本地计算</a:t>
            </a:r>
            <a:r>
              <a:rPr lang="en-US" altLang="zh-CN" dirty="0"/>
              <a:t>(CPU</a:t>
            </a:r>
            <a:r>
              <a:rPr lang="zh-CN" altLang="en-US" dirty="0"/>
              <a:t>密集型，托管资源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endParaRPr lang="zh-CN" altLang="en-US" dirty="0"/>
          </a:p>
          <a:p>
            <a:pPr>
              <a:buFont typeface="+mj-lt"/>
              <a:buNone/>
            </a:pPr>
            <a:r>
              <a:rPr lang="zh-CN" altLang="en-US" dirty="0"/>
              <a:t>大数据加减乘除，</a:t>
            </a:r>
            <a:endParaRPr lang="zh-CN" altLang="en-US" dirty="0"/>
          </a:p>
          <a:p>
            <a:pPr>
              <a:buFont typeface="+mj-lt"/>
              <a:buNone/>
            </a:pPr>
            <a:r>
              <a:rPr lang="zh-CN" altLang="en-US" dirty="0"/>
              <a:t>数据处理</a:t>
            </a:r>
            <a:endParaRPr lang="en-US" altLang="zh-CN" dirty="0"/>
          </a:p>
          <a:p>
            <a:pPr>
              <a:buFont typeface="+mj-lt"/>
              <a:buNone/>
            </a:pPr>
            <a:endParaRPr lang="en-US" altLang="zh-CN" dirty="0"/>
          </a:p>
          <a:p>
            <a:pPr>
              <a:buFont typeface="+mj-lt"/>
              <a:buNone/>
            </a:pPr>
            <a:r>
              <a:rPr lang="zh-CN" altLang="en-US" dirty="0"/>
              <a:t>反而可能影响性能</a:t>
            </a:r>
            <a:endParaRPr lang="en-US" altLang="zh-CN" dirty="0"/>
          </a:p>
          <a:p>
            <a:pPr>
              <a:buFont typeface="+mj-lt"/>
              <a:buNone/>
            </a:pPr>
            <a:r>
              <a:rPr lang="zh-CN" altLang="en-US" dirty="0"/>
              <a:t>但是用了没啥事儿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34378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await/async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总结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5160" y="699620"/>
            <a:ext cx="5146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None/>
            </a:pPr>
            <a:r>
              <a:rPr lang="zh-CN" altLang="en-US" dirty="0"/>
              <a:t>语法糖，同步方式写异步，增加系统吞吐量，一用到底，</a:t>
            </a:r>
            <a:r>
              <a:rPr lang="en-US" altLang="zh-CN" dirty="0"/>
              <a:t>Web</a:t>
            </a:r>
            <a:r>
              <a:rPr lang="zh-CN" altLang="en-US" dirty="0"/>
              <a:t>开发推荐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0972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语法糖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5160" y="699620"/>
            <a:ext cx="51469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None/>
            </a:pPr>
            <a:r>
              <a:rPr lang="zh-CN" altLang="en-US" dirty="0"/>
              <a:t>由编译器提供的便捷功能，就是语法糖</a:t>
            </a:r>
            <a:endParaRPr lang="en-US" altLang="zh-CN" dirty="0"/>
          </a:p>
          <a:p>
            <a:pPr>
              <a:buFont typeface="+mj-lt"/>
              <a:buNone/>
            </a:pPr>
            <a:r>
              <a:rPr lang="zh-CN" altLang="en-US" dirty="0"/>
              <a:t>也就是说</a:t>
            </a:r>
            <a:r>
              <a:rPr lang="en-US" altLang="zh-CN" dirty="0"/>
              <a:t>IL</a:t>
            </a:r>
            <a:r>
              <a:rPr lang="zh-CN" altLang="en-US" dirty="0"/>
              <a:t>是不变  没有升级的，但是在写代码时可以省略下，其中就靠编辑器干活儿</a:t>
            </a:r>
            <a:endParaRPr lang="en-US" altLang="zh-CN" dirty="0"/>
          </a:p>
          <a:p>
            <a:pPr>
              <a:buFont typeface="+mj-lt"/>
              <a:buNone/>
            </a:pPr>
            <a:endParaRPr lang="en-US" altLang="zh-CN" dirty="0"/>
          </a:p>
          <a:p>
            <a:pPr>
              <a:buFont typeface="+mj-lt"/>
              <a:buNone/>
            </a:pPr>
            <a:r>
              <a:rPr lang="en-US" altLang="zh-CN" dirty="0"/>
              <a:t>Lambda---</a:t>
            </a:r>
            <a:r>
              <a:rPr lang="zh-CN" altLang="en-US" dirty="0"/>
              <a:t>匿名委托</a:t>
            </a:r>
            <a:r>
              <a:rPr lang="en-US" altLang="zh-CN" dirty="0"/>
              <a:t>---new object{}</a:t>
            </a:r>
            <a:r>
              <a:rPr lang="zh-CN" altLang="en-US" dirty="0"/>
              <a:t>匿名类</a:t>
            </a:r>
            <a:r>
              <a:rPr lang="en-US" altLang="zh-CN" dirty="0"/>
              <a:t>---$”{}”</a:t>
            </a:r>
            <a:endParaRPr lang="en-US" altLang="zh-CN" dirty="0"/>
          </a:p>
          <a:p>
            <a:pPr>
              <a:buFont typeface="+mj-lt"/>
              <a:buNone/>
            </a:pPr>
            <a:r>
              <a:rPr lang="en-US" altLang="zh-CN" dirty="0"/>
              <a:t>---</a:t>
            </a:r>
            <a:r>
              <a:rPr lang="zh-CN" altLang="en-US" dirty="0"/>
              <a:t>自动属性</a:t>
            </a:r>
            <a:r>
              <a:rPr lang="en-US" altLang="zh-CN" dirty="0"/>
              <a:t>get</a:t>
            </a:r>
            <a:r>
              <a:rPr lang="zh-CN" altLang="en-US" dirty="0"/>
              <a:t>；</a:t>
            </a:r>
            <a:r>
              <a:rPr lang="en-US" altLang="zh-CN" dirty="0"/>
              <a:t>set---var---using</a:t>
            </a:r>
            <a:endParaRPr lang="en-US" altLang="zh-CN" dirty="0"/>
          </a:p>
          <a:p>
            <a:pPr>
              <a:buFont typeface="+mj-lt"/>
              <a:buNone/>
            </a:pPr>
            <a:endParaRPr lang="en-US" altLang="zh-CN" dirty="0"/>
          </a:p>
          <a:p>
            <a:pPr>
              <a:buFont typeface="+mj-lt"/>
              <a:buNone/>
            </a:pPr>
            <a:r>
              <a:rPr lang="zh-CN" altLang="en-US" dirty="0"/>
              <a:t>泛型不是的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34378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await/async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语法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5460" y="699770"/>
            <a:ext cx="78105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None/>
            </a:pPr>
            <a:r>
              <a:rPr lang="en-US" altLang="zh-CN" dirty="0"/>
              <a:t>1  </a:t>
            </a:r>
            <a:r>
              <a:rPr lang="zh-CN" altLang="en-US" dirty="0"/>
              <a:t>async 是用来修饰方法，如果单独出现，方法会警告,没有什么作用</a:t>
            </a:r>
            <a:endParaRPr lang="zh-CN" altLang="en-US" dirty="0"/>
          </a:p>
          <a:p>
            <a:pPr>
              <a:buFont typeface="+mj-lt"/>
              <a:buNone/>
            </a:pPr>
            <a:r>
              <a:rPr lang="en-US" altLang="zh-CN" dirty="0"/>
              <a:t>2  </a:t>
            </a:r>
            <a:r>
              <a:rPr lang="en-US" altLang="zh-CN" dirty="0" err="1"/>
              <a:t>await在方法体内部，只能放在async修饰的方法内</a:t>
            </a:r>
            <a:r>
              <a:rPr lang="zh-CN" altLang="en-US" dirty="0"/>
              <a:t>，必须</a:t>
            </a:r>
            <a:r>
              <a:rPr lang="en-US" altLang="zh-CN" dirty="0" err="1"/>
              <a:t>放在task前面</a:t>
            </a:r>
            <a:endParaRPr lang="en-US" altLang="zh-CN" dirty="0"/>
          </a:p>
          <a:p>
            <a:pPr>
              <a:buFont typeface="+mj-lt"/>
              <a:buNone/>
            </a:pPr>
            <a:r>
              <a:rPr lang="en-US" altLang="zh-CN" dirty="0"/>
              <a:t>3  async/await方法里面如果没有返回值，默认返回一个Task</a:t>
            </a:r>
            <a:r>
              <a:rPr lang="zh-CN" altLang="en-US" dirty="0"/>
              <a:t>，或者</a:t>
            </a:r>
            <a:r>
              <a:rPr lang="en-US" altLang="zh-CN" dirty="0"/>
              <a:t>void(</a:t>
            </a:r>
            <a:r>
              <a:rPr lang="zh-CN" altLang="en-US" dirty="0"/>
              <a:t>推荐用</a:t>
            </a:r>
            <a:r>
              <a:rPr lang="en-US" altLang="zh-CN" dirty="0"/>
              <a:t>Task</a:t>
            </a:r>
            <a:r>
              <a:rPr lang="zh-CN" altLang="en-US" dirty="0"/>
              <a:t>，而不是</a:t>
            </a:r>
            <a:r>
              <a:rPr lang="en-US" altLang="zh-CN" dirty="0"/>
              <a:t>void</a:t>
            </a:r>
            <a:r>
              <a:rPr lang="zh-CN" altLang="en-US" dirty="0"/>
              <a:t>，因为这样才能</a:t>
            </a:r>
            <a:r>
              <a:rPr lang="en-US" altLang="zh-CN" dirty="0"/>
              <a:t>await/wait)</a:t>
            </a:r>
            <a:endParaRPr lang="en-US" altLang="zh-CN" dirty="0"/>
          </a:p>
          <a:p>
            <a:pPr>
              <a:buFont typeface="+mj-lt"/>
              <a:buNone/>
            </a:pPr>
            <a:r>
              <a:rPr lang="en-US" altLang="zh-CN" dirty="0"/>
              <a:t>4  </a:t>
            </a:r>
            <a:r>
              <a:rPr lang="zh-CN" altLang="en-US" dirty="0"/>
              <a:t>带</a:t>
            </a:r>
            <a:r>
              <a:rPr lang="en-US" altLang="zh-CN" dirty="0"/>
              <a:t>async+await</a:t>
            </a:r>
            <a:r>
              <a:rPr lang="zh-CN" altLang="en-US" dirty="0"/>
              <a:t>后，返回值要多一层</a:t>
            </a:r>
            <a:r>
              <a:rPr lang="en-US" altLang="zh-CN" dirty="0"/>
              <a:t>Task&lt;&gt;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116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执行效果要点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5160" y="771375"/>
            <a:ext cx="5146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None/>
            </a:pPr>
            <a:r>
              <a:rPr lang="zh-CN" altLang="en-US" dirty="0"/>
              <a:t>线程执行顺序</a:t>
            </a:r>
            <a:endParaRPr lang="zh-CN" altLang="en-US" dirty="0"/>
          </a:p>
          <a:p>
            <a:pPr>
              <a:buFont typeface="+mj-lt"/>
              <a:buNone/>
            </a:pPr>
            <a:r>
              <a:rPr lang="zh-CN" altLang="en-US" dirty="0"/>
              <a:t>线程</a:t>
            </a:r>
            <a:r>
              <a:rPr lang="en-US" altLang="zh-CN" dirty="0"/>
              <a:t>id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020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等待结果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5160" y="699620"/>
            <a:ext cx="51469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None/>
            </a:pPr>
            <a:r>
              <a:rPr lang="en-US" altLang="zh-CN" dirty="0"/>
              <a:t>t.Wait()</a:t>
            </a:r>
            <a:endParaRPr lang="en-US" altLang="zh-CN" dirty="0"/>
          </a:p>
          <a:p>
            <a:pPr>
              <a:buFont typeface="+mj-lt"/>
              <a:buNone/>
            </a:pPr>
            <a:r>
              <a:rPr lang="en-US" altLang="zh-CN" dirty="0"/>
              <a:t>Task.WaitAll()</a:t>
            </a:r>
            <a:endParaRPr lang="en-US" altLang="zh-CN" dirty="0"/>
          </a:p>
          <a:p>
            <a:pPr>
              <a:buFont typeface="+mj-lt"/>
              <a:buNone/>
            </a:pPr>
            <a:r>
              <a:rPr lang="en-US" altLang="zh-CN" dirty="0"/>
              <a:t>t.Result</a:t>
            </a:r>
            <a:endParaRPr lang="en-US" altLang="zh-CN" dirty="0"/>
          </a:p>
          <a:p>
            <a:pPr>
              <a:buFont typeface="+mj-lt"/>
              <a:buNone/>
            </a:pPr>
            <a:r>
              <a:rPr lang="en-US" altLang="zh-CN" dirty="0"/>
              <a:t>await t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28790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why await/async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5160" y="699620"/>
            <a:ext cx="51469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None/>
            </a:pPr>
            <a:r>
              <a:rPr lang="zh-CN" altLang="en-US" dirty="0"/>
              <a:t>用同步的方式写异步回调</a:t>
            </a:r>
            <a:endParaRPr lang="zh-CN" altLang="en-US" dirty="0"/>
          </a:p>
          <a:p>
            <a:pPr>
              <a:buFont typeface="+mj-lt"/>
              <a:buNone/>
            </a:pPr>
            <a:r>
              <a:rPr lang="zh-CN" altLang="en-US" dirty="0"/>
              <a:t>AwaitHistoryShow</a:t>
            </a:r>
            <a:endParaRPr lang="en-US" altLang="zh-CN" dirty="0"/>
          </a:p>
          <a:p>
            <a:pPr>
              <a:buFont typeface="+mj-lt"/>
              <a:buNone/>
            </a:pPr>
            <a:endParaRPr lang="en-US" altLang="zh-CN" dirty="0"/>
          </a:p>
          <a:p>
            <a:pPr>
              <a:buFont typeface="+mj-lt"/>
              <a:buNone/>
            </a:pPr>
            <a:r>
              <a:rPr lang="zh-CN" altLang="en-US" dirty="0"/>
              <a:t>这里也不并发了，还不如搞同步方法</a:t>
            </a:r>
            <a:r>
              <a:rPr lang="en-US" altLang="zh-CN" dirty="0"/>
              <a:t>--</a:t>
            </a:r>
            <a:r>
              <a:rPr lang="zh-CN" altLang="en-US" dirty="0"/>
              <a:t>有顺序自然不能并发的，意义和价值，还得晚点讨论</a:t>
            </a:r>
            <a:endParaRPr lang="en-US" altLang="zh-CN" dirty="0"/>
          </a:p>
          <a:p>
            <a:pPr>
              <a:buFont typeface="+mj-lt"/>
              <a:buNone/>
            </a:pPr>
            <a:endParaRPr lang="en-US" altLang="zh-CN" dirty="0"/>
          </a:p>
          <a:p>
            <a:pPr>
              <a:buFont typeface="+mj-lt"/>
              <a:buNone/>
            </a:pPr>
            <a:endParaRPr lang="en-US" altLang="zh-CN" dirty="0"/>
          </a:p>
          <a:p>
            <a:pPr>
              <a:buFont typeface="+mj-lt"/>
              <a:buNone/>
            </a:pPr>
            <a:r>
              <a:rPr lang="zh-CN" altLang="en-US" dirty="0"/>
              <a:t>细思恐极</a:t>
            </a:r>
            <a:r>
              <a:rPr lang="en-US" altLang="zh-CN" dirty="0"/>
              <a:t>—</a:t>
            </a:r>
            <a:r>
              <a:rPr lang="zh-CN" altLang="en-US" dirty="0"/>
              <a:t>同步顺序写异步方法？！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99631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IL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探究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5160" y="699620"/>
            <a:ext cx="70190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None/>
            </a:pPr>
            <a:r>
              <a:rPr lang="zh-CN" altLang="en-US" dirty="0"/>
              <a:t>空的</a:t>
            </a:r>
            <a:r>
              <a:rPr lang="en-US" altLang="zh-CN" dirty="0"/>
              <a:t>Async</a:t>
            </a:r>
            <a:r>
              <a:rPr lang="zh-CN" altLang="en-US" dirty="0"/>
              <a:t>方法</a:t>
            </a:r>
            <a:endParaRPr lang="en-US" altLang="zh-CN" dirty="0"/>
          </a:p>
          <a:p>
            <a:pPr>
              <a:buFont typeface="+mj-lt"/>
              <a:buNone/>
            </a:pPr>
            <a:endParaRPr lang="en-US" altLang="zh-CN" dirty="0"/>
          </a:p>
          <a:p>
            <a:pPr>
              <a:buFont typeface="+mj-lt"/>
              <a:buNone/>
            </a:pPr>
            <a:r>
              <a:rPr lang="zh-CN" altLang="en-US" dirty="0"/>
              <a:t>会生成一个状态机代码：状态机就像红绿灯，一个对象根据不同的状态会有不同的行为，就一个对象</a:t>
            </a:r>
            <a:endParaRPr lang="en-US" altLang="zh-CN" dirty="0"/>
          </a:p>
          <a:p>
            <a:pPr>
              <a:buFont typeface="+mj-lt"/>
              <a:buNone/>
            </a:pPr>
            <a:endParaRPr lang="en-US" altLang="zh-CN" dirty="0"/>
          </a:p>
          <a:p>
            <a:pPr>
              <a:buFont typeface="+mj-lt"/>
              <a:buNone/>
            </a:pPr>
            <a:r>
              <a:rPr lang="en-US" altLang="zh-CN" dirty="0"/>
              <a:t>Start</a:t>
            </a:r>
            <a:r>
              <a:rPr lang="zh-CN" altLang="en-US" dirty="0"/>
              <a:t>方法，保存线程的上下文环境</a:t>
            </a:r>
            <a:r>
              <a:rPr lang="en-US" altLang="zh-CN" dirty="0"/>
              <a:t>---</a:t>
            </a:r>
            <a:r>
              <a:rPr lang="zh-CN" altLang="en-US" dirty="0"/>
              <a:t>结束时要各种交换上下文环境</a:t>
            </a:r>
            <a:endParaRPr lang="en-US" altLang="zh-CN" dirty="0"/>
          </a:p>
          <a:p>
            <a:pPr>
              <a:buFont typeface="+mj-lt"/>
              <a:buNone/>
            </a:pPr>
            <a:endParaRPr lang="en-US" altLang="zh-CN" dirty="0"/>
          </a:p>
          <a:p>
            <a:pPr>
              <a:buFont typeface="+mj-lt"/>
              <a:buNone/>
            </a:pPr>
            <a:r>
              <a:rPr lang="en-US" altLang="zh-CN" dirty="0" err="1"/>
              <a:t>SetResult</a:t>
            </a:r>
            <a:r>
              <a:rPr lang="en-US" altLang="zh-CN" dirty="0"/>
              <a:t>() </a:t>
            </a:r>
            <a:r>
              <a:rPr lang="zh-CN" altLang="en-US" dirty="0"/>
              <a:t>就是为什么返回值可以用</a:t>
            </a:r>
            <a:r>
              <a:rPr lang="en-US" altLang="zh-CN" dirty="0"/>
              <a:t>Task</a:t>
            </a:r>
            <a:r>
              <a:rPr lang="zh-CN" altLang="en-US" dirty="0"/>
              <a:t>包一层</a:t>
            </a:r>
            <a:endParaRPr lang="en-US" altLang="zh-CN" dirty="0"/>
          </a:p>
          <a:p>
            <a:pPr>
              <a:buFont typeface="+mj-lt"/>
              <a:buNone/>
            </a:pPr>
            <a:endParaRPr lang="en-US" altLang="zh-CN" dirty="0"/>
          </a:p>
          <a:p>
            <a:pPr>
              <a:buFont typeface="+mj-lt"/>
              <a:buNone/>
            </a:pPr>
            <a:r>
              <a:rPr lang="zh-CN" altLang="en-US" dirty="0"/>
              <a:t>选项去掉</a:t>
            </a:r>
            <a:r>
              <a:rPr lang="en-US" altLang="zh-CN" dirty="0"/>
              <a:t>C#5.0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99631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IL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探究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5160" y="699620"/>
            <a:ext cx="51469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None/>
            </a:pPr>
            <a:r>
              <a:rPr lang="en-US" altLang="zh-CN" dirty="0"/>
              <a:t>Async+</a:t>
            </a:r>
            <a:r>
              <a:rPr lang="zh-CN" altLang="en-US" dirty="0"/>
              <a:t>方法体</a:t>
            </a:r>
            <a:endParaRPr lang="en-US" altLang="zh-CN" dirty="0"/>
          </a:p>
          <a:p>
            <a:pPr>
              <a:buFont typeface="+mj-lt"/>
              <a:buNone/>
            </a:pPr>
            <a:endParaRPr lang="en-US" altLang="zh-CN" dirty="0"/>
          </a:p>
          <a:p>
            <a:pPr>
              <a:buFont typeface="+mj-lt"/>
              <a:buNone/>
            </a:pPr>
            <a:r>
              <a:rPr lang="zh-CN" altLang="en-US" dirty="0"/>
              <a:t>方法体进入了</a:t>
            </a:r>
            <a:r>
              <a:rPr lang="en-US" altLang="zh-CN" dirty="0" err="1"/>
              <a:t>MoveNext</a:t>
            </a:r>
            <a:r>
              <a:rPr lang="zh-CN" altLang="en-US" dirty="0"/>
              <a:t>，主线程执行</a:t>
            </a:r>
            <a:endParaRPr lang="en-US" altLang="zh-CN" dirty="0"/>
          </a:p>
          <a:p>
            <a:pPr>
              <a:buFont typeface="+mj-lt"/>
              <a:buNone/>
            </a:pPr>
            <a:endParaRPr lang="en-US" altLang="zh-CN" dirty="0"/>
          </a:p>
          <a:p>
            <a:pPr>
              <a:buFont typeface="+mj-lt"/>
              <a:buNone/>
            </a:pPr>
            <a:endParaRPr lang="en-US" altLang="zh-CN" dirty="0"/>
          </a:p>
          <a:p>
            <a:r>
              <a:rPr lang="en-US" altLang="zh-CN" dirty="0" err="1"/>
              <a:t>Async+Task</a:t>
            </a:r>
            <a:r>
              <a:rPr lang="en-US" altLang="zh-CN" dirty="0"/>
              <a:t> </a:t>
            </a:r>
            <a:r>
              <a:rPr lang="zh-CN" altLang="en-US" dirty="0"/>
              <a:t>没有</a:t>
            </a:r>
            <a:r>
              <a:rPr lang="en-US" altLang="zh-CN" dirty="0"/>
              <a:t>await</a:t>
            </a:r>
            <a:endParaRPr lang="en-US" altLang="zh-CN" dirty="0"/>
          </a:p>
          <a:p>
            <a:pPr>
              <a:buFont typeface="+mj-lt"/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99631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IL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探究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5160" y="699620"/>
            <a:ext cx="5146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None/>
            </a:pPr>
            <a:r>
              <a:rPr lang="en-US" altLang="zh-CN" dirty="0" err="1"/>
              <a:t>Async+Task+await</a:t>
            </a:r>
            <a:endParaRPr lang="en-US" altLang="zh-CN" dirty="0"/>
          </a:p>
          <a:p>
            <a:pPr>
              <a:buFont typeface="+mj-lt"/>
              <a:buNone/>
            </a:pPr>
            <a:r>
              <a:rPr lang="zh-CN" altLang="en-US" dirty="0"/>
              <a:t>主线程遇到</a:t>
            </a:r>
            <a:r>
              <a:rPr lang="en-US" altLang="zh-CN" dirty="0"/>
              <a:t>await</a:t>
            </a:r>
            <a:r>
              <a:rPr lang="zh-CN" altLang="en-US" dirty="0"/>
              <a:t>返回，把当下状态打包，交给线程池再次</a:t>
            </a:r>
            <a:r>
              <a:rPr lang="en-US" altLang="zh-CN" dirty="0" err="1"/>
              <a:t>MoveNext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180" y="2056655"/>
            <a:ext cx="2693437" cy="20161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816" y="1668973"/>
            <a:ext cx="4355985" cy="90277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290" y="2524106"/>
            <a:ext cx="3714783" cy="183630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KSO_WM_UNIT_PLACING_PICTURE_USER_VIEWPORT" val="{&quot;height&quot;:4392,&quot;width&quot;:8544}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1689</Words>
  <Application>WPS 演示</Application>
  <PresentationFormat>全屏显示(16:9)</PresentationFormat>
  <Paragraphs>163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</vt:lpstr>
      <vt:lpstr>Impact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BRH201</cp:lastModifiedBy>
  <cp:revision>1622</cp:revision>
  <dcterms:created xsi:type="dcterms:W3CDTF">2014-02-20T03:23:00Z</dcterms:created>
  <dcterms:modified xsi:type="dcterms:W3CDTF">2021-06-11T00:36:04Z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2052-11.1.0.10577</vt:lpwstr>
  </property>
  <property fmtid="{D5CDD505-2E9C-101B-9397-08002B2CF9AE}" pid="3" name="ICV">
    <vt:lpwstr>D7232B4605734D12A0B17A00A2A5ECCB</vt:lpwstr>
  </property>
</Properties>
</file>