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754" r:id="rId2"/>
    <p:sldId id="752" r:id="rId3"/>
    <p:sldId id="789" r:id="rId4"/>
    <p:sldId id="790" r:id="rId5"/>
    <p:sldId id="793" r:id="rId6"/>
    <p:sldId id="791" r:id="rId7"/>
    <p:sldId id="794" r:id="rId8"/>
    <p:sldId id="792" r:id="rId9"/>
    <p:sldId id="796" r:id="rId10"/>
    <p:sldId id="799" r:id="rId11"/>
    <p:sldId id="801" r:id="rId12"/>
    <p:sldId id="800" r:id="rId13"/>
    <p:sldId id="795" r:id="rId14"/>
    <p:sldId id="798" r:id="rId15"/>
    <p:sldId id="802" r:id="rId16"/>
    <p:sldId id="803" r:id="rId17"/>
    <p:sldId id="804" r:id="rId1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2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t>2020/12/27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8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  <a:t>2020/12/27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  <a:t>‹#›</a:t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74145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准时开播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58" y="698410"/>
            <a:ext cx="2111375" cy="30168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1659" y="752758"/>
            <a:ext cx="6309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欢迎来到直播间的小伙伴儿们，欢迎大家</a:t>
            </a:r>
            <a:r>
              <a:rPr lang="en-US" altLang="zh-CN" dirty="0"/>
              <a:t>~</a:t>
            </a:r>
          </a:p>
          <a:p>
            <a:endParaRPr lang="en-US" altLang="zh-CN" dirty="0"/>
          </a:p>
          <a:p>
            <a:r>
              <a:rPr lang="zh-CN" altLang="en-US" dirty="0"/>
              <a:t>能听到我说话的，能看到我这儿的屏幕的，刷个</a:t>
            </a:r>
            <a:r>
              <a:rPr lang="en-US" altLang="zh-CN" dirty="0"/>
              <a:t>1</a:t>
            </a:r>
            <a:r>
              <a:rPr lang="zh-CN" altLang="en-US" dirty="0"/>
              <a:t>；、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传统走一个，刷一个大写的专属字母</a:t>
            </a:r>
            <a:r>
              <a:rPr lang="en-US" altLang="zh-CN" dirty="0"/>
              <a:t>X</a:t>
            </a:r>
            <a:r>
              <a:rPr lang="zh-CN" altLang="en-US" dirty="0"/>
              <a:t>，就开始去学习</a:t>
            </a:r>
            <a:r>
              <a:rPr lang="en-US" altLang="zh-CN" dirty="0" err="1"/>
              <a:t>Hangfire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64860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定时循环执行行为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09565" y="675483"/>
            <a:ext cx="878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RecurringJob.AddOrUpdate</a:t>
            </a:r>
            <a:r>
              <a:rPr lang="en-US" altLang="zh-CN" dirty="0"/>
              <a:t>&lt;</a:t>
            </a:r>
            <a:r>
              <a:rPr lang="en-US" altLang="zh-CN" dirty="0" err="1"/>
              <a:t>IEmailSender</a:t>
            </a:r>
            <a:r>
              <a:rPr lang="en-US" altLang="zh-CN" dirty="0"/>
              <a:t>&gt;(email=&gt; </a:t>
            </a:r>
            <a:r>
              <a:rPr lang="en-US" altLang="zh-CN" dirty="0" err="1"/>
              <a:t>email.Show</a:t>
            </a:r>
            <a:r>
              <a:rPr lang="en-US" altLang="zh-CN" dirty="0"/>
              <a:t>("</a:t>
            </a:r>
            <a:r>
              <a:rPr lang="zh-CN" altLang="en-US" dirty="0"/>
              <a:t>你好</a:t>
            </a:r>
            <a:r>
              <a:rPr lang="en-US" altLang="zh-CN" dirty="0"/>
              <a:t>"), </a:t>
            </a:r>
            <a:r>
              <a:rPr lang="en-US" altLang="zh-CN" dirty="0" err="1"/>
              <a:t>Cron.MinuteInterval</a:t>
            </a:r>
            <a:r>
              <a:rPr lang="en-US" altLang="zh-CN" dirty="0"/>
              <a:t>(1))</a:t>
            </a:r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7448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延迟执行行为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02652" y="788068"/>
            <a:ext cx="878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BackgroundJob.Schedule</a:t>
            </a:r>
            <a:r>
              <a:rPr lang="en-US" altLang="zh-CN" dirty="0"/>
              <a:t>(() =&gt; </a:t>
            </a:r>
            <a:r>
              <a:rPr lang="en-US" altLang="zh-CN" dirty="0" err="1"/>
              <a:t>Console.WriteLine</a:t>
            </a:r>
            <a:r>
              <a:rPr lang="en-US" altLang="zh-CN" dirty="0"/>
              <a:t>("Delayed!"), </a:t>
            </a:r>
            <a:r>
              <a:rPr lang="en-US" altLang="zh-CN" dirty="0" err="1"/>
              <a:t>TimeSpan.FromDays</a:t>
            </a:r>
            <a:r>
              <a:rPr lang="en-US" altLang="zh-CN" dirty="0"/>
              <a:t>(7));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758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定时循环执行方法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09565" y="675483"/>
            <a:ext cx="8784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RecurringJob.AddOrUpdate</a:t>
            </a:r>
            <a:r>
              <a:rPr lang="en-US" altLang="zh-CN" dirty="0"/>
              <a:t>&lt;</a:t>
            </a:r>
            <a:r>
              <a:rPr lang="en-US" altLang="zh-CN" dirty="0" err="1"/>
              <a:t>IEmailSender</a:t>
            </a:r>
            <a:r>
              <a:rPr lang="en-US" altLang="zh-CN" dirty="0"/>
              <a:t>&gt;(email=&gt; </a:t>
            </a:r>
            <a:r>
              <a:rPr lang="en-US" altLang="zh-CN" dirty="0" err="1"/>
              <a:t>email.Show</a:t>
            </a:r>
            <a:r>
              <a:rPr lang="en-US" altLang="zh-CN" dirty="0"/>
              <a:t>("</a:t>
            </a:r>
            <a:r>
              <a:rPr lang="zh-CN" altLang="en-US" dirty="0"/>
              <a:t>你好</a:t>
            </a:r>
            <a:r>
              <a:rPr lang="en-US" altLang="zh-CN" dirty="0"/>
              <a:t>"), </a:t>
            </a:r>
            <a:r>
              <a:rPr lang="en-US" altLang="zh-CN" dirty="0" err="1"/>
              <a:t>Cron.MinuteInterval</a:t>
            </a:r>
            <a:r>
              <a:rPr lang="en-US" altLang="zh-CN" dirty="0"/>
              <a:t>(1))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8380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717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rtl="0"/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Hangfire.HttpJob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39720" y="698501"/>
            <a:ext cx="8784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传统方式：</a:t>
            </a:r>
            <a:endParaRPr lang="en-US" altLang="zh-CN" dirty="0"/>
          </a:p>
          <a:p>
            <a:r>
              <a:rPr lang="zh-CN" altLang="en-US" dirty="0"/>
              <a:t>代码耦合很严重，客户单，存储介质的配置，</a:t>
            </a:r>
            <a:r>
              <a:rPr lang="en-US" altLang="zh-CN" dirty="0"/>
              <a:t>Server</a:t>
            </a:r>
            <a:r>
              <a:rPr lang="zh-CN" altLang="en-US" dirty="0"/>
              <a:t>都耦合在一起；不便于维护；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而使用了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Hangfire.HttpJob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的话 就是把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Hangfire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的服务拓展成可以把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Job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的处理逻辑代码写在别的工程里面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webapi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的形式暴露给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Hangfire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去调度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814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2717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rtl="0"/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</a:rPr>
              <a:t>Hangfire.HttpJob</a:t>
            </a:r>
            <a:endParaRPr lang="en-US" altLang="zh-CN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39720" y="698501"/>
            <a:ext cx="7560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是对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Hangfire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的一个扩展插件，利用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Hangfire.HttpJob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可以快速搭建分部署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Job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调度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特点是：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业务与调度完全分离。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支持定点执行 延迟执行 周期性循环执行，支持秒级别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配合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JobAgent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组件可以实现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Job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管理 监控 日志等</a:t>
            </a:r>
          </a:p>
        </p:txBody>
      </p:sp>
    </p:spTree>
    <p:extLst>
      <p:ext uri="{BB962C8B-B14F-4D97-AF65-F5344CB8AC3E}">
        <p14:creationId xmlns:p14="http://schemas.microsoft.com/office/powerpoint/2010/main" val="22811073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73477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Automapper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58" y="698410"/>
            <a:ext cx="2111375" cy="30168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720" y="698410"/>
            <a:ext cx="6131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Automapper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链接：链接：</a:t>
            </a:r>
            <a:r>
              <a:rPr lang="en-US" altLang="zh-CN" dirty="0"/>
              <a:t>https://pan.baidu.com/s/13v4QK8Pk8-8aHIZeWKuBMg </a:t>
            </a:r>
            <a:r>
              <a:rPr lang="zh-CN" altLang="en-US" dirty="0"/>
              <a:t>提取码：</a:t>
            </a:r>
            <a:r>
              <a:rPr lang="en-US" altLang="zh-CN" dirty="0"/>
              <a:t>ak3x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 err="1"/>
              <a:t>Automapper</a:t>
            </a:r>
            <a:r>
              <a:rPr lang="zh-CN" altLang="en-US" dirty="0"/>
              <a:t>部分，大家去看视频，视频内容来自于上面链接；后续在工作中，老师可以就直接要上手使用；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8845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5032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Automapper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背景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58" y="698410"/>
            <a:ext cx="2111375" cy="30168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720" y="698410"/>
            <a:ext cx="6131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分层：</a:t>
            </a:r>
            <a:endParaRPr lang="en-US" altLang="zh-CN" dirty="0"/>
          </a:p>
          <a:p>
            <a:r>
              <a:rPr lang="zh-CN" altLang="en-US" dirty="0"/>
              <a:t>数据访问层：</a:t>
            </a:r>
            <a:endParaRPr lang="en-US" altLang="zh-CN" dirty="0"/>
          </a:p>
          <a:p>
            <a:r>
              <a:rPr lang="zh-CN" altLang="en-US" dirty="0"/>
              <a:t>业务逻辑层：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层：</a:t>
            </a:r>
            <a:endParaRPr lang="en-US" altLang="zh-CN" dirty="0"/>
          </a:p>
          <a:p>
            <a:r>
              <a:rPr lang="zh-CN" altLang="en-US" dirty="0"/>
              <a:t>查询数据：  </a:t>
            </a:r>
            <a:r>
              <a:rPr lang="en-US" altLang="zh-CN" dirty="0"/>
              <a:t>UI---</a:t>
            </a:r>
            <a:r>
              <a:rPr lang="zh-CN" altLang="en-US" dirty="0"/>
              <a:t>业务逻辑</a:t>
            </a:r>
            <a:r>
              <a:rPr lang="en-US" altLang="zh-CN" dirty="0"/>
              <a:t>—</a:t>
            </a:r>
            <a:r>
              <a:rPr lang="zh-CN" altLang="en-US" dirty="0"/>
              <a:t>数据访问层（集合，实体对象存储数据）：</a:t>
            </a:r>
            <a:endParaRPr lang="en-US" altLang="zh-CN" dirty="0"/>
          </a:p>
          <a:p>
            <a:r>
              <a:rPr lang="zh-CN" altLang="en-US" dirty="0"/>
              <a:t>这里的实体</a:t>
            </a:r>
            <a:r>
              <a:rPr lang="en-US" altLang="zh-CN" dirty="0"/>
              <a:t>---</a:t>
            </a:r>
            <a:r>
              <a:rPr lang="zh-CN" altLang="en-US" dirty="0"/>
              <a:t>数据库里的表结构</a:t>
            </a:r>
            <a:r>
              <a:rPr lang="en-US" altLang="zh-CN" dirty="0"/>
              <a:t>---</a:t>
            </a:r>
            <a:r>
              <a:rPr lang="zh-CN" altLang="en-US" dirty="0"/>
              <a:t>一般情况下不会去修改；</a:t>
            </a:r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dirty="0"/>
              <a:t>20</a:t>
            </a:r>
            <a:r>
              <a:rPr lang="zh-CN" altLang="en-US" dirty="0"/>
              <a:t>个字段；   对应数据库表的实体：</a:t>
            </a:r>
            <a:r>
              <a:rPr lang="en-US" altLang="zh-CN" dirty="0"/>
              <a:t>20</a:t>
            </a:r>
            <a:r>
              <a:rPr lang="zh-CN" altLang="en-US" dirty="0"/>
              <a:t>个字段</a:t>
            </a:r>
            <a:endParaRPr lang="en-US" altLang="zh-CN" dirty="0"/>
          </a:p>
          <a:p>
            <a:r>
              <a:rPr lang="zh-CN" altLang="en-US" dirty="0"/>
              <a:t>多余的数据；如果</a:t>
            </a:r>
            <a:r>
              <a:rPr lang="en-US" altLang="zh-CN" dirty="0"/>
              <a:t>UI</a:t>
            </a:r>
            <a:r>
              <a:rPr lang="zh-CN" altLang="en-US" dirty="0"/>
              <a:t>层只需要</a:t>
            </a:r>
            <a:r>
              <a:rPr lang="en-US" altLang="zh-CN" dirty="0"/>
              <a:t>10</a:t>
            </a:r>
            <a:r>
              <a:rPr lang="zh-CN" altLang="en-US" dirty="0"/>
              <a:t>个字段；中间要使用的字段类型发生变化；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通过实体对象在传输的过程中，需要做一个类型的转换（字段类型的转换，字段数量的转换、逻辑的计算）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3866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提问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58" y="698410"/>
            <a:ext cx="2111375" cy="30168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720" y="698410"/>
            <a:ext cx="613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现在是</a:t>
            </a:r>
            <a:r>
              <a:rPr lang="en-US" altLang="zh-CN" dirty="0"/>
              <a:t>21:52,</a:t>
            </a:r>
            <a:r>
              <a:rPr lang="zh-CN" altLang="en-US" dirty="0"/>
              <a:t>大家开始提问，</a:t>
            </a:r>
            <a:r>
              <a:rPr lang="en-US" altLang="zh-CN" dirty="0"/>
              <a:t>21:57</a:t>
            </a:r>
            <a:r>
              <a:rPr lang="zh-CN" altLang="en-US"/>
              <a:t>开始答疑，期间老师不说话了；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73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4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5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318135" y="20764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高级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VIP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班</a:t>
            </a:r>
          </a:p>
        </p:txBody>
      </p:sp>
      <p:grpSp>
        <p:nvGrpSpPr>
          <p:cNvPr id="5124" name="组合 5123"/>
          <p:cNvGrpSpPr/>
          <p:nvPr/>
        </p:nvGrpSpPr>
        <p:grpSpPr>
          <a:xfrm>
            <a:off x="0" y="867556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87961" y="1132842"/>
            <a:ext cx="3938905" cy="27815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800" b="1" spc="14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Hangfire</a:t>
            </a:r>
            <a:r>
              <a:rPr kumimoji="0" lang="zh-CN" altLang="en-US" sz="18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4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什么是调度任务</a:t>
            </a:r>
            <a:endParaRPr lang="en-US" altLang="zh-CN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400" b="1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Hangfire</a:t>
            </a:r>
            <a:r>
              <a:rPr lang="zh-CN" altLang="en-US" sz="14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是什么</a:t>
            </a:r>
            <a:endParaRPr lang="en-US" altLang="zh-CN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400" b="1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Hangfire</a:t>
            </a:r>
            <a:r>
              <a:rPr lang="zh-CN" altLang="en-US" sz="14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的三大组件</a:t>
            </a:r>
            <a:endParaRPr lang="en-US" altLang="zh-CN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400" b="1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HangfireClient</a:t>
            </a:r>
            <a:endParaRPr lang="en-US" altLang="zh-CN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400" b="1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Hangfire.HttpJob</a:t>
            </a:r>
            <a:r>
              <a:rPr lang="en-US" altLang="zh-CN" sz="1400" b="1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zh-CN" altLang="en-US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marR="0" lvl="1" indent="-197485" algn="l" defTabSz="914400" rtl="0" eaLnBrk="1" fontAlgn="ctr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zh-CN" altLang="en-US" sz="1400" b="1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558612" y="1132842"/>
            <a:ext cx="2382823" cy="31857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en-US" altLang="zh-CN" sz="18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Richard</a:t>
            </a:r>
            <a:r>
              <a:rPr lang="zh-CN" altLang="en-US" sz="18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老师</a:t>
            </a:r>
          </a:p>
          <a:p>
            <a:pPr lvl="0" algn="l" font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曾就职于携程、东软等一线互联网名企，</a:t>
            </a:r>
            <a:r>
              <a:rPr lang="en-US" altLang="zh-CN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8</a:t>
            </a:r>
            <a:r>
              <a:rPr lang="zh-CN" altLang="en-US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年的</a:t>
            </a:r>
            <a:r>
              <a:rPr lang="en-US" altLang="zh-CN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技术研发经验，对</a:t>
            </a:r>
            <a:r>
              <a:rPr lang="en-US" altLang="zh-CN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</a:t>
            </a:r>
            <a:r>
              <a:rPr lang="zh-CN" altLang="en-US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相关框架有深入研究，精通设计模式，热衷于探索解析技术原理，对业界的前沿技术有独到的见解和应用经验。现专注于培养新一代</a:t>
            </a:r>
            <a:r>
              <a:rPr lang="en-US" altLang="zh-CN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C#/.Net</a:t>
            </a:r>
            <a:r>
              <a:rPr lang="zh-CN" altLang="en-US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技术精英！</a:t>
            </a:r>
            <a:r>
              <a:rPr lang="en-US" altLang="zh-CN" sz="1200" b="1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endParaRPr lang="zh-CN" altLang="en-US" sz="1200" b="1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7916" y="1205877"/>
            <a:ext cx="2111375" cy="30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970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什么是调度任务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F6B311-1BB3-4494-9A67-6474CF347C1F}"/>
              </a:ext>
            </a:extLst>
          </p:cNvPr>
          <p:cNvSpPr txBox="1"/>
          <p:nvPr/>
        </p:nvSpPr>
        <p:spPr>
          <a:xfrm>
            <a:off x="507526" y="698501"/>
            <a:ext cx="831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QuartZ</a:t>
            </a:r>
            <a:r>
              <a:rPr lang="en-US" altLang="zh-CN" dirty="0"/>
              <a:t>:</a:t>
            </a:r>
            <a:r>
              <a:rPr lang="zh-CN" altLang="en-US" dirty="0"/>
              <a:t>什么是调度任务？</a:t>
            </a:r>
            <a:endParaRPr lang="en-US" altLang="zh-CN" dirty="0"/>
          </a:p>
          <a:p>
            <a:r>
              <a:rPr lang="zh-CN" altLang="en-US" dirty="0"/>
              <a:t>定时作业：定义一个时间规则，按照这个时间去处理一些业务；</a:t>
            </a:r>
          </a:p>
        </p:txBody>
      </p:sp>
    </p:spTree>
    <p:extLst>
      <p:ext uri="{BB962C8B-B14F-4D97-AF65-F5344CB8AC3E}">
        <p14:creationId xmlns:p14="http://schemas.microsoft.com/office/powerpoint/2010/main" val="1479825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89026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Hangfire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组成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39720" y="698501"/>
            <a:ext cx="460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存储器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客户端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https://www.hangfire.io/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00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2747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Hangfire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D99CDE-9D84-4F68-929B-B9F4F3D2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866" y="843630"/>
            <a:ext cx="5755134" cy="2848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E3C6DB-E5A5-431D-83D8-605E57EFFEE1}"/>
              </a:ext>
            </a:extLst>
          </p:cNvPr>
          <p:cNvSpPr txBox="1"/>
          <p:nvPr/>
        </p:nvSpPr>
        <p:spPr>
          <a:xfrm>
            <a:off x="501651" y="843630"/>
            <a:ext cx="306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1.Create a Job</a:t>
            </a:r>
          </a:p>
          <a:p>
            <a:r>
              <a:rPr lang="en-US" altLang="zh-CN" dirty="0"/>
              <a:t>2.Return to a caller</a:t>
            </a:r>
          </a:p>
          <a:p>
            <a:r>
              <a:rPr lang="en-US" altLang="zh-CN" dirty="0"/>
              <a:t>3.Fetch next</a:t>
            </a:r>
          </a:p>
          <a:p>
            <a:r>
              <a:rPr lang="en-US" altLang="zh-CN" dirty="0"/>
              <a:t>4.Perform in back 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590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19803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Hangfire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的特点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39720" y="698501"/>
            <a:ext cx="7776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1.NET Framework 4.5</a:t>
            </a:r>
            <a:r>
              <a:rPr lang="zh-CN" altLang="en-US" dirty="0"/>
              <a:t>以上、</a:t>
            </a:r>
            <a:r>
              <a:rPr lang="en-US" altLang="zh-CN" dirty="0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永久存储（</a:t>
            </a:r>
            <a:r>
              <a:rPr lang="en-US" altLang="zh-CN" dirty="0" err="1"/>
              <a:t>Hangfire</a:t>
            </a:r>
            <a:r>
              <a:rPr lang="zh-CN" altLang="en-US" dirty="0"/>
              <a:t>将后台作业和其他与处理有关的信息保留在永久性存储器中，所以需要存储库来存储如：</a:t>
            </a:r>
            <a:r>
              <a:rPr lang="en-US" altLang="zh-CN" dirty="0"/>
              <a:t>MS SQL Server</a:t>
            </a:r>
            <a:r>
              <a:rPr lang="zh-CN" altLang="en-US" dirty="0"/>
              <a:t>，</a:t>
            </a:r>
            <a:r>
              <a:rPr lang="en-US" altLang="zh-CN" dirty="0"/>
              <a:t>Redis</a:t>
            </a:r>
            <a:r>
              <a:rPr lang="zh-CN" altLang="en-US" dirty="0"/>
              <a:t>，</a:t>
            </a:r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PostgreSql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3.Newtonsoft.Json</a:t>
            </a:r>
            <a:r>
              <a:rPr lang="zh-CN" altLang="en-US" dirty="0"/>
              <a:t>库≥</a:t>
            </a:r>
            <a:r>
              <a:rPr lang="en-US" altLang="zh-CN" dirty="0"/>
              <a:t>5.0.1</a:t>
            </a:r>
          </a:p>
        </p:txBody>
      </p:sp>
    </p:spTree>
    <p:extLst>
      <p:ext uri="{BB962C8B-B14F-4D97-AF65-F5344CB8AC3E}">
        <p14:creationId xmlns:p14="http://schemas.microsoft.com/office/powerpoint/2010/main" val="30698656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优势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3BCC7-A39B-4971-BDEF-4D3BF679C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9" y="698501"/>
            <a:ext cx="8444922" cy="31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97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实操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39720" y="698501"/>
            <a:ext cx="878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Nuget</a:t>
            </a:r>
            <a:r>
              <a:rPr lang="zh-CN" altLang="en-US" dirty="0"/>
              <a:t>引入：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Hangfire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Hangfire.Core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Hangfire.SqlServer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配置存储介质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定义任务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启动服务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91473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后台执行行为</a:t>
            </a: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D14F26-0653-4439-AFEF-6D83D72E9196}"/>
              </a:ext>
            </a:extLst>
          </p:cNvPr>
          <p:cNvSpPr txBox="1"/>
          <p:nvPr/>
        </p:nvSpPr>
        <p:spPr>
          <a:xfrm>
            <a:off x="509565" y="675483"/>
            <a:ext cx="8784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BackgroundJob.Enqueue</a:t>
            </a:r>
            <a:r>
              <a:rPr lang="en-US" altLang="zh-CN" dirty="0"/>
              <a:t>&lt;</a:t>
            </a:r>
            <a:r>
              <a:rPr lang="en-US" altLang="zh-CN" dirty="0" err="1"/>
              <a:t>IEmailSender</a:t>
            </a:r>
            <a:r>
              <a:rPr lang="en-US" altLang="zh-CN" dirty="0"/>
              <a:t>&gt;(x =&gt; </a:t>
            </a:r>
            <a:r>
              <a:rPr lang="en-US" altLang="zh-CN" dirty="0" err="1"/>
              <a:t>x.Send</a:t>
            </a:r>
            <a:r>
              <a:rPr lang="en-US" altLang="zh-CN" dirty="0"/>
              <a:t>("hangfire@example.com"));</a:t>
            </a:r>
          </a:p>
          <a:p>
            <a:r>
              <a:rPr lang="en-US" altLang="zh-CN" dirty="0" err="1"/>
              <a:t>BackgroundJob.Enqueue</a:t>
            </a:r>
            <a:r>
              <a:rPr lang="en-US" altLang="zh-CN" dirty="0"/>
              <a:t>(() =&gt; </a:t>
            </a:r>
            <a:r>
              <a:rPr lang="en-US" altLang="zh-CN" dirty="0" err="1"/>
              <a:t>Console.WriteLine</a:t>
            </a:r>
            <a:r>
              <a:rPr lang="en-US" altLang="zh-CN" dirty="0"/>
              <a:t>("Hello, world!"));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只是序列化后保存到数据库而已：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类型名称，包括名称空间和程序集。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方法名称及其参数类型。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参数值。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0324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0e81210-372f-4e86-adbd-78e4571f15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763</Words>
  <Application>Microsoft Office PowerPoint</Application>
  <PresentationFormat>全屏显示(16:9)</PresentationFormat>
  <Paragraphs>121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-apple-system</vt:lpstr>
      <vt:lpstr>Helvetica Neue</vt:lpstr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2458</cp:revision>
  <dcterms:created xsi:type="dcterms:W3CDTF">2014-02-20T03:23:00Z</dcterms:created>
  <dcterms:modified xsi:type="dcterms:W3CDTF">2020-12-27T13:53:14Z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