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65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://baike.baidu.com/view/159924.htm" TargetMode="External"/><Relationship Id="rId4" Type="http://schemas.openxmlformats.org/officeDocument/2006/relationships/hyperlink" Target="http://baike.baidu.com/view/1088833.htm" TargetMode="External"/><Relationship Id="rId3" Type="http://schemas.openxmlformats.org/officeDocument/2006/relationships/hyperlink" Target="http://baike.baidu.com/view/4385815.htm" TargetMode="External"/><Relationship Id="rId2" Type="http://schemas.openxmlformats.org/officeDocument/2006/relationships/hyperlink" Target="http://baike.baidu.com/view/826031.htm" TargetMode="External"/><Relationship Id="rId1" Type="http://schemas.openxmlformats.org/officeDocument/2006/relationships/hyperlink" Target="https://www.oschina.net/p/poi" TargetMode="Externa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784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Excel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导入导出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903605"/>
            <a:ext cx="8532495" cy="152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导入导出</a:t>
            </a:r>
            <a:r>
              <a:rPr lang="en-US" altLang="zh-CN">
                <a:latin typeface="+mn-lt"/>
                <a:ea typeface="+mn-lt"/>
                <a:cs typeface="+mn-lt"/>
              </a:rPr>
              <a:t>Excel</a:t>
            </a:r>
            <a:r>
              <a:rPr lang="zh-CN" altLang="en-US">
                <a:latin typeface="+mn-lt"/>
                <a:ea typeface="+mn-lt"/>
                <a:cs typeface="+mn-lt"/>
              </a:rPr>
              <a:t>的方式：</a:t>
            </a:r>
            <a:endParaRPr lang="zh-CN" altLang="en-US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1.Office</a:t>
            </a:r>
            <a:r>
              <a:rPr lang="zh-CN" altLang="en-US" sz="1600">
                <a:latin typeface="+mn-lt"/>
                <a:ea typeface="+mn-lt"/>
                <a:cs typeface="+mn-lt"/>
              </a:rPr>
              <a:t>组件方式（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速度慢，效率低，问题多</a:t>
            </a:r>
            <a:r>
              <a:rPr lang="en-US" altLang="zh-CN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抛弃</a:t>
            </a:r>
            <a:r>
              <a:rPr lang="zh-CN" altLang="en-US" sz="1600">
                <a:latin typeface="+mn-lt"/>
                <a:ea typeface="+mn-lt"/>
                <a:cs typeface="+mn-lt"/>
              </a:rPr>
              <a:t>）</a:t>
            </a:r>
            <a:r>
              <a:rPr lang="en-US" altLang="zh-CN" sz="1600">
                <a:latin typeface="+mn-lt"/>
                <a:ea typeface="+mn-lt"/>
                <a:cs typeface="+mn-lt"/>
              </a:rPr>
              <a:t>---</a:t>
            </a:r>
            <a:r>
              <a:rPr lang="zh-CN" altLang="en-US" sz="1600">
                <a:latin typeface="+mn-lt"/>
                <a:ea typeface="+mn-lt"/>
                <a:cs typeface="+mn-lt"/>
              </a:rPr>
              <a:t>了解，不想用它了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en-US" altLang="zh-CN" sz="1600">
                <a:latin typeface="+mn-lt"/>
                <a:ea typeface="+mn-lt"/>
                <a:cs typeface="+mn-lt"/>
              </a:rPr>
              <a:t>2.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Ado.net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Oledb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提供程序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导入，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StreamWriter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写入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Excel(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导出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)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（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DataTable --</a:t>
            </a:r>
            <a:r>
              <a:rPr lang="zh-CN" altLang="en-US" sz="1600">
                <a:solidFill>
                  <a:srgbClr val="00B0F0"/>
                </a:solidFill>
                <a:latin typeface="+mn-lt"/>
                <a:ea typeface="+mn-lt"/>
                <a:cs typeface="+mn-lt"/>
                <a:sym typeface="+mn-ea"/>
              </a:rPr>
              <a:t>常用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6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3.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基于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NPOI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组件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读取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Excel</a:t>
            </a:r>
            <a:endParaRPr lang="en-US" altLang="zh-CN" sz="1600">
              <a:latin typeface="+mn-lt"/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39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Oledb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提供程序导入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84530" y="923290"/>
            <a:ext cx="8796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这种导入方式，类似于将数据库中的一张表填充到</a:t>
            </a:r>
            <a:r>
              <a:rPr lang="en-US" altLang="zh-CN" sz="1400" b="0">
                <a:latin typeface="Calibri" panose="020F0502020204030204" charset="0"/>
                <a:ea typeface="宋体" panose="02010600030101010101" pitchFamily="2" charset="-122"/>
              </a:rPr>
              <a:t>DataTable</a:t>
            </a:r>
            <a:r>
              <a:rPr lang="zh-CN" altLang="en-US" sz="1400" b="0">
                <a:latin typeface="Calibri" panose="020F0502020204030204" charset="0"/>
                <a:ea typeface="宋体" panose="02010600030101010101" pitchFamily="2" charset="-122"/>
              </a:rPr>
              <a:t>中</a:t>
            </a:r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sz="1400" b="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这种方式，</a:t>
            </a:r>
            <a:r>
              <a:rPr 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宋体" panose="02010600030101010101" pitchFamily="2" charset="-122"/>
              </a:rPr>
              <a:t>加载速度快</a:t>
            </a:r>
            <a:r>
              <a:rPr lang="zh-CN" sz="1400" b="1">
                <a:latin typeface="Calibri" panose="020F0502020204030204" charset="0"/>
                <a:ea typeface="宋体" panose="02010600030101010101" pitchFamily="2" charset="-122"/>
              </a:rPr>
              <a:t>，但受版本限制，不同版本的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Excel</a:t>
            </a:r>
            <a:r>
              <a:rPr lang="zh-CN" sz="1400" b="1">
                <a:latin typeface="Calibri" panose="020F0502020204030204" charset="0"/>
                <a:ea typeface="宋体" panose="02010600030101010101" pitchFamily="2" charset="-122"/>
              </a:rPr>
              <a:t>文件，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连接字符串</a:t>
            </a:r>
            <a:r>
              <a:rPr lang="zh-CN" sz="1400" b="1">
                <a:latin typeface="Calibri" panose="020F0502020204030204" charset="0"/>
                <a:ea typeface="宋体" panose="02010600030101010101" pitchFamily="2" charset="-122"/>
              </a:rPr>
              <a:t>有</a:t>
            </a:r>
            <a:r>
              <a:rPr 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宋体" panose="02010600030101010101" pitchFamily="2" charset="-122"/>
              </a:rPr>
              <a:t>差别</a:t>
            </a:r>
            <a:r>
              <a:rPr lang="zh-CN" sz="1400" b="1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501650" y="1445260"/>
            <a:ext cx="7732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</a:t>
            </a:r>
            <a:r>
              <a:rPr lang="zh-CN" altLang="en-US" sz="1600"/>
              <a:t> //如果是.xls 即</a:t>
            </a:r>
            <a:r>
              <a:rPr lang="zh-CN" altLang="en-US" sz="1600">
                <a:solidFill>
                  <a:srgbClr val="FF0000"/>
                </a:solidFill>
              </a:rPr>
              <a:t>07以下</a:t>
            </a:r>
            <a:r>
              <a:rPr lang="zh-CN" altLang="en-US" sz="1600"/>
              <a:t>的版本，连接字符串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excel_path：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Excel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文件路径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/>
              <a:t>   strConn = @"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Provider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Microsoft.Jet.OLEDB.4.0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Source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=" +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excel_path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";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Properties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'Excel 8.0;HDR=YES;IMEX=1'</a:t>
            </a:r>
            <a:r>
              <a:rPr lang="zh-CN" altLang="en-US" sz="1600"/>
              <a:t>";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//如果是.xlsx </a:t>
            </a:r>
            <a:r>
              <a:rPr lang="zh-CN" altLang="en-US" sz="1600">
                <a:solidFill>
                  <a:srgbClr val="FF0000"/>
                </a:solidFill>
              </a:rPr>
              <a:t>07即以上</a:t>
            </a:r>
            <a:r>
              <a:rPr lang="zh-CN" altLang="en-US" sz="1600"/>
              <a:t>的版本</a:t>
            </a:r>
            <a:endParaRPr lang="zh-CN" altLang="en-US" sz="1600"/>
          </a:p>
          <a:p>
            <a:r>
              <a:rPr lang="zh-CN" altLang="en-US" sz="1600"/>
              <a:t>   strConn = @"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Provider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Microsoft.ACE.OLEDB.12.0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Source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=" +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excel_path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";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Properties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'Excel 12.0;HDR=YES;IMEX=1'</a:t>
            </a:r>
            <a:r>
              <a:rPr lang="zh-CN" altLang="en-US" sz="1600"/>
              <a:t>";</a:t>
            </a:r>
            <a:endParaRPr lang="zh-CN" altLang="en-US" sz="1600"/>
          </a:p>
          <a:p>
            <a:r>
              <a:rPr lang="zh-CN" altLang="en-US" sz="1600"/>
              <a:t>            //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IMEX</a:t>
            </a:r>
            <a:r>
              <a:rPr lang="zh-CN" altLang="en-US" sz="1600"/>
              <a:t>=0 表示 Excel只能用作写入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只能作读取</a:t>
            </a:r>
            <a:r>
              <a:rPr lang="zh-CN" altLang="en-US" sz="1600"/>
              <a:t>  2 读写都可</a:t>
            </a:r>
            <a:endParaRPr lang="zh-CN" altLang="en-US" sz="1600"/>
          </a:p>
          <a:p>
            <a:r>
              <a:rPr lang="zh-CN" altLang="en-US" sz="1600"/>
              <a:t>            //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HDR</a:t>
            </a:r>
            <a:r>
              <a:rPr lang="zh-CN" altLang="en-US" sz="1600"/>
              <a:t> =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 第一行是标题</a:t>
            </a:r>
            <a:r>
              <a:rPr lang="zh-CN" altLang="en-US" sz="1600"/>
              <a:t>，No 第一行是数据，不是标题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00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DataTable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导出到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Excel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84530" y="923290"/>
            <a:ext cx="879602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400" b="0">
                <a:latin typeface="+mn-lt"/>
                <a:ea typeface="+mn-lt"/>
                <a:cs typeface="+mn-lt"/>
              </a:rPr>
              <a:t>以</a:t>
            </a:r>
            <a:r>
              <a:rPr sz="1400" b="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流</a:t>
            </a:r>
            <a:r>
              <a:rPr sz="1400" b="0">
                <a:latin typeface="+mn-lt"/>
                <a:ea typeface="+mn-lt"/>
                <a:cs typeface="+mn-lt"/>
              </a:rPr>
              <a:t>的方式导出到Excel 这种方式：</a:t>
            </a:r>
            <a:r>
              <a:rPr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高效、简单</a:t>
            </a:r>
            <a:endParaRPr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1397635"/>
            <a:ext cx="7562215" cy="1691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3089275"/>
            <a:ext cx="4777105" cy="123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2995930"/>
            <a:ext cx="3412490" cy="1069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636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sz="2400" b="1" dirty="0">
                <a:latin typeface="+mj-lt"/>
                <a:ea typeface="+mj-lt"/>
                <a:cs typeface="+mj-lt"/>
              </a:rPr>
              <a:t>3.使用NPOI读写Excel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7695" y="819785"/>
            <a:ext cx="792861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lt"/>
                <a:cs typeface="+mn-lt"/>
              </a:rPr>
              <a:t>NPOI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是指</a:t>
            </a:r>
            <a:r>
              <a:rPr lang="zh-CN" sz="1400" b="1">
                <a:solidFill>
                  <a:srgbClr val="333333"/>
                </a:solidFill>
                <a:latin typeface="+mn-lt"/>
                <a:ea typeface="+mn-lt"/>
                <a:cs typeface="+mn-lt"/>
              </a:rPr>
              <a:t>构建在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POI 3.x</a:t>
            </a:r>
            <a:r>
              <a:rPr lang="zh-CN" sz="1400" b="1">
                <a:solidFill>
                  <a:srgbClr val="333333"/>
                </a:solidFill>
                <a:latin typeface="+mn-lt"/>
                <a:ea typeface="+mn-lt"/>
                <a:cs typeface="+mn-lt"/>
              </a:rPr>
              <a:t>版本之上的一个程序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，NPOI可以在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没有安装</a:t>
            </a:r>
            <a:r>
              <a:rPr 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Office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的情况下对</a:t>
            </a:r>
            <a:r>
              <a:rPr lang="zh-CN" sz="1400" b="1">
                <a:solidFill>
                  <a:srgbClr val="333333"/>
                </a:solidFill>
                <a:latin typeface="+mn-lt"/>
                <a:ea typeface="+mn-lt"/>
                <a:cs typeface="+mn-lt"/>
              </a:rPr>
              <a:t>Word或Excel文档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进行</a:t>
            </a:r>
            <a:r>
              <a:rPr lang="zh-CN" sz="1400" b="1">
                <a:solidFill>
                  <a:srgbClr val="333333"/>
                </a:solidFill>
                <a:latin typeface="+mn-lt"/>
                <a:ea typeface="+mn-lt"/>
                <a:cs typeface="+mn-lt"/>
              </a:rPr>
              <a:t>读写操作</a:t>
            </a:r>
            <a:r>
              <a:rPr lang="en-US" sz="1400" b="1">
                <a:solidFill>
                  <a:srgbClr val="333333"/>
                </a:solidFill>
                <a:latin typeface="+mn-lt"/>
                <a:ea typeface="+mn-lt"/>
                <a:cs typeface="+mn-lt"/>
              </a:rPr>
              <a:t>,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包含了大部分EXCEL的特性(单元格样式、数据格式、公式等等)。NPOI是一个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开源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的</a:t>
            </a:r>
            <a:r>
              <a:rPr lang="en-US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C#</a:t>
            </a:r>
            <a:r>
              <a:rPr lang="zh-CN" sz="1400" b="1">
                <a:solidFill>
                  <a:srgbClr val="333333"/>
                </a:solidFill>
                <a:latin typeface="+mn-lt"/>
                <a:ea typeface="+mn-lt"/>
                <a:cs typeface="+mn-lt"/>
              </a:rPr>
              <a:t>读写</a:t>
            </a:r>
            <a:r>
              <a:rPr lang="zh-CN" sz="14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lt"/>
                <a:cs typeface="+mn-lt"/>
              </a:rPr>
              <a:t>Excel、WORD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等微软OLE2组件文档的项目。NPOI 是</a:t>
            </a:r>
            <a:r>
              <a:rPr lang="en-US" sz="1400" b="0">
                <a:solidFill>
                  <a:srgbClr val="333333"/>
                </a:solidFill>
                <a:latin typeface="+mn-lt"/>
                <a:ea typeface="+mn-lt"/>
                <a:cs typeface="+mn-lt"/>
                <a:hlinkClick r:id="rId1"/>
              </a:rPr>
              <a:t>POI</a:t>
            </a:r>
            <a:r>
              <a:rPr lang="en-US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 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项目的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.NET 版本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。POI是一个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开源的</a:t>
            </a:r>
            <a:r>
              <a:rPr 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Java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读写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Excel、WORD</a:t>
            </a:r>
            <a:r>
              <a:rPr lang="zh-CN" sz="1400" b="0">
                <a:solidFill>
                  <a:srgbClr val="333333"/>
                </a:solidFill>
                <a:latin typeface="+mn-lt"/>
                <a:ea typeface="+mn-lt"/>
                <a:cs typeface="+mn-lt"/>
              </a:rPr>
              <a:t>等微软OLE2组件文档的项目。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7695" y="1988185"/>
            <a:ext cx="545909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400" b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使用</a:t>
            </a:r>
            <a:r>
              <a:rPr lang="en-US" sz="1400" b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NPOI</a:t>
            </a:r>
            <a:r>
              <a:rPr lang="zh-CN" sz="1400" b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的优势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1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、您可以完全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免费使用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该框架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2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、包含了大部分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EXCEL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的特性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(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单元格样式、数据格式、公式等等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)3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、专业的技术支持服务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(24*7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全天候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) (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非免费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)4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、支持处理的文件格式包括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hlinkClick r:id="rId2"/>
              </a:rPr>
              <a:t>xls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, 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hlinkClick r:id="rId3"/>
              </a:rPr>
              <a:t>xlsx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, 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hlinkClick r:id="rId4"/>
              </a:rPr>
              <a:t>docx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.5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、采用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面向接口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的设计架构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( 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可以查看 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NPOI.SS 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的</a:t>
            </a:r>
            <a:r>
              <a:rPr lang="zh-CN" sz="1400" b="0">
                <a:solidFill>
                  <a:srgbClr val="1D58D1"/>
                </a:solidFill>
                <a:latin typeface="+mn-lt"/>
                <a:ea typeface="+mn-lt"/>
                <a:cs typeface="+mn-lt"/>
                <a:hlinkClick r:id="rId5"/>
              </a:rPr>
              <a:t>命名空间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)6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、同时支持文件的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导入和导出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7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、基于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.net 2.0 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也支持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xlsx 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和 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docx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格式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(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当然也支持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.net 4.0)8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、来自全世界大量成功且真实的测试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Cases9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、大量的实例代码</a:t>
            </a:r>
            <a:r>
              <a:rPr lang="en-US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11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、你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不需要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在服务器上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安装微软的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Office</a:t>
            </a:r>
            <a:r>
              <a:rPr lang="zh-CN" sz="1400" b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，可以避免版权问题。</a:t>
            </a:r>
            <a:endParaRPr lang="en-US" sz="1400" b="0">
              <a:solidFill>
                <a:srgbClr val="000000"/>
              </a:solidFill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17615" y="1988185"/>
            <a:ext cx="27178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12</a:t>
            </a:r>
            <a:r>
              <a:rPr lang="zh-CN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、使用起来比</a:t>
            </a:r>
            <a:r>
              <a:rPr lang="en-US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Office PIA</a:t>
            </a:r>
            <a:r>
              <a:rPr lang="zh-CN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的</a:t>
            </a:r>
            <a:r>
              <a:rPr lang="en-US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API</a:t>
            </a:r>
            <a:r>
              <a:rPr lang="zh-CN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更加方便，更人性化。</a:t>
            </a:r>
            <a:r>
              <a:rPr lang="en-US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13</a:t>
            </a:r>
            <a:r>
              <a:rPr lang="zh-CN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、你不用去花大力气维护</a:t>
            </a:r>
            <a:r>
              <a:rPr lang="en-US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NPOI</a:t>
            </a:r>
            <a:r>
              <a:rPr lang="zh-CN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，</a:t>
            </a:r>
            <a:r>
              <a:rPr lang="en-US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NPOI Team</a:t>
            </a:r>
            <a:r>
              <a:rPr lang="zh-CN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会不断更新、改善</a:t>
            </a:r>
            <a:r>
              <a:rPr lang="en-US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NPOI</a:t>
            </a:r>
            <a:r>
              <a:rPr lang="zh-CN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，绝对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省成本</a:t>
            </a:r>
            <a:r>
              <a:rPr lang="zh-CN" sz="1400">
                <a:solidFill>
                  <a:srgbClr val="000000"/>
                </a:solidFill>
                <a:latin typeface="+mn-lt"/>
                <a:ea typeface="+mn-lt"/>
                <a:cs typeface="+mn-lt"/>
                <a:sym typeface="+mn-ea"/>
              </a:rPr>
              <a:t>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相关程序集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8610" y="1115060"/>
          <a:ext cx="8305800" cy="34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/>
                <a:gridCol w="2768600"/>
                <a:gridCol w="2768600"/>
              </a:tblGrid>
              <a:tr h="348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NPOI.DLL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NPOI.HSSF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微软Excel BIFF(Excel 97-2003, doc)格式读写库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74320" y="698500"/>
          <a:ext cx="8340090" cy="39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030"/>
                <a:gridCol w="2780030"/>
                <a:gridCol w="278003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　　　　Assembly名称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模块/命名空间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说明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306705" y="1677670"/>
          <a:ext cx="8309610" cy="456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870"/>
                <a:gridCol w="2769870"/>
                <a:gridCol w="2769870"/>
              </a:tblGrid>
              <a:tr h="456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NPOI.DLL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NPOI.SS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Excel公用接口及Excel公式计算引擎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308610" y="2221865"/>
          <a:ext cx="8343900" cy="52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/>
                <a:gridCol w="2781300"/>
                <a:gridCol w="2781300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NPOI.OOXML.DLL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NPOI.XSSF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Excel 2007(xlsx)格式读写库　　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5"/>
            </p:custDataLst>
          </p:nvPr>
        </p:nvGraphicFramePr>
        <p:xfrm>
          <a:off x="274320" y="2708275"/>
          <a:ext cx="837819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2730"/>
                <a:gridCol w="2792730"/>
                <a:gridCol w="2792730"/>
              </a:tblGrid>
              <a:tr h="792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NPOI.DLL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NPOI.Util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基础类库，提供了很多实用功能，可用于其他读写文件格式项目的开发　　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6"/>
            </p:custDataLst>
          </p:nvPr>
        </p:nvGraphicFramePr>
        <p:xfrm>
          <a:off x="286385" y="3488690"/>
          <a:ext cx="8366760" cy="638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8920"/>
                <a:gridCol w="2788920"/>
                <a:gridCol w="2788920"/>
              </a:tblGrid>
              <a:tr h="638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NPOI.OOXML.DLL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NPOI.XWPF　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Verdana" panose="020B0604030504040204" charset="0"/>
                          <a:cs typeface="Verdana" panose="020B0604030504040204" charset="0"/>
                        </a:rPr>
                        <a:t>Word 2007(docx)格式读写库　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Verdana" panose="020B0604030504040204" charset="0"/>
                        <a:ea typeface="Verdana" panose="020B0604030504040204" charset="0"/>
                        <a:cs typeface="Verdana" panose="020B0604030504040204" charset="0"/>
                      </a:endParaRPr>
                    </a:p>
                  </a:txBody>
                  <a:tcPr marL="133350" marR="133350" marT="76200" marB="76200" vert="horz" anchor="ctr">
                    <a:lnL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使用方式：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14375" y="904875"/>
            <a:ext cx="821436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1. 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首先，添加引用</a:t>
            </a:r>
            <a:r>
              <a:rPr lang="en-US" alt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——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选择</a:t>
            </a:r>
            <a:r>
              <a:rPr lang="en-US" sz="16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zh-CN" sz="1600" b="0">
                <a:solidFill>
                  <a:srgbClr val="333333"/>
                </a:solidFill>
                <a:ea typeface="宋体" panose="02010600030101010101" pitchFamily="2" charset="-122"/>
              </a:rPr>
              <a:t>管理</a:t>
            </a:r>
            <a:r>
              <a:rPr lang="zh-CN" sz="16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Nuget程序包，输入NPOI，找到程序包，并安装。</a:t>
            </a:r>
            <a:endParaRPr lang="zh-CN" altLang="en-US" sz="16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375" y="1424305"/>
            <a:ext cx="63976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400" b="0">
                <a:solidFill>
                  <a:srgbClr val="333333"/>
                </a:solidFill>
                <a:ea typeface="宋体" panose="02010600030101010101" pitchFamily="2" charset="-122"/>
              </a:rPr>
              <a:t>2.</a:t>
            </a:r>
            <a:r>
              <a:rPr lang="zh-CN" sz="1400" b="0">
                <a:solidFill>
                  <a:srgbClr val="333333"/>
                </a:solidFill>
                <a:ea typeface="宋体" panose="02010600030101010101" pitchFamily="2" charset="-122"/>
              </a:rPr>
              <a:t>引用命名空间</a:t>
            </a:r>
            <a:r>
              <a:rPr lang="en-US" sz="14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40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98855" y="1830070"/>
            <a:ext cx="5330825" cy="808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使用方式：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6910" y="784225"/>
            <a:ext cx="6269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3.</a:t>
            </a:r>
            <a:r>
              <a:rPr lang="zh-CN" altLang="en-US" sz="1600"/>
              <a:t>创建工作簿，</a:t>
            </a:r>
            <a:r>
              <a:rPr lang="en-US" altLang="zh-CN" sz="1600"/>
              <a:t>IWorkbook</a:t>
            </a:r>
            <a:endParaRPr lang="en-US" altLang="zh-CN" sz="16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121410"/>
            <a:ext cx="5494020" cy="32943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使用方式：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6910" y="784225"/>
            <a:ext cx="6269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4.</a:t>
            </a:r>
            <a:r>
              <a:rPr lang="zh-CN" altLang="en-US" sz="1600"/>
              <a:t>获取工作表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" y="1121410"/>
            <a:ext cx="7102475" cy="26727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4065" y="3794125"/>
            <a:ext cx="79057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获取表头 FirstRowNum 第一行索引 0</a:t>
            </a:r>
            <a:endParaRPr lang="zh-CN" altLang="en-US"/>
          </a:p>
          <a:p>
            <a:r>
              <a:rPr lang="zh-CN" altLang="en-US"/>
              <a:t>  IRow header = sheet.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GetRow</a:t>
            </a:r>
            <a:r>
              <a:rPr lang="zh-CN" altLang="en-US"/>
              <a:t>(sheet.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FirstRowNum</a:t>
            </a:r>
            <a:r>
              <a:rPr lang="zh-CN" altLang="en-US"/>
              <a:t>);//获取第一行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631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Sheet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的操作：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8205" y="796290"/>
            <a:ext cx="441388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IRow row =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GetRow</a:t>
            </a:r>
            <a:r>
              <a:rPr lang="en-US" altLang="zh-CN" sz="1600"/>
              <a:t>(rowIndex)  </a:t>
            </a:r>
            <a:r>
              <a:rPr lang="zh-CN" altLang="en-US" sz="1600"/>
              <a:t>获取行</a:t>
            </a:r>
            <a:endParaRPr lang="zh-CN" altLang="en-US" sz="1600"/>
          </a:p>
          <a:p>
            <a:r>
              <a:rPr lang="en-US" altLang="zh-CN" sz="1600"/>
              <a:t>row.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FirstCellNum </a:t>
            </a:r>
            <a:r>
              <a:rPr lang="zh-CN" altLang="en-US" sz="1600"/>
              <a:t>第一个单元格的列号</a:t>
            </a:r>
            <a:r>
              <a:rPr lang="en-US" altLang="zh-CN" sz="1600"/>
              <a:t>row.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LastCellNum  </a:t>
            </a:r>
            <a:r>
              <a:rPr lang="zh-CN" altLang="en-US" sz="1600"/>
              <a:t>最后一个单元格的列号</a:t>
            </a:r>
            <a:endParaRPr lang="zh-CN" altLang="en-US" sz="1600"/>
          </a:p>
          <a:p>
            <a:r>
              <a:rPr lang="en-US" altLang="zh-CN" sz="1600"/>
              <a:t>ICell cell=row.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GetCell</a:t>
            </a:r>
            <a:r>
              <a:rPr lang="en-US" altLang="zh-CN" sz="1600"/>
              <a:t>(i) </a:t>
            </a:r>
            <a:r>
              <a:rPr lang="zh-CN" altLang="en-US" sz="1600"/>
              <a:t>获取指定列号的单元格</a:t>
            </a:r>
            <a:endParaRPr lang="zh-CN" altLang="en-US" sz="1600"/>
          </a:p>
          <a:p>
            <a:r>
              <a:rPr lang="en-US" altLang="zh-CN" sz="1600"/>
              <a:t>cell.ToString()  </a:t>
            </a:r>
            <a:r>
              <a:rPr lang="zh-CN" altLang="en-US" sz="1600"/>
              <a:t>获取单元格的值</a:t>
            </a:r>
            <a:endParaRPr lang="zh-CN" altLang="en-US" sz="1600"/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LastRowNum   </a:t>
            </a:r>
            <a:r>
              <a:rPr lang="zh-CN" altLang="en-US" sz="1600"/>
              <a:t>最后一行的行号</a:t>
            </a:r>
            <a:endParaRPr lang="zh-CN" altLang="en-US" sz="1600"/>
          </a:p>
          <a:p>
            <a:r>
              <a:rPr lang="en-US" altLang="zh-CN" sz="1600"/>
              <a:t>FirstRowNum   </a:t>
            </a:r>
            <a:r>
              <a:rPr lang="zh-CN" altLang="en-US" sz="1600"/>
              <a:t>第一行的行号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CreateSheet</a:t>
            </a:r>
            <a:r>
              <a:rPr lang="en-US" altLang="zh-CN" sz="1600"/>
              <a:t>(sheetName) </a:t>
            </a:r>
            <a:r>
              <a:rPr lang="zh-CN" altLang="en-US" sz="1600"/>
              <a:t>创建</a:t>
            </a:r>
            <a:r>
              <a:rPr lang="en-US" altLang="zh-CN" sz="1600"/>
              <a:t>sheet</a:t>
            </a:r>
            <a:endParaRPr lang="en-US" altLang="zh-CN" sz="1600"/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CreateRow</a:t>
            </a:r>
            <a:r>
              <a:rPr lang="en-US" altLang="zh-CN" sz="1600"/>
              <a:t>(rowIndex) </a:t>
            </a:r>
            <a:r>
              <a:rPr lang="zh-CN" altLang="en-US" sz="1600"/>
              <a:t>创建行</a:t>
            </a:r>
            <a:endParaRPr lang="zh-CN" altLang="en-US" sz="1600"/>
          </a:p>
          <a:p>
            <a:r>
              <a:rPr lang="en-US" altLang="zh-CN" sz="1600"/>
              <a:t>row.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CreateCell</a:t>
            </a:r>
            <a:r>
              <a:rPr lang="en-US" altLang="zh-CN" sz="1600"/>
              <a:t>(i) </a:t>
            </a:r>
            <a:r>
              <a:rPr lang="zh-CN" altLang="en-US" sz="1600"/>
              <a:t>创建单元格</a:t>
            </a:r>
            <a:endParaRPr lang="zh-CN" altLang="en-US" sz="1600"/>
          </a:p>
          <a:p>
            <a:r>
              <a:rPr lang="en-US" altLang="zh-CN" sz="1600"/>
              <a:t>cell.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SetCellValue</a:t>
            </a:r>
            <a:r>
              <a:rPr lang="en-US" altLang="zh-CN" sz="1600"/>
              <a:t>(val)</a:t>
            </a:r>
            <a:r>
              <a:rPr lang="zh-CN" altLang="en-US" sz="1600"/>
              <a:t>；设置单元格的值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5720715" y="796290"/>
            <a:ext cx="3423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sheet.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AutoSizeColumn</a:t>
            </a:r>
            <a:r>
              <a:rPr lang="en-US" altLang="zh-CN" sz="1600"/>
              <a:t>(i) </a:t>
            </a:r>
            <a:r>
              <a:rPr lang="zh-CN" altLang="en-US" sz="1600"/>
              <a:t>自适应</a:t>
            </a:r>
            <a:endParaRPr lang="zh-CN" altLang="en-US" sz="1600"/>
          </a:p>
          <a:p>
            <a:r>
              <a:rPr lang="en-US" altLang="zh-CN" sz="1600"/>
              <a:t>cell.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SetCellFormula</a:t>
            </a:r>
            <a:r>
              <a:rPr lang="en-US" altLang="zh-CN" sz="1600"/>
              <a:t>(“SUM(B1:D1)”) </a:t>
            </a:r>
            <a:r>
              <a:rPr lang="zh-CN" altLang="en-US" sz="1600"/>
              <a:t>设置公式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5457190" y="1984375"/>
            <a:ext cx="356616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 using (FileStream fs = new FileStream(fileName, FileMode.Create, FileAccess.Write))</a:t>
            </a:r>
            <a:endParaRPr lang="zh-CN" altLang="en-US" sz="1600"/>
          </a:p>
          <a:p>
            <a:r>
              <a:rPr lang="zh-CN" altLang="en-US" sz="1600"/>
              <a:t>            {</a:t>
            </a:r>
            <a:endParaRPr lang="zh-CN" altLang="en-US" sz="1600"/>
          </a:p>
          <a:p>
            <a:r>
              <a:rPr lang="zh-CN" altLang="en-US" sz="1600"/>
              <a:t>  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wb.Write(fs);</a:t>
            </a:r>
            <a:r>
              <a:rPr lang="zh-CN" altLang="en-US" sz="1600"/>
              <a:t>//将工作簿写入流</a:t>
            </a:r>
            <a:endParaRPr lang="zh-CN" altLang="en-US" sz="1600"/>
          </a:p>
          <a:p>
            <a:r>
              <a:rPr lang="zh-CN" altLang="en-US" sz="1600"/>
              <a:t>            }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{78959f85-a158-41ce-80ae-405ac9a44517}"/>
</p:tagLst>
</file>

<file path=ppt/tags/tag2.xml><?xml version="1.0" encoding="utf-8"?>
<p:tagLst xmlns:p="http://schemas.openxmlformats.org/presentationml/2006/main">
  <p:tag name="KSO_WM_UNIT_TABLE_BEAUTIFY" val="{a087eef0-17dc-47a9-b177-472520b77dc5}"/>
</p:tagLst>
</file>

<file path=ppt/tags/tag3.xml><?xml version="1.0" encoding="utf-8"?>
<p:tagLst xmlns:p="http://schemas.openxmlformats.org/presentationml/2006/main">
  <p:tag name="KSO_WM_UNIT_TABLE_BEAUTIFY" val="{50839b9e-50f5-4862-9e26-fb211e96d6e8}"/>
</p:tagLst>
</file>

<file path=ppt/tags/tag4.xml><?xml version="1.0" encoding="utf-8"?>
<p:tagLst xmlns:p="http://schemas.openxmlformats.org/presentationml/2006/main">
  <p:tag name="KSO_WM_UNIT_TABLE_BEAUTIFY" val="{06e36601-e2d5-421a-bbd9-d520affb0a99}"/>
</p:tagLst>
</file>

<file path=ppt/tags/tag5.xml><?xml version="1.0" encoding="utf-8"?>
<p:tagLst xmlns:p="http://schemas.openxmlformats.org/presentationml/2006/main">
  <p:tag name="KSO_WM_UNIT_TABLE_BEAUTIFY" val="{6393162c-9cce-4429-b833-eadb94227611}"/>
</p:tagLst>
</file>

<file path=ppt/tags/tag6.xml><?xml version="1.0" encoding="utf-8"?>
<p:tagLst xmlns:p="http://schemas.openxmlformats.org/presentationml/2006/main">
  <p:tag name="KSO_WM_UNIT_TABLE_BEAUTIFY" val="{878ce449-b403-4409-90e1-f0c7821c82d6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2365</Words>
  <Application>WPS 演示</Application>
  <PresentationFormat>全屏显示(16:9)</PresentationFormat>
  <Paragraphs>142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BRH201</cp:lastModifiedBy>
  <cp:revision>828</cp:revision>
  <dcterms:created xsi:type="dcterms:W3CDTF">2014-02-20T03:23:00Z</dcterms:created>
  <dcterms:modified xsi:type="dcterms:W3CDTF">2021-12-23T05:11:58Z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4490D82601034B0A9F5EBC0A9D42FAA1</vt:lpwstr>
  </property>
</Properties>
</file>