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65" r:id="rId3"/>
    <p:sldId id="466" r:id="rId4"/>
    <p:sldId id="469" r:id="rId5"/>
    <p:sldId id="467" r:id="rId6"/>
    <p:sldId id="468" r:id="rId7"/>
    <p:sldId id="470" r:id="rId8"/>
    <p:sldId id="471" r:id="rId9"/>
    <p:sldId id="472" r:id="rId10"/>
    <p:sldId id="473" r:id="rId11"/>
    <p:sldId id="474" r:id="rId12"/>
    <p:sldId id="475" r:id="rId13"/>
    <p:sldId id="476" r:id="rId14"/>
    <p:sldId id="477" r:id="rId15"/>
    <p:sldId id="478" r:id="rId16"/>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3" d="100"/>
          <a:sy n="123" d="100"/>
        </p:scale>
        <p:origin x="298" y="91"/>
      </p:cViewPr>
      <p:guideLst>
        <p:guide orient="horz" pos="1645"/>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s://docs.microsoft.com/zh-cn/dotnet/api/system.io.bufferedstream?view=netframework-4.7.2" TargetMode="External"/><Relationship Id="rId4" Type="http://schemas.openxmlformats.org/officeDocument/2006/relationships/hyperlink" Target="https://docs.microsoft.com/zh-cn/dotnet/api/system.io.bufferedstream.write?view=netframework-4.7.2" TargetMode="External"/><Relationship Id="rId3" Type="http://schemas.openxmlformats.org/officeDocument/2006/relationships/hyperlink" Target="https://docs.microsoft.com/zh-cn/dotnet/api/system.io.bufferedstream.read?view=netframework-4.7.2" TargetMode="External"/><Relationship Id="rId2" Type="http://schemas.openxmlformats.org/officeDocument/2006/relationships/hyperlink" Target="#System_IO_StreamWriter_Write_System_Char___System_Int32_System_Int32_" TargetMode="External"/><Relationship Id="rId1" Type="http://schemas.openxmlformats.org/officeDocument/2006/relationships/hyperlink" Target="#System_IO_StreamReader_Read_System_Char___System_Int32_System_Int32_"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System_IO_TextReader_ReadAsync_System_Char___System_Int32_System_Int32_"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docs.microsoft.com/zh-cn/dotnet/api/system.io.textwriter?view=netframework-4.7.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839470" cy="460375"/>
          </a:xfrm>
          <a:prstGeom prst="rect">
            <a:avLst/>
          </a:prstGeom>
          <a:noFill/>
          <a:ln w="9525">
            <a:noFill/>
          </a:ln>
        </p:spPr>
        <p:txBody>
          <a:bodyPr wrap="none">
            <a:spAutoFit/>
          </a:bodyPr>
          <a:lstStyle/>
          <a:p>
            <a:pPr algn="l"/>
            <a:r>
              <a:rPr lang="en-US" altLang="zh-CN" sz="2400" b="1" dirty="0">
                <a:latin typeface="+mj-lt"/>
                <a:ea typeface="+mj-lt"/>
                <a:cs typeface="+mj-lt"/>
              </a:rPr>
              <a:t>IO</a:t>
            </a:r>
            <a:r>
              <a:rPr lang="zh-CN" altLang="en-US" sz="2400" b="1" dirty="0">
                <a:latin typeface="+mj-lt"/>
                <a:ea typeface="+mj-lt"/>
                <a:cs typeface="+mj-lt"/>
              </a:rPr>
              <a:t>：</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2" name="文本框 1"/>
          <p:cNvSpPr txBox="1"/>
          <p:nvPr/>
        </p:nvSpPr>
        <p:spPr>
          <a:xfrm>
            <a:off x="501650" y="771525"/>
            <a:ext cx="7338695" cy="3599815"/>
          </a:xfrm>
          <a:prstGeom prst="rect">
            <a:avLst/>
          </a:prstGeom>
          <a:noFill/>
        </p:spPr>
        <p:txBody>
          <a:bodyPr wrap="square" rtlCol="0">
            <a:spAutoFit/>
          </a:bodyPr>
          <a:p>
            <a:r>
              <a:rPr lang="en-US" altLang="zh-CN" sz="1600">
                <a:latin typeface="+mn-lt"/>
                <a:ea typeface="+mn-lt"/>
                <a:cs typeface="+mn-lt"/>
              </a:rPr>
              <a:t>IO</a:t>
            </a:r>
            <a:r>
              <a:rPr lang="zh-CN" altLang="en-US" sz="1600">
                <a:latin typeface="+mn-lt"/>
                <a:ea typeface="+mn-lt"/>
                <a:cs typeface="+mn-lt"/>
              </a:rPr>
              <a:t>操作：   </a:t>
            </a:r>
            <a:r>
              <a:rPr lang="zh-CN" altLang="en-US" sz="1600">
                <a:solidFill>
                  <a:schemeClr val="accent1"/>
                </a:solidFill>
                <a:effectLst>
                  <a:outerShdw blurRad="38100" dist="25400" dir="5400000" algn="ctr" rotWithShape="0">
                    <a:srgbClr val="6E747A">
                      <a:alpha val="43000"/>
                    </a:srgbClr>
                  </a:outerShdw>
                </a:effectLst>
                <a:latin typeface="+mn-lt"/>
                <a:ea typeface="+mn-lt"/>
                <a:cs typeface="+mn-lt"/>
              </a:rPr>
              <a:t>文件</a:t>
            </a:r>
            <a:r>
              <a:rPr lang="en-US" altLang="zh-CN" sz="1600">
                <a:solidFill>
                  <a:schemeClr val="accent1"/>
                </a:solidFill>
                <a:effectLst>
                  <a:outerShdw blurRad="38100" dist="25400" dir="5400000" algn="ctr" rotWithShape="0">
                    <a:srgbClr val="6E747A">
                      <a:alpha val="43000"/>
                    </a:srgbClr>
                  </a:outerShdw>
                </a:effectLst>
                <a:latin typeface="+mn-lt"/>
                <a:ea typeface="+mn-lt"/>
                <a:cs typeface="+mn-lt"/>
              </a:rPr>
              <a:t>/</a:t>
            </a:r>
            <a:r>
              <a:rPr lang="zh-CN" altLang="en-US" sz="1600">
                <a:solidFill>
                  <a:schemeClr val="accent1"/>
                </a:solidFill>
                <a:effectLst>
                  <a:outerShdw blurRad="38100" dist="25400" dir="5400000" algn="ctr" rotWithShape="0">
                    <a:srgbClr val="6E747A">
                      <a:alpha val="43000"/>
                    </a:srgbClr>
                  </a:outerShdw>
                </a:effectLst>
                <a:latin typeface="+mn-lt"/>
                <a:ea typeface="+mn-lt"/>
                <a:cs typeface="+mn-lt"/>
              </a:rPr>
              <a:t>文件夹操作与读写</a:t>
            </a:r>
            <a:r>
              <a:rPr lang="zh-CN" altLang="en-US" sz="1600">
                <a:latin typeface="+mn-lt"/>
                <a:ea typeface="+mn-lt"/>
                <a:cs typeface="+mn-lt"/>
              </a:rPr>
              <a:t>。</a:t>
            </a:r>
            <a:endParaRPr lang="zh-CN" altLang="en-US" sz="1600">
              <a:latin typeface="+mn-lt"/>
              <a:ea typeface="+mn-lt"/>
              <a:cs typeface="+mn-lt"/>
            </a:endParaRPr>
          </a:p>
          <a:p>
            <a:endParaRPr lang="zh-CN" altLang="en-US" sz="1600">
              <a:latin typeface="+mn-lt"/>
              <a:ea typeface="+mn-lt"/>
              <a:cs typeface="+mn-lt"/>
            </a:endParaRPr>
          </a:p>
          <a:p>
            <a:r>
              <a:rPr lang="zh-CN" altLang="en-US" sz="1400">
                <a:ln w="22225">
                  <a:solidFill>
                    <a:schemeClr val="accent2"/>
                  </a:solidFill>
                  <a:prstDash val="solid"/>
                </a:ln>
                <a:solidFill>
                  <a:schemeClr val="accent2">
                    <a:lumMod val="40000"/>
                    <a:lumOff val="60000"/>
                  </a:schemeClr>
                </a:solidFill>
                <a:effectLst/>
                <a:latin typeface="+mn-lt"/>
                <a:ea typeface="+mn-lt"/>
                <a:cs typeface="+mn-lt"/>
              </a:rPr>
              <a:t>文件夹</a:t>
            </a:r>
            <a:r>
              <a:rPr lang="zh-CN" altLang="en-US" sz="1400">
                <a:latin typeface="+mn-lt"/>
                <a:ea typeface="+mn-lt"/>
                <a:cs typeface="+mn-lt"/>
              </a:rPr>
              <a:t>：用来管理</a:t>
            </a:r>
            <a:r>
              <a:rPr lang="zh-CN" altLang="en-US" sz="1400">
                <a:solidFill>
                  <a:schemeClr val="accent1"/>
                </a:solidFill>
                <a:effectLst>
                  <a:outerShdw blurRad="38100" dist="25400" dir="5400000" algn="ctr" rotWithShape="0">
                    <a:srgbClr val="6E747A">
                      <a:alpha val="43000"/>
                    </a:srgbClr>
                  </a:outerShdw>
                </a:effectLst>
                <a:latin typeface="+mn-lt"/>
                <a:ea typeface="+mn-lt"/>
                <a:cs typeface="+mn-lt"/>
              </a:rPr>
              <a:t>计算机</a:t>
            </a:r>
            <a:r>
              <a:rPr lang="zh-CN" altLang="en-US" sz="1400" b="1">
                <a:solidFill>
                  <a:schemeClr val="accent1"/>
                </a:solidFill>
                <a:effectLst>
                  <a:outerShdw blurRad="38100" dist="25400" dir="5400000" algn="ctr" rotWithShape="0">
                    <a:srgbClr val="6E747A">
                      <a:alpha val="43000"/>
                    </a:srgbClr>
                  </a:outerShdw>
                </a:effectLst>
                <a:latin typeface="+mn-lt"/>
                <a:ea typeface="+mn-lt"/>
                <a:cs typeface="+mn-lt"/>
              </a:rPr>
              <a:t>文件</a:t>
            </a:r>
            <a:r>
              <a:rPr lang="zh-CN" altLang="en-US" sz="1400">
                <a:latin typeface="+mn-lt"/>
                <a:ea typeface="+mn-lt"/>
                <a:cs typeface="+mn-lt"/>
              </a:rPr>
              <a:t>的，每一个文件夹对应一块磁盘空间，它提供了指向对应空间的地址，它没有扩展名，也就不像文件的格式用扩展名来标识。</a:t>
            </a:r>
            <a:endParaRPr lang="zh-CN" altLang="en-US" sz="1400">
              <a:latin typeface="+mn-lt"/>
              <a:ea typeface="+mn-lt"/>
              <a:cs typeface="+mn-lt"/>
            </a:endParaRPr>
          </a:p>
          <a:p>
            <a:r>
              <a:rPr lang="en-US" altLang="zh-CN" sz="1400">
                <a:ln w="22225">
                  <a:solidFill>
                    <a:schemeClr val="accent2"/>
                  </a:solidFill>
                  <a:prstDash val="solid"/>
                </a:ln>
                <a:solidFill>
                  <a:schemeClr val="accent2">
                    <a:lumMod val="40000"/>
                    <a:lumOff val="60000"/>
                  </a:schemeClr>
                </a:solidFill>
                <a:effectLst/>
                <a:latin typeface="+mn-lt"/>
                <a:ea typeface="+mn-lt"/>
                <a:cs typeface="+mn-lt"/>
              </a:rPr>
              <a:t>文件</a:t>
            </a:r>
            <a:r>
              <a:rPr lang="zh-CN" altLang="en-US" sz="1400">
                <a:ln w="22225">
                  <a:solidFill>
                    <a:schemeClr val="accent2"/>
                  </a:solidFill>
                  <a:prstDash val="solid"/>
                </a:ln>
                <a:solidFill>
                  <a:schemeClr val="accent2">
                    <a:lumMod val="40000"/>
                    <a:lumOff val="60000"/>
                  </a:schemeClr>
                </a:solidFill>
                <a:effectLst/>
                <a:latin typeface="+mn-lt"/>
                <a:ea typeface="+mn-lt"/>
                <a:cs typeface="+mn-lt"/>
              </a:rPr>
              <a:t>：</a:t>
            </a:r>
            <a:r>
              <a:rPr lang="en-US" altLang="zh-CN" sz="1400">
                <a:solidFill>
                  <a:schemeClr val="tx1"/>
                </a:solidFill>
                <a:effectLst>
                  <a:outerShdw blurRad="38100" dist="19050" dir="2700000" algn="tl" rotWithShape="0">
                    <a:schemeClr val="dk1">
                      <a:alpha val="40000"/>
                    </a:schemeClr>
                  </a:outerShdw>
                </a:effectLst>
                <a:latin typeface="+mn-lt"/>
                <a:ea typeface="+mn-lt"/>
                <a:cs typeface="+mn-lt"/>
              </a:rPr>
              <a:t>一个具有符号的一组相关联元素的有序序列。文件可以包含范围非常广泛的内容。系统和用户都可以将具有一定独立功能的程序模块、一组数据或一组文字命名为一个文件</a:t>
            </a:r>
            <a:r>
              <a:rPr lang="zh-CN" altLang="en-US" sz="1400">
                <a:solidFill>
                  <a:schemeClr val="tx1"/>
                </a:solidFill>
                <a:effectLst>
                  <a:outerShdw blurRad="38100" dist="19050" dir="2700000" algn="tl" rotWithShape="0">
                    <a:schemeClr val="dk1">
                      <a:alpha val="40000"/>
                    </a:schemeClr>
                  </a:outerShdw>
                </a:effectLst>
                <a:latin typeface="+mn-lt"/>
                <a:ea typeface="+mn-lt"/>
                <a:cs typeface="+mn-lt"/>
              </a:rPr>
              <a:t>，</a:t>
            </a:r>
            <a:r>
              <a:rPr lang="en-US" altLang="zh-CN" sz="1400">
                <a:latin typeface="+mn-lt"/>
                <a:ea typeface="+mn-lt"/>
                <a:cs typeface="+mn-lt"/>
              </a:rPr>
              <a:t>它具有永久存储。</a:t>
            </a:r>
            <a:endParaRPr lang="en-US" altLang="zh-CN" sz="1400">
              <a:latin typeface="+mn-lt"/>
              <a:ea typeface="+mn-lt"/>
              <a:cs typeface="+mn-lt"/>
            </a:endParaRPr>
          </a:p>
          <a:p>
            <a:r>
              <a:rPr lang="en-US" altLang="zh-CN" sz="1400">
                <a:ln w="22225">
                  <a:solidFill>
                    <a:schemeClr val="accent2"/>
                  </a:solidFill>
                  <a:prstDash val="solid"/>
                </a:ln>
                <a:solidFill>
                  <a:schemeClr val="accent2">
                    <a:lumMod val="40000"/>
                    <a:lumOff val="60000"/>
                  </a:schemeClr>
                </a:solidFill>
                <a:effectLst/>
                <a:latin typeface="+mn-lt"/>
                <a:ea typeface="+mn-lt"/>
                <a:cs typeface="+mn-lt"/>
              </a:rPr>
              <a:t>流</a:t>
            </a:r>
            <a:r>
              <a:rPr lang="en-US" altLang="zh-CN" sz="1400">
                <a:latin typeface="+mn-lt"/>
                <a:ea typeface="+mn-lt"/>
                <a:cs typeface="+mn-lt"/>
              </a:rPr>
              <a:t>是一个</a:t>
            </a:r>
            <a:r>
              <a:rPr lang="en-US" altLang="zh-CN" sz="1400">
                <a:solidFill>
                  <a:schemeClr val="accent1"/>
                </a:solidFill>
                <a:effectLst>
                  <a:outerShdw blurRad="38100" dist="25400" dir="5400000" algn="ctr" rotWithShape="0">
                    <a:srgbClr val="6E747A">
                      <a:alpha val="43000"/>
                    </a:srgbClr>
                  </a:outerShdw>
                </a:effectLst>
                <a:latin typeface="+mn-lt"/>
                <a:ea typeface="+mn-lt"/>
                <a:cs typeface="+mn-lt"/>
              </a:rPr>
              <a:t>字节序列</a:t>
            </a:r>
            <a:r>
              <a:rPr lang="en-US" altLang="zh-CN" sz="1400">
                <a:latin typeface="+mn-lt"/>
                <a:ea typeface="+mn-lt"/>
                <a:cs typeface="+mn-lt"/>
              </a:rPr>
              <a:t>，可用于对后备存储进行</a:t>
            </a:r>
            <a:r>
              <a:rPr lang="en-US" altLang="zh-CN" sz="1400">
                <a:solidFill>
                  <a:schemeClr val="accent1"/>
                </a:solidFill>
                <a:effectLst>
                  <a:outerShdw blurRad="38100" dist="25400" dir="5400000" algn="ctr" rotWithShape="0">
                    <a:srgbClr val="6E747A">
                      <a:alpha val="43000"/>
                    </a:srgbClr>
                  </a:outerShdw>
                </a:effectLst>
                <a:latin typeface="+mn-lt"/>
                <a:ea typeface="+mn-lt"/>
                <a:cs typeface="+mn-lt"/>
              </a:rPr>
              <a:t>读取</a:t>
            </a:r>
            <a:r>
              <a:rPr lang="en-US" altLang="zh-CN" sz="1400">
                <a:latin typeface="+mn-lt"/>
                <a:ea typeface="+mn-lt"/>
                <a:cs typeface="+mn-lt"/>
              </a:rPr>
              <a:t>和</a:t>
            </a:r>
            <a:r>
              <a:rPr lang="en-US" altLang="zh-CN" sz="1400">
                <a:solidFill>
                  <a:schemeClr val="accent1"/>
                </a:solidFill>
                <a:effectLst>
                  <a:outerShdw blurRad="38100" dist="25400" dir="5400000" algn="ctr" rotWithShape="0">
                    <a:srgbClr val="6E747A">
                      <a:alpha val="43000"/>
                    </a:srgbClr>
                  </a:outerShdw>
                </a:effectLst>
                <a:latin typeface="+mn-lt"/>
                <a:ea typeface="+mn-lt"/>
                <a:cs typeface="+mn-lt"/>
              </a:rPr>
              <a:t>写入</a:t>
            </a:r>
            <a:r>
              <a:rPr lang="en-US" altLang="zh-CN" sz="1400">
                <a:latin typeface="+mn-lt"/>
                <a:ea typeface="+mn-lt"/>
                <a:cs typeface="+mn-lt"/>
              </a:rPr>
              <a:t>操作，后备存储可以是多个存储媒介之一（例如，磁盘或内存）。</a:t>
            </a:r>
            <a:endParaRPr lang="en-US" altLang="zh-CN" sz="1400">
              <a:latin typeface="+mn-lt"/>
              <a:ea typeface="+mn-lt"/>
              <a:cs typeface="+mn-lt"/>
            </a:endParaRPr>
          </a:p>
          <a:p>
            <a:endParaRPr lang="en-US" altLang="zh-CN" sz="1400">
              <a:latin typeface="+mn-lt"/>
              <a:ea typeface="+mn-lt"/>
              <a:cs typeface="+mn-lt"/>
            </a:endParaRPr>
          </a:p>
          <a:p>
            <a:r>
              <a:rPr lang="en-US" altLang="zh-CN" sz="1400">
                <a:ln w="22225">
                  <a:solidFill>
                    <a:schemeClr val="accent2"/>
                  </a:solidFill>
                  <a:prstDash val="solid"/>
                </a:ln>
                <a:solidFill>
                  <a:schemeClr val="accent2">
                    <a:lumMod val="40000"/>
                    <a:lumOff val="60000"/>
                  </a:schemeClr>
                </a:solidFill>
                <a:effectLst/>
                <a:latin typeface="+mn-lt"/>
                <a:ea typeface="+mn-lt"/>
                <a:cs typeface="+mn-lt"/>
              </a:rPr>
              <a:t>Stream  </a:t>
            </a:r>
            <a:r>
              <a:rPr lang="en-US" altLang="zh-CN" sz="1400">
                <a:latin typeface="+mn-lt"/>
                <a:ea typeface="+mn-lt"/>
                <a:cs typeface="+mn-lt"/>
              </a:rPr>
              <a:t>支持读取和写入字节。所有表示流的类都继承自Stream类。</a:t>
            </a:r>
            <a:endParaRPr lang="en-US" altLang="zh-CN" sz="1400">
              <a:latin typeface="+mn-lt"/>
              <a:ea typeface="+mn-lt"/>
              <a:cs typeface="+mn-lt"/>
            </a:endParaRPr>
          </a:p>
          <a:p>
            <a:r>
              <a:rPr lang="en-US" altLang="zh-CN" sz="1400">
                <a:latin typeface="+mn-lt"/>
                <a:ea typeface="+mn-lt"/>
                <a:cs typeface="+mn-lt"/>
              </a:rPr>
              <a:t>流涉及三个基本操作：</a:t>
            </a:r>
            <a:endParaRPr lang="en-US" altLang="zh-CN" sz="1400">
              <a:latin typeface="+mn-lt"/>
              <a:ea typeface="+mn-lt"/>
              <a:cs typeface="+mn-lt"/>
            </a:endParaRPr>
          </a:p>
          <a:p>
            <a:pPr lvl="1"/>
            <a:r>
              <a:rPr lang="en-US" altLang="zh-CN" sz="1400" b="1">
                <a:latin typeface="+mn-lt"/>
                <a:ea typeface="+mn-lt"/>
                <a:cs typeface="+mn-lt"/>
              </a:rPr>
              <a:t>读取</a:t>
            </a:r>
            <a:r>
              <a:rPr lang="en-US" altLang="zh-CN" sz="1400">
                <a:latin typeface="+mn-lt"/>
                <a:ea typeface="+mn-lt"/>
                <a:cs typeface="+mn-lt"/>
              </a:rPr>
              <a:t> - 将数据从流传输到数据结构（如字节数组）中。</a:t>
            </a:r>
            <a:endParaRPr lang="en-US" altLang="zh-CN" sz="1400">
              <a:latin typeface="+mn-lt"/>
              <a:ea typeface="+mn-lt"/>
              <a:cs typeface="+mn-lt"/>
            </a:endParaRPr>
          </a:p>
          <a:p>
            <a:pPr lvl="1"/>
            <a:r>
              <a:rPr lang="en-US" altLang="zh-CN" sz="1400" b="1">
                <a:latin typeface="+mn-lt"/>
                <a:ea typeface="+mn-lt"/>
                <a:cs typeface="+mn-lt"/>
              </a:rPr>
              <a:t>写入</a:t>
            </a:r>
            <a:r>
              <a:rPr lang="en-US" altLang="zh-CN" sz="1400">
                <a:latin typeface="+mn-lt"/>
                <a:ea typeface="+mn-lt"/>
                <a:cs typeface="+mn-lt"/>
              </a:rPr>
              <a:t> - 将数据从数据源传输到流。</a:t>
            </a:r>
            <a:endParaRPr lang="en-US" altLang="zh-CN" sz="1400">
              <a:latin typeface="+mn-lt"/>
              <a:ea typeface="+mn-lt"/>
              <a:cs typeface="+mn-lt"/>
            </a:endParaRPr>
          </a:p>
          <a:p>
            <a:pPr lvl="1"/>
            <a:r>
              <a:rPr lang="en-US" altLang="zh-CN" sz="1400" b="1">
                <a:latin typeface="+mn-lt"/>
                <a:ea typeface="+mn-lt"/>
                <a:cs typeface="+mn-lt"/>
              </a:rPr>
              <a:t>查找</a:t>
            </a:r>
            <a:r>
              <a:rPr lang="en-US" altLang="zh-CN" sz="1400">
                <a:latin typeface="+mn-lt"/>
                <a:ea typeface="+mn-lt"/>
                <a:cs typeface="+mn-lt"/>
              </a:rPr>
              <a:t> - 对流中的当前位置进行查询和修改。</a:t>
            </a:r>
            <a:endParaRPr lang="zh-CN" altLang="en-US" sz="1400">
              <a:latin typeface="+mn-lt"/>
              <a:ea typeface="+mn-lt"/>
              <a:cs typeface="+mn-lt"/>
            </a:endParaRPr>
          </a:p>
          <a:p>
            <a:endParaRPr lang="zh-CN" altLang="en-US" sz="1400">
              <a:latin typeface="+mn-lt"/>
              <a:ea typeface="+mn-lt"/>
              <a:cs typeface="+mn-lt"/>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328545" cy="460375"/>
          </a:xfrm>
          <a:prstGeom prst="rect">
            <a:avLst/>
          </a:prstGeom>
          <a:noFill/>
          <a:ln w="9525">
            <a:noFill/>
          </a:ln>
        </p:spPr>
        <p:txBody>
          <a:bodyPr wrap="none">
            <a:spAutoFit/>
          </a:bodyPr>
          <a:lstStyle/>
          <a:p>
            <a:pPr algn="l"/>
            <a:r>
              <a:rPr lang="en-US" altLang="zh-CN" sz="2400" b="1" dirty="0">
                <a:latin typeface="+mj-lt"/>
                <a:ea typeface="+mj-lt"/>
                <a:cs typeface="+mj-lt"/>
              </a:rPr>
              <a:t>StreamReader</a:t>
            </a:r>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2" name="文本框 1"/>
          <p:cNvSpPr txBox="1"/>
          <p:nvPr/>
        </p:nvSpPr>
        <p:spPr>
          <a:xfrm>
            <a:off x="655320" y="866775"/>
            <a:ext cx="7798435" cy="829945"/>
          </a:xfrm>
          <a:prstGeom prst="rect">
            <a:avLst/>
          </a:prstGeom>
          <a:noFill/>
          <a:ln w="9525">
            <a:noFill/>
          </a:ln>
        </p:spPr>
        <p:txBody>
          <a:bodyPr wrap="square">
            <a:spAutoFit/>
          </a:bodyPr>
          <a:p>
            <a:pPr>
              <a:lnSpc>
                <a:spcPct val="150000"/>
              </a:lnSpc>
            </a:pPr>
            <a:r>
              <a:rPr lang="en-US" sz="1600" b="1">
                <a:solidFill>
                  <a:srgbClr val="171717"/>
                </a:solidFill>
                <a:latin typeface="+mn-lt"/>
                <a:ea typeface="+mn-lt"/>
                <a:cs typeface="Segoe UI" panose="020B0502040204020203" charset="0"/>
              </a:rPr>
              <a:t>StreamReader </a:t>
            </a:r>
            <a:r>
              <a:rPr lang="zh-CN" sz="1600" b="0">
                <a:solidFill>
                  <a:srgbClr val="171717"/>
                </a:solidFill>
                <a:latin typeface="Calibri" panose="020F0502020204030204" charset="0"/>
                <a:ea typeface="宋体" panose="02010600030101010101" pitchFamily="2" charset="-122"/>
              </a:rPr>
              <a:t>派生自</a:t>
            </a:r>
            <a:r>
              <a:rPr lang="en-US" sz="1600" b="0">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rPr>
              <a:t>TextReader,</a:t>
            </a:r>
            <a:r>
              <a:rPr lang="en-US" sz="16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以一种</a:t>
            </a:r>
            <a:r>
              <a:rPr lang="en-US" sz="1600" b="0">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rPr>
              <a:t>特定的编码</a:t>
            </a:r>
            <a:r>
              <a:rPr lang="en-US" sz="16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从字节流中</a:t>
            </a:r>
            <a:r>
              <a:rPr lang="en-US" sz="1600" b="0">
                <a:ln w="22225">
                  <a:solidFill>
                    <a:schemeClr val="accent2"/>
                  </a:solidFill>
                  <a:prstDash val="solid"/>
                </a:ln>
                <a:solidFill>
                  <a:schemeClr val="accent2">
                    <a:lumMod val="40000"/>
                    <a:lumOff val="60000"/>
                  </a:schemeClr>
                </a:solidFill>
                <a:latin typeface="Calibri" panose="020F0502020204030204" charset="0"/>
                <a:ea typeface="宋体" panose="02010600030101010101" pitchFamily="2" charset="-122"/>
              </a:rPr>
              <a:t>读取</a:t>
            </a:r>
            <a:r>
              <a:rPr lang="en-US" sz="16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字符</a:t>
            </a:r>
            <a:endParaRPr lang="en-US" sz="16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endParaRPr>
          </a:p>
          <a:p>
            <a:pPr>
              <a:lnSpc>
                <a:spcPct val="150000"/>
              </a:lnSpc>
            </a:pPr>
            <a:r>
              <a:rPr lang="en-US" sz="16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默认为</a:t>
            </a:r>
            <a:r>
              <a:rPr lang="en-US" sz="1600" b="0">
                <a:ln w="22225">
                  <a:solidFill>
                    <a:schemeClr val="accent2"/>
                  </a:solidFill>
                  <a:prstDash val="solid"/>
                </a:ln>
                <a:solidFill>
                  <a:schemeClr val="accent2">
                    <a:lumMod val="40000"/>
                    <a:lumOff val="60000"/>
                  </a:schemeClr>
                </a:solidFill>
                <a:latin typeface="Calibri" panose="020F0502020204030204" charset="0"/>
                <a:ea typeface="宋体" panose="02010600030101010101" pitchFamily="2" charset="-122"/>
              </a:rPr>
              <a:t> UTF-8 </a:t>
            </a:r>
            <a:r>
              <a:rPr lang="en-US" sz="16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编码.    默认情况下，StreamReader </a:t>
            </a:r>
            <a:r>
              <a:rPr lang="en-US" sz="1600" b="0">
                <a:ln w="22225">
                  <a:solidFill>
                    <a:schemeClr val="accent2"/>
                  </a:solidFill>
                  <a:prstDash val="solid"/>
                </a:ln>
                <a:solidFill>
                  <a:schemeClr val="accent2">
                    <a:lumMod val="40000"/>
                    <a:lumOff val="60000"/>
                  </a:schemeClr>
                </a:solidFill>
                <a:latin typeface="Calibri" panose="020F0502020204030204" charset="0"/>
                <a:ea typeface="宋体" panose="02010600030101010101" pitchFamily="2" charset="-122"/>
              </a:rPr>
              <a:t>不是</a:t>
            </a:r>
            <a:r>
              <a:rPr lang="en-US" sz="1600" b="0">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rPr>
              <a:t>线程安全的</a:t>
            </a:r>
            <a:endParaRPr lang="en-US" sz="1600" b="0">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endParaRPr>
          </a:p>
        </p:txBody>
      </p:sp>
      <p:sp>
        <p:nvSpPr>
          <p:cNvPr id="5" name="文本框 4"/>
          <p:cNvSpPr txBox="1"/>
          <p:nvPr/>
        </p:nvSpPr>
        <p:spPr>
          <a:xfrm>
            <a:off x="501650" y="2028825"/>
            <a:ext cx="6930390" cy="1568450"/>
          </a:xfrm>
          <a:prstGeom prst="rect">
            <a:avLst/>
          </a:prstGeom>
          <a:noFill/>
          <a:ln w="9525">
            <a:noFill/>
          </a:ln>
        </p:spPr>
        <p:txBody>
          <a:bodyPr wrap="square">
            <a:spAutoFit/>
          </a:bodyPr>
          <a:p>
            <a:r>
              <a:rPr lang="en-US" sz="1600" b="0" u="sng">
                <a:ln w="22225">
                  <a:solidFill>
                    <a:schemeClr val="accent2"/>
                  </a:solidFill>
                  <a:prstDash val="solid"/>
                </a:ln>
                <a:solidFill>
                  <a:schemeClr val="accent2">
                    <a:lumMod val="40000"/>
                    <a:lumOff val="60000"/>
                  </a:schemeClr>
                </a:solidFill>
                <a:latin typeface="宋体" panose="02010600030101010101" pitchFamily="2" charset="-122"/>
                <a:ea typeface="宋体" panose="02010600030101010101" pitchFamily="2" charset="-122"/>
                <a:hlinkClick r:id="rId1"/>
              </a:rPr>
              <a:t>Read</a:t>
            </a:r>
            <a:r>
              <a:rPr lang="en-US" sz="1600" b="0" u="sng">
                <a:solidFill>
                  <a:srgbClr val="333333"/>
                </a:solidFill>
                <a:latin typeface="宋体" panose="02010600030101010101" pitchFamily="2" charset="-122"/>
                <a:ea typeface="宋体" panose="02010600030101010101" pitchFamily="2" charset="-122"/>
                <a:hlinkClick r:id="rId1"/>
              </a:rPr>
              <a:t>(Char[], Int32, Int32)</a:t>
            </a:r>
            <a:r>
              <a:rPr lang="zh-CN" sz="1600" b="0" u="sng">
                <a:solidFill>
                  <a:srgbClr val="171717"/>
                </a:solidFill>
                <a:ea typeface="宋体" panose="02010600030101010101" pitchFamily="2" charset="-122"/>
              </a:rPr>
              <a:t> </a:t>
            </a:r>
            <a:r>
              <a:rPr lang="zh-CN" sz="1600">
                <a:solidFill>
                  <a:srgbClr val="171717"/>
                </a:solidFill>
                <a:sym typeface="+mn-ea"/>
              </a:rPr>
              <a:t>读取 指定的</a:t>
            </a:r>
            <a:r>
              <a:rPr lang="zh-CN" sz="1600" b="1">
                <a:solidFill>
                  <a:srgbClr val="171717"/>
                </a:solidFill>
                <a:sym typeface="+mn-ea"/>
              </a:rPr>
              <a:t>字符数</a:t>
            </a:r>
            <a:endParaRPr lang="zh-CN" sz="1600" b="0" u="sng">
              <a:solidFill>
                <a:srgbClr val="171717"/>
              </a:solidFill>
              <a:ea typeface="宋体" panose="02010600030101010101" pitchFamily="2" charset="-122"/>
            </a:endParaRPr>
          </a:p>
          <a:p>
            <a:r>
              <a:rPr lang="en-US" sz="1600" b="0" u="sng">
                <a:ln w="22225">
                  <a:solidFill>
                    <a:schemeClr val="accent2"/>
                  </a:solidFill>
                  <a:prstDash val="solid"/>
                </a:ln>
                <a:solidFill>
                  <a:schemeClr val="accent2">
                    <a:lumMod val="40000"/>
                    <a:lumOff val="60000"/>
                  </a:schemeClr>
                </a:solidFill>
                <a:latin typeface="宋体" panose="02010600030101010101" pitchFamily="2" charset="-122"/>
                <a:ea typeface="宋体" panose="02010600030101010101" pitchFamily="2" charset="-122"/>
                <a:hlinkClick r:id="rId2"/>
              </a:rPr>
              <a:t>Write</a:t>
            </a:r>
            <a:r>
              <a:rPr lang="en-US" sz="1600" b="0" u="sng">
                <a:solidFill>
                  <a:srgbClr val="333333"/>
                </a:solidFill>
                <a:latin typeface="宋体" panose="02010600030101010101" pitchFamily="2" charset="-122"/>
                <a:ea typeface="宋体" panose="02010600030101010101" pitchFamily="2" charset="-122"/>
                <a:hlinkClick r:id="rId2"/>
              </a:rPr>
              <a:t>(Char[], Int32, Int32)</a:t>
            </a:r>
            <a:r>
              <a:rPr lang="zh-CN" sz="1600" b="0">
                <a:solidFill>
                  <a:srgbClr val="171717"/>
                </a:solidFill>
                <a:ea typeface="宋体" panose="02010600030101010101" pitchFamily="2" charset="-122"/>
              </a:rPr>
              <a:t> 写入指定的</a:t>
            </a:r>
            <a:r>
              <a:rPr lang="zh-CN" sz="1600" b="1">
                <a:solidFill>
                  <a:srgbClr val="171717"/>
                </a:solidFill>
                <a:ea typeface="宋体" panose="02010600030101010101" pitchFamily="2" charset="-122"/>
              </a:rPr>
              <a:t>字符数</a:t>
            </a:r>
            <a:r>
              <a:rPr lang="zh-CN" sz="1600" b="0">
                <a:solidFill>
                  <a:srgbClr val="171717"/>
                </a:solidFill>
                <a:ea typeface="宋体" panose="02010600030101010101" pitchFamily="2" charset="-122"/>
              </a:rPr>
              <a:t>。</a:t>
            </a:r>
            <a:endParaRPr lang="zh-CN" sz="1600" b="0">
              <a:solidFill>
                <a:srgbClr val="171717"/>
              </a:solidFill>
              <a:ea typeface="宋体" panose="02010600030101010101" pitchFamily="2" charset="-122"/>
            </a:endParaRPr>
          </a:p>
          <a:p>
            <a:r>
              <a:rPr lang="zh-CN" sz="1600" b="0">
                <a:solidFill>
                  <a:srgbClr val="171717"/>
                </a:solidFill>
                <a:ea typeface="宋体" panose="02010600030101010101" pitchFamily="2" charset="-122"/>
              </a:rPr>
              <a:t> </a:t>
            </a:r>
            <a:endParaRPr lang="zh-CN" sz="1600" b="0">
              <a:solidFill>
                <a:srgbClr val="171717"/>
              </a:solidFill>
              <a:ea typeface="宋体" panose="02010600030101010101" pitchFamily="2" charset="-122"/>
            </a:endParaRPr>
          </a:p>
          <a:p>
            <a:r>
              <a:rPr lang="zh-CN" sz="1600" b="0">
                <a:solidFill>
                  <a:srgbClr val="171717"/>
                </a:solidFill>
                <a:ea typeface="宋体" panose="02010600030101010101" pitchFamily="2" charset="-122"/>
              </a:rPr>
              <a:t>它们将与 </a:t>
            </a:r>
            <a:r>
              <a:rPr lang="en-US" sz="1600" b="0" u="sng">
                <a:solidFill>
                  <a:srgbClr val="333333"/>
                </a:solidFill>
                <a:latin typeface="宋体" panose="02010600030101010101" pitchFamily="2" charset="-122"/>
                <a:ea typeface="宋体" panose="02010600030101010101" pitchFamily="2" charset="-122"/>
                <a:hlinkClick r:id="rId3"/>
              </a:rPr>
              <a:t>BufferedStream.Read</a:t>
            </a:r>
            <a:r>
              <a:rPr lang="zh-CN" sz="1600" b="0">
                <a:solidFill>
                  <a:srgbClr val="171717"/>
                </a:solidFill>
                <a:ea typeface="宋体" panose="02010600030101010101" pitchFamily="2" charset="-122"/>
              </a:rPr>
              <a:t> 和 </a:t>
            </a:r>
            <a:r>
              <a:rPr lang="en-US" sz="1600" b="0" u="sng">
                <a:solidFill>
                  <a:srgbClr val="333333"/>
                </a:solidFill>
                <a:latin typeface="宋体" panose="02010600030101010101" pitchFamily="2" charset="-122"/>
                <a:ea typeface="宋体" panose="02010600030101010101" pitchFamily="2" charset="-122"/>
                <a:hlinkClick r:id="rId4"/>
              </a:rPr>
              <a:t>BufferedStream.Write</a:t>
            </a:r>
            <a:r>
              <a:rPr lang="zh-CN" sz="1600" b="0">
                <a:solidFill>
                  <a:srgbClr val="171717"/>
                </a:solidFill>
                <a:ea typeface="宋体" panose="02010600030101010101" pitchFamily="2" charset="-122"/>
              </a:rPr>
              <a:t>区分开来，它们可读取和写入</a:t>
            </a:r>
            <a:r>
              <a:rPr lang="en-US" sz="1600" b="0">
                <a:solidFill>
                  <a:srgbClr val="171717"/>
                </a:solidFill>
                <a:latin typeface="宋体" panose="02010600030101010101" pitchFamily="2" charset="-122"/>
                <a:ea typeface="宋体" panose="02010600030101010101" pitchFamily="2" charset="-122"/>
              </a:rPr>
              <a:t> count</a:t>
            </a:r>
            <a:r>
              <a:rPr lang="zh-CN" sz="1600" b="0">
                <a:solidFill>
                  <a:srgbClr val="171717"/>
                </a:solidFill>
                <a:ea typeface="宋体" panose="02010600030101010101" pitchFamily="2" charset="-122"/>
              </a:rPr>
              <a:t> 参数指定的</a:t>
            </a:r>
            <a:r>
              <a:rPr lang="zh-CN" sz="1600" b="1">
                <a:solidFill>
                  <a:srgbClr val="171717"/>
                </a:solidFill>
                <a:ea typeface="宋体" panose="02010600030101010101" pitchFamily="2" charset="-122"/>
              </a:rPr>
              <a:t>字节数</a:t>
            </a:r>
            <a:r>
              <a:rPr lang="zh-CN" sz="1600" b="0">
                <a:solidFill>
                  <a:srgbClr val="171717"/>
                </a:solidFill>
                <a:ea typeface="宋体" panose="02010600030101010101" pitchFamily="2" charset="-122"/>
              </a:rPr>
              <a:t>。 使用 </a:t>
            </a:r>
            <a:r>
              <a:rPr lang="en-US" sz="1600" b="0" u="sng">
                <a:solidFill>
                  <a:srgbClr val="333333"/>
                </a:solidFill>
                <a:latin typeface="宋体" panose="02010600030101010101" pitchFamily="2" charset="-122"/>
                <a:ea typeface="宋体" panose="02010600030101010101" pitchFamily="2" charset="-122"/>
                <a:hlinkClick r:id="rId5"/>
              </a:rPr>
              <a:t>BufferedStream</a:t>
            </a:r>
            <a:r>
              <a:rPr lang="zh-CN" sz="1600" b="0">
                <a:solidFill>
                  <a:srgbClr val="171717"/>
                </a:solidFill>
                <a:ea typeface="宋体" panose="02010600030101010101" pitchFamily="2" charset="-122"/>
              </a:rPr>
              <a:t> 方法仅用于读取和写入</a:t>
            </a:r>
            <a:r>
              <a:rPr lang="zh-CN" sz="1600" b="1">
                <a:solidFill>
                  <a:srgbClr val="171717"/>
                </a:solidFill>
                <a:ea typeface="宋体" panose="02010600030101010101" pitchFamily="2" charset="-122"/>
              </a:rPr>
              <a:t>整数</a:t>
            </a:r>
            <a:r>
              <a:rPr lang="zh-CN" sz="1600" b="0">
                <a:solidFill>
                  <a:srgbClr val="171717"/>
                </a:solidFill>
                <a:ea typeface="宋体" panose="02010600030101010101" pitchFamily="2" charset="-122"/>
              </a:rPr>
              <a:t>个字节数组元素。</a:t>
            </a:r>
            <a:endParaRPr lang="zh-CN" altLang="en-US" sz="1600"/>
          </a:p>
        </p:txBody>
      </p:sp>
      <p:sp>
        <p:nvSpPr>
          <p:cNvPr id="7" name="文本框 6"/>
          <p:cNvSpPr txBox="1"/>
          <p:nvPr/>
        </p:nvSpPr>
        <p:spPr>
          <a:xfrm>
            <a:off x="501650" y="3858895"/>
            <a:ext cx="6610350" cy="337185"/>
          </a:xfrm>
          <a:prstGeom prst="rect">
            <a:avLst/>
          </a:prstGeom>
          <a:noFill/>
          <a:ln w="9525">
            <a:noFill/>
          </a:ln>
        </p:spPr>
        <p:txBody>
          <a:bodyPr wrap="square">
            <a:spAutoFit/>
          </a:bodyPr>
          <a:p>
            <a:r>
              <a:rPr lang="zh-CN" sz="1600" b="0">
                <a:latin typeface="Calibri" panose="020F0502020204030204" charset="0"/>
                <a:ea typeface="宋体" panose="02010600030101010101" pitchFamily="2" charset="-122"/>
              </a:rPr>
              <a:t>可以通过</a:t>
            </a:r>
            <a:r>
              <a:rPr lang="en-US" sz="1600" b="1">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cs typeface="Times New Roman" panose="02020603050405020304" charset="0"/>
              </a:rPr>
              <a:t>Stream</a:t>
            </a:r>
            <a:r>
              <a:rPr lang="zh-CN" sz="1600" b="1">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rPr>
              <a:t>或文件名</a:t>
            </a:r>
            <a:r>
              <a:rPr lang="zh-CN" sz="1600" b="0">
                <a:latin typeface="Calibri" panose="020F0502020204030204" charset="0"/>
                <a:ea typeface="宋体" panose="02010600030101010101" pitchFamily="2" charset="-122"/>
              </a:rPr>
              <a:t>进行初始化。方法与基类差不多</a:t>
            </a:r>
            <a:endParaRPr lang="zh-CN" altLang="en-US" sz="160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95905" cy="460375"/>
          </a:xfrm>
          <a:prstGeom prst="rect">
            <a:avLst/>
          </a:prstGeom>
          <a:noFill/>
          <a:ln w="9525">
            <a:noFill/>
          </a:ln>
        </p:spPr>
        <p:txBody>
          <a:bodyPr wrap="none">
            <a:spAutoFit/>
          </a:bodyPr>
          <a:lstStyle/>
          <a:p>
            <a:pPr algn="l"/>
            <a:r>
              <a:rPr lang="en-US" altLang="zh-CN" sz="2400" b="1" dirty="0">
                <a:latin typeface="+mj-lt"/>
                <a:ea typeface="+mj-lt"/>
                <a:cs typeface="+mj-lt"/>
              </a:rPr>
              <a:t>FileStream </a:t>
            </a:r>
            <a:r>
              <a:rPr lang="zh-CN" altLang="en-US" sz="2400" b="1" dirty="0">
                <a:latin typeface="+mj-lt"/>
                <a:ea typeface="+mj-lt"/>
                <a:cs typeface="+mj-lt"/>
              </a:rPr>
              <a:t>文件流</a:t>
            </a:r>
            <a:r>
              <a:rPr lang="en-US" altLang="zh-CN" sz="2400" b="1" dirty="0">
                <a:latin typeface="+mj-lt"/>
                <a:ea typeface="+mj-lt"/>
                <a:cs typeface="+mj-lt"/>
              </a:rPr>
              <a:t> </a:t>
            </a:r>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2" name="文本框 1"/>
          <p:cNvSpPr txBox="1"/>
          <p:nvPr/>
        </p:nvSpPr>
        <p:spPr>
          <a:xfrm>
            <a:off x="655320" y="866775"/>
            <a:ext cx="7798435" cy="1568450"/>
          </a:xfrm>
          <a:prstGeom prst="rect">
            <a:avLst/>
          </a:prstGeom>
          <a:noFill/>
          <a:ln w="9525">
            <a:noFill/>
          </a:ln>
        </p:spPr>
        <p:txBody>
          <a:bodyPr wrap="square">
            <a:spAutoFit/>
          </a:bodyPr>
          <a:p>
            <a:pPr>
              <a:lnSpc>
                <a:spcPct val="150000"/>
              </a:lnSpc>
            </a:pPr>
            <a:r>
              <a:rPr sz="1600"/>
              <a:t>对</a:t>
            </a:r>
            <a:r>
              <a:rPr sz="1600">
                <a:solidFill>
                  <a:schemeClr val="accent1"/>
                </a:solidFill>
                <a:effectLst>
                  <a:outerShdw blurRad="38100" dist="25400" dir="5400000" algn="ctr" rotWithShape="0">
                    <a:srgbClr val="6E747A">
                      <a:alpha val="43000"/>
                    </a:srgbClr>
                  </a:outerShdw>
                </a:effectLst>
              </a:rPr>
              <a:t>文件系统</a:t>
            </a:r>
            <a:r>
              <a:rPr sz="1600"/>
              <a:t>中的</a:t>
            </a:r>
            <a:r>
              <a:rPr sz="1600">
                <a:ln w="22225">
                  <a:solidFill>
                    <a:schemeClr val="accent2"/>
                  </a:solidFill>
                  <a:prstDash val="solid"/>
                </a:ln>
                <a:solidFill>
                  <a:schemeClr val="accent2">
                    <a:lumMod val="40000"/>
                    <a:lumOff val="60000"/>
                  </a:schemeClr>
                </a:solidFill>
              </a:rPr>
              <a:t>文件</a:t>
            </a:r>
            <a:r>
              <a:rPr sz="1600"/>
              <a:t>进行</a:t>
            </a:r>
            <a:r>
              <a:rPr sz="1600">
                <a:ln w="22225">
                  <a:solidFill>
                    <a:schemeClr val="accent2"/>
                  </a:solidFill>
                  <a:prstDash val="solid"/>
                </a:ln>
                <a:solidFill>
                  <a:schemeClr val="accent2">
                    <a:lumMod val="40000"/>
                    <a:lumOff val="60000"/>
                  </a:schemeClr>
                </a:solidFill>
              </a:rPr>
              <a:t>读取、写入、打开和关闭</a:t>
            </a:r>
            <a:r>
              <a:rPr sz="1600"/>
              <a:t>，使用 </a:t>
            </a:r>
            <a:r>
              <a:rPr sz="1600">
                <a:solidFill>
                  <a:schemeClr val="accent1"/>
                </a:solidFill>
                <a:effectLst>
                  <a:outerShdw blurRad="38100" dist="25400" dir="5400000" algn="ctr" rotWithShape="0">
                    <a:srgbClr val="6E747A">
                      <a:alpha val="43000"/>
                    </a:srgbClr>
                  </a:outerShdw>
                </a:effectLst>
              </a:rPr>
              <a:t>Read</a:t>
            </a:r>
            <a:r>
              <a:rPr sz="1600"/>
              <a:t>、</a:t>
            </a:r>
            <a:r>
              <a:rPr sz="1600">
                <a:solidFill>
                  <a:schemeClr val="accent1"/>
                </a:solidFill>
                <a:effectLst>
                  <a:outerShdw blurRad="38100" dist="25400" dir="5400000" algn="ctr" rotWithShape="0">
                    <a:srgbClr val="6E747A">
                      <a:alpha val="43000"/>
                    </a:srgbClr>
                  </a:outerShdw>
                </a:effectLst>
              </a:rPr>
              <a:t>Write</a:t>
            </a:r>
            <a:r>
              <a:rPr sz="1600"/>
              <a:t>、</a:t>
            </a:r>
            <a:r>
              <a:rPr sz="1600">
                <a:solidFill>
                  <a:schemeClr val="accent1"/>
                </a:solidFill>
                <a:effectLst>
                  <a:outerShdw blurRad="38100" dist="25400" dir="5400000" algn="ctr" rotWithShape="0">
                    <a:srgbClr val="6E747A">
                      <a:alpha val="43000"/>
                    </a:srgbClr>
                  </a:outerShdw>
                </a:effectLst>
              </a:rPr>
              <a:t>CopyTo</a:t>
            </a:r>
            <a:r>
              <a:rPr sz="1600"/>
              <a:t>和 </a:t>
            </a:r>
            <a:r>
              <a:rPr sz="1600">
                <a:solidFill>
                  <a:schemeClr val="accent1"/>
                </a:solidFill>
                <a:effectLst>
                  <a:outerShdw blurRad="38100" dist="25400" dir="5400000" algn="ctr" rotWithShape="0">
                    <a:srgbClr val="6E747A">
                      <a:alpha val="43000"/>
                    </a:srgbClr>
                  </a:outerShdw>
                </a:effectLst>
              </a:rPr>
              <a:t>Flush </a:t>
            </a:r>
            <a:r>
              <a:rPr sz="1600"/>
              <a:t>方法来执行同步操作，或使用 </a:t>
            </a:r>
            <a:r>
              <a:rPr sz="1600">
                <a:solidFill>
                  <a:schemeClr val="accent1"/>
                </a:solidFill>
                <a:effectLst>
                  <a:outerShdw blurRad="38100" dist="25400" dir="5400000" algn="ctr" rotWithShape="0">
                    <a:srgbClr val="6E747A">
                      <a:alpha val="43000"/>
                    </a:srgbClr>
                  </a:outerShdw>
                </a:effectLst>
              </a:rPr>
              <a:t>ReadAsync</a:t>
            </a:r>
            <a:r>
              <a:rPr sz="1600"/>
              <a:t>、</a:t>
            </a:r>
            <a:r>
              <a:rPr sz="1600">
                <a:solidFill>
                  <a:schemeClr val="accent1"/>
                </a:solidFill>
                <a:effectLst>
                  <a:outerShdw blurRad="38100" dist="25400" dir="5400000" algn="ctr" rotWithShape="0">
                    <a:srgbClr val="6E747A">
                      <a:alpha val="43000"/>
                    </a:srgbClr>
                  </a:outerShdw>
                </a:effectLst>
              </a:rPr>
              <a:t>WriteAsync</a:t>
            </a:r>
            <a:r>
              <a:rPr sz="1600"/>
              <a:t>、</a:t>
            </a:r>
            <a:r>
              <a:rPr sz="1600">
                <a:solidFill>
                  <a:schemeClr val="accent1"/>
                </a:solidFill>
                <a:effectLst>
                  <a:outerShdw blurRad="38100" dist="25400" dir="5400000" algn="ctr" rotWithShape="0">
                    <a:srgbClr val="6E747A">
                      <a:alpha val="43000"/>
                    </a:srgbClr>
                  </a:outerShdw>
                </a:effectLst>
              </a:rPr>
              <a:t>CopyToAsync</a:t>
            </a:r>
            <a:r>
              <a:rPr sz="1600"/>
              <a:t>和 </a:t>
            </a:r>
            <a:r>
              <a:rPr sz="1600">
                <a:solidFill>
                  <a:schemeClr val="accent1"/>
                </a:solidFill>
                <a:effectLst>
                  <a:outerShdw blurRad="38100" dist="25400" dir="5400000" algn="ctr" rotWithShape="0">
                    <a:srgbClr val="6E747A">
                      <a:alpha val="43000"/>
                    </a:srgbClr>
                  </a:outerShdw>
                </a:effectLst>
              </a:rPr>
              <a:t>FlushAsync </a:t>
            </a:r>
            <a:r>
              <a:rPr sz="1600"/>
              <a:t>方法执行</a:t>
            </a:r>
            <a:r>
              <a:rPr sz="1600">
                <a:ln w="22225">
                  <a:solidFill>
                    <a:schemeClr val="accent2"/>
                  </a:solidFill>
                  <a:prstDash val="solid"/>
                </a:ln>
                <a:solidFill>
                  <a:schemeClr val="accent2">
                    <a:lumMod val="40000"/>
                    <a:lumOff val="60000"/>
                  </a:schemeClr>
                </a:solidFill>
              </a:rPr>
              <a:t>异步操作</a:t>
            </a:r>
            <a:r>
              <a:rPr sz="1600"/>
              <a:t>。 </a:t>
            </a:r>
            <a:endParaRPr sz="1600"/>
          </a:p>
          <a:p>
            <a:pPr>
              <a:lnSpc>
                <a:spcPct val="150000"/>
              </a:lnSpc>
            </a:pPr>
            <a:r>
              <a:rPr sz="1600"/>
              <a:t>使用异步方法来执行</a:t>
            </a:r>
            <a:r>
              <a:rPr sz="1600">
                <a:solidFill>
                  <a:schemeClr val="accent1"/>
                </a:solidFill>
                <a:effectLst>
                  <a:outerShdw blurRad="38100" dist="25400" dir="5400000" algn="ctr" rotWithShape="0">
                    <a:srgbClr val="6E747A">
                      <a:alpha val="43000"/>
                    </a:srgbClr>
                  </a:outerShdw>
                </a:effectLst>
              </a:rPr>
              <a:t>占用大量资源的文件操作</a:t>
            </a:r>
            <a:r>
              <a:rPr sz="1600"/>
              <a:t>，而</a:t>
            </a:r>
            <a:r>
              <a:rPr sz="1600">
                <a:solidFill>
                  <a:schemeClr val="accent1"/>
                </a:solidFill>
                <a:effectLst>
                  <a:outerShdw blurRad="38100" dist="25400" dir="5400000" algn="ctr" rotWithShape="0">
                    <a:srgbClr val="6E747A">
                      <a:alpha val="43000"/>
                    </a:srgbClr>
                  </a:outerShdw>
                </a:effectLst>
              </a:rPr>
              <a:t>不会阻止</a:t>
            </a:r>
            <a:r>
              <a:rPr sz="1600"/>
              <a:t>主线程。</a:t>
            </a:r>
            <a:endParaRPr sz="1600"/>
          </a:p>
        </p:txBody>
      </p:sp>
      <p:sp>
        <p:nvSpPr>
          <p:cNvPr id="100" name="文本框 99"/>
          <p:cNvSpPr txBox="1"/>
          <p:nvPr/>
        </p:nvSpPr>
        <p:spPr>
          <a:xfrm>
            <a:off x="749300" y="2435860"/>
            <a:ext cx="7834630" cy="1814830"/>
          </a:xfrm>
          <a:prstGeom prst="rect">
            <a:avLst/>
          </a:prstGeom>
          <a:noFill/>
          <a:ln w="9525">
            <a:noFill/>
          </a:ln>
        </p:spPr>
        <p:txBody>
          <a:bodyPr wrap="square">
            <a:spAutoFit/>
          </a:bodyPr>
          <a:p>
            <a:r>
              <a:rPr lang="zh-CN" sz="1600" b="1">
                <a:solidFill>
                  <a:srgbClr val="171717"/>
                </a:solidFill>
                <a:latin typeface="+mn-lt"/>
                <a:ea typeface="+mn-lt"/>
                <a:cs typeface="+mn-lt"/>
              </a:rPr>
              <a:t>构造函数</a:t>
            </a:r>
            <a:r>
              <a:rPr lang="zh-CN" sz="1600" b="0">
                <a:solidFill>
                  <a:srgbClr val="171717"/>
                </a:solidFill>
                <a:latin typeface="+mn-lt"/>
                <a:ea typeface="+mn-lt"/>
                <a:cs typeface="+mn-lt"/>
              </a:rPr>
              <a:t>：</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FileStream</a:t>
            </a:r>
            <a:r>
              <a:rPr lang="en-US" sz="1600" b="0">
                <a:solidFill>
                  <a:srgbClr val="171717"/>
                </a:solidFill>
                <a:latin typeface="+mn-lt"/>
                <a:ea typeface="+mn-lt"/>
                <a:cs typeface="+mn-lt"/>
              </a:rPr>
              <a:t>(String, FileMode)</a:t>
            </a:r>
            <a:r>
              <a:rPr lang="zh-CN" sz="1600" b="0">
                <a:solidFill>
                  <a:srgbClr val="171717"/>
                </a:solidFill>
                <a:latin typeface="+mn-lt"/>
                <a:ea typeface="+mn-lt"/>
                <a:cs typeface="+mn-lt"/>
              </a:rPr>
              <a:t>：    </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FileStream</a:t>
            </a:r>
            <a:r>
              <a:rPr lang="en-US" sz="1600" b="0">
                <a:solidFill>
                  <a:srgbClr val="171717"/>
                </a:solidFill>
                <a:latin typeface="+mn-lt"/>
                <a:ea typeface="+mn-lt"/>
                <a:cs typeface="+mn-lt"/>
              </a:rPr>
              <a:t>(String, FileMode, FileAccess)    </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FileStream</a:t>
            </a:r>
            <a:r>
              <a:rPr lang="en-US" sz="1600" b="0">
                <a:solidFill>
                  <a:srgbClr val="171717"/>
                </a:solidFill>
                <a:latin typeface="+mn-lt"/>
                <a:ea typeface="+mn-lt"/>
                <a:cs typeface="+mn-lt"/>
              </a:rPr>
              <a:t>(String, FileMode, FileAccess, FileShare)    </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FileStream</a:t>
            </a:r>
            <a:r>
              <a:rPr lang="en-US" sz="1600" b="0">
                <a:solidFill>
                  <a:srgbClr val="171717"/>
                </a:solidFill>
                <a:latin typeface="+mn-lt"/>
                <a:ea typeface="+mn-lt"/>
                <a:cs typeface="+mn-lt"/>
              </a:rPr>
              <a:t>(String, FileMode, FileAccess, FileShare, Int32)</a:t>
            </a:r>
            <a:r>
              <a:rPr lang="zh-CN" sz="1600" b="0">
                <a:solidFill>
                  <a:srgbClr val="171717"/>
                </a:solidFill>
                <a:latin typeface="+mn-lt"/>
                <a:ea typeface="+mn-lt"/>
                <a:cs typeface="+mn-lt"/>
              </a:rPr>
              <a:t>第一个参数是</a:t>
            </a:r>
            <a:r>
              <a:rPr lang="zh-CN" sz="1600" b="1">
                <a:solidFill>
                  <a:srgbClr val="171717"/>
                </a:solidFill>
                <a:latin typeface="+mn-lt"/>
                <a:ea typeface="+mn-lt"/>
                <a:cs typeface="+mn-lt"/>
              </a:rPr>
              <a:t>文件路径</a:t>
            </a:r>
            <a:r>
              <a:rPr lang="zh-CN" sz="1600" b="0">
                <a:solidFill>
                  <a:srgbClr val="171717"/>
                </a:solidFill>
                <a:latin typeface="+mn-lt"/>
                <a:ea typeface="+mn-lt"/>
                <a:cs typeface="+mn-lt"/>
              </a:rPr>
              <a:t>，第二个参数是</a:t>
            </a:r>
            <a:r>
              <a:rPr lang="zh-CN" sz="1600" b="1">
                <a:solidFill>
                  <a:srgbClr val="171717"/>
                </a:solidFill>
                <a:latin typeface="+mn-lt"/>
                <a:ea typeface="+mn-lt"/>
                <a:cs typeface="+mn-lt"/>
              </a:rPr>
              <a:t>文件模式</a:t>
            </a:r>
            <a:r>
              <a:rPr lang="zh-CN" sz="1600" b="0">
                <a:solidFill>
                  <a:srgbClr val="171717"/>
                </a:solidFill>
                <a:latin typeface="+mn-lt"/>
                <a:ea typeface="+mn-lt"/>
                <a:cs typeface="+mn-lt"/>
              </a:rPr>
              <a:t>，表示以何种方式打开或创建文件；第三个是</a:t>
            </a:r>
            <a:r>
              <a:rPr lang="zh-CN" sz="1600" b="1">
                <a:solidFill>
                  <a:srgbClr val="171717"/>
                </a:solidFill>
                <a:latin typeface="+mn-lt"/>
                <a:ea typeface="+mn-lt"/>
                <a:cs typeface="+mn-lt"/>
              </a:rPr>
              <a:t>文件的访问方式</a:t>
            </a:r>
            <a:r>
              <a:rPr lang="zh-CN" sz="1600" b="0">
                <a:solidFill>
                  <a:srgbClr val="171717"/>
                </a:solidFill>
                <a:latin typeface="+mn-lt"/>
                <a:ea typeface="+mn-lt"/>
                <a:cs typeface="+mn-lt"/>
              </a:rPr>
              <a:t>，第四个：</a:t>
            </a:r>
            <a:r>
              <a:rPr lang="zh-CN" sz="1600" b="1">
                <a:solidFill>
                  <a:srgbClr val="171717"/>
                </a:solidFill>
                <a:latin typeface="+mn-lt"/>
                <a:ea typeface="+mn-lt"/>
                <a:cs typeface="+mn-lt"/>
              </a:rPr>
              <a:t>文件的共享方式</a:t>
            </a:r>
            <a:r>
              <a:rPr lang="zh-CN" sz="1600" b="0">
                <a:solidFill>
                  <a:srgbClr val="171717"/>
                </a:solidFill>
                <a:latin typeface="+mn-lt"/>
                <a:ea typeface="+mn-lt"/>
                <a:cs typeface="+mn-lt"/>
              </a:rPr>
              <a:t>，第五个：</a:t>
            </a:r>
            <a:r>
              <a:rPr lang="zh-CN" sz="1600" b="1">
                <a:solidFill>
                  <a:srgbClr val="171717"/>
                </a:solidFill>
                <a:latin typeface="+mn-lt"/>
                <a:ea typeface="+mn-lt"/>
                <a:cs typeface="+mn-lt"/>
              </a:rPr>
              <a:t>缓冲区大小共享</a:t>
            </a:r>
            <a:endParaRPr lang="zh-CN" altLang="en-US" sz="1600">
              <a:latin typeface="+mn-lt"/>
              <a:ea typeface="+mn-lt"/>
              <a:cs typeface="+mn-lt"/>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174875" cy="460375"/>
          </a:xfrm>
          <a:prstGeom prst="rect">
            <a:avLst/>
          </a:prstGeom>
          <a:noFill/>
          <a:ln w="9525">
            <a:noFill/>
          </a:ln>
        </p:spPr>
        <p:txBody>
          <a:bodyPr wrap="none">
            <a:spAutoFit/>
          </a:bodyPr>
          <a:lstStyle/>
          <a:p>
            <a:pPr algn="l"/>
            <a:r>
              <a:rPr lang="en-US" sz="2400" b="1">
                <a:latin typeface="Calibri" panose="020F0502020204030204" charset="0"/>
                <a:cs typeface="Times New Roman" panose="02020603050405020304" charset="0"/>
                <a:sym typeface="+mn-ea"/>
              </a:rPr>
              <a:t>MemoryStream </a:t>
            </a:r>
            <a:r>
              <a:rPr lang="en-US" altLang="zh-CN" sz="2400" b="1" dirty="0">
                <a:latin typeface="+mj-lt"/>
                <a:ea typeface="+mj-lt"/>
                <a:cs typeface="+mj-lt"/>
              </a:rPr>
              <a:t> </a:t>
            </a:r>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100" name="文本框 99"/>
          <p:cNvSpPr txBox="1"/>
          <p:nvPr/>
        </p:nvSpPr>
        <p:spPr>
          <a:xfrm>
            <a:off x="643890" y="772795"/>
            <a:ext cx="8141970" cy="2061210"/>
          </a:xfrm>
          <a:prstGeom prst="rect">
            <a:avLst/>
          </a:prstGeom>
          <a:noFill/>
          <a:ln w="9525">
            <a:noFill/>
          </a:ln>
        </p:spPr>
        <p:txBody>
          <a:bodyPr wrap="square">
            <a:spAutoFit/>
          </a:bodyPr>
          <a:p>
            <a:r>
              <a:rPr lang="en-US" sz="1600" b="1">
                <a:latin typeface="+mn-lt"/>
                <a:ea typeface="+mn-lt"/>
                <a:cs typeface="+mn-lt"/>
              </a:rPr>
              <a:t>MemoryStream </a:t>
            </a:r>
            <a:r>
              <a:rPr lang="zh-CN" sz="1600" b="0">
                <a:solidFill>
                  <a:srgbClr val="171717"/>
                </a:solidFill>
                <a:latin typeface="+mn-lt"/>
                <a:ea typeface="+mn-lt"/>
                <a:cs typeface="+mn-lt"/>
              </a:rPr>
              <a:t>创建一个流，其后备存储为</a:t>
            </a:r>
            <a:r>
              <a:rPr lang="zh-CN" sz="1600" b="0">
                <a:ln w="22225">
                  <a:solidFill>
                    <a:schemeClr val="accent2"/>
                  </a:solidFill>
                  <a:prstDash val="solid"/>
                </a:ln>
                <a:solidFill>
                  <a:schemeClr val="accent2">
                    <a:lumMod val="40000"/>
                    <a:lumOff val="60000"/>
                  </a:schemeClr>
                </a:solidFill>
                <a:latin typeface="+mn-lt"/>
                <a:ea typeface="+mn-lt"/>
                <a:cs typeface="+mn-lt"/>
              </a:rPr>
              <a:t>内存</a:t>
            </a:r>
            <a:r>
              <a:rPr lang="zh-CN" sz="1600" b="0">
                <a:solidFill>
                  <a:srgbClr val="171717"/>
                </a:solidFill>
                <a:latin typeface="+mn-lt"/>
                <a:ea typeface="+mn-lt"/>
                <a:cs typeface="+mn-lt"/>
              </a:rPr>
              <a:t>。</a:t>
            </a:r>
            <a:endParaRPr lang="zh-CN" sz="1600" b="0">
              <a:solidFill>
                <a:srgbClr val="171717"/>
              </a:solidFill>
              <a:latin typeface="+mn-lt"/>
              <a:ea typeface="+mn-lt"/>
              <a:cs typeface="+mn-lt"/>
            </a:endParaRPr>
          </a:p>
          <a:p>
            <a:r>
              <a:rPr lang="en-US" sz="1600" b="0">
                <a:solidFill>
                  <a:srgbClr val="171717"/>
                </a:solidFill>
                <a:latin typeface="+mn-lt"/>
                <a:ea typeface="+mn-lt"/>
                <a:cs typeface="+mn-lt"/>
              </a:rPr>
              <a:t> </a:t>
            </a:r>
            <a:r>
              <a:rPr lang="zh-CN" sz="1600" b="1">
                <a:solidFill>
                  <a:srgbClr val="171717"/>
                </a:solidFill>
                <a:latin typeface="+mn-lt"/>
                <a:ea typeface="+mn-lt"/>
                <a:cs typeface="+mn-lt"/>
              </a:rPr>
              <a:t>内存流   </a:t>
            </a:r>
            <a:r>
              <a:rPr lang="zh-CN" sz="1600" b="0">
                <a:solidFill>
                  <a:srgbClr val="171717"/>
                </a:solidFill>
                <a:latin typeface="+mn-lt"/>
                <a:ea typeface="+mn-lt"/>
                <a:cs typeface="+mn-lt"/>
              </a:rPr>
              <a:t>数据以</a:t>
            </a:r>
            <a:r>
              <a:rPr lang="zh-CN" sz="1600" b="1">
                <a:solidFill>
                  <a:srgbClr val="171717"/>
                </a:solidFill>
                <a:latin typeface="+mn-lt"/>
                <a:ea typeface="+mn-lt"/>
                <a:cs typeface="+mn-lt"/>
              </a:rPr>
              <a:t>无符号字节数组</a:t>
            </a:r>
            <a:r>
              <a:rPr lang="zh-CN" sz="1600" b="0">
                <a:solidFill>
                  <a:srgbClr val="171717"/>
                </a:solidFill>
                <a:latin typeface="+mn-lt"/>
                <a:ea typeface="+mn-lt"/>
                <a:cs typeface="+mn-lt"/>
              </a:rPr>
              <a:t>的形式保存在内存中，系统可以直接访问这些封装的数据而不必读取磁盘文件。更加贴近底层数据，</a:t>
            </a:r>
            <a:endParaRPr lang="zh-CN" sz="1600" b="0">
              <a:solidFill>
                <a:srgbClr val="171717"/>
              </a:solidFill>
              <a:latin typeface="+mn-lt"/>
              <a:ea typeface="+mn-lt"/>
              <a:cs typeface="+mn-lt"/>
            </a:endParaRPr>
          </a:p>
          <a:p>
            <a:r>
              <a:rPr lang="zh-CN" sz="1600" b="0">
                <a:solidFill>
                  <a:srgbClr val="171717"/>
                </a:solidFill>
                <a:latin typeface="+mn-lt"/>
                <a:ea typeface="+mn-lt"/>
                <a:cs typeface="+mn-lt"/>
              </a:rPr>
              <a:t>读取的</a:t>
            </a:r>
            <a:r>
              <a:rPr lang="zh-CN" sz="1600" b="0">
                <a:solidFill>
                  <a:schemeClr val="accent1"/>
                </a:solidFill>
                <a:effectLst>
                  <a:outerShdw blurRad="38100" dist="25400" dir="5400000" algn="ctr" rotWithShape="0">
                    <a:srgbClr val="6E747A">
                      <a:alpha val="43000"/>
                    </a:srgbClr>
                  </a:outerShdw>
                </a:effectLst>
                <a:latin typeface="+mn-lt"/>
                <a:ea typeface="+mn-lt"/>
                <a:cs typeface="+mn-lt"/>
              </a:rPr>
              <a:t>效率更高</a:t>
            </a:r>
            <a:r>
              <a:rPr lang="en-US" sz="1600" b="0">
                <a:solidFill>
                  <a:srgbClr val="171717"/>
                </a:solidFill>
                <a:latin typeface="+mn-lt"/>
                <a:ea typeface="+mn-lt"/>
                <a:cs typeface="+mn-lt"/>
              </a:rPr>
              <a:t>(</a:t>
            </a:r>
            <a:r>
              <a:rPr lang="zh-CN" sz="1600" b="0">
                <a:solidFill>
                  <a:srgbClr val="171717"/>
                </a:solidFill>
                <a:latin typeface="+mn-lt"/>
                <a:ea typeface="+mn-lt"/>
                <a:cs typeface="+mn-lt"/>
              </a:rPr>
              <a:t>读取速度更快，和文件流的主要区别</a:t>
            </a:r>
            <a:r>
              <a:rPr lang="en-US" sz="1600" b="0">
                <a:solidFill>
                  <a:srgbClr val="171717"/>
                </a:solidFill>
                <a:latin typeface="+mn-lt"/>
                <a:ea typeface="+mn-lt"/>
                <a:cs typeface="+mn-lt"/>
              </a:rPr>
              <a:t>)</a:t>
            </a:r>
            <a:r>
              <a:rPr lang="zh-CN" sz="1600" b="0">
                <a:solidFill>
                  <a:srgbClr val="171717"/>
                </a:solidFill>
                <a:latin typeface="+mn-lt"/>
                <a:ea typeface="+mn-lt"/>
                <a:cs typeface="+mn-lt"/>
              </a:rPr>
              <a:t>，</a:t>
            </a:r>
            <a:endParaRPr lang="zh-CN" sz="1600" b="0">
              <a:solidFill>
                <a:srgbClr val="171717"/>
              </a:solidFill>
              <a:latin typeface="+mn-lt"/>
              <a:ea typeface="+mn-lt"/>
              <a:cs typeface="+mn-lt"/>
            </a:endParaRPr>
          </a:p>
          <a:p>
            <a:r>
              <a:rPr lang="zh-CN" sz="1600" b="0">
                <a:solidFill>
                  <a:srgbClr val="171717"/>
                </a:solidFill>
                <a:latin typeface="+mn-lt"/>
                <a:ea typeface="+mn-lt"/>
                <a:cs typeface="+mn-lt"/>
              </a:rPr>
              <a:t>内存流可以</a:t>
            </a:r>
            <a:r>
              <a:rPr lang="zh-CN" sz="1600" b="0">
                <a:solidFill>
                  <a:schemeClr val="accent1"/>
                </a:solidFill>
                <a:effectLst>
                  <a:outerShdw blurRad="38100" dist="25400" dir="5400000" algn="ctr" rotWithShape="0">
                    <a:srgbClr val="6E747A">
                      <a:alpha val="43000"/>
                    </a:srgbClr>
                  </a:outerShdw>
                </a:effectLst>
                <a:latin typeface="+mn-lt"/>
                <a:ea typeface="+mn-lt"/>
                <a:cs typeface="+mn-lt"/>
              </a:rPr>
              <a:t>降低系统对临时缓冲区和临时文件的需要</a:t>
            </a:r>
            <a:r>
              <a:rPr lang="zh-CN" sz="1600" b="0">
                <a:solidFill>
                  <a:srgbClr val="171717"/>
                </a:solidFill>
                <a:latin typeface="+mn-lt"/>
                <a:ea typeface="+mn-lt"/>
                <a:cs typeface="+mn-lt"/>
              </a:rPr>
              <a:t>。</a:t>
            </a:r>
            <a:endParaRPr lang="zh-CN" sz="1600" b="0">
              <a:solidFill>
                <a:srgbClr val="171717"/>
              </a:solidFill>
              <a:latin typeface="+mn-lt"/>
              <a:ea typeface="+mn-lt"/>
              <a:cs typeface="+mn-lt"/>
            </a:endParaRPr>
          </a:p>
          <a:p>
            <a:endParaRPr lang="zh-CN" sz="1600" b="0">
              <a:solidFill>
                <a:srgbClr val="171717"/>
              </a:solidFill>
              <a:latin typeface="+mn-lt"/>
              <a:ea typeface="+mn-lt"/>
              <a:cs typeface="+mn-lt"/>
            </a:endParaRPr>
          </a:p>
          <a:p>
            <a:r>
              <a:rPr lang="zh-CN" sz="1600" b="0">
                <a:solidFill>
                  <a:srgbClr val="171717"/>
                </a:solidFill>
                <a:latin typeface="+mn-lt"/>
                <a:ea typeface="+mn-lt"/>
                <a:cs typeface="+mn-lt"/>
              </a:rPr>
              <a:t>因此我们编程中常常用</a:t>
            </a:r>
            <a:r>
              <a:rPr lang="zh-CN" sz="1600" b="0">
                <a:solidFill>
                  <a:schemeClr val="accent1"/>
                </a:solidFill>
                <a:effectLst>
                  <a:outerShdw blurRad="38100" dist="25400" dir="5400000" algn="ctr" rotWithShape="0">
                    <a:srgbClr val="6E747A">
                      <a:alpha val="43000"/>
                    </a:srgbClr>
                  </a:outerShdw>
                </a:effectLst>
                <a:latin typeface="+mn-lt"/>
                <a:ea typeface="+mn-lt"/>
                <a:cs typeface="+mn-lt"/>
              </a:rPr>
              <a:t>内存流作为</a:t>
            </a:r>
            <a:r>
              <a:rPr lang="zh-CN" sz="1600" b="0">
                <a:ln w="22225">
                  <a:solidFill>
                    <a:schemeClr val="accent2"/>
                  </a:solidFill>
                  <a:prstDash val="solid"/>
                </a:ln>
                <a:solidFill>
                  <a:schemeClr val="accent2">
                    <a:lumMod val="40000"/>
                    <a:lumOff val="60000"/>
                  </a:schemeClr>
                </a:solidFill>
                <a:latin typeface="+mn-lt"/>
                <a:ea typeface="+mn-lt"/>
                <a:cs typeface="+mn-lt"/>
              </a:rPr>
              <a:t>中转</a:t>
            </a:r>
            <a:r>
              <a:rPr lang="zh-CN" sz="1600" b="0">
                <a:solidFill>
                  <a:srgbClr val="171717"/>
                </a:solidFill>
                <a:latin typeface="+mn-lt"/>
                <a:ea typeface="+mn-lt"/>
                <a:cs typeface="+mn-lt"/>
              </a:rPr>
              <a:t>，与其他流进行数据交换。</a:t>
            </a:r>
            <a:r>
              <a:rPr lang="en-US" sz="1600" b="0">
                <a:solidFill>
                  <a:srgbClr val="171717"/>
                </a:solidFill>
                <a:latin typeface="+mn-lt"/>
                <a:ea typeface="+mn-lt"/>
                <a:cs typeface="+mn-lt"/>
              </a:rPr>
              <a:t>(</a:t>
            </a:r>
            <a:r>
              <a:rPr lang="zh-CN" sz="1600" b="0">
                <a:solidFill>
                  <a:srgbClr val="171717"/>
                </a:solidFill>
                <a:latin typeface="+mn-lt"/>
                <a:ea typeface="+mn-lt"/>
                <a:cs typeface="+mn-lt"/>
              </a:rPr>
              <a:t>如利用</a:t>
            </a:r>
            <a:r>
              <a:rPr lang="en-US" sz="1600" b="0">
                <a:solidFill>
                  <a:srgbClr val="171717"/>
                </a:solidFill>
                <a:latin typeface="+mn-lt"/>
                <a:ea typeface="+mn-lt"/>
                <a:cs typeface="+mn-lt"/>
              </a:rPr>
              <a:t>MemoryStream</a:t>
            </a:r>
            <a:r>
              <a:rPr lang="zh-CN" sz="1600" b="0">
                <a:solidFill>
                  <a:srgbClr val="171717"/>
                </a:solidFill>
                <a:latin typeface="+mn-lt"/>
                <a:ea typeface="+mn-lt"/>
                <a:cs typeface="+mn-lt"/>
              </a:rPr>
              <a:t>操作文件，然后传给</a:t>
            </a:r>
            <a:r>
              <a:rPr lang="en-US" sz="1600" b="0">
                <a:solidFill>
                  <a:srgbClr val="171717"/>
                </a:solidFill>
                <a:latin typeface="+mn-lt"/>
                <a:ea typeface="+mn-lt"/>
                <a:cs typeface="+mn-lt"/>
              </a:rPr>
              <a:t>FileStream</a:t>
            </a:r>
            <a:r>
              <a:rPr lang="zh-CN" sz="1600" b="0">
                <a:solidFill>
                  <a:srgbClr val="171717"/>
                </a:solidFill>
                <a:latin typeface="+mn-lt"/>
                <a:ea typeface="+mn-lt"/>
                <a:cs typeface="+mn-lt"/>
              </a:rPr>
              <a:t>中</a:t>
            </a:r>
            <a:r>
              <a:rPr lang="en-US" sz="1600" b="0">
                <a:solidFill>
                  <a:srgbClr val="171717"/>
                </a:solidFill>
                <a:latin typeface="+mn-lt"/>
                <a:ea typeface="+mn-lt"/>
                <a:cs typeface="+mn-lt"/>
              </a:rPr>
              <a:t>)</a:t>
            </a:r>
            <a:endParaRPr lang="zh-CN" altLang="en-US" sz="1600">
              <a:latin typeface="+mn-lt"/>
              <a:ea typeface="+mn-lt"/>
              <a:cs typeface="+mn-lt"/>
            </a:endParaRPr>
          </a:p>
        </p:txBody>
      </p:sp>
      <p:sp>
        <p:nvSpPr>
          <p:cNvPr id="9" name="文本框 8"/>
          <p:cNvSpPr txBox="1"/>
          <p:nvPr/>
        </p:nvSpPr>
        <p:spPr>
          <a:xfrm>
            <a:off x="739140" y="3277235"/>
            <a:ext cx="7383145" cy="306705"/>
          </a:xfrm>
          <a:prstGeom prst="rect">
            <a:avLst/>
          </a:prstGeom>
          <a:noFill/>
          <a:ln w="9525">
            <a:noFill/>
          </a:ln>
        </p:spPr>
        <p:txBody>
          <a:bodyPr wrap="square">
            <a:spAutoFit/>
          </a:bodyPr>
          <a:p>
            <a:r>
              <a:rPr lang="zh-CN" sz="1400" b="0">
                <a:latin typeface="+mn-lt"/>
                <a:ea typeface="+mn-lt"/>
              </a:rPr>
              <a:t>内存流到文件流的转换：</a:t>
            </a:r>
            <a:r>
              <a:rPr lang="zh-CN" sz="1400" b="0">
                <a:solidFill>
                  <a:schemeClr val="accent1"/>
                </a:solidFill>
                <a:effectLst>
                  <a:outerShdw blurRad="38100" dist="25400" dir="5400000" algn="ctr" rotWithShape="0">
                    <a:srgbClr val="6E747A">
                      <a:alpha val="43000"/>
                    </a:srgbClr>
                  </a:outerShdw>
                </a:effectLst>
                <a:latin typeface="+mn-lt"/>
                <a:ea typeface="+mn-lt"/>
              </a:rPr>
              <a:t>将数据写入</a:t>
            </a:r>
            <a:r>
              <a:rPr lang="zh-CN" sz="1400" b="0">
                <a:solidFill>
                  <a:schemeClr val="tx1"/>
                </a:solidFill>
                <a:effectLst>
                  <a:outerShdw blurRad="38100" dist="19050" dir="2700000" algn="tl" rotWithShape="0">
                    <a:schemeClr val="dk1">
                      <a:alpha val="40000"/>
                    </a:schemeClr>
                  </a:outerShdw>
                </a:effectLst>
                <a:latin typeface="+mn-lt"/>
                <a:ea typeface="+mn-lt"/>
              </a:rPr>
              <a:t>内存流</a:t>
            </a:r>
            <a:r>
              <a:rPr lang="zh-CN" sz="1400" b="0">
                <a:solidFill>
                  <a:schemeClr val="accent1"/>
                </a:solidFill>
                <a:effectLst>
                  <a:outerShdw blurRad="38100" dist="25400" dir="5400000" algn="ctr" rotWithShape="0">
                    <a:srgbClr val="6E747A">
                      <a:alpha val="43000"/>
                    </a:srgbClr>
                  </a:outerShdw>
                </a:effectLst>
                <a:latin typeface="+mn-lt"/>
                <a:ea typeface="+mn-lt"/>
              </a:rPr>
              <a:t>，再转给文件流，再写入文件</a:t>
            </a:r>
            <a:endParaRPr lang="zh-CN" altLang="en-US" sz="1400" b="0">
              <a:solidFill>
                <a:schemeClr val="accent1"/>
              </a:solidFill>
              <a:effectLst>
                <a:outerShdw blurRad="38100" dist="25400" dir="5400000" algn="ctr" rotWithShape="0">
                  <a:srgbClr val="6E747A">
                    <a:alpha val="43000"/>
                  </a:srgbClr>
                </a:outerShdw>
              </a:effectLst>
              <a:latin typeface="+mn-lt"/>
              <a:ea typeface="+mn-lt"/>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186940" cy="460375"/>
          </a:xfrm>
          <a:prstGeom prst="rect">
            <a:avLst/>
          </a:prstGeom>
          <a:noFill/>
          <a:ln w="9525">
            <a:noFill/>
          </a:ln>
        </p:spPr>
        <p:txBody>
          <a:bodyPr wrap="none">
            <a:spAutoFit/>
          </a:bodyPr>
          <a:lstStyle/>
          <a:p>
            <a:pPr algn="l"/>
            <a:r>
              <a:rPr lang="en-US" sz="2400" b="1">
                <a:latin typeface="Calibri" panose="020F0502020204030204" charset="0"/>
                <a:cs typeface="Times New Roman" panose="02020603050405020304" charset="0"/>
                <a:sym typeface="+mn-ea"/>
              </a:rPr>
              <a:t>BufferedStream</a:t>
            </a:r>
            <a:r>
              <a:rPr lang="en-US" altLang="zh-CN" sz="2400" b="1" dirty="0">
                <a:latin typeface="+mj-lt"/>
                <a:ea typeface="+mj-lt"/>
                <a:cs typeface="+mj-lt"/>
              </a:rPr>
              <a:t> </a:t>
            </a:r>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100" name="文本框 99"/>
          <p:cNvSpPr txBox="1"/>
          <p:nvPr/>
        </p:nvSpPr>
        <p:spPr>
          <a:xfrm>
            <a:off x="501650" y="698500"/>
            <a:ext cx="8141970" cy="337185"/>
          </a:xfrm>
          <a:prstGeom prst="rect">
            <a:avLst/>
          </a:prstGeom>
          <a:noFill/>
          <a:ln w="9525">
            <a:noFill/>
          </a:ln>
        </p:spPr>
        <p:txBody>
          <a:bodyPr wrap="square">
            <a:spAutoFit/>
          </a:bodyPr>
          <a:p>
            <a:r>
              <a:rPr sz="1600">
                <a:ln w="22225">
                  <a:solidFill>
                    <a:schemeClr val="accent2"/>
                  </a:solidFill>
                  <a:prstDash val="solid"/>
                </a:ln>
                <a:solidFill>
                  <a:schemeClr val="accent2">
                    <a:lumMod val="40000"/>
                    <a:lumOff val="60000"/>
                  </a:schemeClr>
                </a:solidFill>
                <a:latin typeface="+mn-lt"/>
                <a:ea typeface="+mn-lt"/>
                <a:cs typeface="+mn-lt"/>
              </a:rPr>
              <a:t>缓冲流</a:t>
            </a:r>
            <a:r>
              <a:rPr sz="1600">
                <a:latin typeface="+mn-lt"/>
                <a:ea typeface="+mn-lt"/>
                <a:cs typeface="+mn-lt"/>
              </a:rPr>
              <a:t>，给另一个流添加一个</a:t>
            </a:r>
            <a:r>
              <a:rPr sz="1600">
                <a:solidFill>
                  <a:schemeClr val="accent1"/>
                </a:solidFill>
                <a:effectLst>
                  <a:outerShdw blurRad="38100" dist="25400" dir="5400000" algn="ctr" rotWithShape="0">
                    <a:srgbClr val="6E747A">
                      <a:alpha val="43000"/>
                    </a:srgbClr>
                  </a:outerShdw>
                </a:effectLst>
                <a:latin typeface="+mn-lt"/>
                <a:ea typeface="+mn-lt"/>
                <a:cs typeface="+mn-lt"/>
              </a:rPr>
              <a:t>缓冲区</a:t>
            </a:r>
            <a:r>
              <a:rPr sz="1600">
                <a:latin typeface="+mn-lt"/>
                <a:ea typeface="+mn-lt"/>
                <a:cs typeface="+mn-lt"/>
              </a:rPr>
              <a:t>，以进行</a:t>
            </a:r>
            <a:r>
              <a:rPr sz="1600">
                <a:solidFill>
                  <a:schemeClr val="accent1"/>
                </a:solidFill>
                <a:effectLst>
                  <a:outerShdw blurRad="38100" dist="25400" dir="5400000" algn="ctr" rotWithShape="0">
                    <a:srgbClr val="6E747A">
                      <a:alpha val="43000"/>
                    </a:srgbClr>
                  </a:outerShdw>
                </a:effectLst>
                <a:latin typeface="+mn-lt"/>
                <a:ea typeface="+mn-lt"/>
                <a:cs typeface="+mn-lt"/>
              </a:rPr>
              <a:t>读写</a:t>
            </a:r>
            <a:r>
              <a:rPr sz="1600">
                <a:latin typeface="+mn-lt"/>
                <a:ea typeface="+mn-lt"/>
                <a:cs typeface="+mn-lt"/>
              </a:rPr>
              <a:t>操作。</a:t>
            </a:r>
            <a:endParaRPr sz="1600">
              <a:latin typeface="+mn-lt"/>
              <a:ea typeface="+mn-lt"/>
              <a:cs typeface="+mn-lt"/>
            </a:endParaRPr>
          </a:p>
        </p:txBody>
      </p:sp>
      <p:sp>
        <p:nvSpPr>
          <p:cNvPr id="2" name="文本框 1"/>
          <p:cNvSpPr txBox="1"/>
          <p:nvPr/>
        </p:nvSpPr>
        <p:spPr>
          <a:xfrm>
            <a:off x="501015" y="1363980"/>
            <a:ext cx="8284845" cy="1322070"/>
          </a:xfrm>
          <a:prstGeom prst="rect">
            <a:avLst/>
          </a:prstGeom>
          <a:noFill/>
          <a:ln w="9525">
            <a:noFill/>
          </a:ln>
        </p:spPr>
        <p:txBody>
          <a:bodyPr wrap="square">
            <a:spAutoFit/>
          </a:bodyPr>
          <a:p>
            <a:r>
              <a:rPr lang="zh-CN" sz="1600" b="0">
                <a:ln w="22225">
                  <a:solidFill>
                    <a:schemeClr val="accent2"/>
                  </a:solidFill>
                  <a:prstDash val="solid"/>
                </a:ln>
                <a:solidFill>
                  <a:schemeClr val="accent2">
                    <a:lumMod val="40000"/>
                    <a:lumOff val="60000"/>
                  </a:schemeClr>
                </a:solidFill>
                <a:latin typeface="+mn-lt"/>
                <a:ea typeface="+mn-lt"/>
                <a:cs typeface="+mn-lt"/>
              </a:rPr>
              <a:t>BufferdStream</a:t>
            </a:r>
            <a:r>
              <a:rPr lang="zh-CN" sz="1600" b="0">
                <a:latin typeface="+mn-lt"/>
                <a:ea typeface="+mn-lt"/>
                <a:cs typeface="+mn-lt"/>
              </a:rPr>
              <a:t>比StreamReader和StreamWriter的</a:t>
            </a:r>
            <a:r>
              <a:rPr lang="zh-CN" sz="1600" b="1">
                <a:solidFill>
                  <a:schemeClr val="accent1"/>
                </a:solidFill>
                <a:effectLst>
                  <a:outerShdw blurRad="38100" dist="25400" dir="5400000" algn="ctr" rotWithShape="0">
                    <a:srgbClr val="6E747A">
                      <a:alpha val="43000"/>
                    </a:srgbClr>
                  </a:outerShdw>
                </a:effectLst>
                <a:latin typeface="+mn-lt"/>
                <a:ea typeface="+mn-lt"/>
                <a:cs typeface="+mn-lt"/>
              </a:rPr>
              <a:t>效率更高</a:t>
            </a:r>
            <a:r>
              <a:rPr lang="zh-CN" sz="1600" b="1">
                <a:latin typeface="+mn-lt"/>
                <a:ea typeface="+mn-lt"/>
                <a:cs typeface="+mn-lt"/>
              </a:rPr>
              <a:t>，</a:t>
            </a:r>
            <a:endParaRPr lang="zh-CN" sz="1600" b="1">
              <a:latin typeface="+mn-lt"/>
              <a:ea typeface="+mn-lt"/>
              <a:cs typeface="+mn-lt"/>
            </a:endParaRPr>
          </a:p>
          <a:p>
            <a:r>
              <a:rPr lang="zh-CN" sz="1600" b="0">
                <a:latin typeface="+mn-lt"/>
                <a:ea typeface="+mn-lt"/>
                <a:cs typeface="+mn-lt"/>
              </a:rPr>
              <a:t>特别是对于</a:t>
            </a:r>
            <a:r>
              <a:rPr lang="zh-CN" sz="1600" b="1">
                <a:solidFill>
                  <a:srgbClr val="FF0000"/>
                </a:solidFill>
                <a:latin typeface="+mn-lt"/>
                <a:ea typeface="+mn-lt"/>
                <a:cs typeface="+mn-lt"/>
              </a:rPr>
              <a:t>大文件</a:t>
            </a:r>
            <a:r>
              <a:rPr lang="zh-CN" sz="1600" b="0">
                <a:latin typeface="+mn-lt"/>
                <a:ea typeface="+mn-lt"/>
                <a:cs typeface="+mn-lt"/>
              </a:rPr>
              <a:t>，对于txt文件StreamReader和StreamWriter来讲可以以一行一行的方式进行操作，但是对于其他类型的文件这种方式就显得无能为力了，</a:t>
            </a:r>
            <a:endParaRPr lang="zh-CN" sz="1600" b="0">
              <a:latin typeface="+mn-lt"/>
              <a:ea typeface="+mn-lt"/>
              <a:cs typeface="+mn-lt"/>
            </a:endParaRPr>
          </a:p>
          <a:p>
            <a:r>
              <a:rPr lang="zh-CN" sz="1600" b="0">
                <a:latin typeface="+mn-lt"/>
                <a:ea typeface="+mn-lt"/>
                <a:cs typeface="+mn-lt"/>
              </a:rPr>
              <a:t>此时使用BufferedStream可以方便的实现，同样对于可以有一行一行进行操作的文件类型，使用BufferedStream也有更高的效率，</a:t>
            </a:r>
            <a:endParaRPr lang="zh-CN" altLang="en-US" sz="1600">
              <a:latin typeface="+mn-lt"/>
              <a:ea typeface="+mn-lt"/>
              <a:cs typeface="+mn-lt"/>
            </a:endParaRPr>
          </a:p>
        </p:txBody>
      </p:sp>
      <p:sp>
        <p:nvSpPr>
          <p:cNvPr id="3" name="文本框 2"/>
          <p:cNvSpPr txBox="1"/>
          <p:nvPr/>
        </p:nvSpPr>
        <p:spPr>
          <a:xfrm>
            <a:off x="664845" y="2957830"/>
            <a:ext cx="7691755" cy="1168400"/>
          </a:xfrm>
          <a:prstGeom prst="rect">
            <a:avLst/>
          </a:prstGeom>
          <a:noFill/>
          <a:ln w="9525">
            <a:noFill/>
          </a:ln>
        </p:spPr>
        <p:txBody>
          <a:bodyPr wrap="square">
            <a:spAutoFit/>
          </a:bodyPr>
          <a:p>
            <a:pPr indent="306070"/>
            <a:r>
              <a:rPr lang="zh-CN" sz="1400" b="1">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rPr>
              <a:t>缓冲区</a:t>
            </a:r>
            <a:r>
              <a:rPr lang="zh-CN" sz="1400" b="0">
                <a:solidFill>
                  <a:srgbClr val="171717"/>
                </a:solidFill>
                <a:latin typeface="Calibri" panose="020F0502020204030204" charset="0"/>
                <a:ea typeface="宋体" panose="02010600030101010101" pitchFamily="2" charset="-122"/>
              </a:rPr>
              <a:t>是</a:t>
            </a:r>
            <a:r>
              <a:rPr lang="zh-CN" sz="1400" b="0">
                <a:ln w="22225">
                  <a:solidFill>
                    <a:schemeClr val="accent2"/>
                  </a:solidFill>
                  <a:prstDash val="solid"/>
                </a:ln>
                <a:solidFill>
                  <a:schemeClr val="accent2">
                    <a:lumMod val="40000"/>
                    <a:lumOff val="60000"/>
                  </a:schemeClr>
                </a:solidFill>
                <a:effectLst/>
                <a:latin typeface="Calibri" panose="020F0502020204030204" charset="0"/>
                <a:ea typeface="宋体" panose="02010600030101010101" pitchFamily="2" charset="-122"/>
              </a:rPr>
              <a:t>内存中</a:t>
            </a:r>
            <a:r>
              <a:rPr lang="zh-CN" sz="1400" b="0">
                <a:solidFill>
                  <a:srgbClr val="171717"/>
                </a:solidFill>
                <a:latin typeface="Calibri" panose="020F0502020204030204" charset="0"/>
                <a:ea typeface="宋体" panose="02010600030101010101" pitchFamily="2" charset="-122"/>
              </a:rPr>
              <a:t>用于</a:t>
            </a:r>
            <a:r>
              <a:rPr lang="zh-CN" sz="1400" b="1">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rPr>
              <a:t>缓存数据</a:t>
            </a:r>
            <a:r>
              <a:rPr lang="zh-CN" sz="1400" b="0">
                <a:solidFill>
                  <a:srgbClr val="171717"/>
                </a:solidFill>
                <a:latin typeface="Calibri" panose="020F0502020204030204" charset="0"/>
                <a:ea typeface="宋体" panose="02010600030101010101" pitchFamily="2" charset="-122"/>
              </a:rPr>
              <a:t>的</a:t>
            </a:r>
            <a:r>
              <a:rPr lang="zh-CN" sz="1400" b="1">
                <a:ln w="22225">
                  <a:solidFill>
                    <a:schemeClr val="accent2"/>
                  </a:solidFill>
                  <a:prstDash val="solid"/>
                </a:ln>
                <a:solidFill>
                  <a:schemeClr val="accent2">
                    <a:lumMod val="40000"/>
                    <a:lumOff val="60000"/>
                  </a:schemeClr>
                </a:solidFill>
                <a:effectLst/>
                <a:latin typeface="Calibri" panose="020F0502020204030204" charset="0"/>
                <a:ea typeface="宋体" panose="02010600030101010101" pitchFamily="2" charset="-122"/>
              </a:rPr>
              <a:t>字节块</a:t>
            </a:r>
            <a:r>
              <a:rPr lang="en-US" sz="1400" b="0">
                <a:solidFill>
                  <a:srgbClr val="171717"/>
                </a:solidFill>
                <a:latin typeface="Calibri" panose="020F0502020204030204" charset="0"/>
                <a:ea typeface="宋体" panose="02010600030101010101" pitchFamily="2" charset="-122"/>
              </a:rPr>
              <a:t>, </a:t>
            </a:r>
            <a:r>
              <a:rPr lang="zh-CN" sz="1400" b="0">
                <a:solidFill>
                  <a:srgbClr val="171717"/>
                </a:solidFill>
                <a:latin typeface="Calibri" panose="020F0502020204030204" charset="0"/>
                <a:ea typeface="宋体" panose="02010600030101010101" pitchFamily="2" charset="-122"/>
              </a:rPr>
              <a:t>缓冲数据能够</a:t>
            </a:r>
            <a:r>
              <a:rPr lang="zh-CN" sz="1400" b="1">
                <a:solidFill>
                  <a:srgbClr val="FF0000"/>
                </a:solidFill>
                <a:latin typeface="Calibri" panose="020F0502020204030204" charset="0"/>
                <a:ea typeface="宋体" panose="02010600030101010101" pitchFamily="2" charset="-122"/>
              </a:rPr>
              <a:t>减少对操作系统的调用次数</a:t>
            </a:r>
            <a:r>
              <a:rPr lang="zh-CN" sz="1400" b="0">
                <a:solidFill>
                  <a:srgbClr val="171717"/>
                </a:solidFill>
                <a:latin typeface="Calibri" panose="020F0502020204030204" charset="0"/>
                <a:ea typeface="宋体" panose="02010600030101010101" pitchFamily="2" charset="-122"/>
              </a:rPr>
              <a:t>，缓冲数据主要存储在缓冲区中。</a:t>
            </a:r>
            <a:r>
              <a:rPr lang="en-US" sz="1400" b="0">
                <a:solidFill>
                  <a:srgbClr val="171717"/>
                </a:solidFill>
                <a:latin typeface="Calibri" panose="020F0502020204030204" charset="0"/>
                <a:ea typeface="宋体" panose="02010600030101010101" pitchFamily="2" charset="-122"/>
              </a:rPr>
              <a:t> </a:t>
            </a:r>
            <a:r>
              <a:rPr lang="zh-CN" sz="1400" b="0">
                <a:solidFill>
                  <a:srgbClr val="171717"/>
                </a:solidFill>
                <a:latin typeface="Calibri" panose="020F0502020204030204" charset="0"/>
                <a:ea typeface="宋体" panose="02010600030101010101" pitchFamily="2" charset="-122"/>
              </a:rPr>
              <a:t>缓冲区</a:t>
            </a:r>
            <a:r>
              <a:rPr lang="zh-CN" sz="1400" b="1">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rPr>
              <a:t>提高读写性能</a:t>
            </a:r>
            <a:r>
              <a:rPr lang="zh-CN" sz="1400" b="0">
                <a:solidFill>
                  <a:srgbClr val="171717"/>
                </a:solidFill>
                <a:latin typeface="Calibri" panose="020F0502020204030204" charset="0"/>
                <a:ea typeface="宋体" panose="02010600030101010101" pitchFamily="2" charset="-122"/>
              </a:rPr>
              <a:t>。</a:t>
            </a:r>
            <a:r>
              <a:rPr lang="en-US" sz="1400" b="0">
                <a:solidFill>
                  <a:srgbClr val="171717"/>
                </a:solidFill>
                <a:latin typeface="Calibri" panose="020F0502020204030204" charset="0"/>
                <a:ea typeface="宋体" panose="02010600030101010101" pitchFamily="2" charset="-122"/>
              </a:rPr>
              <a:t> </a:t>
            </a:r>
            <a:r>
              <a:rPr lang="zh-CN" sz="1400" b="0">
                <a:solidFill>
                  <a:srgbClr val="171717"/>
                </a:solidFill>
                <a:latin typeface="Calibri" panose="020F0502020204030204" charset="0"/>
                <a:ea typeface="宋体" panose="02010600030101010101" pitchFamily="2" charset="-122"/>
              </a:rPr>
              <a:t>缓冲区可用于</a:t>
            </a:r>
            <a:r>
              <a:rPr lang="zh-CN" sz="1400" b="1">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rPr>
              <a:t>读取或写入</a:t>
            </a:r>
            <a:r>
              <a:rPr lang="en-US" sz="1400" b="0">
                <a:solidFill>
                  <a:schemeClr val="accent1"/>
                </a:solidFill>
                <a:effectLst>
                  <a:outerShdw blurRad="38100" dist="25400" dir="5400000" algn="ctr" rotWithShape="0">
                    <a:srgbClr val="6E747A">
                      <a:alpha val="43000"/>
                    </a:srgbClr>
                  </a:outerShdw>
                </a:effectLst>
                <a:latin typeface="Calibri" panose="020F0502020204030204" charset="0"/>
                <a:ea typeface="宋体" panose="02010600030101010101" pitchFamily="2" charset="-122"/>
              </a:rPr>
              <a:t>,</a:t>
            </a:r>
            <a:r>
              <a:rPr lang="en-US" sz="1400" b="0">
                <a:solidFill>
                  <a:srgbClr val="171717"/>
                </a:solidFill>
                <a:latin typeface="Calibri" panose="020F0502020204030204" charset="0"/>
                <a:ea typeface="宋体" panose="02010600030101010101" pitchFamily="2" charset="-122"/>
              </a:rPr>
              <a:t> </a:t>
            </a:r>
            <a:r>
              <a:rPr lang="zh-CN" sz="1400" b="0">
                <a:solidFill>
                  <a:srgbClr val="171717"/>
                </a:solidFill>
                <a:latin typeface="Calibri" panose="020F0502020204030204" charset="0"/>
                <a:ea typeface="宋体" panose="02010600030101010101" pitchFamily="2" charset="-122"/>
              </a:rPr>
              <a:t>但</a:t>
            </a:r>
            <a:r>
              <a:rPr lang="zh-CN" sz="1400" b="1">
                <a:ln w="22225">
                  <a:solidFill>
                    <a:schemeClr val="accent2"/>
                  </a:solidFill>
                  <a:prstDash val="solid"/>
                </a:ln>
                <a:solidFill>
                  <a:schemeClr val="accent2">
                    <a:lumMod val="40000"/>
                    <a:lumOff val="60000"/>
                  </a:schemeClr>
                </a:solidFill>
                <a:effectLst/>
                <a:latin typeface="Calibri" panose="020F0502020204030204" charset="0"/>
                <a:ea typeface="宋体" panose="02010600030101010101" pitchFamily="2" charset="-122"/>
              </a:rPr>
              <a:t>不能同</a:t>
            </a:r>
            <a:r>
              <a:rPr lang="zh-CN" sz="1400" b="0">
                <a:ln w="22225">
                  <a:solidFill>
                    <a:schemeClr val="accent2"/>
                  </a:solidFill>
                  <a:prstDash val="solid"/>
                </a:ln>
                <a:solidFill>
                  <a:schemeClr val="accent2">
                    <a:lumMod val="40000"/>
                    <a:lumOff val="60000"/>
                  </a:schemeClr>
                </a:solidFill>
                <a:effectLst/>
                <a:latin typeface="Calibri" panose="020F0502020204030204" charset="0"/>
                <a:ea typeface="宋体" panose="02010600030101010101" pitchFamily="2" charset="-122"/>
              </a:rPr>
              <a:t>时</a:t>
            </a:r>
            <a:r>
              <a:rPr lang="zh-CN" sz="1400" b="0">
                <a:solidFill>
                  <a:srgbClr val="171717"/>
                </a:solidFill>
                <a:latin typeface="Calibri" panose="020F0502020204030204" charset="0"/>
                <a:ea typeface="宋体" panose="02010600030101010101" pitchFamily="2" charset="-122"/>
              </a:rPr>
              <a:t>使用这两种方法。</a:t>
            </a:r>
            <a:r>
              <a:rPr lang="zh-CN" sz="1400" b="0">
                <a:solidFill>
                  <a:srgbClr val="4B4B4B"/>
                </a:solidFill>
                <a:ea typeface="宋体" panose="02010600030101010101" pitchFamily="2" charset="-122"/>
              </a:rPr>
              <a:t>BufferedStream 用于</a:t>
            </a:r>
            <a:r>
              <a:rPr lang="zh-CN" sz="1400" b="1">
                <a:solidFill>
                  <a:srgbClr val="4B4B4B"/>
                </a:solidFill>
                <a:ea typeface="宋体" panose="02010600030101010101" pitchFamily="2" charset="-122"/>
              </a:rPr>
              <a:t>在不需要缓冲区时防止缓冲区降低输入和输出速度</a:t>
            </a:r>
            <a:r>
              <a:rPr lang="zh-CN" sz="1400" b="0">
                <a:solidFill>
                  <a:srgbClr val="4B4B4B"/>
                </a:solidFill>
                <a:ea typeface="宋体" panose="02010600030101010101" pitchFamily="2" charset="-122"/>
              </a:rPr>
              <a:t>。</a:t>
            </a:r>
            <a:endParaRPr lang="zh-CN" altLang="en-US" sz="140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3897630" cy="460375"/>
          </a:xfrm>
          <a:prstGeom prst="rect">
            <a:avLst/>
          </a:prstGeom>
          <a:noFill/>
          <a:ln w="9525">
            <a:noFill/>
          </a:ln>
        </p:spPr>
        <p:txBody>
          <a:bodyPr wrap="none">
            <a:spAutoFit/>
          </a:bodyPr>
          <a:lstStyle/>
          <a:p>
            <a:pPr algn="l"/>
            <a:r>
              <a:rPr lang="en-US" sz="2400" b="1">
                <a:latin typeface="Calibri" panose="020F0502020204030204" charset="0"/>
                <a:cs typeface="Times New Roman" panose="02020603050405020304" charset="0"/>
                <a:sym typeface="+mn-ea"/>
              </a:rPr>
              <a:t>BinaryReader</a:t>
            </a:r>
            <a:r>
              <a:rPr lang="zh-CN" altLang="en-US" sz="2400" b="1">
                <a:latin typeface="Calibri" panose="020F0502020204030204" charset="0"/>
                <a:cs typeface="Times New Roman" panose="02020603050405020304" charset="0"/>
                <a:sym typeface="+mn-ea"/>
              </a:rPr>
              <a:t>、</a:t>
            </a:r>
            <a:r>
              <a:rPr lang="en-US" sz="2400" b="1">
                <a:latin typeface="Calibri" panose="020F0502020204030204" charset="0"/>
                <a:cs typeface="Times New Roman" panose="02020603050405020304" charset="0"/>
                <a:sym typeface="+mn-ea"/>
              </a:rPr>
              <a:t> BinaryWriter</a:t>
            </a:r>
            <a:r>
              <a:rPr lang="en-US" altLang="zh-CN" sz="2400" b="1" dirty="0">
                <a:latin typeface="+mj-lt"/>
                <a:ea typeface="+mj-lt"/>
                <a:cs typeface="+mj-lt"/>
              </a:rPr>
              <a:t> </a:t>
            </a:r>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100" name="文本框 99"/>
          <p:cNvSpPr txBox="1"/>
          <p:nvPr/>
        </p:nvSpPr>
        <p:spPr>
          <a:xfrm>
            <a:off x="501650" y="698500"/>
            <a:ext cx="8141970" cy="337185"/>
          </a:xfrm>
          <a:prstGeom prst="rect">
            <a:avLst/>
          </a:prstGeom>
          <a:noFill/>
          <a:ln w="9525">
            <a:noFill/>
          </a:ln>
        </p:spPr>
        <p:txBody>
          <a:bodyPr wrap="square">
            <a:spAutoFit/>
          </a:bodyPr>
          <a:p>
            <a:r>
              <a:rPr sz="1600">
                <a:ln w="22225">
                  <a:solidFill>
                    <a:schemeClr val="accent2"/>
                  </a:solidFill>
                  <a:prstDash val="solid"/>
                </a:ln>
                <a:solidFill>
                  <a:schemeClr val="accent2">
                    <a:lumMod val="40000"/>
                    <a:lumOff val="60000"/>
                  </a:schemeClr>
                </a:solidFill>
                <a:effectLst/>
                <a:latin typeface="+mn-lt"/>
                <a:ea typeface="+mn-lt"/>
                <a:cs typeface="+mn-lt"/>
              </a:rPr>
              <a:t>二进制文件的读写器</a:t>
            </a:r>
            <a:endParaRPr sz="1600">
              <a:ln w="22225">
                <a:solidFill>
                  <a:schemeClr val="accent2"/>
                </a:solidFill>
                <a:prstDash val="solid"/>
              </a:ln>
              <a:solidFill>
                <a:schemeClr val="accent2">
                  <a:lumMod val="40000"/>
                  <a:lumOff val="60000"/>
                </a:schemeClr>
              </a:solidFill>
              <a:effectLst/>
              <a:latin typeface="+mn-lt"/>
              <a:ea typeface="+mn-lt"/>
              <a:cs typeface="+mn-lt"/>
            </a:endParaRPr>
          </a:p>
        </p:txBody>
      </p:sp>
      <p:sp>
        <p:nvSpPr>
          <p:cNvPr id="2" name="文本框 1"/>
          <p:cNvSpPr txBox="1"/>
          <p:nvPr/>
        </p:nvSpPr>
        <p:spPr>
          <a:xfrm>
            <a:off x="501015" y="1363980"/>
            <a:ext cx="8284845" cy="1322070"/>
          </a:xfrm>
          <a:prstGeom prst="rect">
            <a:avLst/>
          </a:prstGeom>
          <a:noFill/>
          <a:ln w="9525">
            <a:noFill/>
          </a:ln>
        </p:spPr>
        <p:txBody>
          <a:bodyPr wrap="square">
            <a:spAutoFit/>
          </a:bodyPr>
          <a:p>
            <a:r>
              <a:rPr lang="en-US" altLang="zh-CN" sz="1600">
                <a:latin typeface="+mn-lt"/>
                <a:ea typeface="+mn-lt"/>
                <a:cs typeface="+mn-lt"/>
              </a:rPr>
              <a:t>     </a:t>
            </a:r>
            <a:r>
              <a:rPr lang="zh-CN" sz="1600">
                <a:latin typeface="+mn-lt"/>
                <a:ea typeface="+mn-lt"/>
                <a:cs typeface="+mn-lt"/>
              </a:rPr>
              <a:t>有的时候我们还是需要在字节级上操作文件，却又不是一个字节 一个字节的操作，通常是2个、4个或8个字节这样操作</a:t>
            </a:r>
            <a:r>
              <a:rPr lang="en-US" altLang="zh-CN" sz="1600">
                <a:latin typeface="+mn-lt"/>
                <a:ea typeface="+mn-lt"/>
                <a:cs typeface="+mn-lt"/>
              </a:rPr>
              <a:t>——</a:t>
            </a:r>
            <a:r>
              <a:rPr lang="zh-CN" sz="1600">
                <a:solidFill>
                  <a:schemeClr val="accent1"/>
                </a:solidFill>
                <a:effectLst>
                  <a:outerShdw blurRad="38100" dist="25400" dir="5400000" algn="ctr" rotWithShape="0">
                    <a:srgbClr val="6E747A">
                      <a:alpha val="43000"/>
                    </a:srgbClr>
                  </a:outerShdw>
                </a:effectLst>
                <a:latin typeface="+mn-lt"/>
                <a:ea typeface="+mn-lt"/>
                <a:cs typeface="+mn-lt"/>
              </a:rPr>
              <a:t>BinaryWriter</a:t>
            </a:r>
            <a:r>
              <a:rPr lang="zh-CN" sz="1600">
                <a:latin typeface="+mn-lt"/>
                <a:ea typeface="+mn-lt"/>
                <a:cs typeface="+mn-lt"/>
              </a:rPr>
              <a:t>和</a:t>
            </a:r>
            <a:r>
              <a:rPr lang="zh-CN" sz="1600">
                <a:solidFill>
                  <a:schemeClr val="accent1"/>
                </a:solidFill>
                <a:effectLst>
                  <a:outerShdw blurRad="38100" dist="25400" dir="5400000" algn="ctr" rotWithShape="0">
                    <a:srgbClr val="6E747A">
                      <a:alpha val="43000"/>
                    </a:srgbClr>
                  </a:outerShdw>
                </a:effectLst>
                <a:latin typeface="+mn-lt"/>
                <a:ea typeface="+mn-lt"/>
                <a:cs typeface="+mn-lt"/>
              </a:rPr>
              <a:t>BinaryReader</a:t>
            </a:r>
            <a:r>
              <a:rPr lang="zh-CN" sz="1600">
                <a:latin typeface="+mn-lt"/>
                <a:ea typeface="+mn-lt"/>
                <a:cs typeface="+mn-lt"/>
              </a:rPr>
              <a:t>类。</a:t>
            </a:r>
            <a:endParaRPr lang="zh-CN" sz="1600">
              <a:latin typeface="+mn-lt"/>
              <a:ea typeface="+mn-lt"/>
              <a:cs typeface="+mn-lt"/>
            </a:endParaRPr>
          </a:p>
          <a:p>
            <a:endParaRPr lang="zh-CN" sz="1600">
              <a:latin typeface="+mn-lt"/>
              <a:ea typeface="+mn-lt"/>
              <a:cs typeface="+mn-lt"/>
            </a:endParaRPr>
          </a:p>
          <a:p>
            <a:r>
              <a:rPr lang="zh-CN" sz="1600">
                <a:latin typeface="+mn-lt"/>
                <a:ea typeface="+mn-lt"/>
                <a:cs typeface="+mn-lt"/>
              </a:rPr>
              <a:t>   </a:t>
            </a:r>
            <a:r>
              <a:rPr lang="zh-CN" sz="1600">
                <a:solidFill>
                  <a:schemeClr val="accent1"/>
                </a:solidFill>
                <a:effectLst>
                  <a:outerShdw blurRad="38100" dist="25400" dir="5400000" algn="ctr" rotWithShape="0">
                    <a:srgbClr val="6E747A">
                      <a:alpha val="43000"/>
                    </a:srgbClr>
                  </a:outerShdw>
                </a:effectLst>
                <a:latin typeface="+mn-lt"/>
                <a:ea typeface="+mn-lt"/>
                <a:cs typeface="+mn-lt"/>
                <a:sym typeface="+mn-ea"/>
              </a:rPr>
              <a:t>BinaryWriter和BinaryReader：将</a:t>
            </a:r>
            <a:r>
              <a:rPr lang="zh-CN" sz="1600">
                <a:latin typeface="+mn-lt"/>
                <a:ea typeface="+mn-lt"/>
                <a:cs typeface="+mn-lt"/>
              </a:rPr>
              <a:t>一个字符或数字按</a:t>
            </a:r>
            <a:r>
              <a:rPr lang="zh-CN" sz="1600" b="1">
                <a:latin typeface="+mn-lt"/>
                <a:ea typeface="+mn-lt"/>
                <a:cs typeface="+mn-lt"/>
              </a:rPr>
              <a:t>指定个数</a:t>
            </a:r>
            <a:r>
              <a:rPr lang="zh-CN" sz="1600">
                <a:latin typeface="+mn-lt"/>
                <a:ea typeface="+mn-lt"/>
                <a:cs typeface="+mn-lt"/>
              </a:rPr>
              <a:t>字节写入，也可以一次读取</a:t>
            </a:r>
            <a:r>
              <a:rPr lang="zh-CN" sz="1600" b="1">
                <a:latin typeface="+mn-lt"/>
                <a:ea typeface="+mn-lt"/>
                <a:cs typeface="+mn-lt"/>
              </a:rPr>
              <a:t>指定个数</a:t>
            </a:r>
            <a:r>
              <a:rPr lang="zh-CN" sz="1600">
                <a:latin typeface="+mn-lt"/>
                <a:ea typeface="+mn-lt"/>
                <a:cs typeface="+mn-lt"/>
              </a:rPr>
              <a:t>字节转为字符或数字。</a:t>
            </a:r>
            <a:endParaRPr lang="zh-CN" sz="1600">
              <a:latin typeface="+mn-lt"/>
              <a:ea typeface="+mn-lt"/>
              <a:cs typeface="+mn-lt"/>
            </a:endParaRPr>
          </a:p>
        </p:txBody>
      </p:sp>
      <p:sp>
        <p:nvSpPr>
          <p:cNvPr id="3" name="文本框 2"/>
          <p:cNvSpPr txBox="1"/>
          <p:nvPr/>
        </p:nvSpPr>
        <p:spPr>
          <a:xfrm>
            <a:off x="664845" y="2957830"/>
            <a:ext cx="7691755" cy="521970"/>
          </a:xfrm>
          <a:prstGeom prst="rect">
            <a:avLst/>
          </a:prstGeom>
          <a:noFill/>
          <a:ln w="9525">
            <a:noFill/>
          </a:ln>
        </p:spPr>
        <p:txBody>
          <a:bodyPr wrap="square">
            <a:spAutoFit/>
          </a:bodyPr>
          <a:p>
            <a:pPr indent="306070"/>
            <a:r>
              <a:rPr sz="1400">
                <a:ln w="22225">
                  <a:solidFill>
                    <a:schemeClr val="accent2"/>
                  </a:solidFill>
                  <a:prstDash val="solid"/>
                </a:ln>
                <a:solidFill>
                  <a:schemeClr val="accent2">
                    <a:lumMod val="40000"/>
                    <a:lumOff val="60000"/>
                  </a:schemeClr>
                </a:solidFill>
                <a:effectLst/>
                <a:latin typeface="+mn-lt"/>
                <a:ea typeface="+mn-lt"/>
                <a:cs typeface="+mn-lt"/>
              </a:rPr>
              <a:t>BinaryReader </a:t>
            </a:r>
            <a:r>
              <a:rPr sz="1400">
                <a:latin typeface="+mn-lt"/>
                <a:ea typeface="+mn-lt"/>
                <a:cs typeface="+mn-lt"/>
              </a:rPr>
              <a:t>用</a:t>
            </a:r>
            <a:r>
              <a:rPr sz="1400">
                <a:solidFill>
                  <a:schemeClr val="accent1"/>
                </a:solidFill>
                <a:effectLst>
                  <a:outerShdw blurRad="38100" dist="25400" dir="5400000" algn="ctr" rotWithShape="0">
                    <a:srgbClr val="6E747A">
                      <a:alpha val="43000"/>
                    </a:srgbClr>
                  </a:outerShdw>
                </a:effectLst>
                <a:latin typeface="+mn-lt"/>
                <a:ea typeface="+mn-lt"/>
                <a:cs typeface="+mn-lt"/>
              </a:rPr>
              <a:t>特定的编码</a:t>
            </a:r>
            <a:r>
              <a:rPr sz="1400">
                <a:latin typeface="+mn-lt"/>
                <a:ea typeface="+mn-lt"/>
                <a:cs typeface="+mn-lt"/>
              </a:rPr>
              <a:t>将基元数据类型读作</a:t>
            </a:r>
            <a:r>
              <a:rPr sz="1400">
                <a:solidFill>
                  <a:schemeClr val="accent1"/>
                </a:solidFill>
                <a:effectLst>
                  <a:outerShdw blurRad="38100" dist="25400" dir="5400000" algn="ctr" rotWithShape="0">
                    <a:srgbClr val="6E747A">
                      <a:alpha val="43000"/>
                    </a:srgbClr>
                  </a:outerShdw>
                </a:effectLst>
                <a:latin typeface="+mn-lt"/>
                <a:ea typeface="+mn-lt"/>
                <a:cs typeface="+mn-lt"/>
              </a:rPr>
              <a:t>二进制值</a:t>
            </a:r>
            <a:r>
              <a:rPr sz="1400">
                <a:latin typeface="+mn-lt"/>
                <a:ea typeface="+mn-lt"/>
                <a:cs typeface="+mn-lt"/>
              </a:rPr>
              <a:t>。</a:t>
            </a:r>
            <a:endParaRPr sz="1400">
              <a:latin typeface="+mn-lt"/>
              <a:ea typeface="+mn-lt"/>
              <a:cs typeface="+mn-lt"/>
            </a:endParaRPr>
          </a:p>
          <a:p>
            <a:pPr indent="306070"/>
            <a:r>
              <a:rPr sz="1400">
                <a:ln w="22225">
                  <a:solidFill>
                    <a:schemeClr val="accent2"/>
                  </a:solidFill>
                  <a:prstDash val="solid"/>
                </a:ln>
                <a:solidFill>
                  <a:schemeClr val="accent2">
                    <a:lumMod val="40000"/>
                    <a:lumOff val="60000"/>
                  </a:schemeClr>
                </a:solidFill>
                <a:effectLst/>
                <a:latin typeface="+mn-lt"/>
                <a:ea typeface="+mn-lt"/>
                <a:cs typeface="+mn-lt"/>
              </a:rPr>
              <a:t>BinaryWriter </a:t>
            </a:r>
            <a:r>
              <a:rPr sz="1400">
                <a:latin typeface="+mn-lt"/>
                <a:ea typeface="+mn-lt"/>
                <a:cs typeface="+mn-lt"/>
              </a:rPr>
              <a:t>以</a:t>
            </a:r>
            <a:r>
              <a:rPr sz="1400">
                <a:solidFill>
                  <a:schemeClr val="accent1"/>
                </a:solidFill>
                <a:effectLst>
                  <a:outerShdw blurRad="38100" dist="25400" dir="5400000" algn="ctr" rotWithShape="0">
                    <a:srgbClr val="6E747A">
                      <a:alpha val="43000"/>
                    </a:srgbClr>
                  </a:outerShdw>
                </a:effectLst>
                <a:latin typeface="+mn-lt"/>
                <a:ea typeface="+mn-lt"/>
                <a:cs typeface="+mn-lt"/>
              </a:rPr>
              <a:t>二进制形式</a:t>
            </a:r>
            <a:r>
              <a:rPr sz="1400">
                <a:latin typeface="+mn-lt"/>
                <a:ea typeface="+mn-lt"/>
                <a:cs typeface="+mn-lt"/>
              </a:rPr>
              <a:t>将基元类型写入流，并支持用特定的编码</a:t>
            </a:r>
            <a:r>
              <a:rPr sz="1400">
                <a:solidFill>
                  <a:schemeClr val="accent1"/>
                </a:solidFill>
                <a:effectLst>
                  <a:outerShdw blurRad="38100" dist="25400" dir="5400000" algn="ctr" rotWithShape="0">
                    <a:srgbClr val="6E747A">
                      <a:alpha val="43000"/>
                    </a:srgbClr>
                  </a:outerShdw>
                </a:effectLst>
                <a:latin typeface="+mn-lt"/>
                <a:ea typeface="+mn-lt"/>
                <a:cs typeface="+mn-lt"/>
              </a:rPr>
              <a:t>写入字符串</a:t>
            </a:r>
            <a:r>
              <a:rPr sz="1400">
                <a:latin typeface="+mn-lt"/>
                <a:ea typeface="+mn-lt"/>
                <a:cs typeface="+mn-lt"/>
              </a:rPr>
              <a:t>。</a:t>
            </a:r>
            <a:endParaRPr sz="1400">
              <a:latin typeface="+mn-lt"/>
              <a:ea typeface="+mn-lt"/>
              <a:cs typeface="+mn-lt"/>
            </a:endParaRPr>
          </a:p>
        </p:txBody>
      </p:sp>
      <p:sp>
        <p:nvSpPr>
          <p:cNvPr id="5" name="文本框 4"/>
          <p:cNvSpPr txBox="1"/>
          <p:nvPr/>
        </p:nvSpPr>
        <p:spPr>
          <a:xfrm>
            <a:off x="501650" y="3559810"/>
            <a:ext cx="6941185" cy="829945"/>
          </a:xfrm>
          <a:prstGeom prst="rect">
            <a:avLst/>
          </a:prstGeom>
          <a:noFill/>
        </p:spPr>
        <p:txBody>
          <a:bodyPr wrap="square" rtlCol="0" anchor="t">
            <a:spAutoFit/>
          </a:bodyPr>
          <a:p>
            <a:r>
              <a:rPr lang="zh-CN" altLang="en-US" sz="1600">
                <a:latin typeface="+mn-lt"/>
                <a:ea typeface="+mn-lt"/>
                <a:cs typeface="+mn-lt"/>
              </a:rPr>
              <a:t>BinaryReader有ReadByte,ReadBytes,Read方法,它们读取出来的是原生态的二进制值,像ReadInt32,ReadDouble它们相当于多了一步处理,将二进制值转换成相应的数据类型.</a:t>
            </a:r>
            <a:endParaRPr lang="zh-CN" altLang="en-US" sz="1600">
              <a:latin typeface="+mn-lt"/>
              <a:ea typeface="+mn-lt"/>
              <a:cs typeface="+mn-lt"/>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973070" cy="460375"/>
          </a:xfrm>
          <a:prstGeom prst="rect">
            <a:avLst/>
          </a:prstGeom>
          <a:noFill/>
          <a:ln w="9525">
            <a:noFill/>
          </a:ln>
        </p:spPr>
        <p:txBody>
          <a:bodyPr wrap="none">
            <a:spAutoFit/>
          </a:bodyPr>
          <a:lstStyle/>
          <a:p>
            <a:pPr algn="l"/>
            <a:r>
              <a:rPr lang="en-US" altLang="zh-CN" sz="2400" b="1" dirty="0">
                <a:latin typeface="+mj-lt"/>
                <a:ea typeface="+mj-lt"/>
                <a:cs typeface="+mj-lt"/>
              </a:rPr>
              <a:t>IO</a:t>
            </a:r>
            <a:r>
              <a:rPr lang="zh-CN" altLang="en-US" sz="2400" b="1" dirty="0">
                <a:latin typeface="+mj-lt"/>
                <a:ea typeface="+mj-lt"/>
                <a:cs typeface="+mj-lt"/>
              </a:rPr>
              <a:t>命名空间</a:t>
            </a:r>
            <a:r>
              <a:rPr lang="zh-CN" altLang="en-US" sz="2400" b="1" dirty="0">
                <a:latin typeface="+mj-lt"/>
                <a:ea typeface="+mj-lt"/>
                <a:cs typeface="+mj-lt"/>
              </a:rPr>
              <a:t>常用类</a:t>
            </a:r>
            <a:r>
              <a:rPr lang="zh-CN" altLang="en-US" sz="2400" b="1" dirty="0">
                <a:latin typeface="+mj-lt"/>
                <a:ea typeface="+mj-lt"/>
                <a:cs typeface="+mj-lt"/>
              </a:rPr>
              <a:t>：</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2" name="文本框 1"/>
          <p:cNvSpPr txBox="1"/>
          <p:nvPr/>
        </p:nvSpPr>
        <p:spPr>
          <a:xfrm>
            <a:off x="598170" y="697865"/>
            <a:ext cx="1994535" cy="3661410"/>
          </a:xfrm>
          <a:prstGeom prst="rect">
            <a:avLst/>
          </a:prstGeom>
          <a:noFill/>
        </p:spPr>
        <p:txBody>
          <a:bodyPr wrap="square" rtlCol="0">
            <a:spAutoFit/>
          </a:bodyPr>
          <a:p>
            <a:r>
              <a:rPr lang="zh-CN" altLang="en-US">
                <a:latin typeface="+mn-lt"/>
                <a:ea typeface="+mn-lt"/>
                <a:cs typeface="+mn-lt"/>
              </a:rPr>
              <a:t>System.IO命名空间里，常用的类：</a:t>
            </a:r>
            <a:r>
              <a:rPr lang="zh-CN" altLang="en-US" sz="1400">
                <a:solidFill>
                  <a:schemeClr val="accent1"/>
                </a:solidFill>
                <a:effectLst>
                  <a:outerShdw blurRad="38100" dist="25400" dir="5400000" algn="ctr" rotWithShape="0">
                    <a:srgbClr val="6E747A">
                      <a:alpha val="43000"/>
                    </a:srgbClr>
                  </a:outerShdw>
                </a:effectLst>
                <a:latin typeface="+mn-lt"/>
                <a:ea typeface="+mn-lt"/>
                <a:cs typeface="+mn-lt"/>
              </a:rPr>
              <a:t>File、FileInfo、Directory、DirectoryInfo、Path、StreamReader、StreamWriter、FileStream、MemoryStream、BufferedStream、BinaryReader、BinaryWriter、StringReader、StringWriter</a:t>
            </a:r>
            <a:endParaRPr lang="zh-CN" altLang="en-US" sz="1400">
              <a:solidFill>
                <a:schemeClr val="accent1"/>
              </a:solidFill>
              <a:effectLst>
                <a:outerShdw blurRad="38100" dist="25400" dir="5400000" algn="ctr" rotWithShape="0">
                  <a:srgbClr val="6E747A">
                    <a:alpha val="43000"/>
                  </a:srgbClr>
                </a:outerShdw>
              </a:effectLst>
              <a:latin typeface="+mn-lt"/>
              <a:ea typeface="+mn-lt"/>
              <a:cs typeface="+mn-lt"/>
            </a:endParaRPr>
          </a:p>
          <a:p>
            <a:r>
              <a:rPr lang="zh-CN" altLang="en-US" sz="1400">
                <a:solidFill>
                  <a:schemeClr val="accent1"/>
                </a:solidFill>
                <a:effectLst>
                  <a:outerShdw blurRad="38100" dist="25400" dir="5400000" algn="ctr" rotWithShape="0">
                    <a:srgbClr val="6E747A">
                      <a:alpha val="43000"/>
                    </a:srgbClr>
                  </a:outerShdw>
                </a:effectLst>
                <a:latin typeface="+mn-lt"/>
                <a:ea typeface="+mn-lt"/>
                <a:cs typeface="+mn-lt"/>
              </a:rPr>
              <a:t>Stream  TextReader   TextWriter</a:t>
            </a:r>
            <a:endParaRPr lang="zh-CN" altLang="en-US" sz="1400">
              <a:solidFill>
                <a:schemeClr val="accent1"/>
              </a:solidFill>
              <a:effectLst>
                <a:outerShdw blurRad="38100" dist="25400" dir="5400000" algn="ctr" rotWithShape="0">
                  <a:srgbClr val="6E747A">
                    <a:alpha val="43000"/>
                  </a:srgbClr>
                </a:outerShdw>
              </a:effectLst>
              <a:latin typeface="+mn-lt"/>
              <a:ea typeface="+mn-lt"/>
              <a:cs typeface="+mn-lt"/>
            </a:endParaRPr>
          </a:p>
        </p:txBody>
      </p:sp>
      <p:pic>
        <p:nvPicPr>
          <p:cNvPr id="3" name="图片 67"/>
          <p:cNvPicPr>
            <a:picLocks noChangeAspect="1"/>
          </p:cNvPicPr>
          <p:nvPr/>
        </p:nvPicPr>
        <p:blipFill>
          <a:blip r:embed="rId1"/>
          <a:stretch>
            <a:fillRect/>
          </a:stretch>
        </p:blipFill>
        <p:spPr>
          <a:xfrm>
            <a:off x="2592705" y="627380"/>
            <a:ext cx="6186805" cy="3655060"/>
          </a:xfrm>
          <a:prstGeom prst="rect">
            <a:avLst/>
          </a:prstGeom>
          <a:noFill/>
          <a:ln w="9525">
            <a:noFill/>
          </a:ln>
        </p:spPr>
      </p:pic>
      <p:sp>
        <p:nvSpPr>
          <p:cNvPr id="4" name="文本框 3"/>
          <p:cNvSpPr txBox="1"/>
          <p:nvPr/>
        </p:nvSpPr>
        <p:spPr>
          <a:xfrm>
            <a:off x="4986655" y="260032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1177925" cy="829945"/>
          </a:xfrm>
          <a:prstGeom prst="rect">
            <a:avLst/>
          </a:prstGeom>
          <a:noFill/>
          <a:ln w="9525">
            <a:noFill/>
          </a:ln>
        </p:spPr>
        <p:txBody>
          <a:bodyPr wrap="none">
            <a:spAutoFit/>
          </a:bodyPr>
          <a:lstStyle/>
          <a:p>
            <a:pPr algn="l"/>
            <a:r>
              <a:rPr lang="en-US" altLang="zh-CN" sz="2400" b="1" dirty="0">
                <a:latin typeface="+mj-lt"/>
                <a:ea typeface="+mj-lt"/>
                <a:cs typeface="+mj-lt"/>
                <a:sym typeface="+mn-ea"/>
              </a:rPr>
              <a:t>Path</a:t>
            </a:r>
            <a:r>
              <a:rPr lang="zh-CN" altLang="en-US" sz="2400" b="1" dirty="0">
                <a:latin typeface="+mj-lt"/>
                <a:ea typeface="+mj-lt"/>
                <a:cs typeface="+mj-lt"/>
                <a:sym typeface="+mn-ea"/>
              </a:rPr>
              <a:t>类</a:t>
            </a:r>
            <a:endParaRPr lang="zh-CN" altLang="en-US" sz="2400"/>
          </a:p>
          <a:p>
            <a:pPr algn="l"/>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9" name="文本框 8"/>
          <p:cNvSpPr txBox="1"/>
          <p:nvPr/>
        </p:nvSpPr>
        <p:spPr>
          <a:xfrm>
            <a:off x="502285" y="864235"/>
            <a:ext cx="8213090" cy="368300"/>
          </a:xfrm>
          <a:prstGeom prst="rect">
            <a:avLst/>
          </a:prstGeom>
          <a:noFill/>
        </p:spPr>
        <p:txBody>
          <a:bodyPr wrap="square" rtlCol="0" anchor="t">
            <a:spAutoFit/>
          </a:bodyPr>
          <a:p>
            <a:r>
              <a:rPr lang="en-US"/>
              <a:t>Path  </a:t>
            </a:r>
            <a:r>
              <a:t>对包含文件或目录</a:t>
            </a:r>
            <a:r>
              <a:rPr>
                <a:ln w="22225">
                  <a:solidFill>
                    <a:schemeClr val="accent2"/>
                  </a:solidFill>
                  <a:prstDash val="solid"/>
                </a:ln>
                <a:solidFill>
                  <a:schemeClr val="accent2">
                    <a:lumMod val="40000"/>
                    <a:lumOff val="60000"/>
                  </a:schemeClr>
                </a:solidFill>
                <a:effectLst/>
              </a:rPr>
              <a:t>路径信息</a:t>
            </a:r>
            <a:r>
              <a:t>的 System.String 实例执行操作。</a:t>
            </a:r>
          </a:p>
        </p:txBody>
      </p:sp>
      <p:sp>
        <p:nvSpPr>
          <p:cNvPr id="11" name="文本框 10"/>
          <p:cNvSpPr txBox="1"/>
          <p:nvPr/>
        </p:nvSpPr>
        <p:spPr>
          <a:xfrm>
            <a:off x="711200" y="1515745"/>
            <a:ext cx="5313045" cy="119888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更改扩展名、连接路径、</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获取目录信息、文件名、扩展名、绝对路径</a:t>
            </a:r>
            <a:endParaRPr lang="zh-CN" altLang="en-US">
              <a:solidFill>
                <a:schemeClr val="accent1"/>
              </a:solidFill>
              <a:effectLst>
                <a:outerShdw blurRad="38100" dist="25400" dir="5400000" algn="ctr" rotWithShape="0">
                  <a:srgbClr val="6E747A">
                    <a:alpha val="43000"/>
                  </a:srgbClr>
                </a:outerShdw>
              </a:effectLst>
            </a:endParaRPr>
          </a:p>
          <a:p>
            <a:r>
              <a:rPr lang="zh-CN" altLang="en-US"/>
              <a:t>等。</a:t>
            </a:r>
            <a:endParaRPr lang="zh-CN" altLang="en-US"/>
          </a:p>
          <a:p>
            <a:endParaRPr lang="zh-CN" alt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76220" cy="460375"/>
          </a:xfrm>
          <a:prstGeom prst="rect">
            <a:avLst/>
          </a:prstGeom>
          <a:noFill/>
          <a:ln w="9525">
            <a:noFill/>
          </a:ln>
        </p:spPr>
        <p:txBody>
          <a:bodyPr wrap="none">
            <a:spAutoFit/>
          </a:bodyPr>
          <a:lstStyle/>
          <a:p>
            <a:pPr algn="l"/>
            <a:r>
              <a:rPr lang="en-US" sz="2400" b="1" dirty="0">
                <a:latin typeface="+mj-lt"/>
                <a:ea typeface="+mj-lt"/>
                <a:cs typeface="+mj-lt"/>
              </a:rPr>
              <a:t>File</a:t>
            </a:r>
            <a:r>
              <a:rPr lang="zh-CN" altLang="en-US" sz="2400" b="1" dirty="0">
                <a:latin typeface="+mj-lt"/>
                <a:ea typeface="+mj-lt"/>
                <a:cs typeface="+mj-lt"/>
              </a:rPr>
              <a:t>、</a:t>
            </a:r>
            <a:r>
              <a:rPr lang="en-US" altLang="zh-CN" sz="2400" b="1" dirty="0">
                <a:latin typeface="+mj-lt"/>
                <a:ea typeface="+mj-lt"/>
                <a:cs typeface="+mj-lt"/>
              </a:rPr>
              <a:t>FileInfo</a:t>
            </a:r>
            <a:r>
              <a:rPr lang="zh-CN" altLang="en-US" sz="2400" b="1" dirty="0">
                <a:latin typeface="+mj-lt"/>
                <a:ea typeface="+mj-lt"/>
                <a:cs typeface="+mj-lt"/>
              </a:rPr>
              <a:t>类</a:t>
            </a:r>
            <a:r>
              <a:rPr lang="zh-CN" altLang="en-US" sz="2400" b="1" dirty="0">
                <a:latin typeface="+mj-lt"/>
                <a:ea typeface="+mj-lt"/>
                <a:cs typeface="+mj-lt"/>
              </a:rPr>
              <a:t>：</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100" name="文本框 99"/>
          <p:cNvSpPr txBox="1"/>
          <p:nvPr/>
        </p:nvSpPr>
        <p:spPr>
          <a:xfrm>
            <a:off x="796925" y="796925"/>
            <a:ext cx="7929880" cy="1814830"/>
          </a:xfrm>
          <a:prstGeom prst="rect">
            <a:avLst/>
          </a:prstGeom>
          <a:noFill/>
          <a:ln w="9525">
            <a:noFill/>
          </a:ln>
        </p:spPr>
        <p:txBody>
          <a:bodyPr wrap="square">
            <a:spAutoFit/>
          </a:bodyPr>
          <a:p>
            <a:pPr>
              <a:lnSpc>
                <a:spcPct val="150000"/>
              </a:lnSpc>
            </a:pPr>
            <a:r>
              <a:rPr lang="en-US" altLang="zh-CN" sz="1600" b="0">
                <a:ln w="22225">
                  <a:solidFill>
                    <a:schemeClr val="accent2"/>
                  </a:solidFill>
                  <a:prstDash val="solid"/>
                </a:ln>
                <a:solidFill>
                  <a:schemeClr val="accent2">
                    <a:lumMod val="40000"/>
                    <a:lumOff val="60000"/>
                  </a:schemeClr>
                </a:solidFill>
                <a:effectLst/>
                <a:ea typeface="宋体" panose="02010600030101010101" pitchFamily="2" charset="-122"/>
              </a:rPr>
              <a:t>File </a:t>
            </a:r>
            <a:r>
              <a:rPr lang="en-US" altLang="zh-CN" sz="1600" b="0">
                <a:solidFill>
                  <a:srgbClr val="000000"/>
                </a:solidFill>
                <a:ea typeface="宋体" panose="02010600030101010101" pitchFamily="2" charset="-122"/>
              </a:rPr>
              <a:t>:</a:t>
            </a:r>
            <a:r>
              <a:rPr lang="zh-CN" sz="1600" b="0">
                <a:solidFill>
                  <a:srgbClr val="000000"/>
                </a:solidFill>
                <a:ea typeface="宋体" panose="02010600030101010101" pitchFamily="2" charset="-122"/>
              </a:rPr>
              <a:t>提供用于</a:t>
            </a:r>
            <a:r>
              <a:rPr lang="zh-CN" sz="1600" b="1">
                <a:solidFill>
                  <a:srgbClr val="000000"/>
                </a:solidFill>
                <a:ea typeface="宋体" panose="02010600030101010101" pitchFamily="2" charset="-122"/>
              </a:rPr>
              <a:t>创建、复制、删除、移动</a:t>
            </a:r>
            <a:r>
              <a:rPr lang="zh-CN" sz="1600" b="0">
                <a:solidFill>
                  <a:srgbClr val="000000"/>
                </a:solidFill>
                <a:ea typeface="宋体" panose="02010600030101010101" pitchFamily="2" charset="-122"/>
              </a:rPr>
              <a:t>和</a:t>
            </a:r>
            <a:r>
              <a:rPr lang="zh-CN" sz="1600" b="1">
                <a:solidFill>
                  <a:srgbClr val="000000"/>
                </a:solidFill>
                <a:ea typeface="宋体" panose="02010600030101010101" pitchFamily="2" charset="-122"/>
              </a:rPr>
              <a:t>打开文件</a:t>
            </a:r>
            <a:r>
              <a:rPr lang="zh-CN" sz="1600" b="0">
                <a:solidFill>
                  <a:srgbClr val="000000"/>
                </a:solidFill>
                <a:ea typeface="宋体" panose="02010600030101010101" pitchFamily="2" charset="-122"/>
              </a:rPr>
              <a:t>的</a:t>
            </a:r>
            <a:r>
              <a:rPr lang="zh-CN" sz="1600" b="0">
                <a:solidFill>
                  <a:schemeClr val="accent1"/>
                </a:solidFill>
                <a:effectLst>
                  <a:outerShdw blurRad="38100" dist="25400" dir="5400000" algn="ctr" rotWithShape="0">
                    <a:srgbClr val="6E747A">
                      <a:alpha val="43000"/>
                    </a:srgbClr>
                  </a:outerShdw>
                </a:effectLst>
                <a:ea typeface="宋体" panose="02010600030101010101" pitchFamily="2" charset="-122"/>
              </a:rPr>
              <a:t>静态方法</a:t>
            </a:r>
            <a:r>
              <a:rPr lang="zh-CN" sz="1600" b="0">
                <a:solidFill>
                  <a:srgbClr val="000000"/>
                </a:solidFill>
                <a:ea typeface="宋体" panose="02010600030101010101" pitchFamily="2" charset="-122"/>
              </a:rPr>
              <a:t>，并协助创建</a:t>
            </a:r>
            <a:r>
              <a:rPr lang="zh-CN" sz="1600" b="1">
                <a:solidFill>
                  <a:srgbClr val="000000"/>
                </a:solidFill>
                <a:ea typeface="宋体" panose="02010600030101010101" pitchFamily="2" charset="-122"/>
              </a:rPr>
              <a:t> FileStream </a:t>
            </a:r>
            <a:r>
              <a:rPr lang="zh-CN" sz="1600" b="0">
                <a:solidFill>
                  <a:srgbClr val="000000"/>
                </a:solidFill>
                <a:ea typeface="宋体" panose="02010600030101010101" pitchFamily="2" charset="-122"/>
              </a:rPr>
              <a:t>对象。</a:t>
            </a:r>
            <a:endParaRPr lang="zh-CN" sz="1600" b="0">
              <a:solidFill>
                <a:srgbClr val="000000"/>
              </a:solidFill>
              <a:ea typeface="宋体" panose="02010600030101010101" pitchFamily="2" charset="-122"/>
            </a:endParaRPr>
          </a:p>
          <a:p>
            <a:pPr>
              <a:lnSpc>
                <a:spcPct val="150000"/>
              </a:lnSpc>
            </a:pPr>
            <a:r>
              <a:rPr lang="en-US" altLang="zh-CN" sz="1600" b="0">
                <a:ln w="22225">
                  <a:solidFill>
                    <a:schemeClr val="accent2"/>
                  </a:solidFill>
                  <a:prstDash val="solid"/>
                </a:ln>
                <a:solidFill>
                  <a:schemeClr val="accent2">
                    <a:lumMod val="40000"/>
                    <a:lumOff val="60000"/>
                  </a:schemeClr>
                </a:solidFill>
                <a:effectLst/>
                <a:ea typeface="宋体" panose="02010600030101010101" pitchFamily="2" charset="-122"/>
              </a:rPr>
              <a:t>FileInfo </a:t>
            </a:r>
            <a:r>
              <a:rPr lang="en-US" altLang="zh-CN" sz="1600" b="0">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sz="1600">
                <a:solidFill>
                  <a:srgbClr val="000000"/>
                </a:solidFill>
                <a:sym typeface="+mn-ea"/>
              </a:rPr>
              <a:t>提供用于</a:t>
            </a:r>
            <a:r>
              <a:rPr lang="zh-CN" sz="1600" b="1">
                <a:solidFill>
                  <a:srgbClr val="000000"/>
                </a:solidFill>
                <a:sym typeface="+mn-ea"/>
              </a:rPr>
              <a:t>创建、复制、删除、移动</a:t>
            </a:r>
            <a:r>
              <a:rPr lang="zh-CN" sz="1600">
                <a:solidFill>
                  <a:srgbClr val="000000"/>
                </a:solidFill>
                <a:sym typeface="+mn-ea"/>
              </a:rPr>
              <a:t>和</a:t>
            </a:r>
            <a:r>
              <a:rPr lang="zh-CN" sz="1600" b="1">
                <a:solidFill>
                  <a:srgbClr val="000000"/>
                </a:solidFill>
                <a:sym typeface="+mn-ea"/>
              </a:rPr>
              <a:t>打开文件</a:t>
            </a:r>
            <a:r>
              <a:rPr lang="zh-CN" sz="1600">
                <a:solidFill>
                  <a:srgbClr val="000000"/>
                </a:solidFill>
                <a:sym typeface="+mn-ea"/>
              </a:rPr>
              <a:t>的</a:t>
            </a:r>
            <a:r>
              <a:rPr lang="zh-CN" sz="1600">
                <a:solidFill>
                  <a:schemeClr val="accent1"/>
                </a:solidFill>
                <a:effectLst>
                  <a:outerShdw blurRad="38100" dist="25400" dir="5400000" algn="ctr" rotWithShape="0">
                    <a:srgbClr val="6E747A">
                      <a:alpha val="43000"/>
                    </a:srgbClr>
                  </a:outerShdw>
                </a:effectLst>
                <a:sym typeface="+mn-ea"/>
              </a:rPr>
              <a:t>实例方法</a:t>
            </a:r>
            <a:r>
              <a:rPr lang="zh-CN" sz="1600">
                <a:solidFill>
                  <a:srgbClr val="000000"/>
                </a:solidFill>
                <a:sym typeface="+mn-ea"/>
              </a:rPr>
              <a:t>，并协助创建</a:t>
            </a:r>
            <a:r>
              <a:rPr lang="zh-CN" sz="1600" b="1">
                <a:solidFill>
                  <a:srgbClr val="000000"/>
                </a:solidFill>
                <a:sym typeface="+mn-ea"/>
              </a:rPr>
              <a:t> FileStream </a:t>
            </a:r>
            <a:r>
              <a:rPr lang="zh-CN" sz="1600">
                <a:solidFill>
                  <a:srgbClr val="000000"/>
                </a:solidFill>
                <a:sym typeface="+mn-ea"/>
              </a:rPr>
              <a:t>对象。</a:t>
            </a:r>
            <a:endParaRPr lang="zh-CN" sz="1600" b="0">
              <a:solidFill>
                <a:srgbClr val="000000"/>
              </a:solidFill>
              <a:ea typeface="宋体" panose="02010600030101010101" pitchFamily="2" charset="-122"/>
            </a:endParaRPr>
          </a:p>
          <a:p>
            <a:endParaRPr lang="en-US" altLang="zh-CN" sz="1600" b="0">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5" name="文本框 4"/>
          <p:cNvSpPr txBox="1"/>
          <p:nvPr/>
        </p:nvSpPr>
        <p:spPr>
          <a:xfrm>
            <a:off x="610235" y="2498725"/>
            <a:ext cx="7951470" cy="1753235"/>
          </a:xfrm>
          <a:prstGeom prst="rect">
            <a:avLst/>
          </a:prstGeom>
          <a:noFill/>
        </p:spPr>
        <p:txBody>
          <a:bodyPr wrap="square" rtlCol="0">
            <a:spAutoFit/>
          </a:bodyPr>
          <a:p>
            <a:r>
              <a:rPr lang="en-US" altLang="zh-CN">
                <a:ln w="22225">
                  <a:solidFill>
                    <a:schemeClr val="accent2"/>
                  </a:solidFill>
                  <a:prstDash val="solid"/>
                </a:ln>
                <a:solidFill>
                  <a:schemeClr val="accent2">
                    <a:lumMod val="40000"/>
                    <a:lumOff val="60000"/>
                  </a:schemeClr>
                </a:solidFill>
                <a:effectLst/>
              </a:rPr>
              <a:t>FileMode </a:t>
            </a:r>
            <a:r>
              <a:rPr lang="zh-CN" altLang="en-US"/>
              <a:t>打开文件的方式   </a:t>
            </a:r>
            <a:r>
              <a:rPr lang="en-US" altLang="zh-CN" sz="1600"/>
              <a:t>Create   CreateNew  Append   Open  OpenOrCreate  </a:t>
            </a:r>
            <a:endParaRPr lang="en-US" altLang="zh-CN" sz="1600"/>
          </a:p>
          <a:p>
            <a:endParaRPr lang="en-US" altLang="zh-CN"/>
          </a:p>
          <a:p>
            <a:r>
              <a:rPr lang="en-US" altLang="zh-CN">
                <a:ln w="22225">
                  <a:solidFill>
                    <a:schemeClr val="accent2"/>
                  </a:solidFill>
                  <a:prstDash val="solid"/>
                </a:ln>
                <a:solidFill>
                  <a:schemeClr val="accent2">
                    <a:lumMod val="40000"/>
                    <a:lumOff val="60000"/>
                  </a:schemeClr>
                </a:solidFill>
                <a:effectLst/>
              </a:rPr>
              <a:t>FileAccess </a:t>
            </a:r>
            <a:r>
              <a:rPr lang="zh-CN" altLang="en-US"/>
              <a:t>文件访问权限    </a:t>
            </a:r>
            <a:r>
              <a:rPr lang="en-US" altLang="zh-CN"/>
              <a:t>Read   Write   ReadWrite</a:t>
            </a:r>
            <a:endParaRPr lang="en-US" altLang="zh-CN"/>
          </a:p>
          <a:p>
            <a:endParaRPr lang="en-US" altLang="zh-CN"/>
          </a:p>
          <a:p>
            <a:r>
              <a:rPr lang="zh-CN" altLang="en-US"/>
              <a:t> </a:t>
            </a:r>
            <a:r>
              <a:rPr lang="zh-CN" altLang="en-US">
                <a:solidFill>
                  <a:schemeClr val="accent1"/>
                </a:solidFill>
                <a:effectLst>
                  <a:outerShdw blurRad="38100" dist="25400" dir="5400000" algn="ctr" rotWithShape="0">
                    <a:srgbClr val="6E747A">
                      <a:alpha val="43000"/>
                    </a:srgbClr>
                  </a:outerShdw>
                </a:effectLst>
              </a:rPr>
              <a:t>创建   复制   删除   移动             </a:t>
            </a:r>
            <a:r>
              <a:rPr lang="zh-CN" altLang="en-US" b="1">
                <a:solidFill>
                  <a:schemeClr val="tx1"/>
                </a:solidFill>
                <a:effectLst>
                  <a:outerShdw blurRad="38100" dist="19050" dir="2700000" algn="tl" rotWithShape="0">
                    <a:schemeClr val="dk1">
                      <a:alpha val="40000"/>
                    </a:schemeClr>
                  </a:outerShdw>
                </a:effectLst>
              </a:rPr>
              <a:t>文件流  写入流   读取流</a:t>
            </a:r>
            <a:endParaRPr lang="zh-CN" altLang="en-US" b="1">
              <a:solidFill>
                <a:schemeClr val="tx1"/>
              </a:solidFill>
              <a:effectLst>
                <a:outerShdw blurRad="38100" dist="19050" dir="2700000" algn="tl" rotWithShape="0">
                  <a:schemeClr val="dk1">
                    <a:alpha val="40000"/>
                  </a:schemeClr>
                </a:outerShdw>
              </a:effectLst>
            </a:endParaRPr>
          </a:p>
          <a:p>
            <a:r>
              <a:rPr lang="zh-CN" altLang="en-US">
                <a:solidFill>
                  <a:schemeClr val="accent1"/>
                </a:solidFill>
                <a:effectLst>
                  <a:outerShdw blurRad="38100" dist="25400" dir="5400000" algn="ctr" rotWithShape="0">
                    <a:srgbClr val="6E747A">
                      <a:alpha val="43000"/>
                    </a:srgbClr>
                  </a:outerShdw>
                </a:effectLst>
              </a:rPr>
              <a:t> 打开   追加   写入   读取</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4123690" cy="829945"/>
          </a:xfrm>
          <a:prstGeom prst="rect">
            <a:avLst/>
          </a:prstGeom>
          <a:noFill/>
          <a:ln w="9525">
            <a:noFill/>
          </a:ln>
        </p:spPr>
        <p:txBody>
          <a:bodyPr wrap="none">
            <a:spAutoFit/>
          </a:bodyPr>
          <a:lstStyle/>
          <a:p>
            <a:pPr algn="l"/>
            <a:r>
              <a:rPr lang="en-US" sz="2400" b="1" dirty="0">
                <a:latin typeface="+mj-lt"/>
                <a:ea typeface="+mj-lt"/>
                <a:cs typeface="+mj-lt"/>
              </a:rPr>
              <a:t>Directory</a:t>
            </a:r>
            <a:r>
              <a:rPr lang="zh-CN" altLang="en-US" sz="2400" b="1" dirty="0">
                <a:latin typeface="+mj-lt"/>
                <a:ea typeface="+mj-lt"/>
                <a:cs typeface="+mj-lt"/>
              </a:rPr>
              <a:t>、</a:t>
            </a:r>
            <a:r>
              <a:rPr lang="zh-CN" altLang="en-US" sz="2400" b="1">
                <a:solidFill>
                  <a:schemeClr val="tx1"/>
                </a:solidFill>
                <a:effectLst>
                  <a:outerShdw blurRad="38100" dist="19050" dir="2700000" algn="tl" rotWithShape="0">
                    <a:schemeClr val="dk1">
                      <a:alpha val="40000"/>
                    </a:schemeClr>
                  </a:outerShdw>
                </a:effectLst>
                <a:sym typeface="+mn-ea"/>
              </a:rPr>
              <a:t>DirectoryInfo</a:t>
            </a:r>
            <a:r>
              <a:rPr lang="zh-CN" altLang="en-US" sz="2400" b="1" dirty="0">
                <a:latin typeface="+mj-lt"/>
                <a:ea typeface="+mj-lt"/>
                <a:cs typeface="+mj-lt"/>
                <a:sym typeface="+mn-ea"/>
              </a:rPr>
              <a:t>类</a:t>
            </a:r>
            <a:endParaRPr lang="zh-CN" altLang="en-US" sz="2400"/>
          </a:p>
          <a:p>
            <a:pPr algn="l"/>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9" name="文本框 8"/>
          <p:cNvSpPr txBox="1"/>
          <p:nvPr/>
        </p:nvSpPr>
        <p:spPr>
          <a:xfrm>
            <a:off x="502285" y="864235"/>
            <a:ext cx="8213090" cy="368300"/>
          </a:xfrm>
          <a:prstGeom prst="rect">
            <a:avLst/>
          </a:prstGeom>
          <a:noFill/>
        </p:spPr>
        <p:txBody>
          <a:bodyPr wrap="square" rtlCol="0" anchor="t">
            <a:spAutoFit/>
          </a:bodyPr>
          <a:p>
            <a:r>
              <a:rPr lang="en-US" dirty="0">
                <a:latin typeface="+mj-lt"/>
                <a:ea typeface="+mj-lt"/>
                <a:cs typeface="+mj-lt"/>
                <a:sym typeface="+mn-ea"/>
              </a:rPr>
              <a:t>Directory </a:t>
            </a:r>
            <a:r>
              <a:rPr lang="zh-CN" altLang="en-US"/>
              <a:t>用于通过目录和子目录进行</a:t>
            </a:r>
            <a:r>
              <a:rPr lang="zh-CN" altLang="en-US">
                <a:solidFill>
                  <a:schemeClr val="accent1"/>
                </a:solidFill>
                <a:effectLst>
                  <a:outerShdw blurRad="38100" dist="25400" dir="5400000" algn="ctr" rotWithShape="0">
                    <a:srgbClr val="6E747A">
                      <a:alpha val="43000"/>
                    </a:srgbClr>
                  </a:outerShdw>
                </a:effectLst>
              </a:rPr>
              <a:t>创建、移动、删除、枚举</a:t>
            </a:r>
            <a:r>
              <a:rPr lang="zh-CN" altLang="en-US"/>
              <a:t>的</a:t>
            </a:r>
            <a:r>
              <a:rPr lang="zh-CN" altLang="en-US">
                <a:ln w="22225">
                  <a:solidFill>
                    <a:schemeClr val="accent2"/>
                  </a:solidFill>
                  <a:prstDash val="solid"/>
                </a:ln>
                <a:solidFill>
                  <a:schemeClr val="accent2">
                    <a:lumMod val="40000"/>
                    <a:lumOff val="60000"/>
                  </a:schemeClr>
                </a:solidFill>
                <a:effectLst/>
              </a:rPr>
              <a:t>静态方法</a:t>
            </a:r>
            <a:r>
              <a:rPr lang="zh-CN" altLang="en-US"/>
              <a:t>。</a:t>
            </a:r>
            <a:endParaRPr lang="zh-CN" altLang="en-US"/>
          </a:p>
        </p:txBody>
      </p:sp>
      <p:sp>
        <p:nvSpPr>
          <p:cNvPr id="10" name="文本框 9"/>
          <p:cNvSpPr txBox="1"/>
          <p:nvPr/>
        </p:nvSpPr>
        <p:spPr>
          <a:xfrm>
            <a:off x="502285" y="1390015"/>
            <a:ext cx="7369810" cy="368300"/>
          </a:xfrm>
          <a:prstGeom prst="rect">
            <a:avLst/>
          </a:prstGeom>
          <a:noFill/>
        </p:spPr>
        <p:txBody>
          <a:bodyPr wrap="square" rtlCol="0" anchor="t">
            <a:spAutoFit/>
          </a:bodyPr>
          <a:p>
            <a:r>
              <a:rPr lang="zh-CN" altLang="en-US"/>
              <a:t>DirectoryInfo  用于创建、移动、删除、枚举目录和子目录的</a:t>
            </a:r>
            <a:r>
              <a:rPr lang="zh-CN" altLang="en-US">
                <a:ln w="22225">
                  <a:solidFill>
                    <a:schemeClr val="accent2"/>
                  </a:solidFill>
                  <a:prstDash val="solid"/>
                </a:ln>
                <a:solidFill>
                  <a:schemeClr val="accent2">
                    <a:lumMod val="40000"/>
                    <a:lumOff val="60000"/>
                  </a:schemeClr>
                </a:solidFill>
                <a:effectLst/>
              </a:rPr>
              <a:t>实例方法</a:t>
            </a:r>
            <a:endParaRPr lang="zh-CN" altLang="en-US">
              <a:ln w="22225">
                <a:solidFill>
                  <a:schemeClr val="accent2"/>
                </a:solidFill>
                <a:prstDash val="solid"/>
              </a:ln>
              <a:solidFill>
                <a:schemeClr val="accent2">
                  <a:lumMod val="40000"/>
                  <a:lumOff val="60000"/>
                </a:schemeClr>
              </a:solidFill>
              <a:effectLst/>
            </a:endParaRPr>
          </a:p>
        </p:txBody>
      </p:sp>
      <p:sp>
        <p:nvSpPr>
          <p:cNvPr id="11" name="文本框 10"/>
          <p:cNvSpPr txBox="1"/>
          <p:nvPr/>
        </p:nvSpPr>
        <p:spPr>
          <a:xfrm>
            <a:off x="722630" y="2251075"/>
            <a:ext cx="5301615" cy="119888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创建、删除、移动</a:t>
            </a:r>
            <a:r>
              <a:rPr lang="zh-CN" altLang="en-US"/>
              <a:t> 目录或子目录</a:t>
            </a:r>
            <a:endParaRPr lang="zh-CN" altLang="en-US"/>
          </a:p>
          <a:p>
            <a:endParaRPr lang="zh-CN" altLang="en-US"/>
          </a:p>
          <a:p>
            <a:r>
              <a:rPr lang="zh-CN" altLang="en-US">
                <a:solidFill>
                  <a:schemeClr val="accent1"/>
                </a:solidFill>
                <a:effectLst>
                  <a:outerShdw blurRad="38100" dist="25400" dir="5400000" algn="ctr" rotWithShape="0">
                    <a:srgbClr val="6E747A">
                      <a:alpha val="43000"/>
                    </a:srgbClr>
                  </a:outerShdw>
                </a:effectLst>
              </a:rPr>
              <a:t>获取</a:t>
            </a:r>
            <a:r>
              <a:rPr lang="zh-CN" altLang="en-US"/>
              <a:t>指定目录的</a:t>
            </a:r>
            <a:r>
              <a:rPr lang="zh-CN" altLang="en-US">
                <a:solidFill>
                  <a:schemeClr val="accent1"/>
                </a:solidFill>
                <a:effectLst>
                  <a:outerShdw blurRad="38100" dist="25400" dir="5400000" algn="ctr" rotWithShape="0">
                    <a:srgbClr val="6E747A">
                      <a:alpha val="43000"/>
                    </a:srgbClr>
                  </a:outerShdw>
                </a:effectLst>
              </a:rPr>
              <a:t>子目录、文件列表  </a:t>
            </a:r>
            <a:endParaRPr lang="zh-CN" altLang="en-US"/>
          </a:p>
          <a:p>
            <a:endParaRPr lang="zh-CN" alt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1263015" cy="460375"/>
          </a:xfrm>
          <a:prstGeom prst="rect">
            <a:avLst/>
          </a:prstGeom>
          <a:noFill/>
          <a:ln w="9525">
            <a:noFill/>
          </a:ln>
        </p:spPr>
        <p:txBody>
          <a:bodyPr wrap="none">
            <a:spAutoFit/>
          </a:bodyPr>
          <a:lstStyle/>
          <a:p>
            <a:pPr algn="l"/>
            <a:r>
              <a:rPr lang="en-US" altLang="zh-CN" sz="2400" b="1" dirty="0">
                <a:latin typeface="+mj-lt"/>
                <a:ea typeface="+mj-lt"/>
                <a:cs typeface="+mj-lt"/>
              </a:rPr>
              <a:t>Stream</a:t>
            </a:r>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9" name="文本框 8"/>
          <p:cNvSpPr txBox="1"/>
          <p:nvPr/>
        </p:nvSpPr>
        <p:spPr>
          <a:xfrm>
            <a:off x="502285" y="864235"/>
            <a:ext cx="8213090" cy="368300"/>
          </a:xfrm>
          <a:prstGeom prst="rect">
            <a:avLst/>
          </a:prstGeom>
          <a:noFill/>
        </p:spPr>
        <p:txBody>
          <a:bodyPr wrap="square" rtlCol="0" anchor="t">
            <a:spAutoFit/>
          </a:bodyPr>
          <a:p>
            <a:r>
              <a:t>提供</a:t>
            </a:r>
            <a:r>
              <a:rPr>
                <a:ln w="22225">
                  <a:solidFill>
                    <a:schemeClr val="accent2"/>
                  </a:solidFill>
                  <a:prstDash val="solid"/>
                </a:ln>
                <a:solidFill>
                  <a:schemeClr val="accent2">
                    <a:lumMod val="40000"/>
                    <a:lumOff val="60000"/>
                  </a:schemeClr>
                </a:solidFill>
                <a:effectLst/>
              </a:rPr>
              <a:t>字节</a:t>
            </a:r>
            <a:r>
              <a:rPr>
                <a:solidFill>
                  <a:schemeClr val="accent1"/>
                </a:solidFill>
                <a:effectLst>
                  <a:outerShdw blurRad="38100" dist="25400" dir="5400000" algn="ctr" rotWithShape="0">
                    <a:srgbClr val="6E747A">
                      <a:alpha val="43000"/>
                    </a:srgbClr>
                  </a:outerShdw>
                </a:effectLst>
              </a:rPr>
              <a:t>序列</a:t>
            </a:r>
            <a:r>
              <a:t>的一般视图。 这是一个抽象类。它是所有流的</a:t>
            </a:r>
            <a:r>
              <a:rPr>
                <a:solidFill>
                  <a:schemeClr val="accent1"/>
                </a:solidFill>
                <a:effectLst>
                  <a:outerShdw blurRad="38100" dist="25400" dir="5400000" algn="ctr" rotWithShape="0">
                    <a:srgbClr val="6E747A">
                      <a:alpha val="43000"/>
                    </a:srgbClr>
                  </a:outerShdw>
                </a:effectLst>
              </a:rPr>
              <a:t>抽象基类</a:t>
            </a:r>
            <a:endParaRPr>
              <a:solidFill>
                <a:schemeClr val="accent1"/>
              </a:solidFill>
              <a:effectLst>
                <a:outerShdw blurRad="38100" dist="25400" dir="5400000" algn="ctr" rotWithShape="0">
                  <a:srgbClr val="6E747A">
                    <a:alpha val="43000"/>
                  </a:srgbClr>
                </a:outerShdw>
              </a:effectLst>
            </a:endParaRPr>
          </a:p>
        </p:txBody>
      </p:sp>
      <p:sp>
        <p:nvSpPr>
          <p:cNvPr id="100" name="文本框 99"/>
          <p:cNvSpPr txBox="1"/>
          <p:nvPr/>
        </p:nvSpPr>
        <p:spPr>
          <a:xfrm>
            <a:off x="501015" y="1982470"/>
            <a:ext cx="6610985" cy="337185"/>
          </a:xfrm>
          <a:prstGeom prst="rect">
            <a:avLst/>
          </a:prstGeom>
          <a:noFill/>
          <a:ln w="9525">
            <a:noFill/>
          </a:ln>
        </p:spPr>
        <p:txBody>
          <a:bodyPr wrap="square">
            <a:spAutoFit/>
          </a:bodyPr>
          <a:p>
            <a:r>
              <a:rPr lang="en-US" sz="1600" b="0">
                <a:ln w="22225">
                  <a:solidFill>
                    <a:schemeClr val="accent2"/>
                  </a:solidFill>
                  <a:prstDash val="solid"/>
                </a:ln>
                <a:solidFill>
                  <a:schemeClr val="accent2">
                    <a:lumMod val="40000"/>
                    <a:lumOff val="60000"/>
                  </a:schemeClr>
                </a:solidFill>
                <a:latin typeface="Calibri" panose="020F0502020204030204" charset="0"/>
                <a:ea typeface="宋体" panose="02010600030101010101" pitchFamily="2" charset="-122"/>
                <a:cs typeface="Times New Roman" panose="02020603050405020304" charset="0"/>
              </a:rPr>
              <a:t>StreamReader</a:t>
            </a:r>
            <a:r>
              <a:rPr lang="zh-CN" sz="1600" b="0">
                <a:ea typeface="宋体" panose="02010600030101010101" pitchFamily="2" charset="-122"/>
              </a:rPr>
              <a:t>和</a:t>
            </a:r>
            <a:r>
              <a:rPr lang="en-US" sz="1600" b="0">
                <a:ln w="22225">
                  <a:solidFill>
                    <a:schemeClr val="accent2"/>
                  </a:solidFill>
                  <a:prstDash val="solid"/>
                </a:ln>
                <a:solidFill>
                  <a:schemeClr val="accent2">
                    <a:lumMod val="40000"/>
                    <a:lumOff val="60000"/>
                  </a:schemeClr>
                </a:solidFill>
                <a:latin typeface="Calibri" panose="020F0502020204030204" charset="0"/>
                <a:ea typeface="宋体" panose="02010600030101010101" pitchFamily="2" charset="-122"/>
              </a:rPr>
              <a:t>StreamWriter</a:t>
            </a:r>
            <a:r>
              <a:rPr lang="zh-CN" sz="1600" b="0">
                <a:ea typeface="宋体" panose="02010600030101010101" pitchFamily="2" charset="-122"/>
              </a:rPr>
              <a:t>类帮我们实现在流上</a:t>
            </a:r>
            <a:r>
              <a:rPr lang="zh-CN" sz="1600" b="0">
                <a:solidFill>
                  <a:schemeClr val="accent1"/>
                </a:solidFill>
                <a:effectLst>
                  <a:outerShdw blurRad="38100" dist="25400" dir="5400000" algn="ctr" rotWithShape="0">
                    <a:srgbClr val="6E747A">
                      <a:alpha val="43000"/>
                    </a:srgbClr>
                  </a:outerShdw>
                </a:effectLst>
                <a:ea typeface="宋体" panose="02010600030101010101" pitchFamily="2" charset="-122"/>
              </a:rPr>
              <a:t>读写</a:t>
            </a:r>
            <a:r>
              <a:rPr lang="zh-CN" sz="1600" b="0">
                <a:ln w="22225">
                  <a:solidFill>
                    <a:schemeClr val="accent2"/>
                  </a:solidFill>
                  <a:prstDash val="solid"/>
                </a:ln>
                <a:solidFill>
                  <a:schemeClr val="accent2">
                    <a:lumMod val="40000"/>
                    <a:lumOff val="60000"/>
                  </a:schemeClr>
                </a:solidFill>
                <a:effectLst/>
                <a:ea typeface="宋体" panose="02010600030101010101" pitchFamily="2" charset="-122"/>
              </a:rPr>
              <a:t>字符串</a:t>
            </a:r>
            <a:r>
              <a:rPr lang="zh-CN" sz="1600" b="0">
                <a:ea typeface="宋体" panose="02010600030101010101" pitchFamily="2" charset="-122"/>
              </a:rPr>
              <a:t>的功能</a:t>
            </a:r>
            <a:endParaRPr lang="zh-CN" altLang="en-US" sz="1600"/>
          </a:p>
        </p:txBody>
      </p:sp>
      <p:sp>
        <p:nvSpPr>
          <p:cNvPr id="3" name="文本框 2"/>
          <p:cNvSpPr txBox="1"/>
          <p:nvPr/>
        </p:nvSpPr>
        <p:spPr>
          <a:xfrm>
            <a:off x="501015" y="1594485"/>
            <a:ext cx="6610985" cy="337185"/>
          </a:xfrm>
          <a:prstGeom prst="rect">
            <a:avLst/>
          </a:prstGeom>
          <a:noFill/>
          <a:ln w="9525">
            <a:noFill/>
          </a:ln>
        </p:spPr>
        <p:txBody>
          <a:bodyPr wrap="square">
            <a:spAutoFit/>
          </a:bodyPr>
          <a:p>
            <a:r>
              <a:rPr lang="zh-CN" sz="1600" b="0">
                <a:ea typeface="宋体" panose="02010600030101010101" pitchFamily="2" charset="-122"/>
              </a:rPr>
              <a:t>提供了以</a:t>
            </a:r>
            <a:r>
              <a:rPr lang="zh-CN" sz="1600" b="1">
                <a:ln w="22225">
                  <a:solidFill>
                    <a:schemeClr val="accent2"/>
                  </a:solidFill>
                  <a:prstDash val="solid"/>
                </a:ln>
                <a:solidFill>
                  <a:schemeClr val="accent2">
                    <a:lumMod val="40000"/>
                    <a:lumOff val="60000"/>
                  </a:schemeClr>
                </a:solidFill>
                <a:ea typeface="宋体" panose="02010600030101010101" pitchFamily="2" charset="-122"/>
              </a:rPr>
              <a:t>字节</a:t>
            </a:r>
            <a:r>
              <a:rPr lang="zh-CN" sz="1600" b="0">
                <a:ea typeface="宋体" panose="02010600030101010101" pitchFamily="2" charset="-122"/>
              </a:rPr>
              <a:t>的形式从流中读取内容</a:t>
            </a:r>
            <a:endParaRPr lang="zh-CN" altLang="en-US" sz="1600"/>
          </a:p>
        </p:txBody>
      </p:sp>
      <p:sp>
        <p:nvSpPr>
          <p:cNvPr id="5" name="文本框 4"/>
          <p:cNvSpPr txBox="1"/>
          <p:nvPr/>
        </p:nvSpPr>
        <p:spPr>
          <a:xfrm>
            <a:off x="664845" y="2654935"/>
            <a:ext cx="7336155" cy="1198880"/>
          </a:xfrm>
          <a:prstGeom prst="rect">
            <a:avLst/>
          </a:prstGeom>
          <a:noFill/>
          <a:ln w="9525">
            <a:noFill/>
          </a:ln>
        </p:spPr>
        <p:txBody>
          <a:bodyPr wrap="square">
            <a:spAutoFit/>
          </a:bodyPr>
          <a:p>
            <a:r>
              <a:rPr lang="zh-CN" sz="1800" b="1">
                <a:ea typeface="宋体" panose="02010600030101010101" pitchFamily="2" charset="-122"/>
              </a:rPr>
              <a:t>常用的</a:t>
            </a:r>
            <a:r>
              <a:rPr lang="en-US" sz="1800" b="1">
                <a:latin typeface="Courier New" panose="02070309020205020404" charset="0"/>
                <a:ea typeface="宋体" panose="02010600030101010101" pitchFamily="2" charset="-122"/>
              </a:rPr>
              <a:t>Stream</a:t>
            </a:r>
            <a:r>
              <a:rPr lang="zh-CN" sz="1800" b="1">
                <a:ea typeface="宋体" panose="02010600030101010101" pitchFamily="2" charset="-122"/>
              </a:rPr>
              <a:t>的子类有：</a:t>
            </a:r>
            <a:endParaRPr lang="zh-CN" sz="1800" b="1">
              <a:ea typeface="宋体" panose="02010600030101010101" pitchFamily="2" charset="-122"/>
            </a:endParaRPr>
          </a:p>
          <a:p>
            <a:r>
              <a:rPr lang="en-US" sz="1800" b="0">
                <a:latin typeface="Calibri" panose="020F0502020204030204" charset="0"/>
                <a:ea typeface="宋体" panose="02010600030101010101" pitchFamily="2" charset="-122"/>
                <a:cs typeface="Times New Roman" panose="02020603050405020304" charset="0"/>
              </a:rPr>
              <a:t>1</a:t>
            </a:r>
            <a:r>
              <a:rPr lang="zh-CN" sz="1800" b="0">
                <a:ea typeface="宋体" panose="02010600030101010101" pitchFamily="2" charset="-122"/>
              </a:rPr>
              <a:t>） </a:t>
            </a:r>
            <a:r>
              <a:rPr lang="en-US" sz="1800" b="1">
                <a:ln w="22225">
                  <a:solidFill>
                    <a:schemeClr val="accent2"/>
                  </a:solidFill>
                  <a:prstDash val="solid"/>
                </a:ln>
                <a:solidFill>
                  <a:schemeClr val="accent2">
                    <a:lumMod val="40000"/>
                    <a:lumOff val="60000"/>
                  </a:schemeClr>
                </a:solidFill>
                <a:effectLst/>
                <a:latin typeface="Calibri" panose="020F0502020204030204" charset="0"/>
                <a:ea typeface="宋体" panose="02010600030101010101" pitchFamily="2" charset="-122"/>
                <a:cs typeface="Times New Roman" panose="02020603050405020304" charset="0"/>
              </a:rPr>
              <a:t>MemoryStream </a:t>
            </a:r>
            <a:r>
              <a:rPr lang="zh-CN" sz="1800" b="0">
                <a:ea typeface="宋体" panose="02010600030101010101" pitchFamily="2" charset="-122"/>
              </a:rPr>
              <a:t>存储在内存中的字节流</a:t>
            </a:r>
            <a:endParaRPr lang="zh-CN" sz="1800" b="0">
              <a:ea typeface="宋体" panose="02010600030101010101" pitchFamily="2" charset="-122"/>
            </a:endParaRPr>
          </a:p>
          <a:p>
            <a:r>
              <a:rPr lang="en-US" sz="1800" b="0">
                <a:latin typeface="Calibri" panose="020F0502020204030204" charset="0"/>
                <a:ea typeface="宋体" panose="02010600030101010101" pitchFamily="2" charset="-122"/>
                <a:cs typeface="Times New Roman" panose="02020603050405020304" charset="0"/>
              </a:rPr>
              <a:t>2</a:t>
            </a:r>
            <a:r>
              <a:rPr lang="zh-CN" sz="1800" b="0">
                <a:ea typeface="宋体" panose="02010600030101010101" pitchFamily="2" charset="-122"/>
              </a:rPr>
              <a:t>） </a:t>
            </a:r>
            <a:r>
              <a:rPr lang="en-US" sz="1800" b="1">
                <a:ln w="22225">
                  <a:solidFill>
                    <a:schemeClr val="accent2"/>
                  </a:solidFill>
                  <a:prstDash val="solid"/>
                </a:ln>
                <a:solidFill>
                  <a:schemeClr val="accent2">
                    <a:lumMod val="40000"/>
                    <a:lumOff val="60000"/>
                  </a:schemeClr>
                </a:solidFill>
                <a:effectLst/>
                <a:latin typeface="Calibri" panose="020F0502020204030204" charset="0"/>
                <a:ea typeface="宋体" panose="02010600030101010101" pitchFamily="2" charset="-122"/>
                <a:cs typeface="Times New Roman" panose="02020603050405020304" charset="0"/>
              </a:rPr>
              <a:t>FileStream  </a:t>
            </a:r>
            <a:r>
              <a:rPr lang="zh-CN" sz="1800" b="0">
                <a:ea typeface="宋体" panose="02010600030101010101" pitchFamily="2" charset="-122"/>
              </a:rPr>
              <a:t>存储在文件系统的字节流</a:t>
            </a:r>
            <a:endParaRPr lang="zh-CN" sz="1800" b="0">
              <a:ea typeface="宋体" panose="02010600030101010101" pitchFamily="2" charset="-122"/>
            </a:endParaRPr>
          </a:p>
          <a:p>
            <a:r>
              <a:rPr lang="en-US" sz="1800" b="0">
                <a:latin typeface="Calibri" panose="020F0502020204030204" charset="0"/>
                <a:ea typeface="宋体" panose="02010600030101010101" pitchFamily="2" charset="-122"/>
                <a:cs typeface="Times New Roman" panose="02020603050405020304" charset="0"/>
              </a:rPr>
              <a:t>4</a:t>
            </a:r>
            <a:r>
              <a:rPr lang="zh-CN" sz="1800" b="0">
                <a:ea typeface="宋体" panose="02010600030101010101" pitchFamily="2" charset="-122"/>
              </a:rPr>
              <a:t>） </a:t>
            </a:r>
            <a:r>
              <a:rPr lang="en-US" sz="1800" b="1">
                <a:ln w="22225">
                  <a:solidFill>
                    <a:schemeClr val="accent2"/>
                  </a:solidFill>
                  <a:prstDash val="solid"/>
                </a:ln>
                <a:solidFill>
                  <a:schemeClr val="accent2">
                    <a:lumMod val="40000"/>
                    <a:lumOff val="60000"/>
                  </a:schemeClr>
                </a:solidFill>
                <a:effectLst/>
                <a:latin typeface="Calibri" panose="020F0502020204030204" charset="0"/>
                <a:ea typeface="宋体" panose="02010600030101010101" pitchFamily="2" charset="-122"/>
              </a:rPr>
              <a:t>BufferedStream </a:t>
            </a:r>
            <a:r>
              <a:rPr lang="zh-CN" sz="1800" b="0">
                <a:ea typeface="宋体" panose="02010600030101010101" pitchFamily="2" charset="-122"/>
              </a:rPr>
              <a:t>为其他流提供缓冲的流</a:t>
            </a:r>
            <a:endParaRPr lang="zh-CN" altLang="en-US" sz="180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177415" cy="460375"/>
          </a:xfrm>
          <a:prstGeom prst="rect">
            <a:avLst/>
          </a:prstGeom>
          <a:noFill/>
          <a:ln w="9525">
            <a:noFill/>
          </a:ln>
        </p:spPr>
        <p:txBody>
          <a:bodyPr wrap="none">
            <a:spAutoFit/>
          </a:bodyPr>
          <a:lstStyle/>
          <a:p>
            <a:pPr algn="l"/>
            <a:r>
              <a:rPr lang="en-US" altLang="zh-CN" sz="2400" b="1" dirty="0">
                <a:latin typeface="+mj-lt"/>
                <a:ea typeface="+mj-lt"/>
                <a:cs typeface="+mj-lt"/>
              </a:rPr>
              <a:t>Stream</a:t>
            </a:r>
            <a:r>
              <a:rPr lang="zh-CN" altLang="en-US" sz="2400" b="1" dirty="0">
                <a:latin typeface="+mj-lt"/>
                <a:ea typeface="+mj-lt"/>
                <a:cs typeface="+mj-lt"/>
              </a:rPr>
              <a:t>属性：</a:t>
            </a:r>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2" name="文本框 1"/>
          <p:cNvSpPr txBox="1"/>
          <p:nvPr/>
        </p:nvSpPr>
        <p:spPr>
          <a:xfrm>
            <a:off x="501650" y="876300"/>
            <a:ext cx="6610350" cy="1568450"/>
          </a:xfrm>
          <a:prstGeom prst="rect">
            <a:avLst/>
          </a:prstGeom>
          <a:noFill/>
          <a:ln w="9525">
            <a:noFill/>
          </a:ln>
        </p:spPr>
        <p:txBody>
          <a:bodyPr wrap="square">
            <a:spAutoFit/>
          </a:bodyPr>
          <a:p>
            <a:r>
              <a:rPr lang="en-US" sz="1600" b="0">
                <a:ln w="22225">
                  <a:solidFill>
                    <a:schemeClr val="accent2"/>
                  </a:solidFill>
                  <a:prstDash val="solid"/>
                </a:ln>
                <a:solidFill>
                  <a:schemeClr val="accent2">
                    <a:lumMod val="40000"/>
                    <a:lumOff val="60000"/>
                  </a:schemeClr>
                </a:solidFill>
                <a:latin typeface="+mn-lt"/>
                <a:ea typeface="+mn-lt"/>
                <a:cs typeface="+mn-lt"/>
              </a:rPr>
              <a:t>CanRead </a:t>
            </a:r>
            <a:r>
              <a:rPr lang="zh-CN" sz="1600" b="0">
                <a:solidFill>
                  <a:srgbClr val="171717"/>
                </a:solidFill>
                <a:latin typeface="+mn-lt"/>
                <a:ea typeface="+mn-lt"/>
                <a:cs typeface="+mn-lt"/>
              </a:rPr>
              <a:t>当在派生类中重写时，获取指示当前流是否</a:t>
            </a:r>
            <a:r>
              <a:rPr lang="zh-CN" sz="1600" b="1">
                <a:solidFill>
                  <a:srgbClr val="171717"/>
                </a:solidFill>
                <a:latin typeface="+mn-lt"/>
                <a:ea typeface="+mn-lt"/>
                <a:cs typeface="+mn-lt"/>
              </a:rPr>
              <a:t>支持</a:t>
            </a:r>
            <a:r>
              <a:rPr lang="zh-CN" sz="1600" b="1">
                <a:solidFill>
                  <a:schemeClr val="accent1"/>
                </a:solidFill>
                <a:effectLst>
                  <a:outerShdw blurRad="38100" dist="25400" dir="5400000" algn="ctr" rotWithShape="0">
                    <a:srgbClr val="6E747A">
                      <a:alpha val="43000"/>
                    </a:srgbClr>
                  </a:outerShdw>
                </a:effectLst>
                <a:latin typeface="+mn-lt"/>
                <a:ea typeface="+mn-lt"/>
                <a:cs typeface="+mn-lt"/>
              </a:rPr>
              <a:t>读取</a:t>
            </a:r>
            <a:r>
              <a:rPr lang="zh-CN" sz="1600" b="0">
                <a:solidFill>
                  <a:srgbClr val="171717"/>
                </a:solidFill>
                <a:latin typeface="+mn-lt"/>
                <a:ea typeface="+mn-lt"/>
                <a:cs typeface="+mn-lt"/>
              </a:rPr>
              <a:t>的值</a:t>
            </a:r>
            <a:endParaRPr lang="en-US" sz="1600" b="0">
              <a:solidFill>
                <a:srgbClr val="171717"/>
              </a:solidFill>
              <a:latin typeface="+mn-lt"/>
              <a:ea typeface="+mn-lt"/>
              <a:cs typeface="+mn-lt"/>
            </a:endParaRPr>
          </a:p>
          <a:p>
            <a:r>
              <a:rPr lang="en-US" sz="1600" b="0">
                <a:ln w="22225">
                  <a:solidFill>
                    <a:schemeClr val="accent2"/>
                  </a:solidFill>
                  <a:prstDash val="solid"/>
                </a:ln>
                <a:solidFill>
                  <a:schemeClr val="accent2">
                    <a:lumMod val="40000"/>
                    <a:lumOff val="60000"/>
                  </a:schemeClr>
                </a:solidFill>
                <a:latin typeface="+mn-lt"/>
                <a:ea typeface="+mn-lt"/>
                <a:cs typeface="+mn-lt"/>
              </a:rPr>
              <a:t>CanSeek </a:t>
            </a:r>
            <a:r>
              <a:rPr lang="zh-CN" sz="1600" b="0">
                <a:solidFill>
                  <a:srgbClr val="171717"/>
                </a:solidFill>
                <a:latin typeface="+mn-lt"/>
                <a:ea typeface="+mn-lt"/>
                <a:cs typeface="+mn-lt"/>
              </a:rPr>
              <a:t>当在派生类中重写时，获取指示当前流是否支持</a:t>
            </a:r>
            <a:r>
              <a:rPr lang="zh-CN" sz="1600" b="1">
                <a:solidFill>
                  <a:schemeClr val="accent1"/>
                </a:solidFill>
                <a:effectLst>
                  <a:outerShdw blurRad="38100" dist="25400" dir="5400000" algn="ctr" rotWithShape="0">
                    <a:srgbClr val="6E747A">
                      <a:alpha val="43000"/>
                    </a:srgbClr>
                  </a:outerShdw>
                </a:effectLst>
                <a:latin typeface="+mn-lt"/>
                <a:ea typeface="+mn-lt"/>
                <a:cs typeface="+mn-lt"/>
              </a:rPr>
              <a:t>查找</a:t>
            </a:r>
            <a:r>
              <a:rPr lang="zh-CN" sz="1600" b="0">
                <a:solidFill>
                  <a:srgbClr val="171717"/>
                </a:solidFill>
                <a:latin typeface="+mn-lt"/>
                <a:ea typeface="+mn-lt"/>
                <a:cs typeface="+mn-lt"/>
              </a:rPr>
              <a:t>功能的值。</a:t>
            </a:r>
            <a:endParaRPr lang="en-US" sz="1600" b="0">
              <a:latin typeface="+mn-lt"/>
              <a:ea typeface="+mn-lt"/>
              <a:cs typeface="+mn-lt"/>
            </a:endParaRPr>
          </a:p>
          <a:p>
            <a:r>
              <a:rPr lang="en-US" sz="1600" b="0">
                <a:ln w="22225">
                  <a:solidFill>
                    <a:schemeClr val="accent2"/>
                  </a:solidFill>
                  <a:prstDash val="solid"/>
                </a:ln>
                <a:solidFill>
                  <a:schemeClr val="accent2">
                    <a:lumMod val="40000"/>
                    <a:lumOff val="60000"/>
                  </a:schemeClr>
                </a:solidFill>
                <a:latin typeface="+mn-lt"/>
                <a:ea typeface="+mn-lt"/>
                <a:cs typeface="+mn-lt"/>
              </a:rPr>
              <a:t>CanWrite </a:t>
            </a:r>
            <a:r>
              <a:rPr lang="zh-CN" sz="1600" b="0">
                <a:solidFill>
                  <a:srgbClr val="171717"/>
                </a:solidFill>
                <a:latin typeface="+mn-lt"/>
                <a:ea typeface="+mn-lt"/>
                <a:cs typeface="+mn-lt"/>
              </a:rPr>
              <a:t>当在派生类中重写时，获取指示当前流是否支持</a:t>
            </a:r>
            <a:r>
              <a:rPr lang="zh-CN" sz="1600" b="1">
                <a:solidFill>
                  <a:schemeClr val="accent1"/>
                </a:solidFill>
                <a:effectLst>
                  <a:outerShdw blurRad="38100" dist="25400" dir="5400000" algn="ctr" rotWithShape="0">
                    <a:srgbClr val="6E747A">
                      <a:alpha val="43000"/>
                    </a:srgbClr>
                  </a:outerShdw>
                </a:effectLst>
                <a:latin typeface="+mn-lt"/>
                <a:ea typeface="+mn-lt"/>
                <a:cs typeface="+mn-lt"/>
              </a:rPr>
              <a:t>写入</a:t>
            </a:r>
            <a:r>
              <a:rPr lang="zh-CN" sz="1600" b="0">
                <a:solidFill>
                  <a:srgbClr val="171717"/>
                </a:solidFill>
                <a:latin typeface="+mn-lt"/>
                <a:ea typeface="+mn-lt"/>
                <a:cs typeface="+mn-lt"/>
              </a:rPr>
              <a:t>功能的值。</a:t>
            </a:r>
            <a:endParaRPr lang="en-US" sz="1600" b="0">
              <a:latin typeface="+mn-lt"/>
              <a:ea typeface="+mn-lt"/>
              <a:cs typeface="+mn-lt"/>
            </a:endParaRPr>
          </a:p>
          <a:p>
            <a:r>
              <a:rPr lang="en-US" sz="1600" b="0">
                <a:ln w="22225">
                  <a:solidFill>
                    <a:schemeClr val="accent2"/>
                  </a:solidFill>
                  <a:prstDash val="solid"/>
                </a:ln>
                <a:solidFill>
                  <a:schemeClr val="accent2">
                    <a:lumMod val="40000"/>
                    <a:lumOff val="60000"/>
                  </a:schemeClr>
                </a:solidFill>
                <a:latin typeface="+mn-lt"/>
                <a:ea typeface="+mn-lt"/>
                <a:cs typeface="+mn-lt"/>
              </a:rPr>
              <a:t>Length </a:t>
            </a:r>
            <a:r>
              <a:rPr lang="zh-CN" sz="1600" b="0">
                <a:solidFill>
                  <a:srgbClr val="171717"/>
                </a:solidFill>
                <a:latin typeface="+mn-lt"/>
                <a:ea typeface="+mn-lt"/>
                <a:cs typeface="+mn-lt"/>
              </a:rPr>
              <a:t>当在派生类中重写时</a:t>
            </a:r>
            <a:r>
              <a:rPr lang="en-US" sz="1600" b="0">
                <a:solidFill>
                  <a:srgbClr val="171717"/>
                </a:solidFill>
                <a:latin typeface="+mn-lt"/>
                <a:ea typeface="+mn-lt"/>
                <a:cs typeface="+mn-lt"/>
              </a:rPr>
              <a:t>,</a:t>
            </a:r>
            <a:r>
              <a:rPr lang="zh-CN" sz="1600" b="0">
                <a:solidFill>
                  <a:srgbClr val="171717"/>
                </a:solidFill>
                <a:latin typeface="+mn-lt"/>
                <a:ea typeface="+mn-lt"/>
                <a:cs typeface="+mn-lt"/>
              </a:rPr>
              <a:t>获取流</a:t>
            </a:r>
            <a:r>
              <a:rPr lang="zh-CN" sz="1600" b="1">
                <a:solidFill>
                  <a:schemeClr val="accent1"/>
                </a:solidFill>
                <a:effectLst>
                  <a:outerShdw blurRad="38100" dist="25400" dir="5400000" algn="ctr" rotWithShape="0">
                    <a:srgbClr val="6E747A">
                      <a:alpha val="43000"/>
                    </a:srgbClr>
                  </a:outerShdw>
                </a:effectLst>
                <a:latin typeface="+mn-lt"/>
                <a:ea typeface="+mn-lt"/>
                <a:cs typeface="+mn-lt"/>
              </a:rPr>
              <a:t>长度</a:t>
            </a:r>
            <a:r>
              <a:rPr lang="zh-CN" sz="1600" b="0">
                <a:solidFill>
                  <a:srgbClr val="171717"/>
                </a:solidFill>
                <a:latin typeface="+mn-lt"/>
                <a:ea typeface="+mn-lt"/>
                <a:cs typeface="+mn-lt"/>
              </a:rPr>
              <a:t>（以字节为单位）</a:t>
            </a:r>
            <a:endParaRPr lang="en-US" sz="1600" b="0">
              <a:latin typeface="+mn-lt"/>
              <a:ea typeface="+mn-lt"/>
              <a:cs typeface="+mn-lt"/>
            </a:endParaRPr>
          </a:p>
          <a:p>
            <a:r>
              <a:rPr lang="en-US" sz="1600" b="0">
                <a:ln w="22225">
                  <a:solidFill>
                    <a:schemeClr val="accent2"/>
                  </a:solidFill>
                  <a:prstDash val="solid"/>
                </a:ln>
                <a:solidFill>
                  <a:schemeClr val="accent2">
                    <a:lumMod val="40000"/>
                    <a:lumOff val="60000"/>
                  </a:schemeClr>
                </a:solidFill>
                <a:latin typeface="+mn-lt"/>
                <a:ea typeface="+mn-lt"/>
                <a:cs typeface="+mn-lt"/>
              </a:rPr>
              <a:t>Position </a:t>
            </a:r>
            <a:r>
              <a:rPr lang="zh-CN" sz="1600" b="0">
                <a:solidFill>
                  <a:srgbClr val="171717"/>
                </a:solidFill>
                <a:latin typeface="+mn-lt"/>
                <a:ea typeface="+mn-lt"/>
                <a:cs typeface="+mn-lt"/>
              </a:rPr>
              <a:t>当在派生类中重写时，获取或设置当前流中的</a:t>
            </a:r>
            <a:r>
              <a:rPr lang="zh-CN" sz="1600" b="1">
                <a:solidFill>
                  <a:schemeClr val="accent1"/>
                </a:solidFill>
                <a:effectLst>
                  <a:outerShdw blurRad="38100" dist="25400" dir="5400000" algn="ctr" rotWithShape="0">
                    <a:srgbClr val="6E747A">
                      <a:alpha val="43000"/>
                    </a:srgbClr>
                  </a:outerShdw>
                </a:effectLst>
                <a:latin typeface="+mn-lt"/>
                <a:ea typeface="+mn-lt"/>
                <a:cs typeface="+mn-lt"/>
              </a:rPr>
              <a:t>位置</a:t>
            </a:r>
            <a:r>
              <a:rPr lang="zh-CN" sz="1600" b="0">
                <a:solidFill>
                  <a:srgbClr val="171717"/>
                </a:solidFill>
                <a:latin typeface="+mn-lt"/>
                <a:ea typeface="+mn-lt"/>
                <a:cs typeface="+mn-lt"/>
              </a:rPr>
              <a:t>。</a:t>
            </a:r>
            <a:endParaRPr lang="zh-CN" altLang="en-US" sz="1600">
              <a:latin typeface="+mn-lt"/>
              <a:ea typeface="+mn-lt"/>
              <a:cs typeface="+mn-lt"/>
            </a:endParaRPr>
          </a:p>
        </p:txBody>
      </p:sp>
      <p:sp>
        <p:nvSpPr>
          <p:cNvPr id="7" name="文本框 6"/>
          <p:cNvSpPr txBox="1"/>
          <p:nvPr/>
        </p:nvSpPr>
        <p:spPr>
          <a:xfrm>
            <a:off x="501015" y="2636520"/>
            <a:ext cx="7868285" cy="1568450"/>
          </a:xfrm>
          <a:prstGeom prst="rect">
            <a:avLst/>
          </a:prstGeom>
          <a:noFill/>
          <a:ln w="9525">
            <a:noFill/>
          </a:ln>
        </p:spPr>
        <p:txBody>
          <a:bodyPr wrap="square">
            <a:spAutoFit/>
          </a:bodyPr>
          <a:p>
            <a:r>
              <a:rPr lang="zh-CN" altLang="en-US" sz="1600" b="1">
                <a:solidFill>
                  <a:srgbClr val="171717"/>
                </a:solidFill>
                <a:latin typeface="+mn-lt"/>
                <a:ea typeface="+mn-lt"/>
                <a:cs typeface="+mn-lt"/>
              </a:rPr>
              <a:t>方法</a:t>
            </a:r>
            <a:r>
              <a:rPr lang="zh-CN" altLang="en-US" sz="1600" b="0">
                <a:solidFill>
                  <a:srgbClr val="171717"/>
                </a:solidFill>
                <a:latin typeface="+mn-lt"/>
                <a:ea typeface="+mn-lt"/>
                <a:cs typeface="+mn-lt"/>
              </a:rPr>
              <a:t>：</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Close</a:t>
            </a:r>
            <a:r>
              <a:rPr lang="en-US" sz="1600" b="0">
                <a:solidFill>
                  <a:srgbClr val="171717"/>
                </a:solidFill>
                <a:latin typeface="+mn-lt"/>
                <a:ea typeface="+mn-lt"/>
                <a:cs typeface="+mn-lt"/>
              </a:rPr>
              <a:t>()</a:t>
            </a:r>
            <a:r>
              <a:rPr lang="zh-CN" sz="1600" b="0">
                <a:solidFill>
                  <a:srgbClr val="171717"/>
                </a:solidFill>
                <a:latin typeface="+mn-lt"/>
                <a:ea typeface="+mn-lt"/>
                <a:cs typeface="+mn-lt"/>
              </a:rPr>
              <a:t>关闭当前流并释放与之关联的所有资源</a:t>
            </a:r>
            <a:endParaRPr lang="zh-CN"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Flush</a:t>
            </a:r>
            <a:r>
              <a:rPr lang="en-US" sz="1600" b="0">
                <a:solidFill>
                  <a:srgbClr val="171717"/>
                </a:solidFill>
                <a:latin typeface="+mn-lt"/>
                <a:ea typeface="+mn-lt"/>
                <a:cs typeface="+mn-lt"/>
              </a:rPr>
              <a:t>() </a:t>
            </a:r>
            <a:r>
              <a:rPr lang="zh-CN" sz="1600" b="0">
                <a:solidFill>
                  <a:srgbClr val="171717"/>
                </a:solidFill>
                <a:latin typeface="+mn-lt"/>
                <a:ea typeface="+mn-lt"/>
                <a:cs typeface="+mn-lt"/>
              </a:rPr>
              <a:t>将清除该流的所有缓冲区，并使得所有缓冲数据被写入到基础设备。</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Read</a:t>
            </a:r>
            <a:r>
              <a:rPr lang="en-US" sz="1600" b="0">
                <a:solidFill>
                  <a:srgbClr val="171717"/>
                </a:solidFill>
                <a:latin typeface="+mn-lt"/>
                <a:ea typeface="+mn-lt"/>
                <a:cs typeface="+mn-lt"/>
              </a:rPr>
              <a:t>() </a:t>
            </a:r>
            <a:r>
              <a:rPr lang="zh-CN" sz="1600" b="0">
                <a:solidFill>
                  <a:srgbClr val="171717"/>
                </a:solidFill>
                <a:latin typeface="+mn-lt"/>
                <a:ea typeface="+mn-lt"/>
                <a:cs typeface="+mn-lt"/>
              </a:rPr>
              <a:t>从当前流读取字节序列，并将此流中的位置提升读取的字节数。</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Seek</a:t>
            </a:r>
            <a:r>
              <a:rPr lang="en-US" sz="1600" b="0">
                <a:solidFill>
                  <a:srgbClr val="171717"/>
                </a:solidFill>
                <a:latin typeface="+mn-lt"/>
                <a:ea typeface="+mn-lt"/>
                <a:cs typeface="+mn-lt"/>
              </a:rPr>
              <a:t>() </a:t>
            </a:r>
            <a:r>
              <a:rPr lang="zh-CN" sz="1600" b="0">
                <a:solidFill>
                  <a:srgbClr val="171717"/>
                </a:solidFill>
                <a:latin typeface="+mn-lt"/>
                <a:ea typeface="+mn-lt"/>
                <a:cs typeface="+mn-lt"/>
              </a:rPr>
              <a:t>设置当前流中的位置。</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Write</a:t>
            </a:r>
            <a:r>
              <a:rPr lang="en-US" sz="1600" b="0">
                <a:solidFill>
                  <a:srgbClr val="171717"/>
                </a:solidFill>
                <a:latin typeface="+mn-lt"/>
                <a:ea typeface="+mn-lt"/>
                <a:cs typeface="+mn-lt"/>
              </a:rPr>
              <a:t>()</a:t>
            </a:r>
            <a:r>
              <a:rPr lang="zh-CN" sz="1600" b="0">
                <a:solidFill>
                  <a:srgbClr val="171717"/>
                </a:solidFill>
                <a:latin typeface="+mn-lt"/>
                <a:ea typeface="+mn-lt"/>
                <a:cs typeface="+mn-lt"/>
              </a:rPr>
              <a:t>向当前流中写入字节序列，并将此流中的当前位置提升写入的字节数。</a:t>
            </a:r>
            <a:endParaRPr lang="zh-CN" altLang="en-US" sz="1600">
              <a:latin typeface="+mn-lt"/>
              <a:ea typeface="+mn-lt"/>
              <a:cs typeface="+mn-lt"/>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1890395" cy="460375"/>
          </a:xfrm>
          <a:prstGeom prst="rect">
            <a:avLst/>
          </a:prstGeom>
          <a:noFill/>
          <a:ln w="9525">
            <a:noFill/>
          </a:ln>
        </p:spPr>
        <p:txBody>
          <a:bodyPr wrap="none">
            <a:spAutoFit/>
          </a:bodyPr>
          <a:lstStyle/>
          <a:p>
            <a:pPr algn="l"/>
            <a:r>
              <a:rPr lang="en-US" altLang="zh-CN" sz="2400" b="1" dirty="0">
                <a:latin typeface="+mj-lt"/>
                <a:ea typeface="+mj-lt"/>
                <a:cs typeface="+mj-lt"/>
              </a:rPr>
              <a:t>TextReader</a:t>
            </a:r>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100" name="文本框 99"/>
          <p:cNvSpPr txBox="1"/>
          <p:nvPr/>
        </p:nvSpPr>
        <p:spPr>
          <a:xfrm>
            <a:off x="594995" y="838200"/>
            <a:ext cx="6517005" cy="1076325"/>
          </a:xfrm>
          <a:prstGeom prst="rect">
            <a:avLst/>
          </a:prstGeom>
          <a:noFill/>
          <a:ln w="9525">
            <a:noFill/>
          </a:ln>
        </p:spPr>
        <p:txBody>
          <a:bodyPr wrap="square">
            <a:spAutoFit/>
          </a:bodyPr>
          <a:p>
            <a:r>
              <a:rPr lang="zh-CN" sz="1600" b="1">
                <a:solidFill>
                  <a:srgbClr val="171717"/>
                </a:solidFill>
                <a:ea typeface="宋体" panose="02010600030101010101" pitchFamily="2" charset="-122"/>
              </a:rPr>
              <a:t>表示可读取有序</a:t>
            </a:r>
            <a:r>
              <a:rPr lang="zh-CN" sz="1600" b="1">
                <a:solidFill>
                  <a:schemeClr val="accent1"/>
                </a:solidFill>
                <a:effectLst>
                  <a:outerShdw blurRad="38100" dist="25400" dir="5400000" algn="ctr" rotWithShape="0">
                    <a:srgbClr val="6E747A">
                      <a:alpha val="43000"/>
                    </a:srgbClr>
                  </a:outerShdw>
                </a:effectLst>
                <a:ea typeface="宋体" panose="02010600030101010101" pitchFamily="2" charset="-122"/>
              </a:rPr>
              <a:t>字符系列</a:t>
            </a:r>
            <a:r>
              <a:rPr lang="zh-CN" sz="1600" b="1">
                <a:solidFill>
                  <a:srgbClr val="171717"/>
                </a:solidFill>
                <a:ea typeface="宋体" panose="02010600030101010101" pitchFamily="2" charset="-122"/>
              </a:rPr>
              <a:t>的</a:t>
            </a:r>
            <a:r>
              <a:rPr lang="zh-CN" sz="1600" b="1">
                <a:ln w="22225">
                  <a:solidFill>
                    <a:schemeClr val="accent2"/>
                  </a:solidFill>
                  <a:prstDash val="solid"/>
                </a:ln>
                <a:solidFill>
                  <a:schemeClr val="accent2">
                    <a:lumMod val="40000"/>
                    <a:lumOff val="60000"/>
                  </a:schemeClr>
                </a:solidFill>
                <a:ea typeface="宋体" panose="02010600030101010101" pitchFamily="2" charset="-122"/>
              </a:rPr>
              <a:t>读取器</a:t>
            </a:r>
            <a:r>
              <a:rPr lang="zh-CN" sz="1600" b="1">
                <a:solidFill>
                  <a:srgbClr val="171717"/>
                </a:solidFill>
                <a:ea typeface="宋体" panose="02010600030101010101" pitchFamily="2" charset="-122"/>
              </a:rPr>
              <a:t>。</a:t>
            </a:r>
            <a:r>
              <a:rPr lang="zh-CN" sz="1600" b="1">
                <a:solidFill>
                  <a:schemeClr val="accent1"/>
                </a:solidFill>
                <a:effectLst>
                  <a:outerShdw blurRad="38100" dist="25400" dir="5400000" algn="ctr" rotWithShape="0">
                    <a:srgbClr val="6E747A">
                      <a:alpha val="43000"/>
                    </a:srgbClr>
                  </a:outerShdw>
                </a:effectLst>
                <a:ea typeface="宋体" panose="02010600030101010101" pitchFamily="2" charset="-122"/>
              </a:rPr>
              <a:t>抽象类</a:t>
            </a:r>
            <a:r>
              <a:rPr lang="zh-CN" sz="1600" b="1">
                <a:solidFill>
                  <a:srgbClr val="171717"/>
                </a:solidFill>
                <a:ea typeface="宋体" panose="02010600030101010101" pitchFamily="2" charset="-122"/>
              </a:rPr>
              <a:t>，不能直接进行实例化。此类实现了IDisposable接口，可以通过</a:t>
            </a:r>
            <a:r>
              <a:rPr lang="zh-CN" sz="1600" b="1">
                <a:ln w="22225">
                  <a:solidFill>
                    <a:schemeClr val="accent2"/>
                  </a:solidFill>
                  <a:prstDash val="solid"/>
                </a:ln>
                <a:solidFill>
                  <a:schemeClr val="accent2">
                    <a:lumMod val="40000"/>
                    <a:lumOff val="60000"/>
                  </a:schemeClr>
                </a:solidFill>
                <a:ea typeface="宋体" panose="02010600030101010101" pitchFamily="2" charset="-122"/>
              </a:rPr>
              <a:t>using</a:t>
            </a:r>
            <a:r>
              <a:rPr lang="zh-CN" sz="1600" b="1">
                <a:solidFill>
                  <a:schemeClr val="accent1"/>
                </a:solidFill>
                <a:effectLst>
                  <a:outerShdw blurRad="38100" dist="25400" dir="5400000" algn="ctr" rotWithShape="0">
                    <a:srgbClr val="6E747A">
                      <a:alpha val="43000"/>
                    </a:srgbClr>
                  </a:outerShdw>
                </a:effectLst>
                <a:ea typeface="宋体" panose="02010600030101010101" pitchFamily="2" charset="-122"/>
              </a:rPr>
              <a:t>进行释放</a:t>
            </a:r>
            <a:endParaRPr lang="en-US" sz="1600" b="1">
              <a:solidFill>
                <a:srgbClr val="171717"/>
              </a:solidFill>
              <a:latin typeface="宋体" panose="02010600030101010101" pitchFamily="2" charset="-122"/>
              <a:ea typeface="宋体" panose="02010600030101010101" pitchFamily="2" charset="-122"/>
            </a:endParaRPr>
          </a:p>
          <a:p>
            <a:r>
              <a:rPr lang="en-US" sz="1600">
                <a:ln w="22225">
                  <a:solidFill>
                    <a:schemeClr val="accent2"/>
                  </a:solidFill>
                  <a:prstDash val="solid"/>
                </a:ln>
                <a:solidFill>
                  <a:schemeClr val="accent2">
                    <a:lumMod val="40000"/>
                    <a:lumOff val="60000"/>
                  </a:schemeClr>
                </a:solidFill>
                <a:latin typeface="宋体" panose="02010600030101010101" pitchFamily="2" charset="-122"/>
                <a:ea typeface="宋体" panose="02010600030101010101" pitchFamily="2" charset="-122"/>
              </a:rPr>
              <a:t>StreamReader</a:t>
            </a:r>
            <a:r>
              <a:rPr lang="zh-CN" sz="1600" b="0">
                <a:solidFill>
                  <a:srgbClr val="171717"/>
                </a:solidFill>
                <a:ea typeface="宋体" panose="02010600030101010101" pitchFamily="2" charset="-122"/>
              </a:rPr>
              <a:t>派生自TextReader,并提供成员的实现以</a:t>
            </a:r>
            <a:r>
              <a:rPr lang="zh-CN" sz="1600" b="1">
                <a:solidFill>
                  <a:schemeClr val="accent1"/>
                </a:solidFill>
                <a:effectLst>
                  <a:outerShdw blurRad="38100" dist="25400" dir="5400000" algn="ctr" rotWithShape="0">
                    <a:srgbClr val="6E747A">
                      <a:alpha val="43000"/>
                    </a:srgbClr>
                  </a:outerShdw>
                </a:effectLst>
                <a:ea typeface="宋体" panose="02010600030101010101" pitchFamily="2" charset="-122"/>
              </a:rPr>
              <a:t>从</a:t>
            </a:r>
            <a:r>
              <a:rPr lang="zh-CN" sz="1600" b="1">
                <a:ln w="22225">
                  <a:solidFill>
                    <a:schemeClr val="accent2"/>
                  </a:solidFill>
                  <a:prstDash val="solid"/>
                </a:ln>
                <a:solidFill>
                  <a:schemeClr val="accent2">
                    <a:lumMod val="40000"/>
                    <a:lumOff val="60000"/>
                  </a:schemeClr>
                </a:solidFill>
                <a:ea typeface="宋体" panose="02010600030101010101" pitchFamily="2" charset="-122"/>
              </a:rPr>
              <a:t>流</a:t>
            </a:r>
            <a:r>
              <a:rPr lang="zh-CN" sz="1600" b="1">
                <a:solidFill>
                  <a:schemeClr val="accent1"/>
                </a:solidFill>
                <a:effectLst>
                  <a:outerShdw blurRad="38100" dist="25400" dir="5400000" algn="ctr" rotWithShape="0">
                    <a:srgbClr val="6E747A">
                      <a:alpha val="43000"/>
                    </a:srgbClr>
                  </a:outerShdw>
                </a:effectLst>
                <a:ea typeface="宋体" panose="02010600030101010101" pitchFamily="2" charset="-122"/>
              </a:rPr>
              <a:t>中读取字符</a:t>
            </a:r>
            <a:r>
              <a:rPr lang="zh-CN" sz="1600" b="0">
                <a:solidFill>
                  <a:srgbClr val="171717"/>
                </a:solidFill>
                <a:ea typeface="宋体" panose="02010600030101010101" pitchFamily="2" charset="-122"/>
              </a:rPr>
              <a:t>。</a:t>
            </a:r>
            <a:endParaRPr lang="en-US" sz="1600" b="1">
              <a:solidFill>
                <a:srgbClr val="171717"/>
              </a:solidFill>
              <a:latin typeface="宋体" panose="02010600030101010101" pitchFamily="2" charset="-122"/>
              <a:ea typeface="宋体" panose="02010600030101010101" pitchFamily="2" charset="-122"/>
            </a:endParaRPr>
          </a:p>
          <a:p>
            <a:r>
              <a:rPr lang="en-US" sz="1600">
                <a:ln w="22225">
                  <a:solidFill>
                    <a:schemeClr val="accent2"/>
                  </a:solidFill>
                  <a:prstDash val="solid"/>
                </a:ln>
                <a:solidFill>
                  <a:schemeClr val="accent2">
                    <a:lumMod val="40000"/>
                    <a:lumOff val="60000"/>
                  </a:schemeClr>
                </a:solidFill>
                <a:latin typeface="宋体" panose="02010600030101010101" pitchFamily="2" charset="-122"/>
                <a:ea typeface="宋体" panose="02010600030101010101" pitchFamily="2" charset="-122"/>
              </a:rPr>
              <a:t>StringReader</a:t>
            </a:r>
            <a:r>
              <a:rPr lang="zh-CN" sz="1600" b="0">
                <a:solidFill>
                  <a:srgbClr val="171717"/>
                </a:solidFill>
                <a:ea typeface="宋体" panose="02010600030101010101" pitchFamily="2" charset="-122"/>
              </a:rPr>
              <a:t>也派生自TextReader,从</a:t>
            </a:r>
            <a:r>
              <a:rPr lang="zh-CN" sz="1600" b="1">
                <a:ln w="22225">
                  <a:solidFill>
                    <a:schemeClr val="accent2"/>
                  </a:solidFill>
                  <a:prstDash val="solid"/>
                </a:ln>
                <a:solidFill>
                  <a:schemeClr val="accent2">
                    <a:lumMod val="40000"/>
                    <a:lumOff val="60000"/>
                  </a:schemeClr>
                </a:solidFill>
                <a:ea typeface="宋体" panose="02010600030101010101" pitchFamily="2" charset="-122"/>
              </a:rPr>
              <a:t>字符串</a:t>
            </a:r>
            <a:r>
              <a:rPr lang="zh-CN" sz="1600" b="1">
                <a:solidFill>
                  <a:schemeClr val="accent1"/>
                </a:solidFill>
                <a:effectLst>
                  <a:outerShdw blurRad="38100" dist="25400" dir="5400000" algn="ctr" rotWithShape="0">
                    <a:srgbClr val="6E747A">
                      <a:alpha val="43000"/>
                    </a:srgbClr>
                  </a:outerShdw>
                </a:effectLst>
                <a:ea typeface="宋体" panose="02010600030101010101" pitchFamily="2" charset="-122"/>
              </a:rPr>
              <a:t>中读取字符</a:t>
            </a:r>
            <a:r>
              <a:rPr lang="zh-CN" sz="1600" b="0">
                <a:solidFill>
                  <a:srgbClr val="171717"/>
                </a:solidFill>
                <a:ea typeface="宋体" panose="02010600030101010101" pitchFamily="2" charset="-122"/>
              </a:rPr>
              <a:t>。</a:t>
            </a:r>
            <a:endParaRPr lang="zh-CN" altLang="en-US" sz="1600"/>
          </a:p>
        </p:txBody>
      </p:sp>
      <p:sp>
        <p:nvSpPr>
          <p:cNvPr id="3" name="文本框 2"/>
          <p:cNvSpPr txBox="1"/>
          <p:nvPr/>
        </p:nvSpPr>
        <p:spPr>
          <a:xfrm>
            <a:off x="726440" y="2115820"/>
            <a:ext cx="8082915" cy="2245360"/>
          </a:xfrm>
          <a:prstGeom prst="rect">
            <a:avLst/>
          </a:prstGeom>
          <a:noFill/>
          <a:ln w="9525">
            <a:noFill/>
          </a:ln>
        </p:spPr>
        <p:txBody>
          <a:bodyPr wrap="square">
            <a:spAutoFit/>
          </a:bodyPr>
          <a:p>
            <a:r>
              <a:rPr lang="zh-CN" sz="1400" b="1">
                <a:solidFill>
                  <a:srgbClr val="171717"/>
                </a:solidFill>
                <a:latin typeface="+mn-lt"/>
                <a:ea typeface="+mn-lt"/>
                <a:cs typeface="+mn-lt"/>
              </a:rPr>
              <a:t>方法：</a:t>
            </a:r>
            <a:endParaRPr lang="zh-CN" sz="1400" b="0">
              <a:solidFill>
                <a:srgbClr val="171717"/>
              </a:solidFill>
              <a:latin typeface="+mn-lt"/>
              <a:ea typeface="+mn-lt"/>
              <a:cs typeface="+mn-lt"/>
            </a:endParaRPr>
          </a:p>
          <a:p>
            <a:r>
              <a:rPr lang="zh-CN" sz="1400" b="0">
                <a:solidFill>
                  <a:schemeClr val="accent1"/>
                </a:solidFill>
                <a:effectLst>
                  <a:outerShdw blurRad="38100" dist="25400" dir="5400000" algn="ctr" rotWithShape="0">
                    <a:srgbClr val="6E747A">
                      <a:alpha val="43000"/>
                    </a:srgbClr>
                  </a:outerShdw>
                </a:effectLst>
                <a:latin typeface="+mn-lt"/>
                <a:ea typeface="+mn-lt"/>
                <a:cs typeface="+mn-lt"/>
              </a:rPr>
              <a:t>Close</a:t>
            </a:r>
            <a:r>
              <a:rPr lang="zh-CN" sz="1400" b="0">
                <a:solidFill>
                  <a:srgbClr val="171717"/>
                </a:solidFill>
                <a:latin typeface="+mn-lt"/>
                <a:ea typeface="+mn-lt"/>
                <a:cs typeface="+mn-lt"/>
              </a:rPr>
              <a:t>()关闭TextReader，并释放与它相关的所有系统资源。</a:t>
            </a:r>
            <a:endParaRPr lang="zh-CN" sz="1400" b="0">
              <a:solidFill>
                <a:srgbClr val="171717"/>
              </a:solidFill>
              <a:latin typeface="+mn-lt"/>
              <a:ea typeface="+mn-lt"/>
              <a:cs typeface="+mn-lt"/>
            </a:endParaRPr>
          </a:p>
          <a:p>
            <a:r>
              <a:rPr lang="zh-CN" sz="1400" b="0">
                <a:solidFill>
                  <a:schemeClr val="accent1"/>
                </a:solidFill>
                <a:effectLst>
                  <a:outerShdw blurRad="38100" dist="25400" dir="5400000" algn="ctr" rotWithShape="0">
                    <a:srgbClr val="6E747A">
                      <a:alpha val="43000"/>
                    </a:srgbClr>
                  </a:outerShdw>
                </a:effectLst>
                <a:latin typeface="+mn-lt"/>
                <a:ea typeface="+mn-lt"/>
                <a:cs typeface="+mn-lt"/>
              </a:rPr>
              <a:t>Dispose</a:t>
            </a:r>
            <a:r>
              <a:rPr lang="zh-CN" sz="1400" b="0">
                <a:solidFill>
                  <a:srgbClr val="171717"/>
                </a:solidFill>
                <a:latin typeface="+mn-lt"/>
                <a:ea typeface="+mn-lt"/>
                <a:cs typeface="+mn-lt"/>
              </a:rPr>
              <a:t>()释放TextReader对象所有资源。</a:t>
            </a:r>
            <a:endParaRPr lang="en-US" sz="1400" b="0">
              <a:solidFill>
                <a:srgbClr val="171717"/>
              </a:solidFill>
              <a:latin typeface="+mn-lt"/>
              <a:ea typeface="+mn-lt"/>
              <a:cs typeface="+mn-lt"/>
            </a:endParaRPr>
          </a:p>
          <a:p>
            <a:r>
              <a:rPr lang="en-US" sz="1400" b="0">
                <a:solidFill>
                  <a:schemeClr val="accent1"/>
                </a:solidFill>
                <a:effectLst>
                  <a:outerShdw blurRad="38100" dist="25400" dir="5400000" algn="ctr" rotWithShape="0">
                    <a:srgbClr val="6E747A">
                      <a:alpha val="43000"/>
                    </a:srgbClr>
                  </a:outerShdw>
                </a:effectLst>
                <a:latin typeface="+mn-lt"/>
                <a:ea typeface="+mn-lt"/>
                <a:cs typeface="+mn-lt"/>
              </a:rPr>
              <a:t>Peek</a:t>
            </a:r>
            <a:r>
              <a:rPr lang="en-US" sz="1400" b="0">
                <a:solidFill>
                  <a:srgbClr val="171717"/>
                </a:solidFill>
                <a:latin typeface="+mn-lt"/>
                <a:ea typeface="+mn-lt"/>
                <a:cs typeface="+mn-lt"/>
              </a:rPr>
              <a:t>() </a:t>
            </a:r>
            <a:r>
              <a:rPr lang="zh-CN" sz="1400" b="0">
                <a:solidFill>
                  <a:srgbClr val="171717"/>
                </a:solidFill>
                <a:latin typeface="+mn-lt"/>
                <a:ea typeface="+mn-lt"/>
                <a:cs typeface="+mn-lt"/>
              </a:rPr>
              <a:t>读取下一个字符，而不更改读取器状态或字符源。</a:t>
            </a:r>
            <a:endParaRPr lang="en-US" sz="1400" b="0">
              <a:solidFill>
                <a:srgbClr val="171717"/>
              </a:solidFill>
              <a:latin typeface="+mn-lt"/>
              <a:ea typeface="+mn-lt"/>
              <a:cs typeface="+mn-lt"/>
            </a:endParaRPr>
          </a:p>
          <a:p>
            <a:r>
              <a:rPr lang="en-US" sz="1400" b="0">
                <a:solidFill>
                  <a:schemeClr val="accent1"/>
                </a:solidFill>
                <a:effectLst>
                  <a:outerShdw blurRad="38100" dist="25400" dir="5400000" algn="ctr" rotWithShape="0">
                    <a:srgbClr val="6E747A">
                      <a:alpha val="43000"/>
                    </a:srgbClr>
                  </a:outerShdw>
                </a:effectLst>
                <a:latin typeface="+mn-lt"/>
                <a:ea typeface="+mn-lt"/>
                <a:cs typeface="+mn-lt"/>
              </a:rPr>
              <a:t>Read</a:t>
            </a:r>
            <a:r>
              <a:rPr lang="en-US" sz="1400" b="0">
                <a:solidFill>
                  <a:srgbClr val="171717"/>
                </a:solidFill>
                <a:latin typeface="+mn-lt"/>
                <a:ea typeface="+mn-lt"/>
                <a:cs typeface="+mn-lt"/>
              </a:rPr>
              <a:t>() </a:t>
            </a:r>
            <a:r>
              <a:rPr lang="zh-CN" sz="1400" b="0">
                <a:solidFill>
                  <a:srgbClr val="171717"/>
                </a:solidFill>
                <a:latin typeface="+mn-lt"/>
                <a:ea typeface="+mn-lt"/>
                <a:cs typeface="+mn-lt"/>
              </a:rPr>
              <a:t>读取文本读取器中的下一个字符并使该字符的位置提升一个字符。</a:t>
            </a:r>
            <a:endParaRPr lang="en-US" sz="1400" b="0">
              <a:solidFill>
                <a:srgbClr val="171717"/>
              </a:solidFill>
              <a:latin typeface="+mn-lt"/>
              <a:ea typeface="+mn-lt"/>
              <a:cs typeface="+mn-lt"/>
            </a:endParaRPr>
          </a:p>
          <a:p>
            <a:r>
              <a:rPr lang="en-US" sz="1400" b="0">
                <a:solidFill>
                  <a:schemeClr val="accent1"/>
                </a:solidFill>
                <a:effectLst>
                  <a:outerShdw blurRad="38100" dist="25400" dir="5400000" algn="ctr" rotWithShape="0">
                    <a:srgbClr val="6E747A">
                      <a:alpha val="43000"/>
                    </a:srgbClr>
                  </a:outerShdw>
                </a:effectLst>
                <a:latin typeface="+mn-lt"/>
                <a:ea typeface="+mn-lt"/>
                <a:cs typeface="+mn-lt"/>
              </a:rPr>
              <a:t>Read</a:t>
            </a:r>
            <a:r>
              <a:rPr lang="en-US" sz="1400" b="0">
                <a:solidFill>
                  <a:srgbClr val="171717"/>
                </a:solidFill>
                <a:latin typeface="+mn-lt"/>
                <a:ea typeface="+mn-lt"/>
                <a:cs typeface="+mn-lt"/>
              </a:rPr>
              <a:t>(Char[],int32,int32) </a:t>
            </a:r>
            <a:r>
              <a:rPr lang="zh-CN" sz="1400" b="0">
                <a:solidFill>
                  <a:srgbClr val="171717"/>
                </a:solidFill>
                <a:latin typeface="+mn-lt"/>
                <a:ea typeface="+mn-lt"/>
                <a:cs typeface="+mn-lt"/>
              </a:rPr>
              <a:t>从当前读取器中读取</a:t>
            </a:r>
            <a:r>
              <a:rPr lang="zh-CN" sz="1400" b="1">
                <a:solidFill>
                  <a:schemeClr val="accent1"/>
                </a:solidFill>
                <a:effectLst>
                  <a:outerShdw blurRad="38100" dist="25400" dir="5400000" algn="ctr" rotWithShape="0">
                    <a:srgbClr val="6E747A">
                      <a:alpha val="43000"/>
                    </a:srgbClr>
                  </a:outerShdw>
                </a:effectLst>
                <a:latin typeface="+mn-lt"/>
                <a:ea typeface="+mn-lt"/>
                <a:cs typeface="+mn-lt"/>
              </a:rPr>
              <a:t>指定数目</a:t>
            </a:r>
            <a:r>
              <a:rPr lang="zh-CN" sz="1400" b="0">
                <a:solidFill>
                  <a:srgbClr val="171717"/>
                </a:solidFill>
                <a:latin typeface="+mn-lt"/>
                <a:ea typeface="+mn-lt"/>
                <a:cs typeface="+mn-lt"/>
              </a:rPr>
              <a:t>的字符并从</a:t>
            </a:r>
            <a:r>
              <a:rPr lang="zh-CN" sz="1400" b="1">
                <a:solidFill>
                  <a:schemeClr val="accent1"/>
                </a:solidFill>
                <a:effectLst>
                  <a:outerShdw blurRad="38100" dist="25400" dir="5400000" algn="ctr" rotWithShape="0">
                    <a:srgbClr val="6E747A">
                      <a:alpha val="43000"/>
                    </a:srgbClr>
                  </a:outerShdw>
                </a:effectLst>
                <a:latin typeface="+mn-lt"/>
                <a:ea typeface="+mn-lt"/>
                <a:cs typeface="+mn-lt"/>
              </a:rPr>
              <a:t>指定索引</a:t>
            </a:r>
            <a:r>
              <a:rPr lang="zh-CN" sz="1400" b="0">
                <a:solidFill>
                  <a:srgbClr val="171717"/>
                </a:solidFill>
                <a:latin typeface="+mn-lt"/>
                <a:ea typeface="+mn-lt"/>
                <a:cs typeface="+mn-lt"/>
              </a:rPr>
              <a:t>开始将该数据</a:t>
            </a:r>
            <a:r>
              <a:rPr lang="zh-CN" sz="1400" b="1">
                <a:solidFill>
                  <a:schemeClr val="accent1"/>
                </a:solidFill>
                <a:effectLst>
                  <a:outerShdw blurRad="38100" dist="25400" dir="5400000" algn="ctr" rotWithShape="0">
                    <a:srgbClr val="6E747A">
                      <a:alpha val="43000"/>
                    </a:srgbClr>
                  </a:outerShdw>
                </a:effectLst>
                <a:latin typeface="+mn-lt"/>
                <a:ea typeface="+mn-lt"/>
                <a:cs typeface="+mn-lt"/>
              </a:rPr>
              <a:t>写入缓冲区</a:t>
            </a:r>
            <a:r>
              <a:rPr lang="zh-CN" sz="1400" b="0">
                <a:solidFill>
                  <a:srgbClr val="171717"/>
                </a:solidFill>
                <a:latin typeface="+mn-lt"/>
                <a:ea typeface="+mn-lt"/>
                <a:cs typeface="+mn-lt"/>
              </a:rPr>
              <a:t>。</a:t>
            </a:r>
            <a:endParaRPr lang="en-US" sz="1400" b="0">
              <a:solidFill>
                <a:srgbClr val="333333"/>
              </a:solidFill>
              <a:latin typeface="+mn-lt"/>
              <a:ea typeface="+mn-lt"/>
              <a:cs typeface="+mn-lt"/>
            </a:endParaRPr>
          </a:p>
          <a:p>
            <a:r>
              <a:rPr lang="en-US" sz="1400" b="0">
                <a:solidFill>
                  <a:schemeClr val="accent1"/>
                </a:solidFill>
                <a:effectLst>
                  <a:outerShdw blurRad="38100" dist="25400" dir="5400000" algn="ctr" rotWithShape="0">
                    <a:srgbClr val="6E747A">
                      <a:alpha val="43000"/>
                    </a:srgbClr>
                  </a:outerShdw>
                </a:effectLst>
                <a:latin typeface="+mn-lt"/>
                <a:ea typeface="+mn-lt"/>
                <a:cs typeface="+mn-lt"/>
                <a:hlinkClick r:id="rId1"/>
              </a:rPr>
              <a:t>ReadAsync</a:t>
            </a:r>
            <a:r>
              <a:rPr lang="en-US" sz="1400" b="0">
                <a:solidFill>
                  <a:srgbClr val="333333"/>
                </a:solidFill>
                <a:latin typeface="+mn-lt"/>
                <a:ea typeface="+mn-lt"/>
                <a:cs typeface="+mn-lt"/>
                <a:hlinkClick r:id="rId1"/>
              </a:rPr>
              <a:t>(Char[], Int32, Int32)</a:t>
            </a:r>
            <a:r>
              <a:rPr lang="en-US" sz="1400" b="0">
                <a:latin typeface="+mn-lt"/>
                <a:ea typeface="+mn-lt"/>
                <a:cs typeface="+mn-lt"/>
              </a:rPr>
              <a:t> </a:t>
            </a:r>
            <a:r>
              <a:rPr lang="zh-CN" sz="1400" b="0">
                <a:latin typeface="+mn-lt"/>
                <a:ea typeface="+mn-lt"/>
                <a:cs typeface="+mn-lt"/>
              </a:rPr>
              <a:t>异步。。。。。</a:t>
            </a:r>
            <a:endParaRPr lang="en-US" sz="1400" b="0">
              <a:latin typeface="+mn-lt"/>
              <a:ea typeface="+mn-lt"/>
              <a:cs typeface="+mn-lt"/>
            </a:endParaRPr>
          </a:p>
          <a:p>
            <a:r>
              <a:rPr lang="en-US" sz="1400" b="0">
                <a:solidFill>
                  <a:schemeClr val="accent1"/>
                </a:solidFill>
                <a:effectLst>
                  <a:outerShdw blurRad="38100" dist="25400" dir="5400000" algn="ctr" rotWithShape="0">
                    <a:srgbClr val="6E747A">
                      <a:alpha val="43000"/>
                    </a:srgbClr>
                  </a:outerShdw>
                </a:effectLst>
                <a:latin typeface="+mn-lt"/>
                <a:ea typeface="+mn-lt"/>
                <a:cs typeface="+mn-lt"/>
              </a:rPr>
              <a:t>ReadLine</a:t>
            </a:r>
            <a:r>
              <a:rPr lang="en-US" sz="1400" b="0">
                <a:latin typeface="+mn-lt"/>
                <a:ea typeface="+mn-lt"/>
                <a:cs typeface="+mn-lt"/>
              </a:rPr>
              <a:t>() </a:t>
            </a:r>
            <a:r>
              <a:rPr lang="zh-CN" sz="1400" b="0">
                <a:solidFill>
                  <a:srgbClr val="171717"/>
                </a:solidFill>
                <a:latin typeface="+mn-lt"/>
                <a:ea typeface="+mn-lt"/>
                <a:cs typeface="+mn-lt"/>
              </a:rPr>
              <a:t>从文本读取器中读取一行字符并将数据作为字符串返回。</a:t>
            </a:r>
            <a:endParaRPr lang="en-US" sz="1400" b="0">
              <a:solidFill>
                <a:srgbClr val="171717"/>
              </a:solidFill>
              <a:latin typeface="+mn-lt"/>
              <a:ea typeface="+mn-lt"/>
              <a:cs typeface="+mn-lt"/>
            </a:endParaRPr>
          </a:p>
          <a:p>
            <a:r>
              <a:rPr lang="en-US" sz="1400" b="0">
                <a:solidFill>
                  <a:schemeClr val="accent1"/>
                </a:solidFill>
                <a:effectLst>
                  <a:outerShdw blurRad="38100" dist="25400" dir="5400000" algn="ctr" rotWithShape="0">
                    <a:srgbClr val="6E747A">
                      <a:alpha val="43000"/>
                    </a:srgbClr>
                  </a:outerShdw>
                </a:effectLst>
                <a:latin typeface="+mn-lt"/>
                <a:ea typeface="+mn-lt"/>
                <a:cs typeface="+mn-lt"/>
              </a:rPr>
              <a:t>ReadToEnd</a:t>
            </a:r>
            <a:r>
              <a:rPr lang="en-US" sz="1400" b="0">
                <a:solidFill>
                  <a:srgbClr val="171717"/>
                </a:solidFill>
                <a:latin typeface="+mn-lt"/>
                <a:ea typeface="+mn-lt"/>
                <a:cs typeface="+mn-lt"/>
              </a:rPr>
              <a:t>() </a:t>
            </a:r>
            <a:r>
              <a:rPr lang="zh-CN" sz="1400" b="0">
                <a:solidFill>
                  <a:srgbClr val="171717"/>
                </a:solidFill>
                <a:latin typeface="+mn-lt"/>
                <a:ea typeface="+mn-lt"/>
                <a:cs typeface="+mn-lt"/>
              </a:rPr>
              <a:t>读取从当前位置到文本读取器末尾的所有字符并将它们作为一个字符串返回。</a:t>
            </a:r>
            <a:endParaRPr lang="zh-CN" altLang="en-US" sz="1400">
              <a:latin typeface="+mn-lt"/>
              <a:ea typeface="+mn-lt"/>
              <a:cs typeface="+mn-lt"/>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1803400" cy="460375"/>
          </a:xfrm>
          <a:prstGeom prst="rect">
            <a:avLst/>
          </a:prstGeom>
          <a:noFill/>
          <a:ln w="9525">
            <a:noFill/>
          </a:ln>
        </p:spPr>
        <p:txBody>
          <a:bodyPr wrap="none">
            <a:spAutoFit/>
          </a:bodyPr>
          <a:lstStyle/>
          <a:p>
            <a:pPr algn="l"/>
            <a:r>
              <a:rPr sz="2400" b="1" dirty="0">
                <a:latin typeface="+mj-lt"/>
                <a:ea typeface="+mj-lt"/>
                <a:cs typeface="+mj-lt"/>
              </a:rPr>
              <a:t>TextWriter</a:t>
            </a:r>
            <a:r>
              <a:rPr lang="en-US" altLang="zh-CN" sz="2400" b="1" dirty="0">
                <a:latin typeface="+mj-lt"/>
                <a:ea typeface="+mj-lt"/>
                <a:cs typeface="+mj-lt"/>
              </a:rPr>
              <a:t> </a:t>
            </a:r>
            <a:r>
              <a:rPr lang="zh-CN" altLang="en-US" sz="2400" b="1" dirty="0">
                <a:latin typeface="+mj-lt"/>
                <a:ea typeface="+mj-lt"/>
                <a:cs typeface="+mj-lt"/>
              </a:rPr>
              <a:t> </a:t>
            </a:r>
            <a:endParaRPr lang="zh-CN" altLang="en-US" sz="2400" b="1" dirty="0">
              <a:latin typeface="+mj-lt"/>
              <a:ea typeface="+mj-lt"/>
              <a:cs typeface="+mj-lt"/>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032000" y="-5079364"/>
            <a:ext cx="5080000" cy="275590"/>
          </a:xfrm>
          <a:prstGeom prst="rect">
            <a:avLst/>
          </a:prstGeom>
          <a:noFill/>
          <a:ln w="9525">
            <a:noFill/>
          </a:ln>
        </p:spPr>
        <p:txBody>
          <a:bodyPr>
            <a:spAutoFit/>
          </a:bodyPr>
          <a:p>
            <a:r>
              <a:rPr lang="en-US" sz="1200" b="1">
                <a:solidFill>
                  <a:srgbClr val="666666"/>
                </a:solidFill>
                <a:latin typeface="Calibri" panose="020F0502020204030204" charset="0"/>
                <a:ea typeface="宋体" panose="02010600030101010101" pitchFamily="2" charset="-122"/>
                <a:cs typeface="Verdana" panose="020B0604030504040204" charset="0"/>
              </a:rPr>
              <a:t>Character </a:t>
            </a:r>
            <a:r>
              <a:rPr lang="zh-CN" sz="1200" b="1">
                <a:solidFill>
                  <a:srgbClr val="666666"/>
                </a:solidFill>
                <a:ea typeface="宋体" panose="02010600030101010101" pitchFamily="2" charset="-122"/>
              </a:rPr>
              <a:t>字符串：</a:t>
            </a:r>
            <a:endParaRPr lang="zh-CN" altLang="en-US"/>
          </a:p>
        </p:txBody>
      </p:sp>
      <p:sp>
        <p:nvSpPr>
          <p:cNvPr id="4" name="文本框 3"/>
          <p:cNvSpPr txBox="1"/>
          <p:nvPr/>
        </p:nvSpPr>
        <p:spPr>
          <a:xfrm>
            <a:off x="4986655" y="2743835"/>
            <a:ext cx="758190" cy="213995"/>
          </a:xfrm>
          <a:prstGeom prst="rect">
            <a:avLst/>
          </a:prstGeom>
          <a:noFill/>
        </p:spPr>
        <p:txBody>
          <a:bodyPr wrap="square" rtlCol="0">
            <a:spAutoFit/>
          </a:bodyPr>
          <a:p>
            <a:r>
              <a:rPr lang="en-US" altLang="zh-CN" sz="800">
                <a:solidFill>
                  <a:schemeClr val="bg1"/>
                </a:solidFill>
              </a:rPr>
              <a:t>stringWriter</a:t>
            </a:r>
            <a:endParaRPr lang="en-US" altLang="zh-CN" sz="800">
              <a:solidFill>
                <a:schemeClr val="bg1"/>
              </a:solidFill>
            </a:endParaRPr>
          </a:p>
        </p:txBody>
      </p:sp>
      <p:sp>
        <p:nvSpPr>
          <p:cNvPr id="2" name="文本框 1"/>
          <p:cNvSpPr txBox="1"/>
          <p:nvPr/>
        </p:nvSpPr>
        <p:spPr>
          <a:xfrm>
            <a:off x="655320" y="866775"/>
            <a:ext cx="7798435" cy="829945"/>
          </a:xfrm>
          <a:prstGeom prst="rect">
            <a:avLst/>
          </a:prstGeom>
          <a:noFill/>
          <a:ln w="9525">
            <a:noFill/>
          </a:ln>
        </p:spPr>
        <p:txBody>
          <a:bodyPr wrap="square">
            <a:spAutoFit/>
          </a:bodyPr>
          <a:p>
            <a:pPr>
              <a:lnSpc>
                <a:spcPct val="150000"/>
              </a:lnSpc>
            </a:pPr>
            <a:r>
              <a:rPr sz="1600">
                <a:latin typeface="+mn-lt"/>
                <a:ea typeface="+mn-lt"/>
              </a:rPr>
              <a:t>可以编写一个有序字符系列的</a:t>
            </a:r>
            <a:r>
              <a:rPr sz="1600">
                <a:ln w="22225">
                  <a:solidFill>
                    <a:schemeClr val="accent2"/>
                  </a:solidFill>
                  <a:prstDash val="solid"/>
                </a:ln>
                <a:solidFill>
                  <a:schemeClr val="accent2">
                    <a:lumMod val="40000"/>
                    <a:lumOff val="60000"/>
                  </a:schemeClr>
                </a:solidFill>
                <a:latin typeface="+mn-lt"/>
                <a:ea typeface="+mn-lt"/>
              </a:rPr>
              <a:t>编写器   </a:t>
            </a:r>
            <a:r>
              <a:rPr sz="1600">
                <a:solidFill>
                  <a:schemeClr val="accent1"/>
                </a:solidFill>
                <a:effectLst>
                  <a:outerShdw blurRad="38100" dist="25400" dir="5400000" algn="ctr" rotWithShape="0">
                    <a:srgbClr val="6E747A">
                      <a:alpha val="43000"/>
                    </a:srgbClr>
                  </a:outerShdw>
                </a:effectLst>
                <a:latin typeface="+mn-lt"/>
                <a:ea typeface="+mn-lt"/>
              </a:rPr>
              <a:t>抽象类</a:t>
            </a:r>
            <a:r>
              <a:rPr sz="1600">
                <a:ln w="22225">
                  <a:solidFill>
                    <a:schemeClr val="accent2"/>
                  </a:solidFill>
                  <a:prstDash val="solid"/>
                </a:ln>
                <a:solidFill>
                  <a:schemeClr val="accent2">
                    <a:lumMod val="40000"/>
                    <a:lumOff val="60000"/>
                  </a:schemeClr>
                </a:solidFill>
                <a:latin typeface="+mn-lt"/>
                <a:ea typeface="+mn-lt"/>
              </a:rPr>
              <a:t>.   </a:t>
            </a:r>
            <a:r>
              <a:rPr sz="1600">
                <a:solidFill>
                  <a:schemeClr val="accent1"/>
                </a:solidFill>
                <a:effectLst>
                  <a:outerShdw blurRad="38100" dist="25400" dir="5400000" algn="ctr" rotWithShape="0">
                    <a:srgbClr val="6E747A">
                      <a:alpha val="43000"/>
                    </a:srgbClr>
                  </a:outerShdw>
                </a:effectLst>
                <a:latin typeface="+mn-lt"/>
                <a:ea typeface="+mn-lt"/>
              </a:rPr>
              <a:t> 实现了</a:t>
            </a:r>
            <a:r>
              <a:rPr sz="1600">
                <a:ln w="22225">
                  <a:solidFill>
                    <a:schemeClr val="accent2"/>
                  </a:solidFill>
                  <a:prstDash val="solid"/>
                </a:ln>
                <a:solidFill>
                  <a:schemeClr val="accent2">
                    <a:lumMod val="40000"/>
                    <a:lumOff val="60000"/>
                  </a:schemeClr>
                </a:solidFill>
                <a:latin typeface="+mn-lt"/>
                <a:ea typeface="+mn-lt"/>
              </a:rPr>
              <a:t>IDisposable</a:t>
            </a:r>
            <a:r>
              <a:rPr sz="1600">
                <a:solidFill>
                  <a:schemeClr val="accent1"/>
                </a:solidFill>
                <a:effectLst>
                  <a:outerShdw blurRad="38100" dist="25400" dir="5400000" algn="ctr" rotWithShape="0">
                    <a:srgbClr val="6E747A">
                      <a:alpha val="43000"/>
                    </a:srgbClr>
                  </a:outerShdw>
                </a:effectLst>
                <a:latin typeface="+mn-lt"/>
                <a:ea typeface="+mn-lt"/>
              </a:rPr>
              <a:t>接口。</a:t>
            </a:r>
            <a:endParaRPr sz="1600">
              <a:solidFill>
                <a:schemeClr val="accent1"/>
              </a:solidFill>
              <a:effectLst>
                <a:outerShdw blurRad="38100" dist="25400" dir="5400000" algn="ctr" rotWithShape="0">
                  <a:srgbClr val="6E747A">
                    <a:alpha val="43000"/>
                  </a:srgbClr>
                </a:outerShdw>
              </a:effectLst>
              <a:latin typeface="+mn-lt"/>
              <a:ea typeface="+mn-lt"/>
            </a:endParaRPr>
          </a:p>
          <a:p>
            <a:pPr>
              <a:lnSpc>
                <a:spcPct val="150000"/>
              </a:lnSpc>
            </a:pPr>
            <a:r>
              <a:rPr sz="1600">
                <a:ln w="22225">
                  <a:solidFill>
                    <a:schemeClr val="accent2"/>
                  </a:solidFill>
                  <a:prstDash val="solid"/>
                </a:ln>
                <a:solidFill>
                  <a:schemeClr val="accent2">
                    <a:lumMod val="40000"/>
                    <a:lumOff val="60000"/>
                  </a:schemeClr>
                </a:solidFill>
                <a:latin typeface="+mn-lt"/>
                <a:ea typeface="+mn-lt"/>
              </a:rPr>
              <a:t>StreamWriter</a:t>
            </a:r>
            <a:r>
              <a:rPr sz="1600">
                <a:solidFill>
                  <a:schemeClr val="accent1"/>
                </a:solidFill>
                <a:effectLst>
                  <a:outerShdw blurRad="38100" dist="25400" dir="5400000" algn="ctr" rotWithShape="0">
                    <a:srgbClr val="6E747A">
                      <a:alpha val="43000"/>
                    </a:srgbClr>
                  </a:outerShdw>
                </a:effectLst>
                <a:latin typeface="+mn-lt"/>
                <a:ea typeface="+mn-lt"/>
              </a:rPr>
              <a:t>与</a:t>
            </a:r>
            <a:r>
              <a:rPr sz="1600">
                <a:ln w="22225">
                  <a:solidFill>
                    <a:schemeClr val="accent2"/>
                  </a:solidFill>
                  <a:prstDash val="solid"/>
                </a:ln>
                <a:solidFill>
                  <a:schemeClr val="accent2">
                    <a:lumMod val="40000"/>
                    <a:lumOff val="60000"/>
                  </a:schemeClr>
                </a:solidFill>
                <a:latin typeface="+mn-lt"/>
                <a:ea typeface="+mn-lt"/>
              </a:rPr>
              <a:t>StringWriter </a:t>
            </a:r>
            <a:r>
              <a:rPr sz="1600">
                <a:solidFill>
                  <a:schemeClr val="accent1"/>
                </a:solidFill>
                <a:effectLst>
                  <a:outerShdw blurRad="38100" dist="25400" dir="5400000" algn="ctr" rotWithShape="0">
                    <a:srgbClr val="6E747A">
                      <a:alpha val="43000"/>
                    </a:srgbClr>
                  </a:outerShdw>
                </a:effectLst>
                <a:latin typeface="+mn-lt"/>
                <a:ea typeface="+mn-lt"/>
              </a:rPr>
              <a:t>派生自TextWriter。分别将字符写入</a:t>
            </a:r>
            <a:r>
              <a:rPr sz="1600">
                <a:ln w="22225">
                  <a:solidFill>
                    <a:schemeClr val="accent2"/>
                  </a:solidFill>
                  <a:prstDash val="solid"/>
                </a:ln>
                <a:solidFill>
                  <a:schemeClr val="accent2">
                    <a:lumMod val="40000"/>
                    <a:lumOff val="60000"/>
                  </a:schemeClr>
                </a:solidFill>
                <a:latin typeface="+mn-lt"/>
                <a:ea typeface="+mn-lt"/>
              </a:rPr>
              <a:t>流</a:t>
            </a:r>
            <a:r>
              <a:rPr sz="1600">
                <a:solidFill>
                  <a:schemeClr val="accent1"/>
                </a:solidFill>
                <a:effectLst>
                  <a:outerShdw blurRad="38100" dist="25400" dir="5400000" algn="ctr" rotWithShape="0">
                    <a:srgbClr val="6E747A">
                      <a:alpha val="43000"/>
                    </a:srgbClr>
                  </a:outerShdw>
                </a:effectLst>
                <a:latin typeface="+mn-lt"/>
                <a:ea typeface="+mn-lt"/>
              </a:rPr>
              <a:t>和</a:t>
            </a:r>
            <a:r>
              <a:rPr sz="1600">
                <a:ln w="22225">
                  <a:solidFill>
                    <a:schemeClr val="accent2"/>
                  </a:solidFill>
                  <a:prstDash val="solid"/>
                </a:ln>
                <a:solidFill>
                  <a:schemeClr val="accent2">
                    <a:lumMod val="40000"/>
                    <a:lumOff val="60000"/>
                  </a:schemeClr>
                </a:solidFill>
                <a:latin typeface="+mn-lt"/>
                <a:ea typeface="+mn-lt"/>
              </a:rPr>
              <a:t>字符串</a:t>
            </a:r>
            <a:r>
              <a:rPr sz="1600">
                <a:solidFill>
                  <a:schemeClr val="accent1"/>
                </a:solidFill>
                <a:effectLst>
                  <a:outerShdw blurRad="38100" dist="25400" dir="5400000" algn="ctr" rotWithShape="0">
                    <a:srgbClr val="6E747A">
                      <a:alpha val="43000"/>
                    </a:srgbClr>
                  </a:outerShdw>
                </a:effectLst>
                <a:latin typeface="+mn-lt"/>
                <a:ea typeface="+mn-lt"/>
              </a:rPr>
              <a:t>。</a:t>
            </a:r>
            <a:endParaRPr sz="1600">
              <a:solidFill>
                <a:schemeClr val="accent1"/>
              </a:solidFill>
              <a:effectLst>
                <a:outerShdw blurRad="38100" dist="25400" dir="5400000" algn="ctr" rotWithShape="0">
                  <a:srgbClr val="6E747A">
                    <a:alpha val="43000"/>
                  </a:srgbClr>
                </a:outerShdw>
              </a:effectLst>
              <a:latin typeface="+mn-lt"/>
              <a:ea typeface="+mn-lt"/>
            </a:endParaRPr>
          </a:p>
        </p:txBody>
      </p:sp>
      <p:sp>
        <p:nvSpPr>
          <p:cNvPr id="3" name="文本框 2"/>
          <p:cNvSpPr txBox="1"/>
          <p:nvPr/>
        </p:nvSpPr>
        <p:spPr>
          <a:xfrm>
            <a:off x="655320" y="2178050"/>
            <a:ext cx="6456680" cy="337185"/>
          </a:xfrm>
          <a:prstGeom prst="rect">
            <a:avLst/>
          </a:prstGeom>
          <a:noFill/>
          <a:ln w="9525">
            <a:noFill/>
          </a:ln>
        </p:spPr>
        <p:txBody>
          <a:bodyPr wrap="square">
            <a:spAutoFit/>
          </a:bodyPr>
          <a:p>
            <a:r>
              <a:rPr lang="zh-CN" sz="1600" b="1">
                <a:solidFill>
                  <a:srgbClr val="171717"/>
                </a:solidFill>
                <a:ea typeface="宋体" panose="02010600030101010101" pitchFamily="2" charset="-122"/>
              </a:rPr>
              <a:t>默认情况</a:t>
            </a:r>
            <a:r>
              <a:rPr lang="zh-CN" sz="1600" b="0">
                <a:solidFill>
                  <a:srgbClr val="171717"/>
                </a:solidFill>
                <a:ea typeface="宋体" panose="02010600030101010101" pitchFamily="2" charset="-122"/>
              </a:rPr>
              <a:t>下，</a:t>
            </a:r>
            <a:r>
              <a:rPr lang="en-US" sz="1600" b="0">
                <a:solidFill>
                  <a:srgbClr val="171717"/>
                </a:solidFill>
                <a:latin typeface="宋体" panose="02010600030101010101" pitchFamily="2" charset="-122"/>
                <a:ea typeface="宋体" panose="02010600030101010101" pitchFamily="2" charset="-122"/>
              </a:rPr>
              <a:t> </a:t>
            </a:r>
            <a:r>
              <a:rPr lang="en-US" sz="1600" b="0" u="sng">
                <a:solidFill>
                  <a:srgbClr val="333333"/>
                </a:solidFill>
                <a:latin typeface="宋体" panose="02010600030101010101" pitchFamily="2" charset="-122"/>
                <a:ea typeface="宋体" panose="02010600030101010101" pitchFamily="2" charset="-122"/>
                <a:hlinkClick r:id="rId1"/>
              </a:rPr>
              <a:t>TextWriter</a:t>
            </a:r>
            <a:r>
              <a:rPr lang="en-US" sz="1600" b="0" u="sng">
                <a:solidFill>
                  <a:srgbClr val="333333"/>
                </a:solidFill>
                <a:latin typeface="宋体" panose="02010600030101010101" pitchFamily="2" charset="-122"/>
                <a:ea typeface="宋体" panose="02010600030101010101" pitchFamily="2" charset="-122"/>
              </a:rPr>
              <a:t> </a:t>
            </a:r>
            <a:r>
              <a:rPr lang="zh-CN" sz="1600" b="0">
                <a:ln w="22225">
                  <a:solidFill>
                    <a:schemeClr val="accent2"/>
                  </a:solidFill>
                  <a:prstDash val="solid"/>
                </a:ln>
                <a:solidFill>
                  <a:schemeClr val="accent2">
                    <a:lumMod val="40000"/>
                    <a:lumOff val="60000"/>
                  </a:schemeClr>
                </a:solidFill>
                <a:ea typeface="宋体" panose="02010600030101010101" pitchFamily="2" charset="-122"/>
              </a:rPr>
              <a:t>不是线程安全</a:t>
            </a:r>
            <a:r>
              <a:rPr lang="zh-CN" sz="1600" b="0">
                <a:solidFill>
                  <a:srgbClr val="171717"/>
                </a:solidFill>
                <a:ea typeface="宋体" panose="02010600030101010101" pitchFamily="2" charset="-122"/>
              </a:rPr>
              <a:t>的。</a:t>
            </a:r>
            <a:endParaRPr lang="zh-CN" altLang="en-US" sz="1600"/>
          </a:p>
        </p:txBody>
      </p:sp>
      <p:sp>
        <p:nvSpPr>
          <p:cNvPr id="5" name="文本框 4"/>
          <p:cNvSpPr txBox="1"/>
          <p:nvPr/>
        </p:nvSpPr>
        <p:spPr>
          <a:xfrm>
            <a:off x="796925" y="2515235"/>
            <a:ext cx="7134860" cy="1568450"/>
          </a:xfrm>
          <a:prstGeom prst="rect">
            <a:avLst/>
          </a:prstGeom>
          <a:noFill/>
          <a:ln w="9525">
            <a:noFill/>
          </a:ln>
        </p:spPr>
        <p:txBody>
          <a:bodyPr wrap="square">
            <a:spAutoFit/>
          </a:bodyPr>
          <a:p>
            <a:r>
              <a:rPr lang="zh-CN" sz="1600" b="0">
                <a:solidFill>
                  <a:srgbClr val="171717"/>
                </a:solidFill>
                <a:latin typeface="+mn-lt"/>
                <a:ea typeface="+mn-lt"/>
                <a:cs typeface="+mn-lt"/>
              </a:rPr>
              <a:t>方法：</a:t>
            </a:r>
            <a:endParaRPr lang="zh-CN" sz="1600" b="0">
              <a:solidFill>
                <a:srgbClr val="171717"/>
              </a:solidFill>
              <a:latin typeface="+mn-lt"/>
              <a:ea typeface="+mn-lt"/>
              <a:cs typeface="+mn-lt"/>
            </a:endParaRPr>
          </a:p>
          <a:p>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Close</a:t>
            </a:r>
            <a:r>
              <a:rPr lang="en-US" sz="1600" b="0">
                <a:solidFill>
                  <a:srgbClr val="171717"/>
                </a:solidFill>
                <a:latin typeface="+mn-lt"/>
                <a:ea typeface="+mn-lt"/>
                <a:cs typeface="+mn-lt"/>
              </a:rPr>
              <a:t>()    Dispose()</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Flush</a:t>
            </a:r>
            <a:r>
              <a:rPr lang="en-US" sz="1600" b="0">
                <a:solidFill>
                  <a:srgbClr val="171717"/>
                </a:solidFill>
                <a:latin typeface="+mn-lt"/>
                <a:ea typeface="+mn-lt"/>
                <a:cs typeface="+mn-lt"/>
              </a:rPr>
              <a:t>() </a:t>
            </a:r>
            <a:r>
              <a:rPr lang="zh-CN" sz="1600" b="0">
                <a:solidFill>
                  <a:srgbClr val="171717"/>
                </a:solidFill>
                <a:latin typeface="+mn-lt"/>
                <a:ea typeface="+mn-lt"/>
                <a:cs typeface="+mn-lt"/>
              </a:rPr>
              <a:t>清理当前编写器的所有缓冲区，使所有缓冲数据写入基础设备。</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Write</a:t>
            </a:r>
            <a:r>
              <a:rPr lang="en-US" sz="1600" b="0">
                <a:solidFill>
                  <a:srgbClr val="171717"/>
                </a:solidFill>
                <a:latin typeface="+mn-lt"/>
                <a:ea typeface="+mn-lt"/>
                <a:cs typeface="+mn-lt"/>
              </a:rPr>
              <a:t>(</a:t>
            </a:r>
            <a:r>
              <a:rPr lang="zh-CN" sz="1600" b="0">
                <a:solidFill>
                  <a:srgbClr val="171717"/>
                </a:solidFill>
                <a:latin typeface="+mn-lt"/>
                <a:ea typeface="+mn-lt"/>
                <a:cs typeface="+mn-lt"/>
              </a:rPr>
              <a:t>各种类型的数据</a:t>
            </a:r>
            <a:r>
              <a:rPr lang="en-US" sz="1600" b="0">
                <a:solidFill>
                  <a:srgbClr val="171717"/>
                </a:solidFill>
                <a:latin typeface="+mn-lt"/>
                <a:ea typeface="+mn-lt"/>
                <a:cs typeface="+mn-lt"/>
              </a:rPr>
              <a:t>) </a:t>
            </a:r>
            <a:r>
              <a:rPr lang="zh-CN" sz="1600" b="0">
                <a:solidFill>
                  <a:srgbClr val="171717"/>
                </a:solidFill>
                <a:latin typeface="+mn-lt"/>
                <a:ea typeface="+mn-lt"/>
                <a:cs typeface="+mn-lt"/>
              </a:rPr>
              <a:t>将字符写入文本流</a:t>
            </a:r>
            <a:endParaRPr lang="en-US" sz="1600" b="0">
              <a:solidFill>
                <a:srgbClr val="171717"/>
              </a:solidFill>
              <a:latin typeface="+mn-lt"/>
              <a:ea typeface="+mn-lt"/>
              <a:cs typeface="+mn-lt"/>
            </a:endParaRPr>
          </a:p>
          <a:p>
            <a:r>
              <a:rPr lang="en-US" sz="1600" b="0">
                <a:solidFill>
                  <a:schemeClr val="accent1"/>
                </a:solidFill>
                <a:effectLst>
                  <a:outerShdw blurRad="38100" dist="25400" dir="5400000" algn="ctr" rotWithShape="0">
                    <a:srgbClr val="6E747A">
                      <a:alpha val="43000"/>
                    </a:srgbClr>
                  </a:outerShdw>
                </a:effectLst>
                <a:latin typeface="+mn-lt"/>
                <a:ea typeface="+mn-lt"/>
                <a:cs typeface="+mn-lt"/>
              </a:rPr>
              <a:t>WriteLine</a:t>
            </a:r>
            <a:r>
              <a:rPr lang="en-US" sz="1600" b="0">
                <a:solidFill>
                  <a:srgbClr val="171717"/>
                </a:solidFill>
                <a:latin typeface="+mn-lt"/>
                <a:ea typeface="+mn-lt"/>
                <a:cs typeface="+mn-lt"/>
              </a:rPr>
              <a:t>(</a:t>
            </a:r>
            <a:r>
              <a:rPr lang="zh-CN" sz="1600" b="0">
                <a:solidFill>
                  <a:srgbClr val="171717"/>
                </a:solidFill>
                <a:latin typeface="+mn-lt"/>
                <a:ea typeface="+mn-lt"/>
                <a:cs typeface="+mn-lt"/>
              </a:rPr>
              <a:t>各种类型的数据</a:t>
            </a:r>
            <a:r>
              <a:rPr lang="en-US" sz="1600" b="0">
                <a:solidFill>
                  <a:srgbClr val="171717"/>
                </a:solidFill>
                <a:latin typeface="+mn-lt"/>
                <a:ea typeface="+mn-lt"/>
                <a:cs typeface="+mn-lt"/>
              </a:rPr>
              <a:t>) </a:t>
            </a:r>
            <a:r>
              <a:rPr lang="zh-CN" sz="1600" b="0">
                <a:solidFill>
                  <a:srgbClr val="171717"/>
                </a:solidFill>
                <a:latin typeface="+mn-lt"/>
                <a:ea typeface="+mn-lt"/>
                <a:cs typeface="+mn-lt"/>
              </a:rPr>
              <a:t>将字符写入文本流，并跟上终止符。</a:t>
            </a:r>
            <a:endParaRPr lang="zh-CN" altLang="en-US" sz="1600">
              <a:latin typeface="+mn-lt"/>
              <a:ea typeface="+mn-lt"/>
              <a:cs typeface="+mn-lt"/>
            </a:endParaRPr>
          </a:p>
        </p:txBody>
      </p:sp>
      <p:sp>
        <p:nvSpPr>
          <p:cNvPr id="7" name="文本框 6"/>
          <p:cNvSpPr txBox="1"/>
          <p:nvPr/>
        </p:nvSpPr>
        <p:spPr>
          <a:xfrm>
            <a:off x="655320" y="1696720"/>
            <a:ext cx="5282565" cy="368300"/>
          </a:xfrm>
          <a:prstGeom prst="rect">
            <a:avLst/>
          </a:prstGeom>
          <a:noFill/>
        </p:spPr>
        <p:txBody>
          <a:bodyPr wrap="none" rtlCol="0" anchor="t">
            <a:spAutoFit/>
          </a:bodyPr>
          <a:p>
            <a:r>
              <a:rPr>
                <a:ln w="22225">
                  <a:solidFill>
                    <a:schemeClr val="accent2"/>
                  </a:solidFill>
                  <a:prstDash val="solid"/>
                </a:ln>
                <a:solidFill>
                  <a:schemeClr val="accent2">
                    <a:lumMod val="40000"/>
                    <a:lumOff val="60000"/>
                  </a:schemeClr>
                </a:solidFill>
                <a:latin typeface="+mn-lt"/>
                <a:ea typeface="+mn-lt"/>
                <a:sym typeface="+mn-ea"/>
              </a:rPr>
              <a:t>StreamWriter</a:t>
            </a:r>
            <a:r>
              <a:rPr lang="zh-CN">
                <a:ln w="22225">
                  <a:solidFill>
                    <a:schemeClr val="accent2"/>
                  </a:solidFill>
                  <a:prstDash val="solid"/>
                </a:ln>
                <a:solidFill>
                  <a:schemeClr val="accent2">
                    <a:lumMod val="40000"/>
                    <a:lumOff val="60000"/>
                  </a:schemeClr>
                </a:solidFill>
                <a:latin typeface="+mn-lt"/>
                <a:ea typeface="+mn-lt"/>
                <a:sym typeface="+mn-ea"/>
              </a:rPr>
              <a:t>：</a:t>
            </a:r>
            <a:r>
              <a:rPr lang="zh-CN">
                <a:effectLst>
                  <a:outerShdw blurRad="38100" dist="19050" dir="2700000" algn="tl" rotWithShape="0">
                    <a:schemeClr val="dk1">
                      <a:alpha val="40000"/>
                    </a:schemeClr>
                  </a:outerShdw>
                </a:effectLst>
                <a:latin typeface="+mn-lt"/>
                <a:ea typeface="+mn-lt"/>
                <a:sym typeface="+mn-ea"/>
              </a:rPr>
              <a:t>以一种</a:t>
            </a:r>
            <a:r>
              <a:rPr lang="zh-CN">
                <a:solidFill>
                  <a:schemeClr val="accent1"/>
                </a:solidFill>
                <a:effectLst>
                  <a:outerShdw blurRad="38100" dist="25400" dir="5400000" algn="ctr" rotWithShape="0">
                    <a:srgbClr val="6E747A">
                      <a:alpha val="43000"/>
                    </a:srgbClr>
                  </a:outerShdw>
                </a:effectLst>
                <a:latin typeface="+mn-lt"/>
                <a:ea typeface="+mn-lt"/>
                <a:sym typeface="+mn-ea"/>
              </a:rPr>
              <a:t>特定的编码</a:t>
            </a:r>
            <a:r>
              <a:rPr lang="zh-CN">
                <a:effectLst>
                  <a:outerShdw blurRad="38100" dist="19050" dir="2700000" algn="tl" rotWithShape="0">
                    <a:schemeClr val="dk1">
                      <a:alpha val="40000"/>
                    </a:schemeClr>
                  </a:outerShdw>
                </a:effectLst>
                <a:latin typeface="+mn-lt"/>
                <a:ea typeface="+mn-lt"/>
                <a:sym typeface="+mn-ea"/>
              </a:rPr>
              <a:t>向流中</a:t>
            </a:r>
            <a:r>
              <a:rPr lang="zh-CN">
                <a:ln w="22225">
                  <a:solidFill>
                    <a:schemeClr val="accent2"/>
                  </a:solidFill>
                  <a:prstDash val="solid"/>
                </a:ln>
                <a:solidFill>
                  <a:schemeClr val="accent2">
                    <a:lumMod val="40000"/>
                    <a:lumOff val="60000"/>
                  </a:schemeClr>
                </a:solidFill>
                <a:latin typeface="+mn-lt"/>
                <a:ea typeface="+mn-lt"/>
                <a:sym typeface="+mn-ea"/>
              </a:rPr>
              <a:t>写入</a:t>
            </a:r>
            <a:r>
              <a:rPr lang="zh-CN">
                <a:effectLst>
                  <a:outerShdw blurRad="38100" dist="19050" dir="2700000" algn="tl" rotWithShape="0">
                    <a:schemeClr val="dk1">
                      <a:alpha val="40000"/>
                    </a:schemeClr>
                  </a:outerShdw>
                </a:effectLst>
                <a:latin typeface="+mn-lt"/>
                <a:ea typeface="+mn-lt"/>
                <a:sym typeface="+mn-ea"/>
              </a:rPr>
              <a:t>字符</a:t>
            </a:r>
            <a:endParaRPr lang="zh-CN">
              <a:effectLst>
                <a:outerShdw blurRad="38100" dist="19050" dir="2700000" algn="tl" rotWithShape="0">
                  <a:schemeClr val="dk1">
                    <a:alpha val="40000"/>
                  </a:schemeClr>
                </a:outerShdw>
              </a:effectLst>
              <a:latin typeface="+mn-lt"/>
              <a:ea typeface="+mn-lt"/>
              <a:sym typeface="+mn-ea"/>
            </a:endParaRPr>
          </a:p>
        </p:txBody>
      </p:sp>
      <p:sp>
        <p:nvSpPr>
          <p:cNvPr id="8" name="文本框 7"/>
          <p:cNvSpPr txBox="1"/>
          <p:nvPr/>
        </p:nvSpPr>
        <p:spPr>
          <a:xfrm>
            <a:off x="655320" y="4225290"/>
            <a:ext cx="8119110" cy="337185"/>
          </a:xfrm>
          <a:prstGeom prst="rect">
            <a:avLst/>
          </a:prstGeom>
          <a:noFill/>
          <a:ln w="9525">
            <a:noFill/>
          </a:ln>
        </p:spPr>
        <p:txBody>
          <a:bodyPr wrap="square">
            <a:spAutoFit/>
          </a:bodyPr>
          <a:p>
            <a:r>
              <a:rPr lang="zh-CN" sz="1600" b="0">
                <a:latin typeface="+mn-lt"/>
                <a:ea typeface="+mn-lt"/>
              </a:rPr>
              <a:t>注：</a:t>
            </a:r>
            <a:r>
              <a:rPr lang="zh-CN" sz="1600" b="0">
                <a:solidFill>
                  <a:srgbClr val="FF0000"/>
                </a:solidFill>
                <a:latin typeface="+mn-lt"/>
                <a:ea typeface="+mn-lt"/>
              </a:rPr>
              <a:t>视频、音频</a:t>
            </a:r>
            <a:r>
              <a:rPr lang="zh-CN" sz="1600" b="0">
                <a:latin typeface="+mn-lt"/>
                <a:ea typeface="+mn-lt"/>
              </a:rPr>
              <a:t>的读取是以</a:t>
            </a:r>
            <a:r>
              <a:rPr lang="zh-CN" sz="1600" b="1">
                <a:solidFill>
                  <a:schemeClr val="accent1"/>
                </a:solidFill>
                <a:effectLst>
                  <a:outerShdw blurRad="38100" dist="25400" dir="5400000" algn="ctr" rotWithShape="0">
                    <a:srgbClr val="6E747A">
                      <a:alpha val="43000"/>
                    </a:srgbClr>
                  </a:outerShdw>
                </a:effectLst>
                <a:latin typeface="+mn-lt"/>
                <a:ea typeface="+mn-lt"/>
              </a:rPr>
              <a:t>字节流</a:t>
            </a:r>
            <a:r>
              <a:rPr lang="zh-CN" sz="1600" b="0">
                <a:latin typeface="+mn-lt"/>
                <a:ea typeface="+mn-lt"/>
              </a:rPr>
              <a:t>的形式读取，</a:t>
            </a:r>
            <a:r>
              <a:rPr lang="zh-CN" sz="1600" b="1">
                <a:latin typeface="+mn-lt"/>
                <a:ea typeface="+mn-lt"/>
              </a:rPr>
              <a:t>字符流读取的是不能播放的，</a:t>
            </a:r>
            <a:endParaRPr lang="zh-CN" altLang="en-US" sz="1600">
              <a:latin typeface="+mn-lt"/>
              <a:ea typeface="+mn-lt"/>
            </a:endParaRPr>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4473</Words>
  <Application>WPS 演示</Application>
  <PresentationFormat>全屏显示(16:9)</PresentationFormat>
  <Paragraphs>232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微软雅黑</vt:lpstr>
      <vt:lpstr>Calibri</vt:lpstr>
      <vt:lpstr>Impact</vt:lpstr>
      <vt:lpstr>Verdana</vt:lpstr>
      <vt:lpstr>Times New Roman</vt:lpstr>
      <vt:lpstr>Courier New</vt:lpstr>
      <vt:lpstr>Segoe UI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BRH201</cp:lastModifiedBy>
  <cp:revision>795</cp:revision>
  <dcterms:created xsi:type="dcterms:W3CDTF">2014-02-20T03:23:00Z</dcterms:created>
  <dcterms:modified xsi:type="dcterms:W3CDTF">2021-12-23T03:59:52Z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02D69D0BD51342FC8D6785D2A95ABB8A</vt:lpwstr>
  </property>
</Properties>
</file>