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notesMasterIdLst>
    <p:notesMasterId r:id="rId7"/>
  </p:notesMasterIdLst>
  <p:handoutMasterIdLst>
    <p:handoutMasterId r:id="rId8"/>
  </p:handoutMasterIdLst>
  <p:sldIdLst>
    <p:sldId id="341" r:id="rId2"/>
    <p:sldId id="439" r:id="rId3"/>
    <p:sldId id="440" r:id="rId4"/>
    <p:sldId id="441" r:id="rId5"/>
    <p:sldId id="442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3300"/>
    <a:srgbClr val="FF0000"/>
    <a:srgbClr val="0066FF"/>
    <a:srgbClr val="5368E0"/>
    <a:srgbClr val="D22332"/>
    <a:srgbClr val="808080"/>
    <a:srgbClr val="959597"/>
    <a:srgbClr val="6D0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 autoAdjust="0"/>
    <p:restoredTop sz="94710" autoAdjust="0"/>
  </p:normalViewPr>
  <p:slideViewPr>
    <p:cSldViewPr>
      <p:cViewPr varScale="1">
        <p:scale>
          <a:sx n="91" d="100"/>
          <a:sy n="91" d="100"/>
        </p:scale>
        <p:origin x="4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56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6" y="2"/>
            <a:ext cx="2945955" cy="4956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A44B493D-06AA-4E88-BA66-2BD5887119D9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24"/>
            <a:ext cx="2945955" cy="4956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6" y="9429324"/>
            <a:ext cx="2945955" cy="4956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2CDA785A-1A98-46A5-A28F-6164E89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6" y="2"/>
            <a:ext cx="2945955" cy="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4" y="4715482"/>
            <a:ext cx="5437550" cy="446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324"/>
            <a:ext cx="2945955" cy="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6" y="9429324"/>
            <a:ext cx="2945955" cy="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3AE6C978-6B34-40CD-8940-04CC73CE6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4" name="Picture 3" descr="NEST-logo-July20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26437"/>
            <a:ext cx="2832100" cy="70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8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C44DD-D2D8-4DDC-81DB-CDC01CB4B4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72899-9720-435D-85BA-546A71EEDE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4929"/>
            <a:ext cx="7886700" cy="101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057400" cy="365125"/>
          </a:xfrm>
        </p:spPr>
        <p:txBody>
          <a:bodyPr/>
          <a:lstStyle/>
          <a:p>
            <a:pPr>
              <a:defRPr/>
            </a:pPr>
            <a:fld id="{CA892AAA-FF65-4E99-801D-D6AF838DCDB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/7</a:t>
            </a:r>
            <a:endParaRPr lang="en-US" dirty="0"/>
          </a:p>
        </p:txBody>
      </p:sp>
      <p:pic>
        <p:nvPicPr>
          <p:cNvPr id="7" name="Picture 6" descr="NEST-logo-July20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26437"/>
            <a:ext cx="2832100" cy="70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93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D66D4-8071-4FAA-9AD1-F20C134513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BF460-0DCF-40DB-9E63-740458F771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86542-DD2F-4945-BE0B-023C32FEF2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427A7-3DCC-4250-A142-44F178AEDA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972C0-5F98-43E3-92B9-ECF4A684C2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BD865-3841-49DE-8437-BEF6C953F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7A97B-A561-4EEE-9954-E60AA6C4DE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5045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B76327-C22E-417C-B073-B1D3E74E81C0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/7</a:t>
            </a:r>
            <a:endParaRPr lang="en-US" dirty="0"/>
          </a:p>
        </p:txBody>
      </p:sp>
      <p:pic>
        <p:nvPicPr>
          <p:cNvPr id="8" name="Picture 5" descr="TUOM_4COL_cropped_30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6695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2300287"/>
            <a:ext cx="7772400" cy="1012825"/>
          </a:xfrm>
        </p:spPr>
        <p:txBody>
          <a:bodyPr/>
          <a:lstStyle/>
          <a:p>
            <a:pPr algn="ctr"/>
            <a:r>
              <a:rPr lang="en-US" altLang="en-US" sz="3200" b="1" dirty="0" err="1" smtClean="0"/>
              <a:t>Macrospin</a:t>
            </a:r>
            <a:r>
              <a:rPr lang="en-US" altLang="en-US" sz="3200" b="1" dirty="0" smtClean="0"/>
              <a:t> Model</a:t>
            </a:r>
            <a:endParaRPr lang="en-US" altLang="en-US" sz="3200" b="1" dirty="0"/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7620000" cy="1752600"/>
          </a:xfrm>
        </p:spPr>
        <p:txBody>
          <a:bodyPr/>
          <a:lstStyle/>
          <a:p>
            <a:r>
              <a:rPr lang="en-US" altLang="en-US" sz="3200" dirty="0" smtClean="0"/>
              <a:t>Jim </a:t>
            </a:r>
            <a:r>
              <a:rPr lang="en-US" altLang="en-US" sz="3200" dirty="0" smtClean="0"/>
              <a:t>Miles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description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GB" dirty="0" err="1" smtClean="0"/>
              <a:t>Macrospin</a:t>
            </a:r>
            <a:r>
              <a:rPr lang="en-GB" dirty="0" smtClean="0"/>
              <a:t>: a single element is described by a single 3-D moment</a:t>
            </a:r>
          </a:p>
          <a:p>
            <a:r>
              <a:rPr lang="en-GB" dirty="0" smtClean="0"/>
              <a:t>Dynamic: each moment obeys the Landau </a:t>
            </a:r>
            <a:r>
              <a:rPr lang="en-GB" dirty="0" err="1" smtClean="0"/>
              <a:t>Lifshitz</a:t>
            </a:r>
            <a:r>
              <a:rPr lang="en-GB" dirty="0" smtClean="0"/>
              <a:t> equation</a:t>
            </a:r>
          </a:p>
          <a:p>
            <a:r>
              <a:rPr lang="en-GB" dirty="0" smtClean="0"/>
              <a:t>Starting condition: M(t=0) has to be specified</a:t>
            </a:r>
          </a:p>
          <a:p>
            <a:r>
              <a:rPr lang="en-GB" dirty="0" err="1" smtClean="0"/>
              <a:t>dM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is integrated for a stated time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92AAA-FF65-4E99-801D-D6AF838DCDB7}" type="slidenum">
              <a:rPr lang="en-US" smtClean="0"/>
              <a:pPr>
                <a:defRPr/>
              </a:pPr>
              <a:t>2</a:t>
            </a:fld>
            <a:r>
              <a:rPr lang="en-US" smtClean="0"/>
              <a:t>/7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58061" y="4644917"/>
            <a:ext cx="1847619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58061" y="3977241"/>
            <a:ext cx="1565344" cy="667676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270108" y="3051503"/>
            <a:ext cx="5153" cy="157939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77070" y="3252872"/>
            <a:ext cx="1154998" cy="13780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4386" y="4644917"/>
            <a:ext cx="570964" cy="38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</a:rPr>
              <a:t>x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9551" y="3968599"/>
            <a:ext cx="570964" cy="38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y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9973" y="2990453"/>
            <a:ext cx="570964" cy="38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z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3683" y="3048000"/>
            <a:ext cx="57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M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6502" y="2825689"/>
            <a:ext cx="3262923" cy="46143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08989" y="5258774"/>
            <a:ext cx="27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 elements, different Ms. </a:t>
            </a:r>
            <a:r>
              <a:rPr lang="en-GB" dirty="0"/>
              <a:t>S</a:t>
            </a:r>
            <a:r>
              <a:rPr lang="en-GB" dirty="0" smtClean="0"/>
              <a:t>tep function applied field in the z-direction at t=0.025ns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277070" y="4636267"/>
            <a:ext cx="1154998" cy="10331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277070" y="4161227"/>
            <a:ext cx="1106429" cy="485371"/>
          </a:xfrm>
          <a:prstGeom prst="straightConnector1">
            <a:avLst/>
          </a:prstGeom>
          <a:ln w="25400">
            <a:solidFill>
              <a:srgbClr val="66FF3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68300" y="3283765"/>
            <a:ext cx="6961" cy="1338638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85733" y="3401424"/>
            <a:ext cx="57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rgbClr val="0000FF"/>
                </a:solidFill>
              </a:rPr>
              <a:t>Mz</a:t>
            </a:r>
            <a:endParaRPr lang="en-GB" sz="14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3965" y="4640240"/>
            <a:ext cx="57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rgbClr val="FF0000"/>
                </a:solidFill>
              </a:rPr>
              <a:t>Mx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104" y="3990453"/>
            <a:ext cx="57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66FF33"/>
                </a:solidFill>
              </a:rPr>
              <a:t>My</a:t>
            </a:r>
            <a:endParaRPr lang="en-GB" sz="14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Includes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dirty="0" smtClean="0"/>
              <a:t>crystalline anisotropy; </a:t>
            </a:r>
          </a:p>
          <a:p>
            <a:pPr lvl="1"/>
            <a:r>
              <a:rPr lang="en-GB" dirty="0" smtClean="0"/>
              <a:t>shape </a:t>
            </a:r>
            <a:r>
              <a:rPr lang="en-GB" dirty="0"/>
              <a:t>anisotropy; </a:t>
            </a:r>
            <a:endParaRPr lang="en-GB" dirty="0" smtClean="0"/>
          </a:p>
          <a:p>
            <a:pPr lvl="1"/>
            <a:r>
              <a:rPr lang="en-GB" dirty="0" err="1" smtClean="0"/>
              <a:t>magnetostatic</a:t>
            </a:r>
            <a:r>
              <a:rPr lang="en-GB" dirty="0" smtClean="0"/>
              <a:t> interactions between all elements, optional periodic BCs; </a:t>
            </a:r>
          </a:p>
          <a:p>
            <a:pPr lvl="1"/>
            <a:r>
              <a:rPr lang="en-GB" dirty="0" smtClean="0"/>
              <a:t>vertical </a:t>
            </a:r>
            <a:r>
              <a:rPr lang="en-GB" dirty="0"/>
              <a:t>exchange </a:t>
            </a:r>
            <a:r>
              <a:rPr lang="en-GB" dirty="0" smtClean="0"/>
              <a:t>interactions between touching pairs (up-column only); </a:t>
            </a:r>
          </a:p>
          <a:p>
            <a:pPr lvl="1"/>
            <a:r>
              <a:rPr lang="en-GB" dirty="0" smtClean="0"/>
              <a:t>external </a:t>
            </a:r>
            <a:r>
              <a:rPr lang="en-GB" dirty="0"/>
              <a:t>vector applied field H(t</a:t>
            </a:r>
            <a:r>
              <a:rPr lang="en-GB" dirty="0" smtClean="0"/>
              <a:t>)</a:t>
            </a:r>
          </a:p>
          <a:p>
            <a:r>
              <a:rPr lang="en-GB" dirty="0" smtClean="0"/>
              <a:t>Any </a:t>
            </a:r>
            <a:r>
              <a:rPr lang="en-GB" dirty="0"/>
              <a:t>number of elements (limited by CPU time, a 200 element loop takes about 3 minutes, but setup can take </a:t>
            </a:r>
            <a:r>
              <a:rPr lang="en-GB" dirty="0" smtClean="0"/>
              <a:t>much longer </a:t>
            </a:r>
            <a:r>
              <a:rPr lang="en-GB" dirty="0"/>
              <a:t>(</a:t>
            </a:r>
            <a:r>
              <a:rPr lang="en-GB" dirty="0" smtClean="0"/>
              <a:t>30+ </a:t>
            </a:r>
            <a:r>
              <a:rPr lang="en-GB" dirty="0"/>
              <a:t>minutes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 smtClean="0"/>
              <a:t>Most properties of each element </a:t>
            </a:r>
            <a:r>
              <a:rPr lang="en-GB" dirty="0"/>
              <a:t>can be </a:t>
            </a:r>
            <a:r>
              <a:rPr lang="en-GB" dirty="0" smtClean="0"/>
              <a:t>different to the rest.</a:t>
            </a:r>
          </a:p>
          <a:p>
            <a:r>
              <a:rPr lang="en-GB" dirty="0" smtClean="0"/>
              <a:t>Elements </a:t>
            </a:r>
            <a:r>
              <a:rPr lang="en-GB" dirty="0"/>
              <a:t>have ellipsoidal cross-section in the x-y plane (can be circular)</a:t>
            </a:r>
          </a:p>
          <a:p>
            <a:r>
              <a:rPr lang="en-GB" dirty="0" smtClean="0"/>
              <a:t>Element </a:t>
            </a:r>
            <a:r>
              <a:rPr lang="en-GB" dirty="0"/>
              <a:t>shape is invariant in the </a:t>
            </a:r>
            <a:r>
              <a:rPr lang="en-GB" dirty="0" smtClean="0"/>
              <a:t>z-direction.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92AAA-FF65-4E99-801D-D6AF838DCDB7}" type="slidenum">
              <a:rPr lang="en-US" smtClean="0"/>
              <a:pPr>
                <a:defRPr/>
              </a:pPr>
              <a:t>3</a:t>
            </a:fld>
            <a:r>
              <a:rPr lang="en-US" smtClean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seems to work…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96000"/>
            <a:ext cx="7886700" cy="461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The framework is flexible and self-documented but so far I haven’t </a:t>
            </a:r>
            <a:r>
              <a:rPr lang="en-GB" dirty="0" err="1" smtClean="0"/>
              <a:t>contructed</a:t>
            </a:r>
            <a:r>
              <a:rPr lang="en-GB" dirty="0" smtClean="0"/>
              <a:t> a user manual or GUI. Making it trivial to exploit the full flexibility is a non-trivial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92AAA-FF65-4E99-801D-D6AF838DCDB7}" type="slidenum">
              <a:rPr lang="en-US" smtClean="0"/>
              <a:pPr>
                <a:defRPr/>
              </a:pPr>
              <a:t>4</a:t>
            </a:fld>
            <a:r>
              <a:rPr lang="en-US" smtClean="0"/>
              <a:t>/7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6202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6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parameter setup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8" y="2514600"/>
            <a:ext cx="9067800" cy="3662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%---------------------------------------------------------------------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 S4 Inter-layer exchange parameters</a:t>
            </a:r>
          </a:p>
          <a:p>
            <a:pPr marL="0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%---------------------------------------------------------------------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=M*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*M;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 For surface to surface separation d then: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Cexg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={C0+C1*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(-d/D1)+C2*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(-2*d/D2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 * cos{(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2*pi*d/lambda)+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phi}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 C0, C1 and C2 are all per unit area.</a:t>
            </a:r>
          </a:p>
          <a:p>
            <a:pPr marL="0" indent="0">
              <a:buNone/>
            </a:pP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LLG_ex_up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exg_terms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GB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true,false,false,false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% include the following terms: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exg_exp_0=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0.1/(pi*</a:t>
            </a:r>
            <a:r>
              <a:rPr lang="en-GB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a_mean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b_mean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% (/m^2) C0 in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=C0*M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exg_exp_1=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[0.0,0.1e-9]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% [/m^2,m]: [C1,D1] in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=C1*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(-d/D1)*M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exg_exp_2=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[0.0,0.1e-9]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% [/m^2,m]: [C2,D2] in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=C2*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(-2*d/D2)*M</a:t>
            </a:r>
          </a:p>
          <a:p>
            <a:pPr marL="0" indent="0">
              <a:buNone/>
            </a:pP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exg_cos=</a:t>
            </a:r>
            <a:r>
              <a:rPr lang="it-IT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[1.0e-9,0.0]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% [m,radians]: [lambda,phi] in </a:t>
            </a:r>
            <a:r>
              <a:rPr lang="it-IT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(2*pi*d/lambda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it-IT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92AAA-FF65-4E99-801D-D6AF838DCDB7}" type="slidenum">
              <a:rPr lang="en-US" smtClean="0"/>
              <a:pPr>
                <a:defRPr/>
              </a:pPr>
              <a:t>5</a:t>
            </a:fld>
            <a:r>
              <a:rPr lang="en-US" smtClean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5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5438</TotalTime>
  <Words>330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Macrospin Model</vt:lpstr>
      <vt:lpstr>Model description </vt:lpstr>
      <vt:lpstr>Features</vt:lpstr>
      <vt:lpstr>It seems to work…</vt:lpstr>
      <vt:lpstr>Example parameter setup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angle neutron scattering (SANS) from media materials</dc:title>
  <dc:creator>tom</dc:creator>
  <cp:lastModifiedBy>Jim</cp:lastModifiedBy>
  <cp:revision>357</cp:revision>
  <cp:lastPrinted>2016-07-27T08:30:03Z</cp:lastPrinted>
  <dcterms:created xsi:type="dcterms:W3CDTF">2009-04-06T10:38:08Z</dcterms:created>
  <dcterms:modified xsi:type="dcterms:W3CDTF">2016-11-18T11:10:39Z</dcterms:modified>
</cp:coreProperties>
</file>