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21396325" cy="30267275"/>
  <p:notesSz cx="6858000" cy="9144000"/>
  <p:defaultTextStyle>
    <a:defPPr>
      <a:defRPr lang="en-US"/>
    </a:defPPr>
    <a:lvl1pPr marL="0" algn="l" defTabSz="247967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1pPr>
    <a:lvl2pPr marL="1240155" algn="l" defTabSz="247967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2pPr>
    <a:lvl3pPr marL="2479675" algn="l" defTabSz="247967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3pPr>
    <a:lvl4pPr marL="3719830" algn="l" defTabSz="247967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4pPr>
    <a:lvl5pPr marL="4959985" algn="l" defTabSz="247967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5pPr>
    <a:lvl6pPr marL="6199505" algn="l" defTabSz="247967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6pPr>
    <a:lvl7pPr marL="7439660" algn="l" defTabSz="247967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7pPr>
    <a:lvl8pPr marL="8679180" algn="l" defTabSz="247967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8pPr>
    <a:lvl9pPr marL="9919335" algn="l" defTabSz="2479675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221" autoAdjust="0"/>
  </p:normalViewPr>
  <p:slideViewPr>
    <p:cSldViewPr snapToGrid="0">
      <p:cViewPr varScale="1">
        <p:scale>
          <a:sx n="20" d="100"/>
          <a:sy n="20" d="100"/>
        </p:scale>
        <p:origin x="3024" y="304"/>
      </p:cViewPr>
      <p:guideLst>
        <p:guide orient="horz" pos="9532"/>
        <p:guide pos="6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CC7F2-E90A-414F-8686-ACE5AB63EFC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9935E-E14F-45BE-8B10-F7FE2E98BB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Empty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9935E-E14F-45BE-8B10-F7FE2E98BB5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6" y="4953467"/>
            <a:ext cx="18186876" cy="10537496"/>
          </a:xfrm>
        </p:spPr>
        <p:txBody>
          <a:bodyPr anchor="b"/>
          <a:lstStyle>
            <a:lvl1pPr algn="ctr">
              <a:defRPr sz="14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2" y="15897329"/>
            <a:ext cx="16047244" cy="7307583"/>
          </a:xfrm>
        </p:spPr>
        <p:txBody>
          <a:bodyPr/>
          <a:lstStyle>
            <a:lvl1pPr marL="0" indent="0" algn="ctr">
              <a:buNone/>
              <a:defRPr sz="5615"/>
            </a:lvl1pPr>
            <a:lvl2pPr marL="1069975" indent="0" algn="ctr">
              <a:buNone/>
              <a:defRPr sz="4680"/>
            </a:lvl2pPr>
            <a:lvl3pPr marL="2139315" indent="0" algn="ctr">
              <a:buNone/>
              <a:defRPr sz="4210"/>
            </a:lvl3pPr>
            <a:lvl4pPr marL="3209290" indent="0" algn="ctr">
              <a:buNone/>
              <a:defRPr sz="3745"/>
            </a:lvl4pPr>
            <a:lvl5pPr marL="4279265" indent="0" algn="ctr">
              <a:buNone/>
              <a:defRPr sz="3745"/>
            </a:lvl5pPr>
            <a:lvl6pPr marL="5348605" indent="0" algn="ctr">
              <a:buNone/>
              <a:defRPr sz="3745"/>
            </a:lvl6pPr>
            <a:lvl7pPr marL="6418580" indent="0" algn="ctr">
              <a:buNone/>
              <a:defRPr sz="3745"/>
            </a:lvl7pPr>
            <a:lvl8pPr marL="7488555" indent="0" algn="ctr">
              <a:buNone/>
              <a:defRPr sz="3745"/>
            </a:lvl8pPr>
            <a:lvl9pPr marL="8558530" indent="0" algn="ctr">
              <a:buNone/>
              <a:defRPr sz="37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D1B-3091-4572-9956-D36DCF4263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DDA-7B18-4AC1-A2AA-60372D0E54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D1B-3091-4572-9956-D36DCF4263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DDA-7B18-4AC1-A2AA-60372D0E54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7" y="1611453"/>
            <a:ext cx="4613583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1611453"/>
            <a:ext cx="13573294" cy="25650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D1B-3091-4572-9956-D36DCF4263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DDA-7B18-4AC1-A2AA-60372D0E54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D1B-3091-4572-9956-D36DCF4263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DDA-7B18-4AC1-A2AA-60372D0E54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7545811"/>
            <a:ext cx="18454330" cy="12590343"/>
          </a:xfrm>
        </p:spPr>
        <p:txBody>
          <a:bodyPr anchor="b"/>
          <a:lstStyle>
            <a:lvl1pPr>
              <a:defRPr sz="14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20255263"/>
            <a:ext cx="18454330" cy="6620963"/>
          </a:xfrm>
        </p:spPr>
        <p:txBody>
          <a:bodyPr/>
          <a:lstStyle>
            <a:lvl1pPr marL="0" indent="0">
              <a:buNone/>
              <a:defRPr sz="5615">
                <a:solidFill>
                  <a:schemeClr val="tx1"/>
                </a:solidFill>
              </a:defRPr>
            </a:lvl1pPr>
            <a:lvl2pPr marL="1069975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31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9290" indent="0">
              <a:buNone/>
              <a:defRPr sz="3745">
                <a:solidFill>
                  <a:schemeClr val="tx1">
                    <a:tint val="75000"/>
                  </a:schemeClr>
                </a:solidFill>
              </a:defRPr>
            </a:lvl4pPr>
            <a:lvl5pPr marL="4279265" indent="0">
              <a:buNone/>
              <a:defRPr sz="3745">
                <a:solidFill>
                  <a:schemeClr val="tx1">
                    <a:tint val="75000"/>
                  </a:schemeClr>
                </a:solidFill>
              </a:defRPr>
            </a:lvl5pPr>
            <a:lvl6pPr marL="5348605" indent="0">
              <a:buNone/>
              <a:defRPr sz="3745">
                <a:solidFill>
                  <a:schemeClr val="tx1">
                    <a:tint val="75000"/>
                  </a:schemeClr>
                </a:solidFill>
              </a:defRPr>
            </a:lvl6pPr>
            <a:lvl7pPr marL="6418580" indent="0">
              <a:buNone/>
              <a:defRPr sz="3745">
                <a:solidFill>
                  <a:schemeClr val="tx1">
                    <a:tint val="75000"/>
                  </a:schemeClr>
                </a:solidFill>
              </a:defRPr>
            </a:lvl7pPr>
            <a:lvl8pPr marL="7488555" indent="0">
              <a:buNone/>
              <a:defRPr sz="3745">
                <a:solidFill>
                  <a:schemeClr val="tx1">
                    <a:tint val="75000"/>
                  </a:schemeClr>
                </a:solidFill>
              </a:defRPr>
            </a:lvl8pPr>
            <a:lvl9pPr marL="8558530" indent="0">
              <a:buNone/>
              <a:defRPr sz="37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D1B-3091-4572-9956-D36DCF4263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DDA-7B18-4AC1-A2AA-60372D0E54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8057261"/>
            <a:ext cx="9093438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8057261"/>
            <a:ext cx="9093438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D1B-3091-4572-9956-D36DCF4263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DDA-7B18-4AC1-A2AA-60372D0E54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611459"/>
            <a:ext cx="184543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7" y="7419689"/>
            <a:ext cx="9051647" cy="3636274"/>
          </a:xfrm>
        </p:spPr>
        <p:txBody>
          <a:bodyPr anchor="b"/>
          <a:lstStyle>
            <a:lvl1pPr marL="0" indent="0">
              <a:buNone/>
              <a:defRPr sz="5615" b="1"/>
            </a:lvl1pPr>
            <a:lvl2pPr marL="1069975" indent="0">
              <a:buNone/>
              <a:defRPr sz="4680" b="1"/>
            </a:lvl2pPr>
            <a:lvl3pPr marL="2139315" indent="0">
              <a:buNone/>
              <a:defRPr sz="4210" b="1"/>
            </a:lvl3pPr>
            <a:lvl4pPr marL="3209290" indent="0">
              <a:buNone/>
              <a:defRPr sz="3745" b="1"/>
            </a:lvl4pPr>
            <a:lvl5pPr marL="4279265" indent="0">
              <a:buNone/>
              <a:defRPr sz="3745" b="1"/>
            </a:lvl5pPr>
            <a:lvl6pPr marL="5348605" indent="0">
              <a:buNone/>
              <a:defRPr sz="3745" b="1"/>
            </a:lvl6pPr>
            <a:lvl7pPr marL="6418580" indent="0">
              <a:buNone/>
              <a:defRPr sz="3745" b="1"/>
            </a:lvl7pPr>
            <a:lvl8pPr marL="7488555" indent="0">
              <a:buNone/>
              <a:defRPr sz="3745" b="1"/>
            </a:lvl8pPr>
            <a:lvl9pPr marL="8558530" indent="0">
              <a:buNone/>
              <a:defRPr sz="37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7" y="11055963"/>
            <a:ext cx="9051647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2" y="7419689"/>
            <a:ext cx="9096225" cy="3636274"/>
          </a:xfrm>
        </p:spPr>
        <p:txBody>
          <a:bodyPr anchor="b"/>
          <a:lstStyle>
            <a:lvl1pPr marL="0" indent="0">
              <a:buNone/>
              <a:defRPr sz="5615" b="1"/>
            </a:lvl1pPr>
            <a:lvl2pPr marL="1069975" indent="0">
              <a:buNone/>
              <a:defRPr sz="4680" b="1"/>
            </a:lvl2pPr>
            <a:lvl3pPr marL="2139315" indent="0">
              <a:buNone/>
              <a:defRPr sz="4210" b="1"/>
            </a:lvl3pPr>
            <a:lvl4pPr marL="3209290" indent="0">
              <a:buNone/>
              <a:defRPr sz="3745" b="1"/>
            </a:lvl4pPr>
            <a:lvl5pPr marL="4279265" indent="0">
              <a:buNone/>
              <a:defRPr sz="3745" b="1"/>
            </a:lvl5pPr>
            <a:lvl6pPr marL="5348605" indent="0">
              <a:buNone/>
              <a:defRPr sz="3745" b="1"/>
            </a:lvl6pPr>
            <a:lvl7pPr marL="6418580" indent="0">
              <a:buNone/>
              <a:defRPr sz="3745" b="1"/>
            </a:lvl7pPr>
            <a:lvl8pPr marL="7488555" indent="0">
              <a:buNone/>
              <a:defRPr sz="3745" b="1"/>
            </a:lvl8pPr>
            <a:lvl9pPr marL="8558530" indent="0">
              <a:buNone/>
              <a:defRPr sz="37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2" y="11055963"/>
            <a:ext cx="9096225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D1B-3091-4572-9956-D36DCF42631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DDA-7B18-4AC1-A2AA-60372D0E54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D1B-3091-4572-9956-D36DCF42631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DDA-7B18-4AC1-A2AA-60372D0E54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D1B-3091-4572-9956-D36DCF42631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DDA-7B18-4AC1-A2AA-60372D0E54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4357936"/>
            <a:ext cx="10831890" cy="21509383"/>
          </a:xfrm>
        </p:spPr>
        <p:txBody>
          <a:bodyPr/>
          <a:lstStyle>
            <a:lvl1pPr>
              <a:defRPr sz="7485"/>
            </a:lvl1pPr>
            <a:lvl2pPr>
              <a:defRPr sz="6550"/>
            </a:lvl2pPr>
            <a:lvl3pPr>
              <a:defRPr sz="5615"/>
            </a:lvl3pPr>
            <a:lvl4pPr>
              <a:defRPr sz="4680"/>
            </a:lvl4pPr>
            <a:lvl5pPr>
              <a:defRPr sz="4680"/>
            </a:lvl5pPr>
            <a:lvl6pPr>
              <a:defRPr sz="4680"/>
            </a:lvl6pPr>
            <a:lvl7pPr>
              <a:defRPr sz="4680"/>
            </a:lvl7pPr>
            <a:lvl8pPr>
              <a:defRPr sz="4680"/>
            </a:lvl8pPr>
            <a:lvl9pPr>
              <a:defRPr sz="46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4"/>
            <a:ext cx="6900872" cy="16822160"/>
          </a:xfrm>
        </p:spPr>
        <p:txBody>
          <a:bodyPr/>
          <a:lstStyle>
            <a:lvl1pPr marL="0" indent="0">
              <a:buNone/>
              <a:defRPr sz="3745"/>
            </a:lvl1pPr>
            <a:lvl2pPr marL="1069975" indent="0">
              <a:buNone/>
              <a:defRPr sz="3275"/>
            </a:lvl2pPr>
            <a:lvl3pPr marL="2139315" indent="0">
              <a:buNone/>
              <a:defRPr sz="2810"/>
            </a:lvl3pPr>
            <a:lvl4pPr marL="3209290" indent="0">
              <a:buNone/>
              <a:defRPr sz="2340"/>
            </a:lvl4pPr>
            <a:lvl5pPr marL="4279265" indent="0">
              <a:buNone/>
              <a:defRPr sz="2340"/>
            </a:lvl5pPr>
            <a:lvl6pPr marL="5348605" indent="0">
              <a:buNone/>
              <a:defRPr sz="2340"/>
            </a:lvl6pPr>
            <a:lvl7pPr marL="6418580" indent="0">
              <a:buNone/>
              <a:defRPr sz="2340"/>
            </a:lvl7pPr>
            <a:lvl8pPr marL="7488555" indent="0">
              <a:buNone/>
              <a:defRPr sz="2340"/>
            </a:lvl8pPr>
            <a:lvl9pPr marL="8558530" indent="0">
              <a:buNone/>
              <a:defRPr sz="234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D1B-3091-4572-9956-D36DCF4263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DDA-7B18-4AC1-A2AA-60372D0E54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5" y="4357936"/>
            <a:ext cx="10831890" cy="21509383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975" indent="0">
              <a:buNone/>
              <a:defRPr sz="6550"/>
            </a:lvl2pPr>
            <a:lvl3pPr marL="2139315" indent="0">
              <a:buNone/>
              <a:defRPr sz="5615"/>
            </a:lvl3pPr>
            <a:lvl4pPr marL="3209290" indent="0">
              <a:buNone/>
              <a:defRPr sz="4680"/>
            </a:lvl4pPr>
            <a:lvl5pPr marL="4279265" indent="0">
              <a:buNone/>
              <a:defRPr sz="4680"/>
            </a:lvl5pPr>
            <a:lvl6pPr marL="5348605" indent="0">
              <a:buNone/>
              <a:defRPr sz="4680"/>
            </a:lvl6pPr>
            <a:lvl7pPr marL="6418580" indent="0">
              <a:buNone/>
              <a:defRPr sz="4680"/>
            </a:lvl7pPr>
            <a:lvl8pPr marL="7488555" indent="0">
              <a:buNone/>
              <a:defRPr sz="4680"/>
            </a:lvl8pPr>
            <a:lvl9pPr marL="8558530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4"/>
            <a:ext cx="6900872" cy="16822160"/>
          </a:xfrm>
        </p:spPr>
        <p:txBody>
          <a:bodyPr/>
          <a:lstStyle>
            <a:lvl1pPr marL="0" indent="0">
              <a:buNone/>
              <a:defRPr sz="3745"/>
            </a:lvl1pPr>
            <a:lvl2pPr marL="1069975" indent="0">
              <a:buNone/>
              <a:defRPr sz="3275"/>
            </a:lvl2pPr>
            <a:lvl3pPr marL="2139315" indent="0">
              <a:buNone/>
              <a:defRPr sz="2810"/>
            </a:lvl3pPr>
            <a:lvl4pPr marL="3209290" indent="0">
              <a:buNone/>
              <a:defRPr sz="2340"/>
            </a:lvl4pPr>
            <a:lvl5pPr marL="4279265" indent="0">
              <a:buNone/>
              <a:defRPr sz="2340"/>
            </a:lvl5pPr>
            <a:lvl6pPr marL="5348605" indent="0">
              <a:buNone/>
              <a:defRPr sz="2340"/>
            </a:lvl6pPr>
            <a:lvl7pPr marL="6418580" indent="0">
              <a:buNone/>
              <a:defRPr sz="2340"/>
            </a:lvl7pPr>
            <a:lvl8pPr marL="7488555" indent="0">
              <a:buNone/>
              <a:defRPr sz="2340"/>
            </a:lvl8pPr>
            <a:lvl9pPr marL="8558530" indent="0">
              <a:buNone/>
              <a:defRPr sz="234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D1B-3091-4572-9956-D36DCF4263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DDA-7B18-4AC1-A2AA-60372D0E54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1611459"/>
            <a:ext cx="184543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8057261"/>
            <a:ext cx="184543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8" y="28053288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BD1B-3091-4572-9956-D36DCF4263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28053288"/>
            <a:ext cx="7221260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6" y="28053288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8BDDA-7B18-4AC1-A2AA-60372D0E54A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39315" rtl="0" eaLnBrk="1" latinLnBrk="0" hangingPunct="1">
        <a:lnSpc>
          <a:spcPct val="90000"/>
        </a:lnSpc>
        <a:spcBef>
          <a:spcPct val="0"/>
        </a:spcBef>
        <a:buNone/>
        <a:defRPr sz="102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670" indent="-534670" algn="l" defTabSz="213931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0" kern="1200">
          <a:solidFill>
            <a:schemeClr val="tx1"/>
          </a:solidFill>
          <a:latin typeface="+mn-lt"/>
          <a:ea typeface="+mn-ea"/>
          <a:cs typeface="+mn-cs"/>
        </a:defRPr>
      </a:lvl1pPr>
      <a:lvl2pPr marL="1604645" indent="-534670" algn="l" defTabSz="213931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5" kern="1200">
          <a:solidFill>
            <a:schemeClr val="tx1"/>
          </a:solidFill>
          <a:latin typeface="+mn-lt"/>
          <a:ea typeface="+mn-ea"/>
          <a:cs typeface="+mn-cs"/>
        </a:defRPr>
      </a:lvl2pPr>
      <a:lvl3pPr marL="2674620" indent="-534670" algn="l" defTabSz="213931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743960" indent="-534670" algn="l" defTabSz="213931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3935" indent="-534670" algn="l" defTabSz="213931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3910" indent="-534670" algn="l" defTabSz="213931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3885" indent="-534670" algn="l" defTabSz="213931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3225" indent="-534670" algn="l" defTabSz="213931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93200" indent="-534670" algn="l" defTabSz="213931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31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975" algn="l" defTabSz="213931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9315" algn="l" defTabSz="213931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9290" algn="l" defTabSz="213931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9265" algn="l" defTabSz="213931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05" algn="l" defTabSz="213931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8580" algn="l" defTabSz="213931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8555" algn="l" defTabSz="213931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8530" algn="l" defTabSz="213931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0497" y="674048"/>
            <a:ext cx="19531765" cy="159973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MY" altLang="en-US" sz="6000" dirty="0"/>
              <a:t>#1322</a:t>
            </a:r>
            <a:r>
              <a:rPr lang="en-US" sz="6000" dirty="0"/>
              <a:t>: </a:t>
            </a:r>
            <a:r>
              <a:rPr lang="en-MY" altLang="en-US" sz="6000" b="1" dirty="0"/>
              <a:t>LEARNING URBAN PERCEPTION OF CITIES VIA STREET VIEW IMAGES</a:t>
            </a:r>
            <a:endParaRPr lang="en-MY" alt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0496" y="2319101"/>
            <a:ext cx="19544831" cy="13766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MY" altLang="en-US" sz="3600" dirty="0"/>
              <a:t>Lim Xin Qi</a:t>
            </a:r>
            <a:r>
              <a:rPr lang="en-US" sz="3600" dirty="0"/>
              <a:t>, </a:t>
            </a:r>
            <a:r>
              <a:rPr lang="en-MY" altLang="en-US" sz="3600" dirty="0"/>
              <a:t>1161303165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3600" dirty="0"/>
              <a:t>Supervisor</a:t>
            </a:r>
            <a:r>
              <a:rPr lang="en-MY" altLang="en-US" sz="3600" dirty="0"/>
              <a:t>:</a:t>
            </a:r>
            <a:r>
              <a:rPr lang="en-US" sz="3600" dirty="0"/>
              <a:t> </a:t>
            </a:r>
            <a:r>
              <a:rPr lang="en-MY" altLang="en-US" sz="3600" dirty="0">
                <a:sym typeface="+mn-ea"/>
              </a:rPr>
              <a:t>Dr. John See Su Yang</a:t>
            </a:r>
            <a:r>
              <a:rPr lang="en-US" sz="3600" dirty="0"/>
              <a:t>, Moderator</a:t>
            </a:r>
            <a:r>
              <a:rPr lang="en-MY" altLang="en-US" sz="3600" dirty="0"/>
              <a:t>: Dr. Wong Lai Kuan</a:t>
            </a:r>
            <a:endParaRPr lang="en-MY" alt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129" y="28597060"/>
            <a:ext cx="4397433" cy="12822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0709275" y="24944070"/>
            <a:ext cx="10028555" cy="3181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just"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 conclusion, a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suitable deep learning model </a:t>
            </a: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which achieved a validation mAP of 0.70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was identified and trained for the multi-labelled classification task to predict the perceptual attributes for a location given the GSV image of that location. The predictions were visualised on a web-based platform which enables user interactions</a:t>
            </a: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8190" y="9244330"/>
            <a:ext cx="9842500" cy="282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 identify and train a suitable deep learning model for a multilabelled classification task to predict the urban perception of a location given the </a:t>
            </a: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Google Street View (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GSV</a:t>
            </a: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image of that certain location.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 create an interactive neighbourhood-level visualisation on the predicted perceptual attributes.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709275" y="4624705"/>
            <a:ext cx="9990455" cy="19475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Training was done using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different model settings while the architecture and weights used were all respectively VGG16 and Places365.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batch size specified was also constantly 16. The validation loss and validation mAP are both taken at the point of the lowest validation loss.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4 was chosen because it behaved more normally.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Choropleth Maps of 6 perceptual attributes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Predominance Map 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Color encoding: Predominant attribute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Transparency encoding: Strength of predominance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4614545"/>
            <a:ext cx="9834880" cy="3785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just">
              <a:defRPr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perception of humans, particularly of a city, </a:t>
            </a: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commonly coined "Urban Perception"</a:t>
            </a: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 In the past, t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 effort to quantify the </a:t>
            </a: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urban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perception of a city was tremendously tedious since the studies were mostly carried out manually. In this paper, a more efficient and data-driven way </a:t>
            </a: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 urban perception study was carried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using deep learning </a:t>
            </a: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city streetscapes to predict the perceptual scores of neighbourhoods in Kuala Lumpur, Malaysia</a:t>
            </a: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53745" y="17985740"/>
            <a:ext cx="9834880" cy="101307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Dataset: Place Pulse 2.0 dataset (</a:t>
            </a: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Dubey et al., 2016) - GSV images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Model Architecture: VGG 16 architecture, pretrained on Places 365 weight (Zhou et al., 2017)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Evaluation Metrics: mean average precision (mAP)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Mean of AP 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Visualisation: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6 Choropleth Maps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 Predominance Map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Predominant perceptual attribute of neighbourhoods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Strength of predominance: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  <a:defRPr/>
            </a:pP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3745" y="12911455"/>
            <a:ext cx="9842500" cy="4230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Salesses et al. (2013) 's work is o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ne of the initial approaches on collecting a large scale of street view data for urban perception studies</a:t>
            </a: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Dubey et al. (2016) crowdsourced a new GSV dataset (Place Pulse 2.0). They implemented a Siamese-like CNN model to predict the winner in a pairwise comparison.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Using Place Pulse 2.0,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MY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Zhang et al. (2018) trained a SVM classifier to classify 6 binarised perceptual attributes on each image.</a:t>
            </a:r>
            <a:endParaRPr lang="en-MY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062" y="3770876"/>
            <a:ext cx="9834800" cy="843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Abstract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3943" y="8400388"/>
            <a:ext cx="9834800" cy="84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Objectives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5691" y="12067551"/>
            <a:ext cx="9834800" cy="84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Literature Review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5809" y="17142137"/>
            <a:ext cx="9834800" cy="84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Methodology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709910" y="24100242"/>
            <a:ext cx="9990137" cy="843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Conclusion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03291" y="3782717"/>
            <a:ext cx="9990137" cy="84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Implementation, Findings &amp; Result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95501" y="28863630"/>
            <a:ext cx="13932692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FACULTY OF COMPUTING AND INFORMATICS</a:t>
            </a:r>
            <a:endParaRPr lang="en-US" sz="5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19859625"/>
            <a:ext cx="8892540" cy="35794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0" y="27136725"/>
            <a:ext cx="2877820" cy="8502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735" y="23962995"/>
            <a:ext cx="2024380" cy="5251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1710" y="7499985"/>
            <a:ext cx="9500870" cy="229743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1710" y="10334625"/>
            <a:ext cx="9389110" cy="3636645"/>
          </a:xfrm>
          <a:prstGeom prst="rect">
            <a:avLst/>
          </a:prstGeom>
        </p:spPr>
      </p:pic>
      <p:sp>
        <p:nvSpPr>
          <p:cNvPr id="27" name="Rectangles 26"/>
          <p:cNvSpPr/>
          <p:nvPr/>
        </p:nvSpPr>
        <p:spPr>
          <a:xfrm>
            <a:off x="11182350" y="9104630"/>
            <a:ext cx="9398000" cy="29972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9840" y="14938375"/>
            <a:ext cx="4608195" cy="37166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28035" y="14938375"/>
            <a:ext cx="4502785" cy="37172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66900" y="20366355"/>
            <a:ext cx="2263140" cy="3596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2596</Words>
  <Application>WPS Presentation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Impact</vt:lpstr>
      <vt:lpstr>Calibri</vt:lpstr>
      <vt:lpstr>Microsoft YaHei</vt:lpstr>
      <vt:lpstr>Arial Unicode MS</vt:lpstr>
      <vt:lpstr>Calibri Light</vt:lpstr>
      <vt:lpstr>Times New Roman</vt:lpstr>
      <vt:lpstr>Office Theme</vt:lpstr>
      <vt:lpstr>FYP ID: Project Title Project Title Project Title Project Title Project Title Project Title Project Title Project 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 Hashim</dc:creator>
  <cp:lastModifiedBy>Jacklyn</cp:lastModifiedBy>
  <cp:revision>18</cp:revision>
  <cp:lastPrinted>2017-01-19T06:38:00Z</cp:lastPrinted>
  <dcterms:created xsi:type="dcterms:W3CDTF">2017-01-18T07:25:00Z</dcterms:created>
  <dcterms:modified xsi:type="dcterms:W3CDTF">2020-02-18T04:54:50Z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