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0" r:id="rId6"/>
    <p:sldId id="271" r:id="rId7"/>
    <p:sldId id="273" r:id="rId8"/>
    <p:sldId id="272" r:id="rId9"/>
    <p:sldId id="262" r:id="rId10"/>
    <p:sldId id="274" r:id="rId11"/>
    <p:sldId id="275" r:id="rId12"/>
    <p:sldId id="276" r:id="rId13"/>
    <p:sldId id="266" r:id="rId14"/>
    <p:sldId id="277" r:id="rId15"/>
    <p:sldId id="279" r:id="rId16"/>
    <p:sldId id="269" r:id="rId17"/>
    <p:sldId id="265" r:id="rId18"/>
    <p:sldId id="267" r:id="rId19"/>
    <p:sldId id="26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D"/>
    <a:srgbClr val="006FAC"/>
    <a:srgbClr val="4472C4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A2EA-B3AD-4CF8-B4B9-365B1009D4E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647A-B03E-41AD-8643-75559E954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4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2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3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7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6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3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1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6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30126" y="6555758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0756D29-89EF-46C0-9540-4D8192AA83E6}" type="slidenum">
              <a:rPr lang="en-US" sz="14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I&amp;D AI Academy </a:t>
            </a: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2020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836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3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45E7-EFFB-4E38-B98A-CE3D4F14381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DF81-E2FB-4D99-B225-2D86880B3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list/ls003861589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bhuvana.r@capgemini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imdb.com/list/ls003861589/" TargetMode="External"/><Relationship Id="rId4" Type="http://schemas.openxmlformats.org/officeDocument/2006/relationships/hyperlink" Target="https://www.imd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mdb.com/list/ls003861589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" y="246888"/>
            <a:ext cx="10991088" cy="630936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A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49" y="993648"/>
            <a:ext cx="5800725" cy="1524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76084" y="3556000"/>
            <a:ext cx="9632124" cy="43992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Genie – Capstone</a:t>
            </a:r>
            <a:endParaRPr lang="en-US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722913" y="2370328"/>
            <a:ext cx="7774876" cy="676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 smtClean="0">
                <a:solidFill>
                  <a:srgbClr val="0070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I&amp;D - </a:t>
            </a:r>
            <a:r>
              <a:rPr lang="pt-PT" sz="4000" b="1" dirty="0">
                <a:solidFill>
                  <a:srgbClr val="0070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Academy </a:t>
            </a:r>
            <a:endParaRPr lang="en-US" sz="4000" b="1" dirty="0">
              <a:solidFill>
                <a:srgbClr val="0070A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907155" y="2546604"/>
            <a:ext cx="3484245" cy="5598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b="1" dirty="0" smtClean="0">
                <a:solidFill>
                  <a:schemeClr val="accent5"/>
                </a:solidFill>
              </a:rPr>
              <a:t>NLP Capstone</a:t>
            </a:r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86715" y="76454"/>
            <a:ext cx="4409440" cy="380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NLP Capstone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86715" y="457199"/>
            <a:ext cx="11582400" cy="59531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Problem</a:t>
            </a:r>
            <a:r>
              <a:rPr 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Statement</a:t>
            </a:r>
            <a:r>
              <a:rPr lang="en-US" sz="2400" b="1" dirty="0" smtClean="0">
                <a:solidFill>
                  <a:schemeClr val="accent5"/>
                </a:solidFill>
              </a:rPr>
              <a:t> :- </a:t>
            </a:r>
            <a:r>
              <a:rPr lang="en-US" sz="2400" dirty="0">
                <a:solidFill>
                  <a:schemeClr val="accent5"/>
                </a:solidFill>
              </a:rPr>
              <a:t>Build a SPAM/HAM text classification model using NLP and predict 100 non-labelled sms </a:t>
            </a:r>
            <a:r>
              <a:rPr lang="en-US" sz="2400" dirty="0" smtClean="0">
                <a:solidFill>
                  <a:schemeClr val="accent5"/>
                </a:solidFill>
              </a:rPr>
              <a:t>messages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A </a:t>
            </a:r>
            <a:r>
              <a:rPr lang="en-US" sz="2400" dirty="0">
                <a:solidFill>
                  <a:schemeClr val="accent5"/>
                </a:solidFill>
              </a:rPr>
              <a:t>collection of  </a:t>
            </a:r>
            <a:r>
              <a:rPr lang="en-US" sz="2400" dirty="0" smtClean="0">
                <a:solidFill>
                  <a:schemeClr val="accent5"/>
                </a:solidFill>
              </a:rPr>
              <a:t>5572 sms messages 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Output (NLP.csv) should </a:t>
            </a:r>
            <a:r>
              <a:rPr lang="en-US" sz="2400" dirty="0">
                <a:solidFill>
                  <a:schemeClr val="accent5"/>
                </a:solidFill>
              </a:rPr>
              <a:t>have </a:t>
            </a:r>
            <a:r>
              <a:rPr lang="en-US" sz="2400" dirty="0" smtClean="0">
                <a:solidFill>
                  <a:schemeClr val="accent5"/>
                </a:solidFill>
              </a:rPr>
              <a:t>100 rows </a:t>
            </a:r>
            <a:r>
              <a:rPr lang="en-US" sz="2400" dirty="0">
                <a:solidFill>
                  <a:schemeClr val="accent5"/>
                </a:solidFill>
              </a:rPr>
              <a:t>with </a:t>
            </a:r>
            <a:r>
              <a:rPr lang="en-US" sz="2400" dirty="0" smtClean="0">
                <a:solidFill>
                  <a:schemeClr val="accent5"/>
                </a:solidFill>
              </a:rPr>
              <a:t>2 columns (“No” </a:t>
            </a:r>
            <a:r>
              <a:rPr lang="en-US" sz="2400" dirty="0">
                <a:solidFill>
                  <a:schemeClr val="accent5"/>
                </a:solidFill>
              </a:rPr>
              <a:t>and </a:t>
            </a:r>
            <a:r>
              <a:rPr lang="en-US" sz="2400" dirty="0" smtClean="0">
                <a:solidFill>
                  <a:schemeClr val="accent5"/>
                </a:solidFill>
              </a:rPr>
              <a:t>“Result” 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Dataset </a:t>
            </a:r>
            <a:r>
              <a:rPr lang="en-US" sz="2400" dirty="0">
                <a:solidFill>
                  <a:schemeClr val="accent5"/>
                </a:solidFill>
              </a:rPr>
              <a:t>– </a:t>
            </a:r>
            <a:r>
              <a:rPr lang="en-US" sz="2400" dirty="0" smtClean="0">
                <a:solidFill>
                  <a:schemeClr val="accent5"/>
                </a:solidFill>
              </a:rPr>
              <a:t>sms.csv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Columns </a:t>
            </a:r>
            <a:r>
              <a:rPr lang="en-US" sz="2400" b="1" dirty="0">
                <a:solidFill>
                  <a:schemeClr val="accent5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no, result, sms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hlinkClick r:id="rId3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8259"/>
              </p:ext>
            </p:extLst>
          </p:nvPr>
        </p:nvGraphicFramePr>
        <p:xfrm>
          <a:off x="1222375" y="2145241"/>
          <a:ext cx="45497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  <a:gridCol w="128587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Ham(good) messages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Spam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labelled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78968" y="204726"/>
            <a:ext cx="5564632" cy="499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rgbClr val="4472C4"/>
                </a:solidFill>
              </a:rPr>
              <a:t>NLP </a:t>
            </a:r>
            <a:r>
              <a:rPr lang="en-US" sz="2400" b="1" dirty="0" smtClean="0">
                <a:solidFill>
                  <a:schemeClr val="accent5"/>
                </a:solidFill>
              </a:rPr>
              <a:t>Capstone</a:t>
            </a:r>
            <a:endParaRPr lang="en-US" sz="2400" b="1" dirty="0">
              <a:solidFill>
                <a:srgbClr val="4472C4"/>
              </a:solidFill>
            </a:endParaRPr>
          </a:p>
          <a:p>
            <a:endParaRPr lang="en-US" sz="2400" b="1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78968" y="704090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</a:t>
            </a:r>
            <a:r>
              <a:rPr lang="en-US" sz="2400" dirty="0">
                <a:solidFill>
                  <a:srgbClr val="4472C4"/>
                </a:solidFill>
              </a:rPr>
              <a:t>submit the code and </a:t>
            </a:r>
            <a:r>
              <a:rPr lang="en-US" sz="2400" dirty="0" smtClean="0">
                <a:solidFill>
                  <a:srgbClr val="4472C4"/>
                </a:solidFill>
              </a:rPr>
              <a:t>explanation</a:t>
            </a:r>
            <a:r>
              <a:rPr lang="en-US" sz="2400" dirty="0">
                <a:solidFill>
                  <a:srgbClr val="4472C4"/>
                </a:solidFill>
              </a:rPr>
              <a:t> (both in same file)</a:t>
            </a:r>
            <a:r>
              <a:rPr lang="en-US" sz="2400" dirty="0" smtClean="0">
                <a:solidFill>
                  <a:srgbClr val="4472C4"/>
                </a:solidFill>
              </a:rPr>
              <a:t> </a:t>
            </a:r>
            <a:r>
              <a:rPr lang="en-US" sz="2400" dirty="0">
                <a:solidFill>
                  <a:srgbClr val="4472C4"/>
                </a:solidFill>
              </a:rPr>
              <a:t>in Jupyter or python file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submit your </a:t>
            </a:r>
            <a:r>
              <a:rPr lang="en-US" sz="2400" dirty="0">
                <a:solidFill>
                  <a:srgbClr val="4472C4"/>
                </a:solidFill>
              </a:rPr>
              <a:t>Jupyter file as </a:t>
            </a:r>
            <a:r>
              <a:rPr lang="en-US" sz="2400" b="1" dirty="0" smtClean="0">
                <a:solidFill>
                  <a:srgbClr val="4472C4"/>
                </a:solidFill>
              </a:rPr>
              <a:t>NLP.ipynb</a:t>
            </a:r>
            <a:r>
              <a:rPr lang="en-US" sz="2400" dirty="0" smtClean="0">
                <a:solidFill>
                  <a:srgbClr val="4472C4"/>
                </a:solidFill>
              </a:rPr>
              <a:t>  ( or python file as NLP.py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submit the output file as </a:t>
            </a:r>
            <a:r>
              <a:rPr lang="en-US" sz="2400" b="1" dirty="0" smtClean="0">
                <a:solidFill>
                  <a:srgbClr val="4472C4"/>
                </a:solidFill>
              </a:rPr>
              <a:t>NLP.csv</a:t>
            </a:r>
            <a:r>
              <a:rPr lang="en-US" sz="2400" dirty="0" smtClean="0">
                <a:solidFill>
                  <a:srgbClr val="4472C4"/>
                </a:solidFill>
              </a:rPr>
              <a:t> and it must only contain 2 columns ( no and result ) and must have 100 rows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Note that we will verify the code running in our server to verify the attached csv is generated from the python code you have shared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4472C4"/>
                </a:solidFill>
              </a:rPr>
              <a:t>Sample NLP.csv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31190"/>
              </p:ext>
            </p:extLst>
          </p:nvPr>
        </p:nvGraphicFramePr>
        <p:xfrm>
          <a:off x="2562223" y="3557018"/>
          <a:ext cx="2314576" cy="2501900"/>
        </p:xfrm>
        <a:graphic>
          <a:graphicData uri="http://schemas.openxmlformats.org/drawingml/2006/table">
            <a:tbl>
              <a:tblPr/>
              <a:tblGrid>
                <a:gridCol w="1157288"/>
                <a:gridCol w="1157288"/>
              </a:tblGrid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spam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spam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125984"/>
            <a:ext cx="10652760" cy="51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Submission Guidelines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228600" y="645160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Kindly follow below points while submitting the project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5"/>
                </a:solidFill>
              </a:rPr>
              <a:t>Kindly </a:t>
            </a:r>
            <a:r>
              <a:rPr lang="en-US" sz="2000" b="1" dirty="0" smtClean="0">
                <a:solidFill>
                  <a:srgbClr val="FF0000"/>
                </a:solidFill>
              </a:rPr>
              <a:t>add below lines of code </a:t>
            </a:r>
            <a:r>
              <a:rPr lang="en-US" sz="2000" dirty="0" smtClean="0">
                <a:solidFill>
                  <a:schemeClr val="accent5"/>
                </a:solidFill>
              </a:rPr>
              <a:t>to call respective input file from our server ( i.e. this is to ensure that your code runs smoothly in our server without any code change 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     Kindly note that no other input file loading will be allowed. </a:t>
            </a:r>
            <a:endParaRPr lang="en-US" sz="2000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     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09794"/>
              </p:ext>
            </p:extLst>
          </p:nvPr>
        </p:nvGraphicFramePr>
        <p:xfrm>
          <a:off x="762000" y="1857375"/>
          <a:ext cx="10186035" cy="362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54"/>
                <a:gridCol w="8101081"/>
              </a:tblGrid>
              <a:tr h="45872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to be added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06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ML.ipynb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import pandas as pd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movie = pd.read_csv("../movie.csv",encoding="ISO-8859-1")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306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NLP.ipynb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import pandas as pd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sms = pd.read_csv("../sms.csv",encoding="ISO-8859-1")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98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CV.ipynb 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from pathlib import Path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import glob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soccer_img_folder = Path('../soccerball')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train_files_paths = list(soccer_img_folder.glob('*.jpg'))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 Note :- you can try different techniques too but make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sure the socceball image folder will be loading properly )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125984"/>
            <a:ext cx="10652760" cy="51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Submission Guidelines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228600" y="69291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Create just one folder include all files(jupyter/python file, csv files) in it.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Name the folder with this format -- “firstname_lastname + “_” + AIGenie_Capstone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Zip it ( Kindly use .zip format ) and send it to </a:t>
            </a:r>
            <a:r>
              <a:rPr lang="en-US" sz="2400" b="1" dirty="0">
                <a:solidFill>
                  <a:srgbClr val="00B050"/>
                </a:solidFill>
              </a:rPr>
              <a:t>Ravunniarath, Bhuvana &lt;bhuvana.r@capgemini.com&gt; </a:t>
            </a:r>
            <a:r>
              <a:rPr lang="en-US" sz="2400" dirty="0">
                <a:solidFill>
                  <a:schemeClr val="accent5"/>
                </a:solidFill>
              </a:rPr>
              <a:t>through email before deadline ( see next page 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Please do not submit individual ML or DL/NLP folders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Exclude all input files(movie.csv, sms.csv, soccer_ball.zip ) </a:t>
            </a:r>
            <a:r>
              <a:rPr lang="en-US" sz="2400" dirty="0" smtClean="0">
                <a:solidFill>
                  <a:schemeClr val="accent5"/>
                </a:solidFill>
              </a:rPr>
              <a:t>from the zip folder to </a:t>
            </a:r>
            <a:r>
              <a:rPr lang="en-US" sz="2400" dirty="0">
                <a:solidFill>
                  <a:schemeClr val="accent5"/>
                </a:solidFill>
              </a:rPr>
              <a:t>reduce file size over email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5"/>
                </a:solidFill>
              </a:rPr>
              <a:t>Avoid Sub </a:t>
            </a:r>
            <a:r>
              <a:rPr lang="en-US" sz="2400" dirty="0" smtClean="0">
                <a:solidFill>
                  <a:schemeClr val="accent5"/>
                </a:solidFill>
              </a:rPr>
              <a:t>folders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rgbClr val="FF0000"/>
                </a:solidFill>
              </a:rPr>
              <a:t>Important note: - Please avoid plagiarism, if found you (both) may be disqualified.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 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125984"/>
            <a:ext cx="10652760" cy="51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Submission </a:t>
            </a:r>
            <a:r>
              <a:rPr lang="en-US" sz="2400" b="1" dirty="0" smtClean="0">
                <a:solidFill>
                  <a:schemeClr val="accent5"/>
                </a:solidFill>
              </a:rPr>
              <a:t>checklist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228600" y="559561"/>
            <a:ext cx="11582400" cy="58698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 </a:t>
            </a:r>
            <a:endParaRPr 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24518"/>
              </p:ext>
            </p:extLst>
          </p:nvPr>
        </p:nvGraphicFramePr>
        <p:xfrm>
          <a:off x="762000" y="645160"/>
          <a:ext cx="10515600" cy="517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8552"/>
                <a:gridCol w="8377048"/>
              </a:tblGrid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Project folder format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It must be zip format, all other format(7z,RAR,TAR etc.) will not be accepted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Project folder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FIRSTNAME_LASTNAME_AIGenie_Capstone.zip  ( </a:t>
                      </a:r>
                      <a:r>
                        <a:rPr lang="en-US" sz="1600" u="none" strike="noStrike" dirty="0" err="1">
                          <a:effectLst/>
                        </a:rPr>
                        <a:t>eg</a:t>
                      </a:r>
                      <a:r>
                        <a:rPr lang="en-US" sz="1600" u="none" strike="noStrike" dirty="0">
                          <a:effectLst/>
                        </a:rPr>
                        <a:t> :- Raghunath_Siripudi_AIGenie_Capstone.zip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ML output 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ML.csv - It must be comma </a:t>
                      </a:r>
                      <a:r>
                        <a:rPr lang="en-US" sz="1600" u="none" strike="noStrike" dirty="0" smtClean="0">
                          <a:effectLst/>
                        </a:rPr>
                        <a:t>separated </a:t>
                      </a:r>
                      <a:r>
                        <a:rPr lang="en-US" sz="1600" u="none" strike="noStrike" dirty="0">
                          <a:effectLst/>
                        </a:rPr>
                        <a:t>value, please verify opening this file in Notepad or Notepad++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ML source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ML.ipynb</a:t>
                      </a:r>
                      <a:r>
                        <a:rPr lang="en-US" sz="1600" u="none" strike="noStrike" dirty="0">
                          <a:effectLst/>
                        </a:rPr>
                        <a:t> or ML.py ( Please test it thoroughly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ML.csv 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only "</a:t>
                      </a:r>
                      <a:r>
                        <a:rPr lang="en-US" sz="1600" u="none" strike="noStrike" dirty="0" err="1">
                          <a:effectLst/>
                        </a:rPr>
                        <a:t>Movie_id</a:t>
                      </a:r>
                      <a:r>
                        <a:rPr lang="en-US" sz="1600" u="none" strike="noStrike" dirty="0">
                          <a:effectLst/>
                        </a:rPr>
                        <a:t>" and "Rating" ( exactly two columns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of rows in ML.csv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 rows ( "Movie" column values must match the values in movies.csv which is having "Rating" as null or empty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NLP output file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NLP.csv - It must be comma </a:t>
                      </a:r>
                      <a:r>
                        <a:rPr lang="en-US" sz="1600" u="none" strike="noStrike" dirty="0" smtClean="0">
                          <a:effectLst/>
                        </a:rPr>
                        <a:t>separated </a:t>
                      </a:r>
                      <a:r>
                        <a:rPr lang="en-US" sz="1600" u="none" strike="noStrike" dirty="0">
                          <a:effectLst/>
                        </a:rPr>
                        <a:t>value, please verify opening this file in Notepad or Notepad++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NLP source 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NLP.ipynb</a:t>
                      </a:r>
                      <a:r>
                        <a:rPr lang="en-US" sz="1600" u="none" strike="noStrike" dirty="0">
                          <a:effectLst/>
                        </a:rPr>
                        <a:t> or NLP.py  ( Please test it thoroughly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NLP.csv columns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only "No" and "Result" ( exactly two columns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 of rows in NLP.csv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 rows ( "No" column values must match the values in sms.csv which is having "Result" as null or empty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 code running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the source code execution must complete in </a:t>
                      </a:r>
                      <a:r>
                        <a:rPr lang="en-US" sz="1600" u="none" strike="noStrike" dirty="0" smtClean="0">
                          <a:effectLst/>
                        </a:rPr>
                        <a:t>at least </a:t>
                      </a:r>
                      <a:r>
                        <a:rPr lang="en-US" sz="1600" u="none" strike="noStrike" dirty="0">
                          <a:effectLst/>
                        </a:rPr>
                        <a:t>10-15 minute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CV source 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CV.ipynb</a:t>
                      </a:r>
                      <a:r>
                        <a:rPr lang="en-US" sz="1600" u="none" strike="noStrike" dirty="0">
                          <a:effectLst/>
                        </a:rPr>
                        <a:t> or CV.py  ( Please test it thoroughly ), we will try to test different image with this model. Only input will be another soccer/non-soccer image.  Please be sure that your program have all the specific code to test and predict the output as per the input image ( remember to include image standardization, normalization etc. 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0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7" marR="6327" marT="63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2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125984"/>
            <a:ext cx="10652760" cy="51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Submission Guidelines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228600" y="69291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Sample project submission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Assume I have chosen NLP as my optional DL project. My project folder might look like below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Zip file </a:t>
            </a:r>
            <a:r>
              <a:rPr lang="en-US" sz="2400" dirty="0">
                <a:solidFill>
                  <a:schemeClr val="accent5"/>
                </a:solidFill>
              </a:rPr>
              <a:t>name would be - </a:t>
            </a:r>
            <a:r>
              <a:rPr lang="en-US" sz="2400" dirty="0">
                <a:solidFill>
                  <a:srgbClr val="FF0000"/>
                </a:solidFill>
              </a:rPr>
              <a:t>Manoj_Koyadan_AIGenie_Capstone.zip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 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1770222"/>
            <a:ext cx="5686425" cy="2247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36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20040" y="201168"/>
            <a:ext cx="10652760" cy="484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Timeline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38328" y="71323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Project </a:t>
            </a:r>
            <a:r>
              <a:rPr lang="en-US" sz="2400" b="1" dirty="0" smtClean="0">
                <a:solidFill>
                  <a:schemeClr val="accent5"/>
                </a:solidFill>
              </a:rPr>
              <a:t>submission Timeline</a:t>
            </a:r>
            <a:endParaRPr lang="en-US" sz="2400" b="1" dirty="0">
              <a:solidFill>
                <a:schemeClr val="accent5"/>
              </a:solidFill>
            </a:endParaRPr>
          </a:p>
          <a:p>
            <a:pPr lvl="0"/>
            <a:r>
              <a:rPr lang="en-US" sz="2400" dirty="0" smtClean="0">
                <a:solidFill>
                  <a:schemeClr val="accent5"/>
                </a:solidFill>
              </a:rPr>
              <a:t>To </a:t>
            </a:r>
            <a:r>
              <a:rPr lang="en-US" sz="2400" dirty="0">
                <a:solidFill>
                  <a:schemeClr val="accent5"/>
                </a:solidFill>
              </a:rPr>
              <a:t>be submitted </a:t>
            </a:r>
            <a:r>
              <a:rPr lang="en-US" sz="2400" dirty="0" smtClean="0">
                <a:solidFill>
                  <a:schemeClr val="accent5"/>
                </a:solidFill>
              </a:rPr>
              <a:t>in </a:t>
            </a:r>
            <a:r>
              <a:rPr lang="en-US" sz="2400" b="1" dirty="0" smtClean="0">
                <a:solidFill>
                  <a:schemeClr val="accent5"/>
                </a:solidFill>
              </a:rPr>
              <a:t>four weeks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from </a:t>
            </a:r>
            <a:r>
              <a:rPr lang="en-US" sz="2400" dirty="0" smtClean="0">
                <a:solidFill>
                  <a:schemeClr val="accent5"/>
                </a:solidFill>
              </a:rPr>
              <a:t>course completion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 ( i.e. For example if the Classroom session completed on 01-Jan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          then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          Assignment submission must be on or before 01-Feb )   </a:t>
            </a:r>
          </a:p>
          <a:p>
            <a:pPr marL="0" lv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i.e. You have </a:t>
            </a:r>
            <a:r>
              <a:rPr lang="en-US" sz="2400" b="1" u="sng" dirty="0" smtClean="0">
                <a:solidFill>
                  <a:srgbClr val="FF0000"/>
                </a:solidFill>
              </a:rPr>
              <a:t>total 4 weeks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time to complete capstone project (Both ML and DL/NLP).</a:t>
            </a:r>
          </a:p>
          <a:p>
            <a:pPr marL="0" lv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0652760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Project Evaluation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38328" y="71323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Project will be evaluated based on below criteria's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Error free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Code Readability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Explanation ( Data preparation, Features, Model, Evaluation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Code Re-usability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Creativity/Innovation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( Note that your code must run in our server without error, kindly test it thoroughly before you sending the code )</a:t>
            </a:r>
          </a:p>
        </p:txBody>
      </p:sp>
    </p:spTree>
    <p:extLst>
      <p:ext uri="{BB962C8B-B14F-4D97-AF65-F5344CB8AC3E}">
        <p14:creationId xmlns:p14="http://schemas.microsoft.com/office/powerpoint/2010/main" val="26934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43078" y="95250"/>
            <a:ext cx="4919472" cy="411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FAQ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66903" y="647699"/>
            <a:ext cx="11582400" cy="570776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1800" dirty="0" smtClean="0">
                <a:solidFill>
                  <a:srgbClr val="00B050"/>
                </a:solidFill>
              </a:rPr>
              <a:t>How do I submit the capstone file ?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Ans :- Send the zip file to </a:t>
            </a:r>
            <a:r>
              <a:rPr lang="en-US" sz="1800" dirty="0">
                <a:solidFill>
                  <a:srgbClr val="0070C0"/>
                </a:solidFill>
              </a:rPr>
              <a:t>Ravunniarath, </a:t>
            </a:r>
            <a:r>
              <a:rPr lang="en-US" sz="1800" dirty="0" smtClean="0">
                <a:solidFill>
                  <a:srgbClr val="0070C0"/>
                </a:solidFill>
              </a:rPr>
              <a:t>Bhuvana </a:t>
            </a:r>
            <a:r>
              <a:rPr lang="en-US" sz="1800" dirty="0" smtClean="0">
                <a:solidFill>
                  <a:srgbClr val="0070C0"/>
                </a:solidFill>
                <a:hlinkClick r:id="rId4"/>
              </a:rPr>
              <a:t>bhuvana.r@capgemini.com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 smtClean="0">
                <a:solidFill>
                  <a:srgbClr val="00B050"/>
                </a:solidFill>
              </a:rPr>
              <a:t>What I do after capstone submission 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Ans :- AI Academy team will get back to you as soon as the evaluation is completed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 smtClean="0">
                <a:solidFill>
                  <a:srgbClr val="00B050"/>
                </a:solidFill>
              </a:rPr>
              <a:t>I am unable to submit due to my project deliverables.  What should I do 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Kindly send an email to Bhuvana for the extension request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>
                <a:solidFill>
                  <a:srgbClr val="00B050"/>
                </a:solidFill>
              </a:rPr>
              <a:t>I need technical help to complete the project. How to proceed 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Send an email to </a:t>
            </a:r>
            <a:r>
              <a:rPr lang="en-US" sz="1800" dirty="0">
                <a:solidFill>
                  <a:srgbClr val="0070C0"/>
                </a:solidFill>
              </a:rPr>
              <a:t>Ravunniarath, Bhuvana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5.  I have submitted the capstone two week back and have not heard back.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Send an email to Ravunniarath, Bhuvana </a:t>
            </a:r>
          </a:p>
        </p:txBody>
      </p:sp>
    </p:spTree>
    <p:extLst>
      <p:ext uri="{BB962C8B-B14F-4D97-AF65-F5344CB8AC3E}">
        <p14:creationId xmlns:p14="http://schemas.microsoft.com/office/powerpoint/2010/main" val="2600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4717288" y="431800"/>
            <a:ext cx="1932432" cy="4988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Contents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2734"/>
              </p:ext>
            </p:extLst>
          </p:nvPr>
        </p:nvGraphicFramePr>
        <p:xfrm>
          <a:off x="3133343" y="1003611"/>
          <a:ext cx="5886831" cy="403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278"/>
                <a:gridCol w="1891553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Topic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About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Capstone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4 - 6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Computer Vision(DL) Capstone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- 9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NLP Capstone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- 12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Submission Guidelines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13 - 15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Evaluation 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413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Questions/Help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0652760" cy="411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Questions/Help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38328" y="71323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I</a:t>
            </a:r>
            <a:r>
              <a:rPr lang="en-US" sz="2400" dirty="0" smtClean="0">
                <a:solidFill>
                  <a:schemeClr val="accent5"/>
                </a:solidFill>
              </a:rPr>
              <a:t>f </a:t>
            </a:r>
            <a:r>
              <a:rPr lang="en-US" sz="2400" dirty="0">
                <a:solidFill>
                  <a:schemeClr val="accent5"/>
                </a:solidFill>
              </a:rPr>
              <a:t>you have any question/concern or help needed please reach out to: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Ravunniarath, Bhuvana &lt;bhuvana.r@capgemini.com&gt;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477520" y="131064"/>
            <a:ext cx="4947920" cy="559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About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477520" y="690880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AI Genie curriculum included two mandatory capstone project submission, one ML project and one DL project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One ML project  - Mandatory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One Deep Learning Project  - Mandatory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( There are two </a:t>
            </a:r>
            <a:r>
              <a:rPr lang="en-US" sz="2400" dirty="0">
                <a:solidFill>
                  <a:schemeClr val="accent5"/>
                </a:solidFill>
              </a:rPr>
              <a:t>Deep Learning </a:t>
            </a:r>
            <a:r>
              <a:rPr lang="en-US" sz="2400" dirty="0" smtClean="0">
                <a:solidFill>
                  <a:schemeClr val="accent5"/>
                </a:solidFill>
              </a:rPr>
              <a:t> projects given, one in CV(Computer Vision) and one in NLP. You can choose either of CV or NLP )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  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Disclaimer :-  All information and data provided only for AI Academy’s sole purpose.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592705" y="2556129"/>
            <a:ext cx="6827520" cy="5598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b="1" dirty="0" smtClean="0">
                <a:solidFill>
                  <a:schemeClr val="accent5"/>
                </a:solidFill>
              </a:rPr>
              <a:t>Machine Learning Capstone</a:t>
            </a:r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86715" y="76454"/>
            <a:ext cx="4409440" cy="380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ML </a:t>
            </a:r>
            <a:r>
              <a:rPr lang="en-US" sz="2400" b="1" dirty="0">
                <a:solidFill>
                  <a:schemeClr val="accent5"/>
                </a:solidFill>
              </a:rPr>
              <a:t>Capstone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86715" y="552449"/>
            <a:ext cx="11582400" cy="59531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Problem Statement :- </a:t>
            </a:r>
            <a:r>
              <a:rPr lang="en-US" sz="2400" b="1" dirty="0" smtClean="0">
                <a:solidFill>
                  <a:srgbClr val="FF0000"/>
                </a:solidFill>
              </a:rPr>
              <a:t>Predict the </a:t>
            </a:r>
            <a:r>
              <a:rPr lang="en-US" sz="2400" b="1" u="sng" dirty="0" smtClean="0">
                <a:solidFill>
                  <a:srgbClr val="7030A0"/>
                </a:solidFill>
              </a:rPr>
              <a:t>rating</a:t>
            </a:r>
            <a:r>
              <a:rPr lang="en-US" sz="2400" b="1" dirty="0" smtClean="0">
                <a:solidFill>
                  <a:srgbClr val="FF0000"/>
                </a:solidFill>
              </a:rPr>
              <a:t> column using the given dataset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( Please visit </a:t>
            </a:r>
            <a:r>
              <a:rPr lang="en-US" sz="2400" dirty="0">
                <a:hlinkClick r:id="rId4"/>
              </a:rPr>
              <a:t>https://www.imdb.com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to know more about movie ratings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A </a:t>
            </a:r>
            <a:r>
              <a:rPr lang="en-US" sz="2400" dirty="0">
                <a:solidFill>
                  <a:schemeClr val="accent5"/>
                </a:solidFill>
              </a:rPr>
              <a:t>collection of  </a:t>
            </a:r>
            <a:r>
              <a:rPr lang="en-US" sz="2400" dirty="0" smtClean="0">
                <a:solidFill>
                  <a:schemeClr val="accent5"/>
                </a:solidFill>
              </a:rPr>
              <a:t>18166 movie details 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    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Build </a:t>
            </a:r>
            <a:r>
              <a:rPr lang="en-US" sz="2400" dirty="0">
                <a:solidFill>
                  <a:schemeClr val="accent5"/>
                </a:solidFill>
              </a:rPr>
              <a:t>a Regression model and predict </a:t>
            </a:r>
            <a:r>
              <a:rPr lang="en-US" sz="2400" b="1" u="sng" dirty="0">
                <a:solidFill>
                  <a:srgbClr val="7030A0"/>
                </a:solidFill>
              </a:rPr>
              <a:t>rating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column using </a:t>
            </a:r>
            <a:r>
              <a:rPr lang="en-US" sz="2400" dirty="0">
                <a:solidFill>
                  <a:schemeClr val="accent5"/>
                </a:solidFill>
              </a:rPr>
              <a:t>given data set - </a:t>
            </a:r>
            <a:r>
              <a:rPr lang="en-US" sz="2400" dirty="0" smtClean="0">
                <a:solidFill>
                  <a:schemeClr val="accent5"/>
                </a:solidFill>
              </a:rPr>
              <a:t>movie.csv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Output(ML.csv) </a:t>
            </a:r>
            <a:r>
              <a:rPr lang="en-US" sz="2400" dirty="0">
                <a:solidFill>
                  <a:schemeClr val="accent5"/>
                </a:solidFill>
              </a:rPr>
              <a:t>should have </a:t>
            </a:r>
            <a:r>
              <a:rPr lang="en-US" sz="2400" dirty="0" smtClean="0">
                <a:solidFill>
                  <a:schemeClr val="accent5"/>
                </a:solidFill>
              </a:rPr>
              <a:t>100 rows </a:t>
            </a:r>
            <a:r>
              <a:rPr lang="en-US" sz="2400" dirty="0">
                <a:solidFill>
                  <a:schemeClr val="accent5"/>
                </a:solidFill>
              </a:rPr>
              <a:t>with </a:t>
            </a:r>
            <a:r>
              <a:rPr lang="en-US" sz="2400" dirty="0" smtClean="0">
                <a:solidFill>
                  <a:schemeClr val="accent5"/>
                </a:solidFill>
              </a:rPr>
              <a:t>“Movie_id” </a:t>
            </a:r>
            <a:r>
              <a:rPr lang="en-US" sz="2400" dirty="0">
                <a:solidFill>
                  <a:schemeClr val="accent5"/>
                </a:solidFill>
              </a:rPr>
              <a:t>and </a:t>
            </a:r>
            <a:r>
              <a:rPr lang="en-US" sz="2400" dirty="0" smtClean="0">
                <a:solidFill>
                  <a:schemeClr val="accent5"/>
                </a:solidFill>
              </a:rPr>
              <a:t>“Rating”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You are free to use any ML algorithm 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dirty="0">
                <a:solidFill>
                  <a:schemeClr val="accent5"/>
                </a:solidFill>
              </a:rPr>
              <a:t>Dataset – movie.csv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Columns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movie_id, movie, region, language, release_year, duration_in_min, genres, numvotes, primaryname, role, birthyear, deathyear, primaryprofession</a:t>
            </a:r>
            <a:r>
              <a:rPr lang="en-US" sz="2400" b="1" dirty="0">
                <a:solidFill>
                  <a:schemeClr val="accent5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rating</a:t>
            </a:r>
          </a:p>
          <a:p>
            <a:pPr marL="0" indent="0">
              <a:buNone/>
            </a:pPr>
            <a:endParaRPr lang="en-US" sz="2400" b="1" dirty="0">
              <a:hlinkClick r:id="rId5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84542"/>
              </p:ext>
            </p:extLst>
          </p:nvPr>
        </p:nvGraphicFramePr>
        <p:xfrm>
          <a:off x="1374775" y="1764241"/>
          <a:ext cx="45497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0"/>
                <a:gridCol w="14573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Labelled records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labelled (rating column)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78968" y="204726"/>
            <a:ext cx="5564632" cy="499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rgbClr val="4472C4"/>
                </a:solidFill>
              </a:rPr>
              <a:t>ML </a:t>
            </a:r>
            <a:r>
              <a:rPr lang="en-US" sz="2400" b="1" dirty="0" smtClean="0">
                <a:solidFill>
                  <a:schemeClr val="accent5"/>
                </a:solidFill>
              </a:rPr>
              <a:t>Capstone</a:t>
            </a:r>
            <a:endParaRPr lang="en-US" sz="2400" b="1" dirty="0">
              <a:solidFill>
                <a:srgbClr val="4472C4"/>
              </a:solidFill>
            </a:endParaRPr>
          </a:p>
          <a:p>
            <a:endParaRPr lang="en-US" sz="2400" b="1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  <a:p>
            <a:endParaRPr lang="en-US" sz="2400" dirty="0">
              <a:solidFill>
                <a:srgbClr val="4472C4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78968" y="704090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</a:t>
            </a:r>
            <a:r>
              <a:rPr lang="en-US" sz="2400" dirty="0">
                <a:solidFill>
                  <a:srgbClr val="4472C4"/>
                </a:solidFill>
              </a:rPr>
              <a:t>submit the code and </a:t>
            </a:r>
            <a:r>
              <a:rPr lang="en-US" sz="2400" dirty="0" smtClean="0">
                <a:solidFill>
                  <a:srgbClr val="4472C4"/>
                </a:solidFill>
              </a:rPr>
              <a:t>explanation (both in same file) </a:t>
            </a:r>
            <a:r>
              <a:rPr lang="en-US" sz="2400" dirty="0">
                <a:solidFill>
                  <a:srgbClr val="4472C4"/>
                </a:solidFill>
              </a:rPr>
              <a:t>in Jupyter or python file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submit your </a:t>
            </a:r>
            <a:r>
              <a:rPr lang="en-US" sz="2400" dirty="0">
                <a:solidFill>
                  <a:srgbClr val="4472C4"/>
                </a:solidFill>
              </a:rPr>
              <a:t>Jupyter file as </a:t>
            </a:r>
            <a:r>
              <a:rPr lang="en-US" sz="2400" b="1" dirty="0" smtClean="0">
                <a:solidFill>
                  <a:srgbClr val="4472C4"/>
                </a:solidFill>
              </a:rPr>
              <a:t>ML.ipynb</a:t>
            </a:r>
            <a:r>
              <a:rPr lang="en-US" sz="2400" dirty="0" smtClean="0">
                <a:solidFill>
                  <a:srgbClr val="4472C4"/>
                </a:solidFill>
              </a:rPr>
              <a:t>  ( or python file as ML.py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Kindly submit the output file as </a:t>
            </a:r>
            <a:r>
              <a:rPr lang="en-US" sz="2400" b="1" dirty="0" smtClean="0">
                <a:solidFill>
                  <a:srgbClr val="4472C4"/>
                </a:solidFill>
              </a:rPr>
              <a:t>ML.csv</a:t>
            </a:r>
            <a:r>
              <a:rPr lang="en-US" sz="2400" dirty="0" smtClean="0">
                <a:solidFill>
                  <a:srgbClr val="4472C4"/>
                </a:solidFill>
              </a:rPr>
              <a:t> and it must only contain 2 columns ( Movie_id and rating ) and must have 100 rows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4472C4"/>
                </a:solidFill>
              </a:rPr>
              <a:t>Note that we will verify the code running in our server to verify the attached csv is generated from the python code you have shared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4472C4"/>
                </a:solidFill>
              </a:rPr>
              <a:t>Sample ML.csv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472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14810"/>
              </p:ext>
            </p:extLst>
          </p:nvPr>
        </p:nvGraphicFramePr>
        <p:xfrm>
          <a:off x="2514598" y="3417094"/>
          <a:ext cx="2314576" cy="2752090"/>
        </p:xfrm>
        <a:graphic>
          <a:graphicData uri="http://schemas.openxmlformats.org/drawingml/2006/table">
            <a:tbl>
              <a:tblPr/>
              <a:tblGrid>
                <a:gridCol w="1157288"/>
                <a:gridCol w="1157288"/>
              </a:tblGrid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2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592704" y="2556129"/>
            <a:ext cx="6398895" cy="5598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b="1" dirty="0" smtClean="0">
                <a:solidFill>
                  <a:schemeClr val="accent5"/>
                </a:solidFill>
              </a:rPr>
              <a:t>Computer Vision Capstone</a:t>
            </a:r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35280" y="222504"/>
            <a:ext cx="9946640" cy="559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Computer Vision Project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426720" y="782320"/>
            <a:ext cx="114808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>
                <a:solidFill>
                  <a:schemeClr val="accent5"/>
                </a:solidFill>
              </a:rPr>
              <a:t>Object Detection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Develop an </a:t>
            </a:r>
            <a:r>
              <a:rPr lang="en-US" sz="2400" b="1" dirty="0" smtClean="0">
                <a:solidFill>
                  <a:srgbClr val="FF0000"/>
                </a:solidFill>
              </a:rPr>
              <a:t>computer vision </a:t>
            </a:r>
            <a:r>
              <a:rPr lang="en-US" sz="2400" dirty="0" smtClean="0">
                <a:solidFill>
                  <a:schemeClr val="accent5"/>
                </a:solidFill>
              </a:rPr>
              <a:t>model</a:t>
            </a:r>
            <a:r>
              <a:rPr lang="en-US" sz="2400" dirty="0" smtClean="0">
                <a:solidFill>
                  <a:schemeClr val="accent5"/>
                </a:solidFill>
              </a:rPr>
              <a:t>. 64 Soccer ball images has been shared. 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Identify </a:t>
            </a:r>
            <a:r>
              <a:rPr lang="en-US" sz="2400" dirty="0">
                <a:solidFill>
                  <a:schemeClr val="accent5"/>
                </a:solidFill>
              </a:rPr>
              <a:t>a soccer ball from an </a:t>
            </a:r>
            <a:r>
              <a:rPr lang="en-US" sz="2400" dirty="0" smtClean="0">
                <a:solidFill>
                  <a:schemeClr val="accent5"/>
                </a:solidFill>
              </a:rPr>
              <a:t>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Free to use any DL framework/library ( Keras, Tensorflow, Pytorch etc.) to develop an </a:t>
            </a:r>
            <a:r>
              <a:rPr lang="en-US" sz="2400" dirty="0" smtClean="0">
                <a:solidFill>
                  <a:schemeClr val="accent5"/>
                </a:solidFill>
              </a:rPr>
              <a:t>cv </a:t>
            </a:r>
            <a:r>
              <a:rPr lang="en-US" sz="2400" dirty="0" smtClean="0">
                <a:solidFill>
                  <a:schemeClr val="accent5"/>
                </a:solidFill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Kindly share your code and model and testing will be done on your model using similar set of soccer images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Just submit your Jupyter or Python </a:t>
            </a:r>
            <a:r>
              <a:rPr lang="en-US" sz="2400" dirty="0" smtClean="0">
                <a:solidFill>
                  <a:schemeClr val="accent5"/>
                </a:solidFill>
              </a:rPr>
              <a:t>file ( We will use your code to test new set of images )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Kindly </a:t>
            </a:r>
            <a:r>
              <a:rPr lang="en-US" sz="2400" dirty="0" smtClean="0">
                <a:solidFill>
                  <a:schemeClr val="accent5"/>
                </a:solidFill>
              </a:rPr>
              <a:t>do not use any pre-trained model downloaded from internet like ResNet, Vgg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Objective is to learn how to create a cv model from the scratch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Note: - We will use your code to test another set of images in our server. Higher the accuracy better the result.</a:t>
            </a:r>
          </a:p>
          <a:p>
            <a:pPr marL="0" indent="0">
              <a:buNone/>
            </a:pPr>
            <a:r>
              <a:rPr lang="en-US" sz="2400" b="1" dirty="0" smtClean="0">
                <a:hlinkClick r:id="rId4"/>
              </a:rPr>
              <a:t> </a:t>
            </a:r>
            <a:endParaRPr lang="en-US" sz="2400" b="1" dirty="0">
              <a:hlinkClick r:id="rId4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56616" y="228600"/>
            <a:ext cx="10652760" cy="535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Computer Vision Dataset  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58648" y="764032"/>
            <a:ext cx="11582400" cy="57058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Dataset – </a:t>
            </a:r>
            <a:r>
              <a:rPr lang="en-US" sz="2400" dirty="0" smtClean="0">
                <a:solidFill>
                  <a:schemeClr val="accent5"/>
                </a:solidFill>
              </a:rPr>
              <a:t>soccer ball images. Zip file </a:t>
            </a:r>
            <a:r>
              <a:rPr lang="en-US" sz="2400" dirty="0">
                <a:solidFill>
                  <a:schemeClr val="accent5"/>
                </a:solidFill>
              </a:rPr>
              <a:t>name - </a:t>
            </a:r>
            <a:r>
              <a:rPr lang="en-US" sz="2400" dirty="0" smtClean="0">
                <a:solidFill>
                  <a:schemeClr val="accent5"/>
                </a:solidFill>
              </a:rPr>
              <a:t>soccerball.zip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Folder contains 64 soccer ball images.  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1807392"/>
            <a:ext cx="11064401" cy="43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1495</Words>
  <Application>Microsoft Office PowerPoint</Application>
  <PresentationFormat>Widescreen</PresentationFormat>
  <Paragraphs>374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think-cell Slide</vt:lpstr>
      <vt:lpstr>AI Genie –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</dc:title>
  <dc:creator>Koyadan, Manoj</dc:creator>
  <cp:lastModifiedBy>Koyadan, Manoj</cp:lastModifiedBy>
  <cp:revision>173</cp:revision>
  <dcterms:created xsi:type="dcterms:W3CDTF">2019-08-02T04:52:03Z</dcterms:created>
  <dcterms:modified xsi:type="dcterms:W3CDTF">2020-07-17T09:42:54Z</dcterms:modified>
</cp:coreProperties>
</file>