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F3461-8CA3-447D-AB00-0F1ACC9B7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4D6ADE-A5DA-4EC4-88FF-C6035C820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E27D6-B751-437E-876B-2811A418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0A758-3571-452E-8E01-AA1CF2D3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829AE-B1B3-4001-939C-7D15450A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6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E4B29-5261-487D-83C2-C7738895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EF5875-2509-45BC-8237-65146BAB1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6A2ED-FE8F-43CF-A04D-E3651C89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3A848-E2C1-4018-A040-FA731C9A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D4E723-AE17-4805-A28F-B99BB886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A7D5E6-0698-40F2-961B-47BCC2CE8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8ABDB0-F5F7-48DB-9133-A868507A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049D5D-E232-4939-BF7D-37667F04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9F589-62FB-4969-A6CD-3FD3E295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FD1EA-D481-4CF6-B38C-919627DE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8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54D33-FCA5-4044-A832-589C4F5E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EAD23-8F00-42BB-A556-25D5F24D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AE8D9-0218-49B2-8B9C-B072AFF2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5CAEA-EA7E-4C98-BFDE-30AF3ED3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DE310-B2E0-487B-A105-0AC88E9C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4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663A9-611A-4383-8731-C00F7672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96511E-E808-47DB-96B3-A9120C06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EBEA1-C836-455B-BB4F-C506C136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6A531-C03E-4392-8462-B67D327F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5DCF6-3DB1-4044-981A-BA85C0C5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980F5-1861-4090-B771-EC11C7F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FECF96-85DF-40F9-A24D-06AA57A23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9E342-2492-46A8-93CE-3D9CFDDD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07959A-9C28-49F8-943B-E09F02CE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58BD0-D161-406E-8DF1-4A6DB410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043E4-AA67-49C8-867B-1337596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2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48FA0-6EAE-4ED7-8D07-974F253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B04839-89DC-4D9C-8933-D64BA4BB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50E0B-972B-4C85-9775-4F9E8949E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EF65D9-90E4-4882-B198-450C68203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6151AC-FB26-44F3-B999-08C17BF51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B4E67D-C572-4FEB-BEFC-FE6A28A4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D9D166-0E18-4518-8686-04885108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5C74E7-6C13-4B9F-88AD-0744A107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39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59D8-9A63-4B8D-A895-A23C7A88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536268-8305-4D00-A212-A6DF3381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7100DF-48D7-4CDC-BD1F-ED283BC5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86665D-13D0-4096-BC92-C5372BAD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365147-428B-44C3-8C7F-10474F7E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63C59-4E33-4500-98FD-A0D4482B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043D3C-08B0-4626-9CC3-1CA40F4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2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8C85A-50C8-497C-9F75-53A603E9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C579E-6F2C-49D0-8EC6-8033B0E4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D833A-EE51-47D9-A79F-A26986749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900DFE-947F-4505-A31D-0A1B15ED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4F54C-BD0C-4525-8C0C-6E4FF5A1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7DCD01-0D42-443E-9713-E2B42FFA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9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2C05-C34F-4FF4-B2D5-3BC740B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699A7A-5BA5-4161-A0BF-AE2839D37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05A3ED-4113-4DE5-AA8F-135DD6CE3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1D4761-7B07-42E9-A5A1-F711177B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6FC8C3-9292-4B85-838E-CF3377F6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3118BF-FC37-40F0-9E0D-090A16AD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2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3D9407-7818-416F-9D21-6C05FE68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D9B28B-F303-4E84-9BE0-9C399FCE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E6B42-14CD-4332-AFDE-0E7D2E5A2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F395-4220-4CDF-BE3F-FD3961384E41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019D6-C88A-478F-A1D7-DCEE6B28A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335F0-3CD4-4630-91E0-F6B312063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7DE4-2DEA-4C39-9899-5FA34D7E23B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8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3B5D6-3AE5-44BA-8D4E-40876BDC4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0048F-8977-4F4F-8A47-A34FB71DC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2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0">
            <a:extLst>
              <a:ext uri="{FF2B5EF4-FFF2-40B4-BE49-F238E27FC236}">
                <a16:creationId xmlns:a16="http://schemas.microsoft.com/office/drawing/2014/main" id="{F21E7D1C-F814-4969-9A6D-C460103D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357" y="472604"/>
            <a:ext cx="5594943" cy="3960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pPr marL="177800" lvl="1" indent="-177800" defTabSz="684213" eaLnBrk="0" fontAlgn="base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TT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pitchFamily="34" charset="-128"/>
              </a:rPr>
              <a:t>Creation of two context variables</a:t>
            </a:r>
          </a:p>
          <a:p>
            <a:pPr marL="177800" lvl="1" indent="-177800" defTabSz="684213" eaLnBrk="0" fontAlgn="base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TT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ＭＳ Ｐゴシック" pitchFamily="34" charset="-128"/>
              </a:rPr>
              <a:t>Scrapping the players statistics </a:t>
            </a:r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1173A140-61E2-4F02-85E6-EDE382B73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29" y="954037"/>
            <a:ext cx="5609663" cy="0"/>
          </a:xfrm>
          <a:prstGeom prst="line">
            <a:avLst/>
          </a:prstGeom>
          <a:noFill/>
          <a:ln w="9525">
            <a:solidFill>
              <a:srgbClr val="5A5A5A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T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7" name="AutoShape 10">
            <a:extLst>
              <a:ext uri="{FF2B5EF4-FFF2-40B4-BE49-F238E27FC236}">
                <a16:creationId xmlns:a16="http://schemas.microsoft.com/office/drawing/2014/main" id="{4AB4772D-5D2F-4148-BF96-D9B1DFCD89C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82241" y="74807"/>
            <a:ext cx="571015" cy="1330950"/>
          </a:xfrm>
          <a:prstGeom prst="homePlate">
            <a:avLst>
              <a:gd name="adj" fmla="val 25756"/>
            </a:avLst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vert270" lIns="54000" tIns="46800" rIns="5400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TT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DATA</a:t>
            </a:r>
          </a:p>
        </p:txBody>
      </p:sp>
      <p:sp>
        <p:nvSpPr>
          <p:cNvPr id="38" name="AutoShape 12">
            <a:extLst>
              <a:ext uri="{FF2B5EF4-FFF2-40B4-BE49-F238E27FC236}">
                <a16:creationId xmlns:a16="http://schemas.microsoft.com/office/drawing/2014/main" id="{F1B1C5F1-1AA5-4693-996E-52186BA9008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47427" y="1354356"/>
            <a:ext cx="1840640" cy="1330950"/>
          </a:xfrm>
          <a:prstGeom prst="chevron">
            <a:avLst>
              <a:gd name="adj" fmla="val 11648"/>
            </a:avLst>
          </a:prstGeom>
          <a:solidFill>
            <a:srgbClr val="40DAFF">
              <a:lumMod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vert270" lIns="54000" tIns="46800" rIns="5400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TT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AD-TREE</a:t>
            </a:r>
          </a:p>
        </p:txBody>
      </p:sp>
      <p:sp>
        <p:nvSpPr>
          <p:cNvPr id="39" name="11 Rectángulo redondeado">
            <a:extLst>
              <a:ext uri="{FF2B5EF4-FFF2-40B4-BE49-F238E27FC236}">
                <a16:creationId xmlns:a16="http://schemas.microsoft.com/office/drawing/2014/main" id="{109EFE8F-1743-4431-AA51-111A1F97E0D6}"/>
              </a:ext>
            </a:extLst>
          </p:cNvPr>
          <p:cNvSpPr/>
          <p:nvPr/>
        </p:nvSpPr>
        <p:spPr>
          <a:xfrm>
            <a:off x="5770650" y="1084510"/>
            <a:ext cx="3613123" cy="393854"/>
          </a:xfrm>
          <a:prstGeom prst="roundRect">
            <a:avLst>
              <a:gd name="adj" fmla="val 0"/>
            </a:avLst>
          </a:prstGeom>
        </p:spPr>
        <p:txBody>
          <a:bodyPr lIns="36000" tIns="36000" rIns="36000" bIns="36000" rtlCol="0" anchor="ctr"/>
          <a:lstStyle/>
          <a:p>
            <a:pPr marL="85725" marR="0" lvl="0" indent="-857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TT" sz="9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Context variables</a:t>
            </a:r>
          </a:p>
          <a:p>
            <a:pPr marL="85725" marR="0" lvl="0" indent="-857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TT" sz="9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Actions and Events</a:t>
            </a:r>
          </a:p>
        </p:txBody>
      </p:sp>
      <p:sp>
        <p:nvSpPr>
          <p:cNvPr id="44" name="AutoShape 7">
            <a:extLst>
              <a:ext uri="{FF2B5EF4-FFF2-40B4-BE49-F238E27FC236}">
                <a16:creationId xmlns:a16="http://schemas.microsoft.com/office/drawing/2014/main" id="{5987F378-A21E-4EDA-A688-BB2F63D7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895" y="1112646"/>
            <a:ext cx="1840590" cy="339548"/>
          </a:xfrm>
          <a:prstGeom prst="homePlate">
            <a:avLst>
              <a:gd name="adj" fmla="val 22732"/>
            </a:avLst>
          </a:prstGeom>
          <a:solidFill>
            <a:srgbClr val="B4B4B4"/>
          </a:solidFill>
          <a:ln w="9525">
            <a:solidFill>
              <a:srgbClr val="AAD4E1"/>
            </a:solidFill>
            <a:miter lim="800000"/>
            <a:headEnd/>
            <a:tailEnd/>
          </a:ln>
          <a:effectLst/>
        </p:spPr>
        <p:txBody>
          <a:bodyPr lIns="81204" tIns="39889" rIns="81204" bIns="39889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TT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Definition of states</a:t>
            </a:r>
          </a:p>
        </p:txBody>
      </p:sp>
      <p:sp>
        <p:nvSpPr>
          <p:cNvPr id="55" name="AutoShape 12">
            <a:extLst>
              <a:ext uri="{FF2B5EF4-FFF2-40B4-BE49-F238E27FC236}">
                <a16:creationId xmlns:a16="http://schemas.microsoft.com/office/drawing/2014/main" id="{96195DB7-8D56-4831-B884-910A941BBE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44279" y="5136163"/>
            <a:ext cx="1446937" cy="1330950"/>
          </a:xfrm>
          <a:prstGeom prst="chevron">
            <a:avLst>
              <a:gd name="adj" fmla="val 9733"/>
            </a:avLst>
          </a:prstGeom>
          <a:solidFill>
            <a:srgbClr val="40DAFF">
              <a:lumMod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vert270" lIns="54000" tIns="46800" rIns="5400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TT" sz="1050" b="1" kern="0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t>ARIMA</a:t>
            </a:r>
            <a:endParaRPr kumimoji="0" lang="en-TT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1C60E46C-43C5-4790-8827-368E1F37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358" y="5136053"/>
            <a:ext cx="3036976" cy="1168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pPr marL="177800" lvl="1" indent="-177800" defTabSz="684213" eaLnBrk="0" fontAlgn="base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TT" sz="10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Estimation of the best ARIMA (</a:t>
            </a:r>
            <a:r>
              <a:rPr lang="en-TT" sz="1000" b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p,d,q</a:t>
            </a:r>
            <a:r>
              <a:rPr lang="en-TT" sz="10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  models to fit model the data on the new metrics</a:t>
            </a:r>
          </a:p>
          <a:p>
            <a:pPr marL="177800" lvl="1" indent="-177800" defTabSz="684213" eaLnBrk="0" fontAlgn="base" hangingPunct="0">
              <a:spcAft>
                <a:spcPts val="600"/>
              </a:spcAft>
              <a:buFont typeface="Arial" pitchFamily="34" charset="0"/>
              <a:buChar char="•"/>
            </a:pPr>
            <a:r>
              <a:rPr lang="en-TT" sz="10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Estimation of the ARIMA parameter values for those ARIMA (</a:t>
            </a:r>
            <a:r>
              <a:rPr lang="en-TT" sz="1000" b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p,d,q</a:t>
            </a:r>
            <a:r>
              <a:rPr lang="en-TT" sz="10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 models and forecasting players’ performance</a:t>
            </a:r>
          </a:p>
        </p:txBody>
      </p:sp>
      <p:sp>
        <p:nvSpPr>
          <p:cNvPr id="58" name="Oval 66">
            <a:extLst>
              <a:ext uri="{FF2B5EF4-FFF2-40B4-BE49-F238E27FC236}">
                <a16:creationId xmlns:a16="http://schemas.microsoft.com/office/drawing/2014/main" id="{EA1650B8-421C-44FF-A9A2-42DE4F980F05}"/>
              </a:ext>
            </a:extLst>
          </p:cNvPr>
          <p:cNvSpPr/>
          <p:nvPr/>
        </p:nvSpPr>
        <p:spPr>
          <a:xfrm>
            <a:off x="1392792" y="1052805"/>
            <a:ext cx="336580" cy="273665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TT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TT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Oval 66">
            <a:extLst>
              <a:ext uri="{FF2B5EF4-FFF2-40B4-BE49-F238E27FC236}">
                <a16:creationId xmlns:a16="http://schemas.microsoft.com/office/drawing/2014/main" id="{D709F950-7D5E-4068-BF3F-081BF9F460B2}"/>
              </a:ext>
            </a:extLst>
          </p:cNvPr>
          <p:cNvSpPr/>
          <p:nvPr/>
        </p:nvSpPr>
        <p:spPr>
          <a:xfrm>
            <a:off x="1392792" y="4965499"/>
            <a:ext cx="336580" cy="273665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TT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TT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Oval 66">
            <a:extLst>
              <a:ext uri="{FF2B5EF4-FFF2-40B4-BE49-F238E27FC236}">
                <a16:creationId xmlns:a16="http://schemas.microsoft.com/office/drawing/2014/main" id="{954BBB73-C6B5-448E-9050-CFF4C7AD7339}"/>
              </a:ext>
            </a:extLst>
          </p:cNvPr>
          <p:cNvSpPr/>
          <p:nvPr/>
        </p:nvSpPr>
        <p:spPr>
          <a:xfrm>
            <a:off x="1392792" y="365756"/>
            <a:ext cx="336580" cy="273665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TT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TT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AutoShape 12">
            <a:extLst>
              <a:ext uri="{FF2B5EF4-FFF2-40B4-BE49-F238E27FC236}">
                <a16:creationId xmlns:a16="http://schemas.microsoft.com/office/drawing/2014/main" id="{2E29A389-6AFE-4B47-BD29-3310F9C3A5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61495" y="2776374"/>
            <a:ext cx="812503" cy="1330950"/>
          </a:xfrm>
          <a:prstGeom prst="chevron">
            <a:avLst>
              <a:gd name="adj" fmla="val 17900"/>
            </a:avLst>
          </a:prstGeom>
          <a:solidFill>
            <a:srgbClr val="40DAFF">
              <a:lumMod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vert270" lIns="54000" tIns="46800" rIns="5400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TT" sz="105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MDP</a:t>
            </a:r>
            <a:endParaRPr kumimoji="0" lang="en-TT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3" name="11 Rectángulo redondeado">
            <a:extLst>
              <a:ext uri="{FF2B5EF4-FFF2-40B4-BE49-F238E27FC236}">
                <a16:creationId xmlns:a16="http://schemas.microsoft.com/office/drawing/2014/main" id="{CA0A0E27-0FC0-4F3B-8758-E3E9DDC16E93}"/>
              </a:ext>
            </a:extLst>
          </p:cNvPr>
          <p:cNvSpPr/>
          <p:nvPr/>
        </p:nvSpPr>
        <p:spPr>
          <a:xfrm>
            <a:off x="3028177" y="3161541"/>
            <a:ext cx="3613123" cy="45615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177800" marR="0" lvl="1" indent="-177800" defTabSz="684213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TT" sz="10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Execution of the value iteration algorithm</a:t>
            </a:r>
            <a:endParaRPr lang="en-TT" sz="10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9" name="Oval 66">
            <a:extLst>
              <a:ext uri="{FF2B5EF4-FFF2-40B4-BE49-F238E27FC236}">
                <a16:creationId xmlns:a16="http://schemas.microsoft.com/office/drawing/2014/main" id="{45DEEE6B-6E5C-4632-9798-3FE5B65EA5CF}"/>
              </a:ext>
            </a:extLst>
          </p:cNvPr>
          <p:cNvSpPr/>
          <p:nvPr/>
        </p:nvSpPr>
        <p:spPr>
          <a:xfrm>
            <a:off x="1392792" y="2988891"/>
            <a:ext cx="336580" cy="223954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TT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TT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AutoShape 12">
            <a:extLst>
              <a:ext uri="{FF2B5EF4-FFF2-40B4-BE49-F238E27FC236}">
                <a16:creationId xmlns:a16="http://schemas.microsoft.com/office/drawing/2014/main" id="{93DE0271-3BE8-4856-BF27-40A8665EC65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89803" y="3784185"/>
            <a:ext cx="955887" cy="1330950"/>
          </a:xfrm>
          <a:prstGeom prst="chevron">
            <a:avLst>
              <a:gd name="adj" fmla="val 10694"/>
            </a:avLst>
          </a:prstGeom>
          <a:solidFill>
            <a:srgbClr val="40DAFF">
              <a:lumMod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vert270" lIns="54000" tIns="46800" rIns="54000" anchor="ctr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TT" sz="1050" b="1" ker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rPr>
              <a:t>CREATION OF METRICS</a:t>
            </a:r>
            <a:endParaRPr kumimoji="0" lang="en-TT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5" name="Oval 66">
            <a:extLst>
              <a:ext uri="{FF2B5EF4-FFF2-40B4-BE49-F238E27FC236}">
                <a16:creationId xmlns:a16="http://schemas.microsoft.com/office/drawing/2014/main" id="{381ACAB9-BF10-47E6-946B-AFA93F111EE5}"/>
              </a:ext>
            </a:extLst>
          </p:cNvPr>
          <p:cNvSpPr/>
          <p:nvPr/>
        </p:nvSpPr>
        <p:spPr>
          <a:xfrm>
            <a:off x="1392792" y="3925010"/>
            <a:ext cx="336580" cy="273665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TT" sz="1200" b="1" kern="0">
                <a:solidFill>
                  <a:srgbClr val="000000"/>
                </a:solidFill>
                <a:latin typeface="Arial"/>
              </a:rPr>
              <a:t>4</a:t>
            </a:r>
            <a:endParaRPr kumimoji="0" lang="en-TT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74BDAFC9-3B88-43BE-9C6C-4468F242D738}"/>
              </a:ext>
            </a:extLst>
          </p:cNvPr>
          <p:cNvSpPr/>
          <p:nvPr/>
        </p:nvSpPr>
        <p:spPr>
          <a:xfrm>
            <a:off x="2971629" y="1099510"/>
            <a:ext cx="814101" cy="759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54000" tIns="46800" rIns="54000" anchor="ctr" anchorCtr="1"/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TT" sz="1050" b="1" kern="0" dirty="0">
                <a:latin typeface="Arial" pitchFamily="34" charset="0"/>
                <a:ea typeface="ＭＳ Ｐゴシック" pitchFamily="34" charset="-128"/>
              </a:rPr>
              <a:t>AD-tree definition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A4143506-B6B8-452A-AAA2-CEEC069521AF}"/>
              </a:ext>
            </a:extLst>
          </p:cNvPr>
          <p:cNvSpPr/>
          <p:nvPr/>
        </p:nvSpPr>
        <p:spPr>
          <a:xfrm>
            <a:off x="2971629" y="1980767"/>
            <a:ext cx="814101" cy="791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54000" tIns="46800" rIns="54000" anchor="ctr" anchorCtr="1"/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TT" sz="1050" b="1" kern="0">
                <a:latin typeface="Arial" pitchFamily="34" charset="0"/>
                <a:ea typeface="ＭＳ Ｐゴシック" pitchFamily="34" charset="-128"/>
              </a:rPr>
              <a:t>Implemen-tation structure</a:t>
            </a:r>
            <a:endParaRPr lang="en-TT" sz="1050" b="1" kern="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8" name="11 Rectángulo redondeado">
            <a:extLst>
              <a:ext uri="{FF2B5EF4-FFF2-40B4-BE49-F238E27FC236}">
                <a16:creationId xmlns:a16="http://schemas.microsoft.com/office/drawing/2014/main" id="{E2EABDB3-C66D-4CE1-9C77-A1F9306E3BFA}"/>
              </a:ext>
            </a:extLst>
          </p:cNvPr>
          <p:cNvSpPr/>
          <p:nvPr/>
        </p:nvSpPr>
        <p:spPr>
          <a:xfrm>
            <a:off x="5770650" y="1491145"/>
            <a:ext cx="3613123" cy="393854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85725" marR="0" lvl="0" indent="-857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TT" sz="900" ker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Sequence of states</a:t>
            </a:r>
            <a:endParaRPr lang="en-TT" sz="9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utoShape 7">
            <a:extLst>
              <a:ext uri="{FF2B5EF4-FFF2-40B4-BE49-F238E27FC236}">
                <a16:creationId xmlns:a16="http://schemas.microsoft.com/office/drawing/2014/main" id="{73D4282B-29ED-4428-B407-EA5B0652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895" y="1519281"/>
            <a:ext cx="1840590" cy="339548"/>
          </a:xfrm>
          <a:prstGeom prst="homePlate">
            <a:avLst>
              <a:gd name="adj" fmla="val 22732"/>
            </a:avLst>
          </a:prstGeom>
          <a:solidFill>
            <a:srgbClr val="B4B4B4"/>
          </a:solidFill>
          <a:ln w="9525">
            <a:solidFill>
              <a:srgbClr val="AAD4E1"/>
            </a:solidFill>
            <a:miter lim="800000"/>
            <a:headEnd/>
            <a:tailEnd/>
          </a:ln>
          <a:effectLst/>
        </p:spPr>
        <p:txBody>
          <a:bodyPr lIns="81204" tIns="39889" rIns="81204" bIns="39889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TT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Definition of play sequence</a:t>
            </a:r>
            <a:endParaRPr kumimoji="0" lang="en-TT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2" name="21 Rectángulo redondeado">
            <a:extLst>
              <a:ext uri="{FF2B5EF4-FFF2-40B4-BE49-F238E27FC236}">
                <a16:creationId xmlns:a16="http://schemas.microsoft.com/office/drawing/2014/main" id="{25EAE41F-7869-4409-BF5E-BAAE1FB8B58C}"/>
              </a:ext>
            </a:extLst>
          </p:cNvPr>
          <p:cNvSpPr/>
          <p:nvPr/>
        </p:nvSpPr>
        <p:spPr>
          <a:xfrm>
            <a:off x="3964088" y="2084060"/>
            <a:ext cx="3613123" cy="53609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85725" marR="0" lvl="0" indent="-857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TT" sz="9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Nodes Table</a:t>
            </a:r>
          </a:p>
          <a:p>
            <a:pPr marL="85725" marR="0" lvl="0" indent="-857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TT" sz="9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Edges Table</a:t>
            </a:r>
          </a:p>
          <a:p>
            <a:pPr marL="85725" marR="0" lvl="0" indent="-857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TT" sz="9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Node Information Table</a:t>
            </a:r>
          </a:p>
          <a:p>
            <a:pPr marL="85725" marR="0" lvl="0" indent="-85725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TT" sz="9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Rewards’ Table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85E15FCB-3B14-4FC9-8BD9-22C554DCDF6D}"/>
              </a:ext>
            </a:extLst>
          </p:cNvPr>
          <p:cNvSpPr/>
          <p:nvPr/>
        </p:nvSpPr>
        <p:spPr>
          <a:xfrm>
            <a:off x="2971629" y="4011333"/>
            <a:ext cx="814101" cy="754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lIns="54000" tIns="46800" rIns="54000" anchor="ctr" anchorCtr="1"/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TT" sz="1050" b="1" kern="0" dirty="0">
                <a:latin typeface="Arial" pitchFamily="34" charset="0"/>
                <a:ea typeface="ＭＳ Ｐゴシック" pitchFamily="34" charset="-128"/>
              </a:rPr>
              <a:t>Impact measure</a:t>
            </a:r>
          </a:p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TT" sz="1050" b="1" kern="0" dirty="0">
                <a:latin typeface="Arial" pitchFamily="34" charset="0"/>
                <a:ea typeface="ＭＳ Ｐゴシック" pitchFamily="34" charset="-128"/>
              </a:rPr>
              <a:t>definition</a:t>
            </a:r>
          </a:p>
        </p:txBody>
      </p:sp>
      <p:sp>
        <p:nvSpPr>
          <p:cNvPr id="94" name="21 Rectángulo redondeado">
            <a:extLst>
              <a:ext uri="{FF2B5EF4-FFF2-40B4-BE49-F238E27FC236}">
                <a16:creationId xmlns:a16="http://schemas.microsoft.com/office/drawing/2014/main" id="{7850B8DF-F6F2-4365-A6A3-01384301EA48}"/>
              </a:ext>
            </a:extLst>
          </p:cNvPr>
          <p:cNvSpPr/>
          <p:nvPr/>
        </p:nvSpPr>
        <p:spPr>
          <a:xfrm>
            <a:off x="3964088" y="4114626"/>
            <a:ext cx="3613123" cy="60199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85725" marR="0" lvl="0" indent="-85725" defTabSz="914400" eaLnBrk="0" fontAlgn="base" latinLnBrk="0" hangingPunct="0">
              <a:lnSpc>
                <a:spcPct val="100000"/>
              </a:lnSpc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TT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Direct Impact</a:t>
            </a:r>
          </a:p>
          <a:p>
            <a:pPr marL="85725" indent="-85725" eaLnBrk="0" fontAlgn="base" hangingPunct="0">
              <a:spcAft>
                <a:spcPts val="300"/>
              </a:spcAft>
              <a:buFont typeface="Arial" pitchFamily="34" charset="0"/>
              <a:buChar char="•"/>
            </a:pPr>
            <a:r>
              <a:rPr kumimoji="0" lang="en-TT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Direct Impact / time (in hours)</a:t>
            </a:r>
          </a:p>
          <a:p>
            <a:pPr marL="85725" lvl="0" indent="-85725" eaLnBrk="0" fontAlgn="base" hangingPunct="0"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en-TT" sz="900" ker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Collective Impact</a:t>
            </a:r>
          </a:p>
          <a:p>
            <a:pPr marL="85725" indent="-85725" eaLnBrk="0" fontAlgn="base" hangingPunct="0">
              <a:spcAft>
                <a:spcPts val="300"/>
              </a:spcAft>
              <a:buFont typeface="Arial" pitchFamily="34" charset="0"/>
              <a:buChar char="•"/>
            </a:pPr>
            <a:r>
              <a:rPr kumimoji="0" lang="en-TT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Collective Impact / time (in hours)</a:t>
            </a:r>
          </a:p>
          <a:p>
            <a:pPr marL="85725" marR="0" lvl="0" indent="-85725" defTabSz="914400" eaLnBrk="0" fontAlgn="base" latinLnBrk="0" hangingPunct="0">
              <a:lnSpc>
                <a:spcPct val="100000"/>
              </a:lnSpc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TT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5" name="126 Rectángulo">
            <a:extLst>
              <a:ext uri="{FF2B5EF4-FFF2-40B4-BE49-F238E27FC236}">
                <a16:creationId xmlns:a16="http://schemas.microsoft.com/office/drawing/2014/main" id="{EA360232-923B-44BD-A349-0923300A16B9}"/>
              </a:ext>
            </a:extLst>
          </p:cNvPr>
          <p:cNvSpPr/>
          <p:nvPr/>
        </p:nvSpPr>
        <p:spPr>
          <a:xfrm>
            <a:off x="1392792" y="1025790"/>
            <a:ext cx="7395608" cy="5611983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T" sz="2000" dirty="0"/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327CB392-A283-488B-A8E2-30DC3260A69C}"/>
              </a:ext>
            </a:extLst>
          </p:cNvPr>
          <p:cNvSpPr/>
          <p:nvPr/>
        </p:nvSpPr>
        <p:spPr bwMode="auto">
          <a:xfrm>
            <a:off x="6879102" y="6304375"/>
            <a:ext cx="1820398" cy="2774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T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Methodology applied</a:t>
            </a:r>
          </a:p>
        </p:txBody>
      </p:sp>
      <p:sp>
        <p:nvSpPr>
          <p:cNvPr id="97" name="45 Triángulo isósceles">
            <a:extLst>
              <a:ext uri="{FF2B5EF4-FFF2-40B4-BE49-F238E27FC236}">
                <a16:creationId xmlns:a16="http://schemas.microsoft.com/office/drawing/2014/main" id="{521A1416-4347-4512-A84D-B0D8E7C2D9F3}"/>
              </a:ext>
            </a:extLst>
          </p:cNvPr>
          <p:cNvSpPr/>
          <p:nvPr/>
        </p:nvSpPr>
        <p:spPr>
          <a:xfrm rot="5400000">
            <a:off x="5778405" y="4318180"/>
            <a:ext cx="645348" cy="1440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T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8" name="21 Rectángulo redondeado">
            <a:extLst>
              <a:ext uri="{FF2B5EF4-FFF2-40B4-BE49-F238E27FC236}">
                <a16:creationId xmlns:a16="http://schemas.microsoft.com/office/drawing/2014/main" id="{F486FCBB-3498-4458-A3B3-F06019550360}"/>
              </a:ext>
            </a:extLst>
          </p:cNvPr>
          <p:cNvSpPr/>
          <p:nvPr/>
        </p:nvSpPr>
        <p:spPr>
          <a:xfrm>
            <a:off x="6261824" y="4114626"/>
            <a:ext cx="3613123" cy="60199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177800" lvl="1" indent="-177800" defTabSz="684213" eaLnBrk="0" fontAlgn="base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AU" sz="10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Analysis of the metrics created</a:t>
            </a:r>
          </a:p>
          <a:p>
            <a:pPr marL="177800" lvl="1" indent="-177800" defTabSz="684213" eaLnBrk="0" fontAlgn="base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AU" sz="10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Comparison with scrapped  metrics</a:t>
            </a:r>
          </a:p>
          <a:p>
            <a:pPr marL="177800" marR="0" lvl="1" indent="-177800" defTabSz="684213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000" b="1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1" name="45 Triángulo isósceles">
            <a:extLst>
              <a:ext uri="{FF2B5EF4-FFF2-40B4-BE49-F238E27FC236}">
                <a16:creationId xmlns:a16="http://schemas.microsoft.com/office/drawing/2014/main" id="{1315724D-A440-47CB-996A-3B6F520D5219}"/>
              </a:ext>
            </a:extLst>
          </p:cNvPr>
          <p:cNvSpPr/>
          <p:nvPr/>
        </p:nvSpPr>
        <p:spPr>
          <a:xfrm rot="5400000">
            <a:off x="5778405" y="5636345"/>
            <a:ext cx="645348" cy="1440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T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102" name="21 Rectángulo redondeado">
            <a:extLst>
              <a:ext uri="{FF2B5EF4-FFF2-40B4-BE49-F238E27FC236}">
                <a16:creationId xmlns:a16="http://schemas.microsoft.com/office/drawing/2014/main" id="{09BD6066-1A8C-4BD7-A799-1013EEF88C47}"/>
              </a:ext>
            </a:extLst>
          </p:cNvPr>
          <p:cNvSpPr/>
          <p:nvPr/>
        </p:nvSpPr>
        <p:spPr>
          <a:xfrm>
            <a:off x="6261824" y="5432791"/>
            <a:ext cx="3613123" cy="60199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177800" lvl="1" indent="-177800" defTabSz="684213" eaLnBrk="0" fontAlgn="base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AU" sz="1000" b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Analysis of the results </a:t>
            </a:r>
          </a:p>
        </p:txBody>
      </p:sp>
      <p:sp>
        <p:nvSpPr>
          <p:cNvPr id="103" name="Line 16">
            <a:extLst>
              <a:ext uri="{FF2B5EF4-FFF2-40B4-BE49-F238E27FC236}">
                <a16:creationId xmlns:a16="http://schemas.microsoft.com/office/drawing/2014/main" id="{E75D1483-903A-4FC3-A6FA-ED894E93D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29" y="2940151"/>
            <a:ext cx="5609663" cy="0"/>
          </a:xfrm>
          <a:prstGeom prst="line">
            <a:avLst/>
          </a:prstGeom>
          <a:noFill/>
          <a:ln w="9525">
            <a:solidFill>
              <a:srgbClr val="5A5A5A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T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B386C008-9E51-4FAA-BEA5-1AD702327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29" y="3848101"/>
            <a:ext cx="5609663" cy="0"/>
          </a:xfrm>
          <a:prstGeom prst="line">
            <a:avLst/>
          </a:prstGeom>
          <a:noFill/>
          <a:ln w="9525">
            <a:solidFill>
              <a:srgbClr val="5A5A5A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T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5" name="Line 16">
            <a:extLst>
              <a:ext uri="{FF2B5EF4-FFF2-40B4-BE49-F238E27FC236}">
                <a16:creationId xmlns:a16="http://schemas.microsoft.com/office/drawing/2014/main" id="{6101542C-BF65-48CA-8EBB-2F5D19497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629" y="5003600"/>
            <a:ext cx="5609663" cy="0"/>
          </a:xfrm>
          <a:prstGeom prst="line">
            <a:avLst/>
          </a:prstGeom>
          <a:noFill/>
          <a:ln w="9525">
            <a:solidFill>
              <a:srgbClr val="5A5A5A"/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TT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4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317872E-69F6-45EA-ABCB-28954AF69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03362"/>
              </p:ext>
            </p:extLst>
          </p:nvPr>
        </p:nvGraphicFramePr>
        <p:xfrm>
          <a:off x="2032000" y="719666"/>
          <a:ext cx="85939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84">
                  <a:extLst>
                    <a:ext uri="{9D8B030D-6E8A-4147-A177-3AD203B41FA5}">
                      <a16:colId xmlns:a16="http://schemas.microsoft.com/office/drawing/2014/main" val="1537285031"/>
                    </a:ext>
                  </a:extLst>
                </a:gridCol>
                <a:gridCol w="954884">
                  <a:extLst>
                    <a:ext uri="{9D8B030D-6E8A-4147-A177-3AD203B41FA5}">
                      <a16:colId xmlns:a16="http://schemas.microsoft.com/office/drawing/2014/main" val="2516580053"/>
                    </a:ext>
                  </a:extLst>
                </a:gridCol>
                <a:gridCol w="954884">
                  <a:extLst>
                    <a:ext uri="{9D8B030D-6E8A-4147-A177-3AD203B41FA5}">
                      <a16:colId xmlns:a16="http://schemas.microsoft.com/office/drawing/2014/main" val="446999356"/>
                    </a:ext>
                  </a:extLst>
                </a:gridCol>
                <a:gridCol w="954884">
                  <a:extLst>
                    <a:ext uri="{9D8B030D-6E8A-4147-A177-3AD203B41FA5}">
                      <a16:colId xmlns:a16="http://schemas.microsoft.com/office/drawing/2014/main" val="1608390722"/>
                    </a:ext>
                  </a:extLst>
                </a:gridCol>
                <a:gridCol w="954884">
                  <a:extLst>
                    <a:ext uri="{9D8B030D-6E8A-4147-A177-3AD203B41FA5}">
                      <a16:colId xmlns:a16="http://schemas.microsoft.com/office/drawing/2014/main" val="4006629565"/>
                    </a:ext>
                  </a:extLst>
                </a:gridCol>
                <a:gridCol w="954884">
                  <a:extLst>
                    <a:ext uri="{9D8B030D-6E8A-4147-A177-3AD203B41FA5}">
                      <a16:colId xmlns:a16="http://schemas.microsoft.com/office/drawing/2014/main" val="1689877342"/>
                    </a:ext>
                  </a:extLst>
                </a:gridCol>
                <a:gridCol w="954884">
                  <a:extLst>
                    <a:ext uri="{9D8B030D-6E8A-4147-A177-3AD203B41FA5}">
                      <a16:colId xmlns:a16="http://schemas.microsoft.com/office/drawing/2014/main" val="2601242023"/>
                    </a:ext>
                  </a:extLst>
                </a:gridCol>
                <a:gridCol w="954884">
                  <a:extLst>
                    <a:ext uri="{9D8B030D-6E8A-4147-A177-3AD203B41FA5}">
                      <a16:colId xmlns:a16="http://schemas.microsoft.com/office/drawing/2014/main" val="1983456328"/>
                    </a:ext>
                  </a:extLst>
                </a:gridCol>
                <a:gridCol w="954884">
                  <a:extLst>
                    <a:ext uri="{9D8B030D-6E8A-4147-A177-3AD203B41FA5}">
                      <a16:colId xmlns:a16="http://schemas.microsoft.com/office/drawing/2014/main" val="55879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Match nº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86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Player1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4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Player2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NotPlayed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14231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E82EF9E-069B-4204-BBBD-6C2E2AF5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62476"/>
              </p:ext>
            </p:extLst>
          </p:nvPr>
        </p:nvGraphicFramePr>
        <p:xfrm>
          <a:off x="2032000" y="2723463"/>
          <a:ext cx="8017639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5377">
                  <a:extLst>
                    <a:ext uri="{9D8B030D-6E8A-4147-A177-3AD203B41FA5}">
                      <a16:colId xmlns:a16="http://schemas.microsoft.com/office/drawing/2014/main" val="1053837506"/>
                    </a:ext>
                  </a:extLst>
                </a:gridCol>
                <a:gridCol w="1145377">
                  <a:extLst>
                    <a:ext uri="{9D8B030D-6E8A-4147-A177-3AD203B41FA5}">
                      <a16:colId xmlns:a16="http://schemas.microsoft.com/office/drawing/2014/main" val="2644534884"/>
                    </a:ext>
                  </a:extLst>
                </a:gridCol>
                <a:gridCol w="1145377">
                  <a:extLst>
                    <a:ext uri="{9D8B030D-6E8A-4147-A177-3AD203B41FA5}">
                      <a16:colId xmlns:a16="http://schemas.microsoft.com/office/drawing/2014/main" val="1918125553"/>
                    </a:ext>
                  </a:extLst>
                </a:gridCol>
                <a:gridCol w="1145377">
                  <a:extLst>
                    <a:ext uri="{9D8B030D-6E8A-4147-A177-3AD203B41FA5}">
                      <a16:colId xmlns:a16="http://schemas.microsoft.com/office/drawing/2014/main" val="1539734149"/>
                    </a:ext>
                  </a:extLst>
                </a:gridCol>
                <a:gridCol w="1145377">
                  <a:extLst>
                    <a:ext uri="{9D8B030D-6E8A-4147-A177-3AD203B41FA5}">
                      <a16:colId xmlns:a16="http://schemas.microsoft.com/office/drawing/2014/main" val="4064024653"/>
                    </a:ext>
                  </a:extLst>
                </a:gridCol>
                <a:gridCol w="1145377">
                  <a:extLst>
                    <a:ext uri="{9D8B030D-6E8A-4147-A177-3AD203B41FA5}">
                      <a16:colId xmlns:a16="http://schemas.microsoft.com/office/drawing/2014/main" val="810997612"/>
                    </a:ext>
                  </a:extLst>
                </a:gridCol>
                <a:gridCol w="1145377">
                  <a:extLst>
                    <a:ext uri="{9D8B030D-6E8A-4147-A177-3AD203B41FA5}">
                      <a16:colId xmlns:a16="http://schemas.microsoft.com/office/drawing/2014/main" val="30844744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/>
                        <a:t>Match nº</a:t>
                      </a:r>
                      <a:endParaRPr lang="en-GB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/>
                        <a:t>1</a:t>
                      </a:r>
                      <a:endParaRPr lang="en-GB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/>
                        <a:t>2</a:t>
                      </a:r>
                      <a:endParaRPr lang="en-GB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/>
                        <a:t>3</a:t>
                      </a:r>
                      <a:endParaRPr lang="en-GB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/>
                        <a:t>4</a:t>
                      </a:r>
                      <a:endParaRPr lang="en-GB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/>
                        <a:t>5</a:t>
                      </a:r>
                      <a:endParaRPr lang="en-GB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/>
                        <a:t>6</a:t>
                      </a:r>
                      <a:endParaRPr lang="en-GB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206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/>
                        <a:t>Player1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2853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/>
                        <a:t>Player1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3.4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7992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/>
                        <a:t>Player1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4.5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113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/>
                        <a:t>Player2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1.2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67761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/>
                        <a:t>Player2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1.2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04773"/>
                  </a:ext>
                </a:extLst>
              </a:tr>
            </a:tbl>
          </a:graphicData>
        </a:graphic>
      </p:graphicFrame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2BF9D37-C981-441F-99AF-02A6E62B917D}"/>
              </a:ext>
            </a:extLst>
          </p:cNvPr>
          <p:cNvCxnSpPr/>
          <p:nvPr/>
        </p:nvCxnSpPr>
        <p:spPr>
          <a:xfrm flipH="1">
            <a:off x="1292772" y="1275926"/>
            <a:ext cx="739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82B8C36-6CB7-4832-9D3E-6F750B5F129E}"/>
              </a:ext>
            </a:extLst>
          </p:cNvPr>
          <p:cNvCxnSpPr/>
          <p:nvPr/>
        </p:nvCxnSpPr>
        <p:spPr>
          <a:xfrm>
            <a:off x="1292772" y="1275926"/>
            <a:ext cx="0" cy="215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8BC43DF-33CC-48DE-8B62-19904D118CE7}"/>
              </a:ext>
            </a:extLst>
          </p:cNvPr>
          <p:cNvCxnSpPr/>
          <p:nvPr/>
        </p:nvCxnSpPr>
        <p:spPr>
          <a:xfrm>
            <a:off x="1292772" y="3429000"/>
            <a:ext cx="36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2CACB55-673D-406A-A4B1-AAAD29465041}"/>
              </a:ext>
            </a:extLst>
          </p:cNvPr>
          <p:cNvCxnSpPr>
            <a:cxnSpLocks/>
          </p:cNvCxnSpPr>
          <p:nvPr/>
        </p:nvCxnSpPr>
        <p:spPr>
          <a:xfrm>
            <a:off x="1662386" y="3429000"/>
            <a:ext cx="369614" cy="4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AB3BF2E-3766-471B-B16F-FCD5E58C7E52}"/>
              </a:ext>
            </a:extLst>
          </p:cNvPr>
          <p:cNvCxnSpPr>
            <a:cxnSpLocks/>
          </p:cNvCxnSpPr>
          <p:nvPr/>
        </p:nvCxnSpPr>
        <p:spPr>
          <a:xfrm>
            <a:off x="1662386" y="3429000"/>
            <a:ext cx="369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03BA727-5317-4255-9CAF-520D5EA356C2}"/>
              </a:ext>
            </a:extLst>
          </p:cNvPr>
          <p:cNvCxnSpPr>
            <a:cxnSpLocks/>
          </p:cNvCxnSpPr>
          <p:nvPr/>
        </p:nvCxnSpPr>
        <p:spPr>
          <a:xfrm flipV="1">
            <a:off x="1662386" y="3147848"/>
            <a:ext cx="369614" cy="2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AE1B758-F43B-40A8-B855-9506BF6B221B}"/>
              </a:ext>
            </a:extLst>
          </p:cNvPr>
          <p:cNvCxnSpPr>
            <a:cxnSpLocks/>
          </p:cNvCxnSpPr>
          <p:nvPr/>
        </p:nvCxnSpPr>
        <p:spPr>
          <a:xfrm flipH="1">
            <a:off x="1481959" y="1653526"/>
            <a:ext cx="5500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0D95585-B79E-49C4-BF80-63D83A37C4A0}"/>
              </a:ext>
            </a:extLst>
          </p:cNvPr>
          <p:cNvCxnSpPr>
            <a:cxnSpLocks/>
          </p:cNvCxnSpPr>
          <p:nvPr/>
        </p:nvCxnSpPr>
        <p:spPr>
          <a:xfrm flipH="1">
            <a:off x="1473200" y="1653526"/>
            <a:ext cx="8760" cy="23580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D857770-69DE-405D-9250-458C75A4F93A}"/>
              </a:ext>
            </a:extLst>
          </p:cNvPr>
          <p:cNvCxnSpPr>
            <a:cxnSpLocks/>
          </p:cNvCxnSpPr>
          <p:nvPr/>
        </p:nvCxnSpPr>
        <p:spPr>
          <a:xfrm>
            <a:off x="1481959" y="4011558"/>
            <a:ext cx="1804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15F187E-4730-4907-BCE2-DDEBFF1A7157}"/>
              </a:ext>
            </a:extLst>
          </p:cNvPr>
          <p:cNvCxnSpPr>
            <a:cxnSpLocks/>
          </p:cNvCxnSpPr>
          <p:nvPr/>
        </p:nvCxnSpPr>
        <p:spPr>
          <a:xfrm>
            <a:off x="1662386" y="4011558"/>
            <a:ext cx="369614" cy="4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7FC30E6-2C5F-4D44-B23A-A81BBF6EE286}"/>
              </a:ext>
            </a:extLst>
          </p:cNvPr>
          <p:cNvCxnSpPr>
            <a:cxnSpLocks/>
          </p:cNvCxnSpPr>
          <p:nvPr/>
        </p:nvCxnSpPr>
        <p:spPr>
          <a:xfrm>
            <a:off x="1662386" y="4011558"/>
            <a:ext cx="369614" cy="3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49E2A72E-118E-4FDD-A865-A79E7A963ADE}"/>
              </a:ext>
            </a:extLst>
          </p:cNvPr>
          <p:cNvSpPr/>
          <p:nvPr/>
        </p:nvSpPr>
        <p:spPr>
          <a:xfrm rot="16200000">
            <a:off x="5163644" y="1377394"/>
            <a:ext cx="458952" cy="7091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brir llave 40">
            <a:extLst>
              <a:ext uri="{FF2B5EF4-FFF2-40B4-BE49-F238E27FC236}">
                <a16:creationId xmlns:a16="http://schemas.microsoft.com/office/drawing/2014/main" id="{96F572D4-5733-4843-82CA-9FC44F7B34F0}"/>
              </a:ext>
            </a:extLst>
          </p:cNvPr>
          <p:cNvSpPr/>
          <p:nvPr/>
        </p:nvSpPr>
        <p:spPr>
          <a:xfrm rot="16200000">
            <a:off x="9264869" y="4368027"/>
            <a:ext cx="458952" cy="11105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42" name="11 Rectángulo redondeado">
            <a:extLst>
              <a:ext uri="{FF2B5EF4-FFF2-40B4-BE49-F238E27FC236}">
                <a16:creationId xmlns:a16="http://schemas.microsoft.com/office/drawing/2014/main" id="{3F9A0D3F-780D-419E-B0FC-3C363E89456F}"/>
              </a:ext>
            </a:extLst>
          </p:cNvPr>
          <p:cNvSpPr/>
          <p:nvPr/>
        </p:nvSpPr>
        <p:spPr>
          <a:xfrm>
            <a:off x="3926810" y="5325821"/>
            <a:ext cx="3829824" cy="45615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1" defTabSz="684213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TT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Estimate parameter values using the previous chosen ARIMA (p,d,q) models to forecast  the 6</a:t>
            </a:r>
            <a:r>
              <a:rPr lang="en-TT" sz="1400" b="1" baseline="300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th</a:t>
            </a:r>
            <a:r>
              <a:rPr lang="en-TT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 value</a:t>
            </a:r>
          </a:p>
        </p:txBody>
      </p:sp>
      <p:sp>
        <p:nvSpPr>
          <p:cNvPr id="43" name="11 Rectángulo redondeado">
            <a:extLst>
              <a:ext uri="{FF2B5EF4-FFF2-40B4-BE49-F238E27FC236}">
                <a16:creationId xmlns:a16="http://schemas.microsoft.com/office/drawing/2014/main" id="{4AB2CEFB-0618-4D26-9BE0-A03D23BC09DB}"/>
              </a:ext>
            </a:extLst>
          </p:cNvPr>
          <p:cNvSpPr/>
          <p:nvPr/>
        </p:nvSpPr>
        <p:spPr>
          <a:xfrm>
            <a:off x="8671034" y="5325821"/>
            <a:ext cx="1655380" cy="45615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lvl="1" algn="ctr" defTabSz="684213" eaLnBrk="0" fontAlgn="base" hangingPunct="0">
              <a:spcBef>
                <a:spcPts val="300"/>
              </a:spcBef>
              <a:spcAft>
                <a:spcPts val="600"/>
              </a:spcAft>
              <a:defRPr/>
            </a:pPr>
            <a:r>
              <a:rPr lang="en-TT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Values kept to compare with the forecast</a:t>
            </a:r>
          </a:p>
        </p:txBody>
      </p:sp>
    </p:spTree>
    <p:extLst>
      <p:ext uri="{BB962C8B-B14F-4D97-AF65-F5344CB8AC3E}">
        <p14:creationId xmlns:p14="http://schemas.microsoft.com/office/powerpoint/2010/main" val="1184481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241</Words>
  <Application>Microsoft Office PowerPoint</Application>
  <PresentationFormat>Panorámica</PresentationFormat>
  <Paragraphs>107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carles sans fuentes</dc:creator>
  <cp:lastModifiedBy>carles sans fuentes</cp:lastModifiedBy>
  <cp:revision>16</cp:revision>
  <dcterms:created xsi:type="dcterms:W3CDTF">2018-12-21T22:31:00Z</dcterms:created>
  <dcterms:modified xsi:type="dcterms:W3CDTF">2018-12-24T11:01:17Z</dcterms:modified>
</cp:coreProperties>
</file>