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30"/>
  </p:notesMasterIdLst>
  <p:handoutMasterIdLst>
    <p:handoutMasterId r:id="rId31"/>
  </p:handoutMasterIdLst>
  <p:sldIdLst>
    <p:sldId id="452" r:id="rId6"/>
    <p:sldId id="507" r:id="rId7"/>
    <p:sldId id="495" r:id="rId8"/>
    <p:sldId id="513" r:id="rId9"/>
    <p:sldId id="497" r:id="rId10"/>
    <p:sldId id="499" r:id="rId11"/>
    <p:sldId id="509" r:id="rId12"/>
    <p:sldId id="492" r:id="rId13"/>
    <p:sldId id="510" r:id="rId14"/>
    <p:sldId id="508" r:id="rId15"/>
    <p:sldId id="515" r:id="rId16"/>
    <p:sldId id="516" r:id="rId17"/>
    <p:sldId id="519" r:id="rId18"/>
    <p:sldId id="520" r:id="rId19"/>
    <p:sldId id="523" r:id="rId20"/>
    <p:sldId id="524" r:id="rId21"/>
    <p:sldId id="521" r:id="rId22"/>
    <p:sldId id="522" r:id="rId23"/>
    <p:sldId id="511" r:id="rId24"/>
    <p:sldId id="458" r:id="rId25"/>
    <p:sldId id="486" r:id="rId26"/>
    <p:sldId id="487" r:id="rId27"/>
    <p:sldId id="514" r:id="rId28"/>
    <p:sldId id="518" r:id="rId29"/>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autoAdjust="0"/>
    <p:restoredTop sz="94291" autoAdjust="0"/>
  </p:normalViewPr>
  <p:slideViewPr>
    <p:cSldViewPr>
      <p:cViewPr varScale="1">
        <p:scale>
          <a:sx n="64" d="100"/>
          <a:sy n="64" d="100"/>
        </p:scale>
        <p:origin x="14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17/10/2018</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17/10/2018</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2565109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16</a:t>
            </a:fld>
            <a:endParaRPr lang="es-ES_tradnl">
              <a:solidFill>
                <a:prstClr val="black"/>
              </a:solidFill>
            </a:endParaRPr>
          </a:p>
        </p:txBody>
      </p:sp>
    </p:spTree>
    <p:extLst>
      <p:ext uri="{BB962C8B-B14F-4D97-AF65-F5344CB8AC3E}">
        <p14:creationId xmlns:p14="http://schemas.microsoft.com/office/powerpoint/2010/main" val="253838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17</a:t>
            </a:fld>
            <a:endParaRPr lang="es-ES_tradnl">
              <a:solidFill>
                <a:prstClr val="black"/>
              </a:solidFill>
            </a:endParaRPr>
          </a:p>
        </p:txBody>
      </p:sp>
    </p:spTree>
    <p:extLst>
      <p:ext uri="{BB962C8B-B14F-4D97-AF65-F5344CB8AC3E}">
        <p14:creationId xmlns:p14="http://schemas.microsoft.com/office/powerpoint/2010/main" val="3372056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3713389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160157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3011051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23</a:t>
            </a:fld>
            <a:endParaRPr lang="es-ES_tradnl">
              <a:solidFill>
                <a:prstClr val="black"/>
              </a:solidFill>
            </a:endParaRPr>
          </a:p>
        </p:txBody>
      </p:sp>
    </p:spTree>
    <p:extLst>
      <p:ext uri="{BB962C8B-B14F-4D97-AF65-F5344CB8AC3E}">
        <p14:creationId xmlns:p14="http://schemas.microsoft.com/office/powerpoint/2010/main" val="3459287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24</a:t>
            </a:fld>
            <a:endParaRPr lang="es-ES_tradnl">
              <a:solidFill>
                <a:prstClr val="black"/>
              </a:solidFill>
            </a:endParaRPr>
          </a:p>
        </p:txBody>
      </p:sp>
    </p:spTree>
    <p:extLst>
      <p:ext uri="{BB962C8B-B14F-4D97-AF65-F5344CB8AC3E}">
        <p14:creationId xmlns:p14="http://schemas.microsoft.com/office/powerpoint/2010/main" val="310272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6</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10</a:t>
            </a:fld>
            <a:endParaRPr lang="es-ES_tradnl">
              <a:solidFill>
                <a:prstClr val="black"/>
              </a:solidFill>
            </a:endParaRPr>
          </a:p>
        </p:txBody>
      </p:sp>
    </p:spTree>
    <p:extLst>
      <p:ext uri="{BB962C8B-B14F-4D97-AF65-F5344CB8AC3E}">
        <p14:creationId xmlns:p14="http://schemas.microsoft.com/office/powerpoint/2010/main" val="32550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11</a:t>
            </a:fld>
            <a:endParaRPr lang="es-ES_tradnl">
              <a:solidFill>
                <a:prstClr val="black"/>
              </a:solidFill>
            </a:endParaRPr>
          </a:p>
        </p:txBody>
      </p:sp>
    </p:spTree>
    <p:extLst>
      <p:ext uri="{BB962C8B-B14F-4D97-AF65-F5344CB8AC3E}">
        <p14:creationId xmlns:p14="http://schemas.microsoft.com/office/powerpoint/2010/main" val="3917536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224126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3630057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393993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17/10/2018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17/10/2018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17/10/2018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17/10/2018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17/10/2018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17/10/2018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17/10/2018</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17/10/2018</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17/10/2018</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17/10/2018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17/10/2018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oleObject" Target="../embeddings/oleObject1.bin"/><Relationship Id="rId2" Type="http://schemas.openxmlformats.org/officeDocument/2006/relationships/slideLayout" Target="../slideLayouts/slideLayout38.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1.vml"/><Relationship Id="rId10" Type="http://schemas.openxmlformats.org/officeDocument/2006/relationships/slideLayout" Target="../slideLayouts/slideLayout46.xml"/><Relationship Id="rId19" Type="http://schemas.openxmlformats.org/officeDocument/2006/relationships/image" Target="../media/image3.jpe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6.emf"/><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vmlDrawing" Target="../drawings/vmlDrawing2.vml"/><Relationship Id="rId10" Type="http://schemas.openxmlformats.org/officeDocument/2006/relationships/slideLayout" Target="../slideLayouts/slideLayout59.xml"/><Relationship Id="rId19" Type="http://schemas.openxmlformats.org/officeDocument/2006/relationships/image" Target="../media/image3.jpe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17/10/2018</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631"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784"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3.bin"/><Relationship Id="rId5" Type="http://schemas.openxmlformats.org/officeDocument/2006/relationships/notesSlide" Target="../notesSlides/notesSlide6.xml"/><Relationship Id="rId10" Type="http://schemas.openxmlformats.org/officeDocument/2006/relationships/image" Target="../media/image21.PNG"/><Relationship Id="rId4" Type="http://schemas.openxmlformats.org/officeDocument/2006/relationships/slideLayout" Target="../slideLayouts/slideLayout39.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bin"/><Relationship Id="rId5" Type="http://schemas.openxmlformats.org/officeDocument/2006/relationships/notesSlide" Target="../notesSlides/notesSlide7.xml"/><Relationship Id="rId10" Type="http://schemas.openxmlformats.org/officeDocument/2006/relationships/image" Target="../media/image23.PNG"/><Relationship Id="rId4" Type="http://schemas.openxmlformats.org/officeDocument/2006/relationships/slideLayout" Target="../slideLayouts/slideLayout39.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3.bin"/><Relationship Id="rId5" Type="http://schemas.openxmlformats.org/officeDocument/2006/relationships/notesSlide" Target="../notesSlides/notesSlide8.xml"/><Relationship Id="rId4" Type="http://schemas.openxmlformats.org/officeDocument/2006/relationships/slideLayout" Target="../slideLayouts/slideLayout39.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3.bin"/><Relationship Id="rId11" Type="http://schemas.openxmlformats.org/officeDocument/2006/relationships/image" Target="../media/image26.PNG"/><Relationship Id="rId5" Type="http://schemas.openxmlformats.org/officeDocument/2006/relationships/notesSlide" Target="../notesSlides/notesSlide9.xml"/><Relationship Id="rId10" Type="http://schemas.openxmlformats.org/officeDocument/2006/relationships/image" Target="../media/image25.PNG"/><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3.bin"/><Relationship Id="rId11" Type="http://schemas.openxmlformats.org/officeDocument/2006/relationships/image" Target="../media/image29.png"/><Relationship Id="rId5" Type="http://schemas.openxmlformats.org/officeDocument/2006/relationships/notesSlide" Target="../notesSlides/notesSlide10.xml"/><Relationship Id="rId10" Type="http://schemas.openxmlformats.org/officeDocument/2006/relationships/image" Target="../media/image28.png"/><Relationship Id="rId4" Type="http://schemas.openxmlformats.org/officeDocument/2006/relationships/slideLayout" Target="../slideLayouts/slideLayout39.xml"/><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3.bin"/><Relationship Id="rId11" Type="http://schemas.openxmlformats.org/officeDocument/2006/relationships/image" Target="../media/image27.png"/><Relationship Id="rId5" Type="http://schemas.openxmlformats.org/officeDocument/2006/relationships/notesSlide" Target="../notesSlides/notesSlide11.xml"/><Relationship Id="rId10" Type="http://schemas.openxmlformats.org/officeDocument/2006/relationships/image" Target="../media/image30.png"/><Relationship Id="rId4" Type="http://schemas.openxmlformats.org/officeDocument/2006/relationships/slideLayout" Target="../slideLayouts/slideLayout39.xml"/><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3.bin"/><Relationship Id="rId5" Type="http://schemas.openxmlformats.org/officeDocument/2006/relationships/notesSlide" Target="../notesSlides/notesSlide12.xml"/><Relationship Id="rId4" Type="http://schemas.openxmlformats.org/officeDocument/2006/relationships/slideLayout" Target="../slideLayouts/slideLayout39.xm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39.xml"/><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oleObject" Target="../embeddings/oleObject4.bin"/><Relationship Id="rId5" Type="http://schemas.openxmlformats.org/officeDocument/2006/relationships/notesSlide" Target="../notesSlides/notesSlide14.xml"/><Relationship Id="rId4"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33.jpe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3.bin"/><Relationship Id="rId5" Type="http://schemas.openxmlformats.org/officeDocument/2006/relationships/notesSlide" Target="../notesSlides/notesSlide15.xml"/><Relationship Id="rId4" Type="http://schemas.openxmlformats.org/officeDocument/2006/relationships/slideLayout" Target="../slideLayouts/slideLayout39.xml"/><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4.xml"/><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oleObject" Target="../embeddings/oleObject3.bin"/><Relationship Id="rId5" Type="http://schemas.openxmlformats.org/officeDocument/2006/relationships/notesSlide" Target="../notesSlides/notesSlide16.xml"/><Relationship Id="rId4" Type="http://schemas.openxmlformats.org/officeDocument/2006/relationships/slideLayout" Target="../slideLayouts/slideLayout3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6.xml"/><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oleObject" Target="../embeddings/oleObject3.bin"/><Relationship Id="rId5" Type="http://schemas.openxmlformats.org/officeDocument/2006/relationships/notesSlide" Target="../notesSlides/notesSlide17.xml"/><Relationship Id="rId4" Type="http://schemas.openxmlformats.org/officeDocument/2006/relationships/slideLayout" Target="../slideLayouts/slideLayout39.xm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1.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tags" Target="../tags/tag10.xml"/><Relationship Id="rId7" Type="http://schemas.openxmlformats.org/officeDocument/2006/relationships/image" Target="../media/image9.emf"/><Relationship Id="rId12" Type="http://schemas.openxmlformats.org/officeDocument/2006/relationships/image" Target="../media/image18.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2.bin"/><Relationship Id="rId11" Type="http://schemas.openxmlformats.org/officeDocument/2006/relationships/image" Target="../media/image17.png"/><Relationship Id="rId5" Type="http://schemas.openxmlformats.org/officeDocument/2006/relationships/notesSlide" Target="../notesSlides/notesSlide4.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THE CREATION OF A VALUATION HOCKEY METRIC USING MARKOV DECISION PROCESSES</a:t>
            </a:r>
            <a:endParaRPr lang="es-ES" sz="2000" dirty="0"/>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grpSp>
        <p:nvGrpSpPr>
          <p:cNvPr id="9" name="Group 74"/>
          <p:cNvGrpSpPr>
            <a:grpSpLocks/>
          </p:cNvGrpSpPr>
          <p:nvPr/>
        </p:nvGrpSpPr>
        <p:grpSpPr bwMode="auto">
          <a:xfrm>
            <a:off x="6948264" y="5589825"/>
            <a:ext cx="2035250" cy="790951"/>
            <a:chOff x="4886" y="69"/>
            <a:chExt cx="1168" cy="454"/>
          </a:xfrm>
        </p:grpSpPr>
        <p:sp>
          <p:nvSpPr>
            <p:cNvPr id="10" name="Text Box 63"/>
            <p:cNvSpPr txBox="1">
              <a:spLocks noChangeArrowheads="1"/>
            </p:cNvSpPr>
            <p:nvPr/>
          </p:nvSpPr>
          <p:spPr bwMode="auto">
            <a:xfrm>
              <a:off x="4886" y="82"/>
              <a:ext cx="1168" cy="436"/>
            </a:xfrm>
            <a:prstGeom prst="rect">
              <a:avLst/>
            </a:prstGeom>
            <a:solidFill>
              <a:sysClr val="window" lastClr="FFFFFF"/>
            </a:solidFill>
            <a:ln w="12700">
              <a:noFill/>
              <a:miter lim="800000"/>
              <a:headEnd type="none" w="sm" len="sm"/>
              <a:tailEnd type="none" w="sm" len="sm"/>
            </a:ln>
            <a:effectLst/>
          </p:spPr>
          <p:txBody>
            <a:bodyPr lIns="0" tIns="46800" rIns="0" bIns="46800" anchor="ctr">
              <a:spAutoFit/>
            </a:bodyPr>
            <a:lstStyle/>
            <a:p>
              <a:pPr algn="ctr">
                <a:lnSpc>
                  <a:spcPct val="90000"/>
                </a:lnSpc>
                <a:spcBef>
                  <a:spcPct val="50000"/>
                </a:spcBef>
                <a:tabLst>
                  <a:tab pos="6464300" algn="r"/>
                </a:tabLst>
                <a:defRPr/>
              </a:pPr>
              <a:r>
                <a:rPr lang="en-ZA" sz="2400" b="1" u="sng" kern="0" dirty="0">
                  <a:solidFill>
                    <a:srgbClr val="40DAFF">
                      <a:lumMod val="50000"/>
                    </a:srgbClr>
                  </a:solidFill>
                  <a:ea typeface="ＭＳ Ｐゴシック" pitchFamily="34" charset="-128"/>
                </a:rPr>
                <a:t>MDP       Analysis</a:t>
              </a:r>
            </a:p>
          </p:txBody>
        </p:sp>
        <p:sp>
          <p:nvSpPr>
            <p:cNvPr id="11" name="Line 72"/>
            <p:cNvSpPr>
              <a:spLocks noChangeShapeType="1"/>
            </p:cNvSpPr>
            <p:nvPr/>
          </p:nvSpPr>
          <p:spPr bwMode="auto">
            <a:xfrm>
              <a:off x="4903" y="69"/>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sp>
          <p:nvSpPr>
            <p:cNvPr id="12" name="Line 73"/>
            <p:cNvSpPr>
              <a:spLocks noChangeShapeType="1"/>
            </p:cNvSpPr>
            <p:nvPr/>
          </p:nvSpPr>
          <p:spPr bwMode="auto">
            <a:xfrm>
              <a:off x="4903" y="523"/>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931C9C2C-4B5B-45BD-80E7-9C53DDF42B2A}"/>
              </a:ext>
            </a:extLst>
          </p:cNvPr>
          <p:cNvGrpSpPr/>
          <p:nvPr/>
        </p:nvGrpSpPr>
        <p:grpSpPr>
          <a:xfrm>
            <a:off x="512082" y="2391348"/>
            <a:ext cx="8188679" cy="906924"/>
            <a:chOff x="512082" y="1862059"/>
            <a:chExt cx="8188679" cy="906924"/>
          </a:xfrm>
        </p:grpSpPr>
        <p:sp>
          <p:nvSpPr>
            <p:cNvPr id="12" name="AutoShape 10">
              <a:extLst>
                <a:ext uri="{FF2B5EF4-FFF2-40B4-BE49-F238E27FC236}">
                  <a16:creationId xmlns:a16="http://schemas.microsoft.com/office/drawing/2014/main" id="{2CA378A9-7D22-4B57-971F-7A2AD8419AC4}"/>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_tradnl" sz="1400" i="1" dirty="0" err="1">
                  <a:solidFill>
                    <a:schemeClr val="bg1"/>
                  </a:solidFill>
                </a:rPr>
                <a:t>Structure</a:t>
              </a:r>
              <a:r>
                <a:rPr lang="es-ES_tradnl" sz="1400" i="1" dirty="0">
                  <a:solidFill>
                    <a:schemeClr val="bg1"/>
                  </a:solidFill>
                </a:rPr>
                <a:t> </a:t>
              </a:r>
              <a:r>
                <a:rPr lang="es-ES_tradnl" sz="1400" i="1" dirty="0" err="1">
                  <a:solidFill>
                    <a:schemeClr val="bg1"/>
                  </a:solidFill>
                </a:rPr>
                <a:t>of</a:t>
              </a:r>
              <a:r>
                <a:rPr lang="es-ES_tradnl" sz="1400" i="1" dirty="0">
                  <a:solidFill>
                    <a:schemeClr val="bg1"/>
                  </a:solidFill>
                </a:rPr>
                <a:t> variables</a:t>
              </a:r>
              <a:endParaRPr lang="es-ES" sz="1400" i="1" dirty="0">
                <a:solidFill>
                  <a:schemeClr val="bg1"/>
                </a:solidFill>
              </a:endParaRPr>
            </a:p>
          </p:txBody>
        </p:sp>
        <p:sp>
          <p:nvSpPr>
            <p:cNvPr id="13" name="AutoShape 11">
              <a:extLst>
                <a:ext uri="{FF2B5EF4-FFF2-40B4-BE49-F238E27FC236}">
                  <a16:creationId xmlns:a16="http://schemas.microsoft.com/office/drawing/2014/main" id="{A215AAA3-7F6D-4D0F-9869-DBB76084CF04}"/>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MDP per </a:t>
              </a:r>
              <a:r>
                <a:rPr lang="es-ES" sz="1400" b="1" dirty="0" err="1">
                  <a:solidFill>
                    <a:schemeClr val="bg1"/>
                  </a:solidFill>
                </a:rPr>
                <a:t>event</a:t>
              </a:r>
              <a:endParaRPr lang="es-ES" sz="1400" b="1" dirty="0">
                <a:solidFill>
                  <a:schemeClr val="bg1"/>
                </a:solidFill>
              </a:endParaRPr>
            </a:p>
          </p:txBody>
        </p:sp>
        <p:sp>
          <p:nvSpPr>
            <p:cNvPr id="52" name="AutoShape 11">
              <a:extLst>
                <a:ext uri="{FF2B5EF4-FFF2-40B4-BE49-F238E27FC236}">
                  <a16:creationId xmlns:a16="http://schemas.microsoft.com/office/drawing/2014/main" id="{A1AA6F56-AF6F-4E2E-A51A-4DBA986EA1EE}"/>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Ad-</a:t>
              </a:r>
              <a:r>
                <a:rPr lang="es-ES" sz="1400" b="1" dirty="0" err="1">
                  <a:solidFill>
                    <a:schemeClr val="bg1"/>
                  </a:solidFill>
                </a:rPr>
                <a:t>tree</a:t>
              </a:r>
              <a:endParaRPr lang="es-ES" sz="1400" b="1" dirty="0">
                <a:solidFill>
                  <a:schemeClr val="bg1"/>
                </a:solidFill>
              </a:endParaRPr>
            </a:p>
          </p:txBody>
        </p:sp>
        <p:sp>
          <p:nvSpPr>
            <p:cNvPr id="57" name="AutoShape 11">
              <a:extLst>
                <a:ext uri="{FF2B5EF4-FFF2-40B4-BE49-F238E27FC236}">
                  <a16:creationId xmlns:a16="http://schemas.microsoft.com/office/drawing/2014/main" id="{4A81560B-7D4B-4FC9-BED3-415B4DB04C08}"/>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err="1">
                  <a:solidFill>
                    <a:schemeClr val="bg1"/>
                  </a:solidFill>
                </a:rPr>
                <a:t>Model</a:t>
              </a:r>
              <a:r>
                <a:rPr lang="es-ES" sz="1400" b="1" dirty="0">
                  <a:solidFill>
                    <a:schemeClr val="bg1"/>
                  </a:solidFill>
                </a:rPr>
                <a:t> </a:t>
              </a:r>
              <a:r>
                <a:rPr lang="es-ES" sz="1400" b="1" dirty="0" err="1">
                  <a:solidFill>
                    <a:schemeClr val="bg1"/>
                  </a:solidFill>
                </a:rPr>
                <a:t>for</a:t>
              </a:r>
              <a:r>
                <a:rPr lang="es-ES" sz="1400" b="1" dirty="0">
                  <a:solidFill>
                    <a:schemeClr val="bg1"/>
                  </a:solidFill>
                </a:rPr>
                <a:t> </a:t>
              </a:r>
              <a:r>
                <a:rPr lang="es-ES" sz="1400" b="1" dirty="0" err="1">
                  <a:solidFill>
                    <a:schemeClr val="bg1"/>
                  </a:solidFill>
                </a:rPr>
                <a:t>player</a:t>
              </a:r>
              <a:r>
                <a:rPr lang="es-ES" sz="1400" b="1" dirty="0">
                  <a:solidFill>
                    <a:schemeClr val="bg1"/>
                  </a:solidFill>
                </a:rPr>
                <a:t> </a:t>
              </a:r>
              <a:r>
                <a:rPr lang="es-ES" sz="1400" b="1" dirty="0" err="1">
                  <a:solidFill>
                    <a:schemeClr val="bg1"/>
                  </a:solidFill>
                </a:rPr>
                <a:t>evaluation</a:t>
              </a:r>
              <a:endParaRPr lang="es-ES" sz="1400" b="1" dirty="0">
                <a:solidFill>
                  <a:schemeClr val="bg1"/>
                </a:solidFill>
              </a:endParaRPr>
            </a:p>
          </p:txBody>
        </p:sp>
        <p:sp>
          <p:nvSpPr>
            <p:cNvPr id="62" name="AutoShape 11">
              <a:extLst>
                <a:ext uri="{FF2B5EF4-FFF2-40B4-BE49-F238E27FC236}">
                  <a16:creationId xmlns:a16="http://schemas.microsoft.com/office/drawing/2014/main" id="{4DD2E904-410F-4A79-A55D-073FE49D29A5}"/>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Time series Data per match</a:t>
              </a:r>
            </a:p>
          </p:txBody>
        </p:sp>
      </p:grpSp>
      <p:sp>
        <p:nvSpPr>
          <p:cNvPr id="7" name="Rectángulo: esquinas redondeadas 6">
            <a:extLst>
              <a:ext uri="{FF2B5EF4-FFF2-40B4-BE49-F238E27FC236}">
                <a16:creationId xmlns:a16="http://schemas.microsoft.com/office/drawing/2014/main" id="{7A14FDED-44E7-471B-98B2-A913834D2ED5}"/>
              </a:ext>
            </a:extLst>
          </p:cNvPr>
          <p:cNvSpPr/>
          <p:nvPr/>
        </p:nvSpPr>
        <p:spPr bwMode="auto">
          <a:xfrm>
            <a:off x="290410" y="1886475"/>
            <a:ext cx="5047951" cy="4554126"/>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9" name="Rectángulo: esquinas redondeadas 68">
            <a:extLst>
              <a:ext uri="{FF2B5EF4-FFF2-40B4-BE49-F238E27FC236}">
                <a16:creationId xmlns:a16="http://schemas.microsoft.com/office/drawing/2014/main" id="{88E16DFB-95B5-4608-B9C1-1BC56B7F78B4}"/>
              </a:ext>
            </a:extLst>
          </p:cNvPr>
          <p:cNvSpPr/>
          <p:nvPr/>
        </p:nvSpPr>
        <p:spPr bwMode="auto">
          <a:xfrm>
            <a:off x="5364390" y="1886475"/>
            <a:ext cx="3454173" cy="4554126"/>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84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4" name="CaixaDeTexto 54">
            <a:extLst>
              <a:ext uri="{FF2B5EF4-FFF2-40B4-BE49-F238E27FC236}">
                <a16:creationId xmlns:a16="http://schemas.microsoft.com/office/drawing/2014/main" id="{E183831F-689E-4027-B975-48A9AE1568D9}"/>
              </a:ext>
            </a:extLst>
          </p:cNvPr>
          <p:cNvSpPr txBox="1"/>
          <p:nvPr/>
        </p:nvSpPr>
        <p:spPr>
          <a:xfrm>
            <a:off x="2083555" y="3322973"/>
            <a:ext cx="1580652" cy="1806696"/>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Building</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an</a:t>
            </a:r>
            <a:r>
              <a:rPr lang="es-ES" sz="1200" b="0" dirty="0">
                <a:latin typeface="+mj-lt"/>
              </a:rPr>
              <a:t> AD-</a:t>
            </a:r>
            <a:r>
              <a:rPr lang="es-ES" sz="1200" b="0" dirty="0" err="1">
                <a:latin typeface="+mj-lt"/>
              </a:rPr>
              <a:t>tree</a:t>
            </a:r>
            <a:r>
              <a:rPr lang="es-ES" sz="1200" b="0" dirty="0">
                <a:latin typeface="+mj-lt"/>
              </a:rPr>
              <a:t> </a:t>
            </a:r>
            <a:r>
              <a:rPr lang="es-ES" sz="1200" b="0" dirty="0" err="1">
                <a:latin typeface="+mj-lt"/>
              </a:rPr>
              <a:t>structure</a:t>
            </a:r>
            <a:r>
              <a:rPr lang="es-ES" sz="1200" b="0" dirty="0">
                <a:latin typeface="+mj-lt"/>
              </a:rPr>
              <a:t> </a:t>
            </a:r>
            <a:r>
              <a:rPr lang="es-ES" sz="1200" b="0" dirty="0" err="1">
                <a:latin typeface="+mj-lt"/>
              </a:rPr>
              <a:t>that</a:t>
            </a:r>
            <a:r>
              <a:rPr lang="es-ES" sz="1200" b="0" dirty="0">
                <a:latin typeface="+mj-lt"/>
              </a:rPr>
              <a:t> </a:t>
            </a:r>
            <a:r>
              <a:rPr lang="es-ES" sz="1200" b="0" dirty="0" err="1">
                <a:latin typeface="+mj-lt"/>
              </a:rPr>
              <a:t>stores</a:t>
            </a:r>
            <a:r>
              <a:rPr lang="es-ES" sz="1200" b="0" dirty="0">
                <a:latin typeface="+mj-lt"/>
              </a:rPr>
              <a:t> </a:t>
            </a:r>
            <a:r>
              <a:rPr lang="es-ES" sz="1200" b="0" dirty="0" err="1">
                <a:latin typeface="+mj-lt"/>
              </a:rPr>
              <a:t>all</a:t>
            </a:r>
            <a:r>
              <a:rPr lang="es-ES" sz="1200" b="0" dirty="0">
                <a:latin typeface="+mj-lt"/>
              </a:rPr>
              <a:t>  </a:t>
            </a:r>
            <a:r>
              <a:rPr lang="es-ES" sz="1200" b="0" dirty="0" err="1">
                <a:latin typeface="+mj-lt"/>
              </a:rPr>
              <a:t>events</a:t>
            </a:r>
            <a:r>
              <a:rPr lang="es-ES" sz="1200" b="0" dirty="0">
                <a:latin typeface="+mj-lt"/>
              </a:rPr>
              <a:t> and </a:t>
            </a:r>
            <a:r>
              <a:rPr lang="es-ES" sz="1200" b="0" dirty="0" err="1">
                <a:latin typeface="+mj-lt"/>
              </a:rPr>
              <a:t>counts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events</a:t>
            </a:r>
            <a:r>
              <a:rPr lang="es-ES" sz="1200" b="0" dirty="0">
                <a:latin typeface="+mj-lt"/>
              </a:rPr>
              <a:t> </a:t>
            </a:r>
            <a:r>
              <a:rPr lang="es-ES" sz="1200" b="0" dirty="0" err="1">
                <a:latin typeface="+mj-lt"/>
              </a:rPr>
              <a:t>with</a:t>
            </a:r>
            <a:r>
              <a:rPr lang="es-ES" sz="1200" b="0" dirty="0">
                <a:latin typeface="+mj-lt"/>
              </a:rPr>
              <a:t> </a:t>
            </a:r>
            <a:r>
              <a:rPr lang="es-ES" sz="1200" b="0" dirty="0" err="1">
                <a:latin typeface="+mj-lt"/>
              </a:rPr>
              <a:t>potential</a:t>
            </a:r>
            <a:r>
              <a:rPr lang="es-ES" sz="1200" b="0" dirty="0">
                <a:latin typeface="+mj-lt"/>
              </a:rPr>
              <a:t> </a:t>
            </a:r>
            <a:r>
              <a:rPr lang="es-ES" sz="1200" b="0" dirty="0" err="1">
                <a:latin typeface="+mj-lt"/>
              </a:rPr>
              <a:t>transitions</a:t>
            </a:r>
            <a:endParaRPr lang="es-ES" sz="1200" b="0" dirty="0">
              <a:latin typeface="+mj-lt"/>
            </a:endParaRPr>
          </a:p>
        </p:txBody>
      </p:sp>
      <p:sp>
        <p:nvSpPr>
          <p:cNvPr id="15" name="CaixaDeTexto 54">
            <a:extLst>
              <a:ext uri="{FF2B5EF4-FFF2-40B4-BE49-F238E27FC236}">
                <a16:creationId xmlns:a16="http://schemas.microsoft.com/office/drawing/2014/main" id="{7AC2DE45-068B-4B28-9AFD-092E9E6F1C97}"/>
              </a:ext>
            </a:extLst>
          </p:cNvPr>
          <p:cNvSpPr txBox="1"/>
          <p:nvPr/>
        </p:nvSpPr>
        <p:spPr>
          <a:xfrm>
            <a:off x="3664207" y="3286820"/>
            <a:ext cx="1674154" cy="1806696"/>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a:latin typeface="+mj-lt"/>
              </a:rPr>
              <a:t>Running </a:t>
            </a:r>
            <a:r>
              <a:rPr lang="es-ES" sz="1200" b="0" dirty="0" err="1">
                <a:latin typeface="+mj-lt"/>
              </a:rPr>
              <a:t>the</a:t>
            </a:r>
            <a:r>
              <a:rPr lang="es-ES" sz="1200" b="0" dirty="0">
                <a:latin typeface="+mj-lt"/>
              </a:rPr>
              <a:t> MDP </a:t>
            </a:r>
            <a:r>
              <a:rPr lang="es-ES" sz="1200" b="0" dirty="0" err="1">
                <a:latin typeface="+mj-lt"/>
              </a:rPr>
              <a:t>to</a:t>
            </a:r>
            <a:r>
              <a:rPr lang="es-ES" sz="1200" b="0" dirty="0">
                <a:latin typeface="+mj-lt"/>
              </a:rPr>
              <a:t> </a:t>
            </a:r>
            <a:r>
              <a:rPr lang="es-ES" sz="1200" b="0" dirty="0" err="1">
                <a:latin typeface="+mj-lt"/>
              </a:rPr>
              <a:t>get</a:t>
            </a:r>
            <a:r>
              <a:rPr lang="es-ES" sz="1200" b="0" dirty="0">
                <a:latin typeface="+mj-lt"/>
              </a:rPr>
              <a:t> </a:t>
            </a:r>
            <a:r>
              <a:rPr lang="es-ES" sz="1200" b="0" dirty="0" err="1">
                <a:latin typeface="+mj-lt"/>
              </a:rPr>
              <a:t>goal</a:t>
            </a:r>
            <a:r>
              <a:rPr lang="es-ES" sz="1200" b="0" dirty="0">
                <a:latin typeface="+mj-lt"/>
              </a:rPr>
              <a:t> </a:t>
            </a:r>
            <a:r>
              <a:rPr lang="es-ES" sz="1200" b="0" dirty="0" err="1">
                <a:latin typeface="+mj-lt"/>
              </a:rPr>
              <a:t>reward</a:t>
            </a:r>
            <a:r>
              <a:rPr lang="es-ES" sz="1200" b="0" dirty="0">
                <a:latin typeface="+mj-lt"/>
              </a:rPr>
              <a:t> </a:t>
            </a:r>
            <a:r>
              <a:rPr lang="es-ES" sz="1200" b="0" dirty="0" err="1">
                <a:latin typeface="+mj-lt"/>
              </a:rPr>
              <a:t>for</a:t>
            </a:r>
            <a:r>
              <a:rPr lang="es-ES" sz="1200" b="0" dirty="0">
                <a:latin typeface="+mj-lt"/>
              </a:rPr>
              <a:t> </a:t>
            </a:r>
            <a:r>
              <a:rPr lang="es-ES" sz="1200" b="0" dirty="0" err="1">
                <a:latin typeface="+mj-lt"/>
              </a:rPr>
              <a:t>each</a:t>
            </a:r>
            <a:r>
              <a:rPr lang="es-ES" sz="1200" b="0" dirty="0">
                <a:latin typeface="+mj-lt"/>
              </a:rPr>
              <a:t> </a:t>
            </a:r>
            <a:r>
              <a:rPr lang="es-ES" sz="1200" b="0" dirty="0" err="1">
                <a:latin typeface="+mj-lt"/>
              </a:rPr>
              <a:t>event</a:t>
            </a:r>
            <a:r>
              <a:rPr lang="es-ES" sz="1200" b="0" dirty="0">
                <a:latin typeface="+mj-lt"/>
              </a:rPr>
              <a:t>, and </a:t>
            </a:r>
            <a:r>
              <a:rPr lang="es-ES" sz="1200" b="0" dirty="0" err="1">
                <a:latin typeface="+mj-lt"/>
              </a:rPr>
              <a:t>thus</a:t>
            </a:r>
            <a:r>
              <a:rPr lang="es-ES" sz="1200" b="0" dirty="0">
                <a:latin typeface="+mj-lt"/>
              </a:rPr>
              <a:t> </a:t>
            </a:r>
            <a:r>
              <a:rPr lang="es-ES" sz="1200" b="0" dirty="0" err="1">
                <a:latin typeface="+mj-lt"/>
              </a:rPr>
              <a:t>the</a:t>
            </a:r>
            <a:r>
              <a:rPr lang="es-ES" sz="1200" b="0" dirty="0">
                <a:latin typeface="+mj-lt"/>
              </a:rPr>
              <a:t> </a:t>
            </a:r>
            <a:r>
              <a:rPr lang="es-ES" sz="1200" b="0" dirty="0" err="1">
                <a:latin typeface="+mj-lt"/>
              </a:rPr>
              <a:t>probabilities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scoring</a:t>
            </a:r>
            <a:r>
              <a:rPr lang="es-ES" sz="1200" b="0" dirty="0">
                <a:latin typeface="+mj-lt"/>
              </a:rPr>
              <a:t> at </a:t>
            </a:r>
            <a:r>
              <a:rPr lang="es-ES" sz="1200" b="0" dirty="0" err="1">
                <a:latin typeface="+mj-lt"/>
              </a:rPr>
              <a:t>each</a:t>
            </a:r>
            <a:r>
              <a:rPr lang="es-ES" sz="1200" b="0" dirty="0">
                <a:latin typeface="+mj-lt"/>
              </a:rPr>
              <a:t> </a:t>
            </a:r>
            <a:r>
              <a:rPr lang="es-ES" sz="1200" b="0" dirty="0" err="1">
                <a:latin typeface="+mj-lt"/>
              </a:rPr>
              <a:t>event</a:t>
            </a:r>
            <a:endParaRPr lang="es-ES" sz="1200" b="0" dirty="0">
              <a:latin typeface="+mj-lt"/>
            </a:endParaRPr>
          </a:p>
        </p:txBody>
      </p:sp>
      <p:sp>
        <p:nvSpPr>
          <p:cNvPr id="17" name="Oval 66">
            <a:extLst>
              <a:ext uri="{FF2B5EF4-FFF2-40B4-BE49-F238E27FC236}">
                <a16:creationId xmlns:a16="http://schemas.microsoft.com/office/drawing/2014/main" id="{A3981CC9-E132-4346-AF78-3115DB99EF4D}"/>
              </a:ext>
            </a:extLst>
          </p:cNvPr>
          <p:cNvSpPr/>
          <p:nvPr/>
        </p:nvSpPr>
        <p:spPr>
          <a:xfrm>
            <a:off x="1990757"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18" name="Oval 66">
            <a:extLst>
              <a:ext uri="{FF2B5EF4-FFF2-40B4-BE49-F238E27FC236}">
                <a16:creationId xmlns:a16="http://schemas.microsoft.com/office/drawing/2014/main" id="{0CD3F90A-A7D2-4432-BF17-42F98C49E311}"/>
              </a:ext>
            </a:extLst>
          </p:cNvPr>
          <p:cNvSpPr/>
          <p:nvPr/>
        </p:nvSpPr>
        <p:spPr>
          <a:xfrm>
            <a:off x="3591709"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2</a:t>
            </a:r>
          </a:p>
        </p:txBody>
      </p:sp>
      <p:sp>
        <p:nvSpPr>
          <p:cNvPr id="53" name="Oval 66">
            <a:extLst>
              <a:ext uri="{FF2B5EF4-FFF2-40B4-BE49-F238E27FC236}">
                <a16:creationId xmlns:a16="http://schemas.microsoft.com/office/drawing/2014/main" id="{14FCC15E-F21F-465A-AC0A-B42CBB9F1F22}"/>
              </a:ext>
            </a:extLst>
          </p:cNvPr>
          <p:cNvSpPr/>
          <p:nvPr/>
        </p:nvSpPr>
        <p:spPr>
          <a:xfrm>
            <a:off x="1916672"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54" name="CaixaDeTexto 54">
            <a:extLst>
              <a:ext uri="{FF2B5EF4-FFF2-40B4-BE49-F238E27FC236}">
                <a16:creationId xmlns:a16="http://schemas.microsoft.com/office/drawing/2014/main" id="{8839B0ED-8706-4F84-84B2-FAFCA9858DD2}"/>
              </a:ext>
            </a:extLst>
          </p:cNvPr>
          <p:cNvSpPr txBox="1"/>
          <p:nvPr/>
        </p:nvSpPr>
        <p:spPr>
          <a:xfrm>
            <a:off x="512082" y="3322975"/>
            <a:ext cx="1578064" cy="1880284"/>
          </a:xfrm>
          <a:prstGeom prst="rect">
            <a:avLst/>
          </a:prstGeom>
          <a:noFill/>
          <a:ln>
            <a:noFill/>
            <a:prstDash val="dash"/>
          </a:ln>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a:t>
            </a:r>
            <a:r>
              <a:rPr lang="es-ES" sz="1200" dirty="0" err="1">
                <a:latin typeface="+mj-lt"/>
              </a:rPr>
              <a:t>n</a:t>
            </a:r>
            <a:r>
              <a:rPr lang="es-ES" sz="1200" dirty="0">
                <a:latin typeface="+mj-lt"/>
              </a:rPr>
              <a:t> </a:t>
            </a:r>
            <a:r>
              <a:rPr lang="es-ES" sz="1200" dirty="0" err="1">
                <a:latin typeface="+mj-lt"/>
              </a:rPr>
              <a:t>of</a:t>
            </a:r>
            <a:r>
              <a:rPr lang="es-ES" sz="1200" dirty="0">
                <a:latin typeface="+mj-lt"/>
              </a:rPr>
              <a:t> </a:t>
            </a:r>
            <a:r>
              <a:rPr lang="es-ES" sz="1200" dirty="0" err="1">
                <a:latin typeface="+mj-lt"/>
              </a:rPr>
              <a:t>Context</a:t>
            </a:r>
            <a:r>
              <a:rPr lang="es-ES" sz="1200" dirty="0">
                <a:latin typeface="+mj-lt"/>
              </a:rPr>
              <a:t> variables</a:t>
            </a:r>
            <a:endParaRPr lang="es-ES" sz="1200" b="0" dirty="0">
              <a:latin typeface="+mj-lt"/>
            </a:endParaRPr>
          </a:p>
          <a:p>
            <a:pPr marL="350838" indent="-171450">
              <a:spcBef>
                <a:spcPts val="100"/>
              </a:spcBef>
              <a:spcAft>
                <a:spcPts val="200"/>
              </a:spcAft>
              <a:buFont typeface="Wingdings" panose="05000000000000000000" pitchFamily="2" charset="2"/>
              <a:buChar char="§"/>
            </a:pPr>
            <a:r>
              <a:rPr lang="es-ES" sz="1100" b="0" dirty="0">
                <a:latin typeface="+mj-lt"/>
              </a:rPr>
              <a:t>MD, GD, </a:t>
            </a:r>
            <a:r>
              <a:rPr lang="es-ES" sz="1100" b="0" dirty="0" err="1">
                <a:latin typeface="+mj-lt"/>
              </a:rPr>
              <a:t>Period</a:t>
            </a:r>
            <a:endParaRPr lang="es-ES" sz="1100" b="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Decision</a:t>
            </a:r>
            <a:r>
              <a:rPr lang="es-ES" sz="1200" dirty="0">
                <a:latin typeface="+mj-lt"/>
              </a:rPr>
              <a:t> </a:t>
            </a:r>
            <a:r>
              <a:rPr lang="es-ES" sz="1200" dirty="0" err="1">
                <a:latin typeface="+mj-lt"/>
              </a:rPr>
              <a:t>of</a:t>
            </a:r>
            <a:r>
              <a:rPr lang="es-ES" sz="1200" dirty="0">
                <a:latin typeface="+mj-lt"/>
              </a:rPr>
              <a:t> </a:t>
            </a:r>
            <a:r>
              <a:rPr lang="es-ES" sz="1200" dirty="0" err="1">
                <a:latin typeface="+mj-lt"/>
              </a:rPr>
              <a:t>start</a:t>
            </a:r>
            <a:r>
              <a:rPr lang="es-ES" sz="1200" dirty="0">
                <a:latin typeface="+mj-lt"/>
              </a:rPr>
              <a:t> </a:t>
            </a:r>
            <a:r>
              <a:rPr lang="es-ES" sz="1200" dirty="0" err="1">
                <a:latin typeface="+mj-lt"/>
              </a:rPr>
              <a:t>end</a:t>
            </a:r>
            <a:r>
              <a:rPr lang="es-ES" sz="1200" dirty="0">
                <a:latin typeface="+mj-lt"/>
              </a:rPr>
              <a:t>/</a:t>
            </a:r>
            <a:r>
              <a:rPr lang="es-ES" sz="1200" dirty="0" err="1">
                <a:latin typeface="+mj-lt"/>
              </a:rPr>
              <a:t>marker</a:t>
            </a:r>
            <a:r>
              <a:rPr lang="es-ES" sz="1200" dirty="0">
                <a:latin typeface="+mj-lt"/>
              </a:rPr>
              <a:t> </a:t>
            </a:r>
            <a:r>
              <a:rPr lang="es-ES" sz="1200" dirty="0" err="1">
                <a:latin typeface="+mj-lt"/>
              </a:rPr>
              <a:t>events</a:t>
            </a:r>
            <a:r>
              <a:rPr lang="es-ES" sz="1200" dirty="0">
                <a:latin typeface="+mj-lt"/>
              </a:rPr>
              <a:t> </a:t>
            </a:r>
            <a:r>
              <a:rPr lang="es-ES" sz="1200" dirty="0" err="1">
                <a:latin typeface="+mj-lt"/>
              </a:rPr>
              <a:t>for</a:t>
            </a:r>
            <a:r>
              <a:rPr lang="es-ES" sz="1200" dirty="0">
                <a:latin typeface="+mj-lt"/>
              </a:rPr>
              <a:t> </a:t>
            </a:r>
            <a:r>
              <a:rPr lang="es-ES" sz="1200" dirty="0" err="1">
                <a:latin typeface="+mj-lt"/>
              </a:rPr>
              <a:t>playing</a:t>
            </a:r>
            <a:r>
              <a:rPr lang="es-ES" sz="1200" dirty="0">
                <a:latin typeface="+mj-lt"/>
              </a:rPr>
              <a:t>  </a:t>
            </a:r>
            <a:r>
              <a:rPr lang="es-ES" sz="1200" dirty="0" err="1">
                <a:latin typeface="+mj-lt"/>
              </a:rPr>
              <a:t>sequences</a:t>
            </a:r>
            <a:endParaRPr lang="es-ES" sz="1200" b="0" dirty="0">
              <a:latin typeface="+mj-lt"/>
            </a:endParaRPr>
          </a:p>
        </p:txBody>
      </p:sp>
      <p:sp>
        <p:nvSpPr>
          <p:cNvPr id="55" name="Oval 66">
            <a:extLst>
              <a:ext uri="{FF2B5EF4-FFF2-40B4-BE49-F238E27FC236}">
                <a16:creationId xmlns:a16="http://schemas.microsoft.com/office/drawing/2014/main" id="{920D6454-50B0-4AC4-97CA-AED288A1C482}"/>
              </a:ext>
            </a:extLst>
          </p:cNvPr>
          <p:cNvSpPr/>
          <p:nvPr/>
        </p:nvSpPr>
        <p:spPr>
          <a:xfrm>
            <a:off x="395534"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0</a:t>
            </a:r>
          </a:p>
        </p:txBody>
      </p:sp>
      <p:sp>
        <p:nvSpPr>
          <p:cNvPr id="58" name="CaixaDeTexto 54">
            <a:extLst>
              <a:ext uri="{FF2B5EF4-FFF2-40B4-BE49-F238E27FC236}">
                <a16:creationId xmlns:a16="http://schemas.microsoft.com/office/drawing/2014/main" id="{46592F26-691B-43A4-9946-EBB85B0D2060}"/>
              </a:ext>
            </a:extLst>
          </p:cNvPr>
          <p:cNvSpPr txBox="1"/>
          <p:nvPr/>
        </p:nvSpPr>
        <p:spPr>
          <a:xfrm>
            <a:off x="5422098" y="3322973"/>
            <a:ext cx="1648611" cy="1755475"/>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Creation</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the</a:t>
            </a:r>
            <a:r>
              <a:rPr lang="es-ES" sz="1200" b="0" dirty="0">
                <a:latin typeface="+mj-lt"/>
              </a:rPr>
              <a:t> time series </a:t>
            </a:r>
            <a:r>
              <a:rPr lang="es-ES" sz="1200" b="0" dirty="0" err="1">
                <a:latin typeface="+mj-lt"/>
              </a:rPr>
              <a:t>impact</a:t>
            </a:r>
            <a:r>
              <a:rPr lang="es-ES" sz="1200" b="0" dirty="0">
                <a:latin typeface="+mj-lt"/>
              </a:rPr>
              <a:t> </a:t>
            </a:r>
            <a:r>
              <a:rPr lang="es-ES" sz="1200" b="0" dirty="0" err="1">
                <a:latin typeface="+mj-lt"/>
              </a:rPr>
              <a:t>metric</a:t>
            </a:r>
            <a:r>
              <a:rPr lang="es-ES" sz="1200" b="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Direct </a:t>
            </a:r>
            <a:r>
              <a:rPr lang="es-ES" sz="1100" dirty="0" err="1">
                <a:latin typeface="+mj-lt"/>
              </a:rPr>
              <a:t>Impact</a:t>
            </a:r>
            <a:endParaRPr lang="es-ES" sz="1100" dirty="0">
              <a:latin typeface="+mj-lt"/>
            </a:endParaRPr>
          </a:p>
          <a:p>
            <a:pPr marL="350838" indent="-171450">
              <a:spcBef>
                <a:spcPts val="100"/>
              </a:spcBef>
              <a:spcAft>
                <a:spcPts val="200"/>
              </a:spcAft>
              <a:buFont typeface="Wingdings" panose="05000000000000000000" pitchFamily="2" charset="2"/>
              <a:buChar char="§"/>
            </a:pPr>
            <a:r>
              <a:rPr lang="es-ES" sz="1100" dirty="0" err="1">
                <a:latin typeface="+mj-lt"/>
              </a:rPr>
              <a:t>PlusMinus</a:t>
            </a:r>
            <a:r>
              <a:rPr lang="es-ES" sz="1100" dirty="0">
                <a:latin typeface="+mj-lt"/>
              </a:rPr>
              <a:t> </a:t>
            </a:r>
            <a:r>
              <a:rPr lang="es-ES" sz="1100" dirty="0" err="1">
                <a:latin typeface="+mj-lt"/>
              </a:rPr>
              <a:t>Impact</a:t>
            </a:r>
            <a:endParaRPr lang="es-ES" sz="110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Creation</a:t>
            </a:r>
            <a:r>
              <a:rPr lang="es-ES" sz="1200" dirty="0">
                <a:latin typeface="+mj-lt"/>
              </a:rPr>
              <a:t> </a:t>
            </a:r>
            <a:r>
              <a:rPr lang="es-ES" sz="1200" dirty="0" err="1">
                <a:latin typeface="+mj-lt"/>
              </a:rPr>
              <a:t>of</a:t>
            </a:r>
            <a:r>
              <a:rPr lang="es-ES" sz="1200" dirty="0">
                <a:latin typeface="+mj-lt"/>
              </a:rPr>
              <a:t> </a:t>
            </a:r>
            <a:r>
              <a:rPr lang="es-ES" sz="1200" dirty="0" err="1">
                <a:latin typeface="+mj-lt"/>
              </a:rPr>
              <a:t>the</a:t>
            </a:r>
            <a:r>
              <a:rPr lang="es-ES" sz="1200" dirty="0">
                <a:latin typeface="+mj-lt"/>
              </a:rPr>
              <a:t> </a:t>
            </a:r>
            <a:r>
              <a:rPr lang="es-ES" sz="1200" dirty="0" err="1">
                <a:latin typeface="+mj-lt"/>
              </a:rPr>
              <a:t>impact</a:t>
            </a:r>
            <a:r>
              <a:rPr lang="es-ES" sz="1200" dirty="0">
                <a:latin typeface="+mj-lt"/>
              </a:rPr>
              <a:t> </a:t>
            </a:r>
            <a:r>
              <a:rPr lang="es-ES" sz="1200" dirty="0" err="1">
                <a:latin typeface="+mj-lt"/>
              </a:rPr>
              <a:t>measure</a:t>
            </a:r>
            <a:r>
              <a:rPr lang="es-ES" sz="1200" dirty="0">
                <a:latin typeface="+mj-lt"/>
              </a:rPr>
              <a:t>. </a:t>
            </a:r>
          </a:p>
          <a:p>
            <a:pPr marL="171450" indent="-171450">
              <a:spcBef>
                <a:spcPts val="100"/>
              </a:spcBef>
              <a:spcAft>
                <a:spcPts val="200"/>
              </a:spcAft>
              <a:buFont typeface="Wingdings" panose="05000000000000000000" pitchFamily="2" charset="2"/>
              <a:buChar char="Ø"/>
            </a:pPr>
            <a:r>
              <a:rPr lang="es-ES" sz="1200" b="0" dirty="0" err="1">
                <a:latin typeface="+mj-lt"/>
              </a:rPr>
              <a:t>Transform</a:t>
            </a:r>
            <a:r>
              <a:rPr lang="es-ES" sz="1200" b="0" dirty="0">
                <a:latin typeface="+mj-lt"/>
              </a:rPr>
              <a:t> Data </a:t>
            </a:r>
            <a:r>
              <a:rPr lang="es-ES" sz="1200" b="0" dirty="0" err="1">
                <a:latin typeface="+mj-lt"/>
              </a:rPr>
              <a:t>into</a:t>
            </a:r>
            <a:r>
              <a:rPr lang="es-ES" sz="1200" b="0" dirty="0">
                <a:latin typeface="+mj-lt"/>
              </a:rPr>
              <a:t> a time series </a:t>
            </a:r>
            <a:r>
              <a:rPr lang="es-ES" sz="1200" b="0" dirty="0" err="1">
                <a:latin typeface="+mj-lt"/>
              </a:rPr>
              <a:t>matrix</a:t>
            </a:r>
            <a:r>
              <a:rPr lang="es-ES" sz="1200" b="0" dirty="0">
                <a:latin typeface="+mj-lt"/>
              </a:rPr>
              <a:t> per </a:t>
            </a:r>
            <a:r>
              <a:rPr lang="es-ES" sz="1200" b="0" dirty="0" err="1">
                <a:latin typeface="+mj-lt"/>
              </a:rPr>
              <a:t>season</a:t>
            </a:r>
            <a:r>
              <a:rPr lang="es-ES" sz="1200" b="0" dirty="0">
                <a:latin typeface="+mj-lt"/>
              </a:rPr>
              <a:t> </a:t>
            </a:r>
          </a:p>
          <a:p>
            <a:pPr marL="350838" indent="-171450">
              <a:spcBef>
                <a:spcPts val="100"/>
              </a:spcBef>
              <a:spcAft>
                <a:spcPts val="200"/>
              </a:spcAft>
              <a:buFont typeface="Wingdings" panose="05000000000000000000" pitchFamily="2" charset="2"/>
              <a:buChar char="§"/>
            </a:pPr>
            <a:r>
              <a:rPr lang="es-ES" sz="1100" dirty="0">
                <a:latin typeface="+mj-lt"/>
              </a:rPr>
              <a:t>Val/match *time(</a:t>
            </a:r>
            <a:r>
              <a:rPr lang="es-ES" sz="1100" dirty="0" err="1">
                <a:latin typeface="+mj-lt"/>
              </a:rPr>
              <a:t>sec</a:t>
            </a:r>
            <a:r>
              <a:rPr lang="es-ES" sz="110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Val/match</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This will enable to make an evaluation of players trough time</a:t>
            </a:r>
          </a:p>
          <a:p>
            <a:pPr>
              <a:spcBef>
                <a:spcPts val="100"/>
              </a:spcBef>
              <a:spcAft>
                <a:spcPts val="200"/>
              </a:spcAft>
            </a:pPr>
            <a:endParaRPr lang="es-ES" sz="1200" b="0" dirty="0">
              <a:latin typeface="+mj-lt"/>
            </a:endParaRPr>
          </a:p>
        </p:txBody>
      </p:sp>
      <p:sp>
        <p:nvSpPr>
          <p:cNvPr id="59" name="CaixaDeTexto 54">
            <a:extLst>
              <a:ext uri="{FF2B5EF4-FFF2-40B4-BE49-F238E27FC236}">
                <a16:creationId xmlns:a16="http://schemas.microsoft.com/office/drawing/2014/main" id="{FBC91B72-CA34-4635-98BB-B59DBDE877B9}"/>
              </a:ext>
            </a:extLst>
          </p:cNvPr>
          <p:cNvSpPr txBox="1"/>
          <p:nvPr/>
        </p:nvSpPr>
        <p:spPr>
          <a:xfrm>
            <a:off x="7002751" y="3286820"/>
            <a:ext cx="1674154" cy="1755475"/>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General evaluation of the metric</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Forecast using ARIMA models</a:t>
            </a:r>
          </a:p>
        </p:txBody>
      </p:sp>
      <p:sp>
        <p:nvSpPr>
          <p:cNvPr id="60" name="Oval 66">
            <a:extLst>
              <a:ext uri="{FF2B5EF4-FFF2-40B4-BE49-F238E27FC236}">
                <a16:creationId xmlns:a16="http://schemas.microsoft.com/office/drawing/2014/main" id="{30B6D376-22DB-4185-AEEE-ABE66ABAB86E}"/>
              </a:ext>
            </a:extLst>
          </p:cNvPr>
          <p:cNvSpPr/>
          <p:nvPr/>
        </p:nvSpPr>
        <p:spPr>
          <a:xfrm>
            <a:off x="5329301"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61" name="Oval 66">
            <a:extLst>
              <a:ext uri="{FF2B5EF4-FFF2-40B4-BE49-F238E27FC236}">
                <a16:creationId xmlns:a16="http://schemas.microsoft.com/office/drawing/2014/main" id="{14BE63FD-41AD-476D-AFFA-99FD397EA9F5}"/>
              </a:ext>
            </a:extLst>
          </p:cNvPr>
          <p:cNvSpPr/>
          <p:nvPr/>
        </p:nvSpPr>
        <p:spPr>
          <a:xfrm>
            <a:off x="6930253"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4</a:t>
            </a:r>
          </a:p>
        </p:txBody>
      </p:sp>
      <p:sp>
        <p:nvSpPr>
          <p:cNvPr id="65" name="Oval 66">
            <a:extLst>
              <a:ext uri="{FF2B5EF4-FFF2-40B4-BE49-F238E27FC236}">
                <a16:creationId xmlns:a16="http://schemas.microsoft.com/office/drawing/2014/main" id="{1C20CCC6-35E1-4469-A3D1-BCE887B83C75}"/>
              </a:ext>
            </a:extLst>
          </p:cNvPr>
          <p:cNvSpPr/>
          <p:nvPr/>
        </p:nvSpPr>
        <p:spPr>
          <a:xfrm>
            <a:off x="5255216"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3</a:t>
            </a:r>
          </a:p>
        </p:txBody>
      </p:sp>
      <p:sp>
        <p:nvSpPr>
          <p:cNvPr id="70" name="6 CuadroTexto">
            <a:extLst>
              <a:ext uri="{FF2B5EF4-FFF2-40B4-BE49-F238E27FC236}">
                <a16:creationId xmlns:a16="http://schemas.microsoft.com/office/drawing/2014/main" id="{C4355D99-42DD-4CA3-BA30-467C2E2E2BFD}"/>
              </a:ext>
            </a:extLst>
          </p:cNvPr>
          <p:cNvSpPr txBox="1"/>
          <p:nvPr/>
        </p:nvSpPr>
        <p:spPr bwMode="auto">
          <a:xfrm>
            <a:off x="5868144" y="1855778"/>
            <a:ext cx="2258647"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100% NEW PART OF THE PROJECT</a:t>
            </a:r>
          </a:p>
        </p:txBody>
      </p:sp>
      <p:sp>
        <p:nvSpPr>
          <p:cNvPr id="71" name="6 CuadroTexto">
            <a:extLst>
              <a:ext uri="{FF2B5EF4-FFF2-40B4-BE49-F238E27FC236}">
                <a16:creationId xmlns:a16="http://schemas.microsoft.com/office/drawing/2014/main" id="{BEDD8838-506C-4EE6-AAED-E57E47E417AA}"/>
              </a:ext>
            </a:extLst>
          </p:cNvPr>
          <p:cNvSpPr txBox="1"/>
          <p:nvPr/>
        </p:nvSpPr>
        <p:spPr bwMode="auto">
          <a:xfrm>
            <a:off x="937584" y="1855778"/>
            <a:ext cx="3670050"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METHODOLOGY EXTRACTED FROM [ROUTLEY, 2015]</a:t>
            </a:r>
          </a:p>
        </p:txBody>
      </p:sp>
      <p:grpSp>
        <p:nvGrpSpPr>
          <p:cNvPr id="31" name="Grupo 30">
            <a:extLst>
              <a:ext uri="{FF2B5EF4-FFF2-40B4-BE49-F238E27FC236}">
                <a16:creationId xmlns:a16="http://schemas.microsoft.com/office/drawing/2014/main" id="{CDD75D05-BE46-4F29-996A-5B93C6C3D365}"/>
              </a:ext>
            </a:extLst>
          </p:cNvPr>
          <p:cNvGrpSpPr/>
          <p:nvPr/>
        </p:nvGrpSpPr>
        <p:grpSpPr>
          <a:xfrm>
            <a:off x="5686547" y="1256368"/>
            <a:ext cx="2938428" cy="413961"/>
            <a:chOff x="512082" y="1862059"/>
            <a:chExt cx="8188679" cy="906924"/>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Tree>
    <p:extLst>
      <p:ext uri="{BB962C8B-B14F-4D97-AF65-F5344CB8AC3E}">
        <p14:creationId xmlns:p14="http://schemas.microsoft.com/office/powerpoint/2010/main" val="306586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98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STATE IS COMPOSED OF A CONTEXT VARIABLES AND  PLAYING SEQUENCES</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31" name="Grupo 30">
            <a:extLst>
              <a:ext uri="{FF2B5EF4-FFF2-40B4-BE49-F238E27FC236}">
                <a16:creationId xmlns:a16="http://schemas.microsoft.com/office/drawing/2014/main" id="{CDD75D05-BE46-4F29-996A-5B93C6C3D365}"/>
              </a:ext>
            </a:extLst>
          </p:cNvPr>
          <p:cNvGrpSpPr/>
          <p:nvPr/>
        </p:nvGrpSpPr>
        <p:grpSpPr>
          <a:xfrm>
            <a:off x="5917779" y="1039326"/>
            <a:ext cx="2938428" cy="413961"/>
            <a:chOff x="512082" y="1862059"/>
            <a:chExt cx="8188679" cy="906924"/>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41" name="5 Rectángulo">
            <a:extLst>
              <a:ext uri="{FF2B5EF4-FFF2-40B4-BE49-F238E27FC236}">
                <a16:creationId xmlns:a16="http://schemas.microsoft.com/office/drawing/2014/main" id="{74136607-DD9F-4A16-99A4-689D22E9E667}"/>
              </a:ext>
            </a:extLst>
          </p:cNvPr>
          <p:cNvSpPr/>
          <p:nvPr/>
        </p:nvSpPr>
        <p:spPr bwMode="auto">
          <a:xfrm>
            <a:off x="467544" y="3212214"/>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Context</a:t>
            </a:r>
            <a:endParaRPr lang="es-ES" sz="1400" b="1" dirty="0">
              <a:latin typeface="Arial" charset="0"/>
              <a:ea typeface="ＭＳ Ｐゴシック" charset="-128"/>
            </a:endParaRPr>
          </a:p>
        </p:txBody>
      </p:sp>
      <p:sp>
        <p:nvSpPr>
          <p:cNvPr id="42" name="69 Rectángulo">
            <a:extLst>
              <a:ext uri="{FF2B5EF4-FFF2-40B4-BE49-F238E27FC236}">
                <a16:creationId xmlns:a16="http://schemas.microsoft.com/office/drawing/2014/main" id="{D4416E34-F601-4EB3-A0E0-BC1BCCB8F154}"/>
              </a:ext>
            </a:extLst>
          </p:cNvPr>
          <p:cNvSpPr/>
          <p:nvPr/>
        </p:nvSpPr>
        <p:spPr bwMode="auto">
          <a:xfrm>
            <a:off x="467544" y="4364768"/>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Playing</a:t>
            </a:r>
            <a:r>
              <a:rPr lang="es-ES" sz="1400" b="1" dirty="0">
                <a:latin typeface="Arial" charset="0"/>
                <a:ea typeface="ＭＳ Ｐゴシック" charset="-128"/>
              </a:rPr>
              <a:t> </a:t>
            </a:r>
            <a:r>
              <a:rPr lang="es-ES" sz="1400" b="1" dirty="0" err="1">
                <a:latin typeface="Arial" charset="0"/>
                <a:ea typeface="ＭＳ Ｐゴシック" charset="-128"/>
              </a:rPr>
              <a:t>sequence</a:t>
            </a:r>
            <a:endParaRPr lang="en-US" sz="1400" b="1" dirty="0">
              <a:latin typeface="Arial" charset="0"/>
              <a:ea typeface="ＭＳ Ｐゴシック" charset="-128"/>
            </a:endParaRPr>
          </a:p>
        </p:txBody>
      </p:sp>
      <p:sp>
        <p:nvSpPr>
          <p:cNvPr id="43" name="8 CuadroTexto">
            <a:extLst>
              <a:ext uri="{FF2B5EF4-FFF2-40B4-BE49-F238E27FC236}">
                <a16:creationId xmlns:a16="http://schemas.microsoft.com/office/drawing/2014/main" id="{9320C563-28BC-4361-B1EC-5CC9BBEDFF0A}"/>
              </a:ext>
            </a:extLst>
          </p:cNvPr>
          <p:cNvSpPr txBox="1"/>
          <p:nvPr/>
        </p:nvSpPr>
        <p:spPr bwMode="auto">
          <a:xfrm>
            <a:off x="1521547" y="3197151"/>
            <a:ext cx="4577622"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Atmosphere that defines where the events are happening. </a:t>
            </a:r>
          </a:p>
          <a:p>
            <a:pPr lvl="1">
              <a:spcAft>
                <a:spcPts val="100"/>
              </a:spcAft>
            </a:pPr>
            <a:r>
              <a:rPr lang="en-US" sz="1100" dirty="0" err="1">
                <a:solidFill>
                  <a:schemeClr val="tx1"/>
                </a:solidFill>
                <a:latin typeface="+mj-lt"/>
              </a:rPr>
              <a:t>ManPower</a:t>
            </a:r>
            <a:r>
              <a:rPr lang="en-US" sz="1100" dirty="0">
                <a:solidFill>
                  <a:schemeClr val="tx1"/>
                </a:solidFill>
                <a:latin typeface="+mj-lt"/>
              </a:rPr>
              <a:t> Differential  (MD): </a:t>
            </a:r>
            <a:r>
              <a:rPr lang="en-US" sz="1100" dirty="0" err="1">
                <a:solidFill>
                  <a:schemeClr val="tx1"/>
                </a:solidFill>
                <a:latin typeface="+mj-lt"/>
              </a:rPr>
              <a:t>Home_Players</a:t>
            </a:r>
            <a:r>
              <a:rPr lang="en-US" sz="1100" dirty="0">
                <a:solidFill>
                  <a:schemeClr val="tx1"/>
                </a:solidFill>
                <a:latin typeface="+mj-lt"/>
              </a:rPr>
              <a:t>- </a:t>
            </a:r>
            <a:r>
              <a:rPr lang="en-US" sz="1100" dirty="0" err="1">
                <a:solidFill>
                  <a:schemeClr val="tx1"/>
                </a:solidFill>
                <a:latin typeface="+mj-lt"/>
              </a:rPr>
              <a:t>AwayPlayers</a:t>
            </a:r>
            <a:endParaRPr lang="en-US" sz="1100" dirty="0">
              <a:solidFill>
                <a:schemeClr val="tx1"/>
              </a:solidFill>
              <a:latin typeface="+mj-lt"/>
            </a:endParaRPr>
          </a:p>
          <a:p>
            <a:pPr lvl="1">
              <a:spcAft>
                <a:spcPts val="100"/>
              </a:spcAft>
            </a:pPr>
            <a:r>
              <a:rPr lang="en-US" sz="1100" dirty="0">
                <a:solidFill>
                  <a:schemeClr val="tx1"/>
                </a:solidFill>
                <a:latin typeface="+mj-lt"/>
              </a:rPr>
              <a:t>Goal Differentia (GD)l: </a:t>
            </a:r>
            <a:r>
              <a:rPr lang="en-US" sz="1100" dirty="0" err="1">
                <a:solidFill>
                  <a:schemeClr val="tx1"/>
                </a:solidFill>
                <a:latin typeface="+mj-lt"/>
              </a:rPr>
              <a:t>Home_Goals</a:t>
            </a:r>
            <a:r>
              <a:rPr lang="en-US" sz="1100" dirty="0">
                <a:solidFill>
                  <a:schemeClr val="tx1"/>
                </a:solidFill>
                <a:latin typeface="+mj-lt"/>
              </a:rPr>
              <a:t> - </a:t>
            </a:r>
            <a:r>
              <a:rPr lang="en-US" sz="1100" dirty="0" err="1">
                <a:solidFill>
                  <a:schemeClr val="tx1"/>
                </a:solidFill>
                <a:latin typeface="+mj-lt"/>
              </a:rPr>
              <a:t>AwayGoals</a:t>
            </a:r>
            <a:endParaRPr lang="en-US" sz="1100" dirty="0">
              <a:solidFill>
                <a:schemeClr val="tx1"/>
              </a:solidFill>
              <a:latin typeface="+mj-lt"/>
            </a:endParaRPr>
          </a:p>
          <a:p>
            <a:pPr lvl="1">
              <a:spcAft>
                <a:spcPts val="100"/>
              </a:spcAft>
            </a:pPr>
            <a:r>
              <a:rPr lang="en-US" sz="1100" dirty="0">
                <a:solidFill>
                  <a:schemeClr val="tx1"/>
                </a:solidFill>
                <a:latin typeface="+mj-lt"/>
              </a:rPr>
              <a:t>Period (P): Time in which the match is happening</a:t>
            </a:r>
          </a:p>
        </p:txBody>
      </p:sp>
      <p:sp>
        <p:nvSpPr>
          <p:cNvPr id="45" name="22 Rectángulo">
            <a:extLst>
              <a:ext uri="{FF2B5EF4-FFF2-40B4-BE49-F238E27FC236}">
                <a16:creationId xmlns:a16="http://schemas.microsoft.com/office/drawing/2014/main" id="{EEDA2910-E956-4FA9-A8FC-E09B6E07E374}"/>
              </a:ext>
            </a:extLst>
          </p:cNvPr>
          <p:cNvSpPr/>
          <p:nvPr/>
        </p:nvSpPr>
        <p:spPr bwMode="auto">
          <a:xfrm>
            <a:off x="467544" y="5517320"/>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sp>
        <p:nvSpPr>
          <p:cNvPr id="9" name="Signo más 8">
            <a:extLst>
              <a:ext uri="{FF2B5EF4-FFF2-40B4-BE49-F238E27FC236}">
                <a16:creationId xmlns:a16="http://schemas.microsoft.com/office/drawing/2014/main" id="{9EAE97D7-60B3-485F-A72D-D1AD60E23604}"/>
              </a:ext>
            </a:extLst>
          </p:cNvPr>
          <p:cNvSpPr/>
          <p:nvPr/>
        </p:nvSpPr>
        <p:spPr bwMode="auto">
          <a:xfrm>
            <a:off x="755596" y="4004491"/>
            <a:ext cx="360000" cy="360000"/>
          </a:xfrm>
          <a:prstGeom prst="mathPlus">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effectLst/>
              <a:latin typeface="Arial" charset="0"/>
              <a:ea typeface="ＭＳ Ｐゴシック" charset="-128"/>
              <a:cs typeface="ＭＳ Ｐゴシック" charset="-128"/>
            </a:endParaRPr>
          </a:p>
        </p:txBody>
      </p:sp>
      <p:sp>
        <p:nvSpPr>
          <p:cNvPr id="50" name="5 Rectángulo">
            <a:extLst>
              <a:ext uri="{FF2B5EF4-FFF2-40B4-BE49-F238E27FC236}">
                <a16:creationId xmlns:a16="http://schemas.microsoft.com/office/drawing/2014/main" id="{18450A53-1590-4CA4-B318-28C580A17FE9}"/>
              </a:ext>
            </a:extLst>
          </p:cNvPr>
          <p:cNvSpPr/>
          <p:nvPr/>
        </p:nvSpPr>
        <p:spPr bwMode="auto">
          <a:xfrm>
            <a:off x="1475656" y="2624679"/>
            <a:ext cx="4623513"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Composition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10" name="Es igual a 9">
            <a:extLst>
              <a:ext uri="{FF2B5EF4-FFF2-40B4-BE49-F238E27FC236}">
                <a16:creationId xmlns:a16="http://schemas.microsoft.com/office/drawing/2014/main" id="{86DAF3B2-7BD7-41FF-B24F-54BA98553848}"/>
              </a:ext>
            </a:extLst>
          </p:cNvPr>
          <p:cNvSpPr/>
          <p:nvPr/>
        </p:nvSpPr>
        <p:spPr bwMode="auto">
          <a:xfrm>
            <a:off x="737596" y="5157045"/>
            <a:ext cx="396000" cy="360000"/>
          </a:xfrm>
          <a:prstGeom prst="mathEqual">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a:ln>
                <a:noFill/>
              </a:ln>
              <a:effectLst/>
              <a:latin typeface="Arial" charset="0"/>
              <a:ea typeface="ＭＳ Ｐゴシック" charset="-128"/>
              <a:cs typeface="ＭＳ Ｐゴシック" charset="-128"/>
            </a:endParaRPr>
          </a:p>
        </p:txBody>
      </p:sp>
      <p:sp>
        <p:nvSpPr>
          <p:cNvPr id="68" name="44 Rectángulo redondeado">
            <a:extLst>
              <a:ext uri="{FF2B5EF4-FFF2-40B4-BE49-F238E27FC236}">
                <a16:creationId xmlns:a16="http://schemas.microsoft.com/office/drawing/2014/main" id="{080F98D6-750B-4A41-87A3-C31CE563F3DB}"/>
              </a:ext>
            </a:extLst>
          </p:cNvPr>
          <p:cNvSpPr/>
          <p:nvPr/>
        </p:nvSpPr>
        <p:spPr bwMode="auto">
          <a:xfrm>
            <a:off x="1076440" y="1603550"/>
            <a:ext cx="4841340" cy="816440"/>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t" anchorCtr="0" compatLnSpc="1">
            <a:prstTxWarp prst="textNoShape">
              <a:avLst/>
            </a:prstTxWarp>
          </a:bodyPr>
          <a:lstStyle/>
          <a:p>
            <a:pPr eaLnBrk="0" fontAlgn="base" hangingPunct="0">
              <a:spcBef>
                <a:spcPct val="0"/>
              </a:spcBef>
              <a:spcAft>
                <a:spcPct val="0"/>
              </a:spcAft>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a:t>
            </a:r>
          </a:p>
          <a:p>
            <a:pPr eaLnBrk="0" fontAlgn="base" hangingPunct="0">
              <a:spcBef>
                <a:spcPct val="0"/>
              </a:spcBef>
              <a:spcAft>
                <a:spcPct val="0"/>
              </a:spcAft>
            </a:pP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Is the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=3) ==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 -1)?</a:t>
            </a:r>
          </a:p>
          <a:p>
            <a:pPr eaLnBrk="0" fontAlgn="base" hangingPunct="0">
              <a:spcBef>
                <a:spcPct val="0"/>
              </a:spcBef>
              <a:spcAft>
                <a:spcPct val="0"/>
              </a:spcAft>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shot )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takeaway)?</a:t>
            </a:r>
            <a:endParaRPr kumimoji="0" lang="es-ES" sz="14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2" name="Flecha: pentágono 71">
            <a:extLst>
              <a:ext uri="{FF2B5EF4-FFF2-40B4-BE49-F238E27FC236}">
                <a16:creationId xmlns:a16="http://schemas.microsoft.com/office/drawing/2014/main" id="{F8BC93EE-0EA9-49B2-BC7D-AC5ED5DC6E4C}"/>
              </a:ext>
            </a:extLst>
          </p:cNvPr>
          <p:cNvSpPr/>
          <p:nvPr/>
        </p:nvSpPr>
        <p:spPr bwMode="auto">
          <a:xfrm>
            <a:off x="395536" y="1598600"/>
            <a:ext cx="871775" cy="82228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73" name="5 Rectángulo">
            <a:extLst>
              <a:ext uri="{FF2B5EF4-FFF2-40B4-BE49-F238E27FC236}">
                <a16:creationId xmlns:a16="http://schemas.microsoft.com/office/drawing/2014/main" id="{4F3C3224-1132-4453-A0A1-EE996BE1B63C}"/>
              </a:ext>
            </a:extLst>
          </p:cNvPr>
          <p:cNvSpPr/>
          <p:nvPr/>
        </p:nvSpPr>
        <p:spPr bwMode="auto">
          <a:xfrm>
            <a:off x="6274220" y="2624679"/>
            <a:ext cx="2466974"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Illustratition</a:t>
            </a:r>
            <a:endParaRPr lang="es-ES" sz="1400" b="1" baseline="30000" dirty="0">
              <a:solidFill>
                <a:schemeClr val="bg1"/>
              </a:solidFill>
            </a:endParaRPr>
          </a:p>
        </p:txBody>
      </p:sp>
      <p:pic>
        <p:nvPicPr>
          <p:cNvPr id="11" name="Imagen 10">
            <a:extLst>
              <a:ext uri="{FF2B5EF4-FFF2-40B4-BE49-F238E27FC236}">
                <a16:creationId xmlns:a16="http://schemas.microsoft.com/office/drawing/2014/main" id="{8A41D42B-AFBD-493D-A2A8-01C21D50BA1B}"/>
              </a:ext>
            </a:extLst>
          </p:cNvPr>
          <p:cNvPicPr>
            <a:picLocks noChangeAspect="1"/>
          </p:cNvPicPr>
          <p:nvPr/>
        </p:nvPicPr>
        <p:blipFill>
          <a:blip r:embed="rId9"/>
          <a:stretch>
            <a:fillRect/>
          </a:stretch>
        </p:blipFill>
        <p:spPr>
          <a:xfrm>
            <a:off x="6300192" y="3251026"/>
            <a:ext cx="2466975" cy="714375"/>
          </a:xfrm>
          <a:prstGeom prst="rect">
            <a:avLst/>
          </a:prstGeom>
        </p:spPr>
      </p:pic>
      <p:sp>
        <p:nvSpPr>
          <p:cNvPr id="74" name="8 CuadroTexto">
            <a:extLst>
              <a:ext uri="{FF2B5EF4-FFF2-40B4-BE49-F238E27FC236}">
                <a16:creationId xmlns:a16="http://schemas.microsoft.com/office/drawing/2014/main" id="{A4E4C524-8434-4988-9792-13E15497DA52}"/>
              </a:ext>
            </a:extLst>
          </p:cNvPr>
          <p:cNvSpPr txBox="1"/>
          <p:nvPr/>
        </p:nvSpPr>
        <p:spPr bwMode="auto">
          <a:xfrm>
            <a:off x="1521547" y="4293096"/>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An action with position and Team Information, in the form of a(T,Z)</a:t>
            </a:r>
            <a:r>
              <a:rPr lang="en-US" sz="1100" baseline="30000" dirty="0">
                <a:solidFill>
                  <a:schemeClr val="tx1"/>
                </a:solidFill>
                <a:latin typeface="+mj-lt"/>
              </a:rPr>
              <a:t>2</a:t>
            </a:r>
          </a:p>
          <a:p>
            <a:pPr lvl="1">
              <a:spcAft>
                <a:spcPts val="100"/>
              </a:spcAft>
            </a:pPr>
            <a:r>
              <a:rPr lang="en-US" sz="1100" dirty="0">
                <a:solidFill>
                  <a:schemeClr val="tx1"/>
                </a:solidFill>
                <a:latin typeface="+mj-lt"/>
              </a:rPr>
              <a:t>Action (a):  </a:t>
            </a:r>
          </a:p>
          <a:p>
            <a:pPr lvl="1">
              <a:spcAft>
                <a:spcPts val="100"/>
              </a:spcAft>
            </a:pPr>
            <a:r>
              <a:rPr lang="en-US" sz="1100" dirty="0">
                <a:solidFill>
                  <a:schemeClr val="tx1"/>
                </a:solidFill>
                <a:latin typeface="+mj-lt"/>
              </a:rPr>
              <a:t>Zone (Z): associated Zone in which the action is performed (Offensive, Neutral or Defensive) </a:t>
            </a:r>
          </a:p>
          <a:p>
            <a:pPr lvl="1">
              <a:spcAft>
                <a:spcPts val="100"/>
              </a:spcAft>
            </a:pPr>
            <a:r>
              <a:rPr lang="en-US" sz="1100" dirty="0">
                <a:solidFill>
                  <a:schemeClr val="tx1"/>
                </a:solidFill>
                <a:latin typeface="+mj-lt"/>
              </a:rPr>
              <a:t>Teams (T): team performing the action (Home, Away)</a:t>
            </a:r>
          </a:p>
        </p:txBody>
      </p:sp>
      <p:sp>
        <p:nvSpPr>
          <p:cNvPr id="75" name="36 Rectángulo">
            <a:extLst>
              <a:ext uri="{FF2B5EF4-FFF2-40B4-BE49-F238E27FC236}">
                <a16:creationId xmlns:a16="http://schemas.microsoft.com/office/drawing/2014/main" id="{F51405AC-BD5F-4589-81B6-9B75A80B34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[Levesque, 1998]</a:t>
            </a:r>
          </a:p>
        </p:txBody>
      </p:sp>
      <p:sp>
        <p:nvSpPr>
          <p:cNvPr id="76" name="8 CuadroTexto">
            <a:extLst>
              <a:ext uri="{FF2B5EF4-FFF2-40B4-BE49-F238E27FC236}">
                <a16:creationId xmlns:a16="http://schemas.microsoft.com/office/drawing/2014/main" id="{B39AC68D-17D5-4B02-BBDD-F03A362CB104}"/>
              </a:ext>
            </a:extLst>
          </p:cNvPr>
          <p:cNvSpPr txBox="1"/>
          <p:nvPr/>
        </p:nvSpPr>
        <p:spPr bwMode="auto">
          <a:xfrm>
            <a:off x="1521547" y="5539492"/>
            <a:ext cx="4577622" cy="6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Combination of Context ‘x’ and Playing sequence ‘h’, such that:</a:t>
            </a:r>
          </a:p>
          <a:p>
            <a:pPr>
              <a:spcAft>
                <a:spcPts val="100"/>
              </a:spcAft>
            </a:pPr>
            <a:r>
              <a:rPr lang="en-US" sz="1100" b="1" dirty="0">
                <a:solidFill>
                  <a:schemeClr val="tx1"/>
                </a:solidFill>
                <a:latin typeface="+mj-lt"/>
              </a:rPr>
              <a:t>s =  &lt;</a:t>
            </a:r>
            <a:r>
              <a:rPr lang="en-US" sz="1100" b="1" dirty="0" err="1">
                <a:solidFill>
                  <a:schemeClr val="tx1"/>
                </a:solidFill>
                <a:latin typeface="+mj-lt"/>
              </a:rPr>
              <a:t>x,h</a:t>
            </a:r>
            <a:r>
              <a:rPr lang="en-US" sz="1100" b="1" dirty="0">
                <a:solidFill>
                  <a:schemeClr val="tx1"/>
                </a:solidFill>
                <a:latin typeface="+mj-lt"/>
              </a:rPr>
              <a:t>&gt;</a:t>
            </a:r>
          </a:p>
          <a:p>
            <a:pPr>
              <a:spcAft>
                <a:spcPts val="100"/>
              </a:spcAft>
            </a:pPr>
            <a:endParaRPr lang="en-US" sz="1100" b="1" dirty="0">
              <a:solidFill>
                <a:schemeClr val="tx1"/>
              </a:solidFill>
              <a:latin typeface="+mj-lt"/>
            </a:endParaRPr>
          </a:p>
        </p:txBody>
      </p:sp>
      <p:pic>
        <p:nvPicPr>
          <p:cNvPr id="77" name="Imagen 76">
            <a:extLst>
              <a:ext uri="{FF2B5EF4-FFF2-40B4-BE49-F238E27FC236}">
                <a16:creationId xmlns:a16="http://schemas.microsoft.com/office/drawing/2014/main" id="{685F072C-D1CD-4F8F-BDCC-F006BB3383DD}"/>
              </a:ext>
            </a:extLst>
          </p:cNvPr>
          <p:cNvPicPr>
            <a:picLocks noChangeAspect="1"/>
          </p:cNvPicPr>
          <p:nvPr/>
        </p:nvPicPr>
        <p:blipFill rotWithShape="1">
          <a:blip r:embed="rId10">
            <a:extLst>
              <a:ext uri="{28A0092B-C50C-407E-A947-70E740481C1C}">
                <a14:useLocalDpi xmlns:a14="http://schemas.microsoft.com/office/drawing/2010/main" val="0"/>
              </a:ext>
            </a:extLst>
          </a:blip>
          <a:srcRect l="15333" b="12460"/>
          <a:stretch/>
        </p:blipFill>
        <p:spPr>
          <a:xfrm>
            <a:off x="6084168" y="4434317"/>
            <a:ext cx="3059832" cy="1181099"/>
          </a:xfrm>
          <a:prstGeom prst="rect">
            <a:avLst/>
          </a:prstGeom>
        </p:spPr>
      </p:pic>
    </p:spTree>
    <p:extLst>
      <p:ext uri="{BB962C8B-B14F-4D97-AF65-F5344CB8AC3E}">
        <p14:creationId xmlns:p14="http://schemas.microsoft.com/office/powerpoint/2010/main" val="1166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00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SEQUENCE OF STATES CONSTITUTES THE MAIN METRIC FOR CALCULATING THE POSTERIOR IMPACT OF AN ACTION</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8 CuadroTexto">
            <a:extLst>
              <a:ext uri="{FF2B5EF4-FFF2-40B4-BE49-F238E27FC236}">
                <a16:creationId xmlns:a16="http://schemas.microsoft.com/office/drawing/2014/main" id="{EDA5EDE3-A845-4615-9070-73F1E6B23637}"/>
              </a:ext>
            </a:extLst>
          </p:cNvPr>
          <p:cNvSpPr txBox="1"/>
          <p:nvPr/>
        </p:nvSpPr>
        <p:spPr bwMode="auto">
          <a:xfrm>
            <a:off x="1403648" y="2131314"/>
            <a:ext cx="3842541"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Sequences of events </a:t>
            </a:r>
          </a:p>
          <a:p>
            <a:pPr lvl="1">
              <a:spcAft>
                <a:spcPts val="100"/>
              </a:spcAft>
            </a:pPr>
            <a:r>
              <a:rPr lang="en-US" sz="1100" dirty="0">
                <a:solidFill>
                  <a:schemeClr val="tx1"/>
                </a:solidFill>
                <a:latin typeface="+mj-lt"/>
              </a:rPr>
              <a:t>First event: a start marker</a:t>
            </a:r>
          </a:p>
          <a:p>
            <a:pPr lvl="1">
              <a:spcAft>
                <a:spcPts val="100"/>
              </a:spcAft>
            </a:pPr>
            <a:r>
              <a:rPr lang="en-US" sz="1100" dirty="0">
                <a:solidFill>
                  <a:schemeClr val="tx1"/>
                </a:solidFill>
                <a:latin typeface="+mj-lt"/>
              </a:rPr>
              <a:t>(Possible) Next events: action</a:t>
            </a:r>
          </a:p>
          <a:p>
            <a:pPr lvl="1">
              <a:spcAft>
                <a:spcPts val="100"/>
              </a:spcAft>
            </a:pPr>
            <a:r>
              <a:rPr lang="en-US" sz="1100" dirty="0">
                <a:solidFill>
                  <a:schemeClr val="tx1"/>
                </a:solidFill>
                <a:latin typeface="+mj-lt"/>
              </a:rPr>
              <a:t>(Possible) Last event: End Event</a:t>
            </a:r>
          </a:p>
          <a:p>
            <a:pPr marL="719138" lvl="1">
              <a:spcAft>
                <a:spcPts val="100"/>
              </a:spcAft>
            </a:pPr>
            <a:r>
              <a:rPr lang="en-US" sz="1100" dirty="0">
                <a:solidFill>
                  <a:schemeClr val="tx1"/>
                </a:solidFill>
                <a:latin typeface="+mj-lt"/>
              </a:rPr>
              <a:t>If all has happened, then it is a completed sequence</a:t>
            </a:r>
          </a:p>
        </p:txBody>
      </p:sp>
      <p:pic>
        <p:nvPicPr>
          <p:cNvPr id="41" name="Imagen 40">
            <a:extLst>
              <a:ext uri="{FF2B5EF4-FFF2-40B4-BE49-F238E27FC236}">
                <a16:creationId xmlns:a16="http://schemas.microsoft.com/office/drawing/2014/main" id="{9411460B-3F09-4901-BB64-C81C9027CC51}"/>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r="3463" b="12460"/>
          <a:stretch/>
        </p:blipFill>
        <p:spPr>
          <a:xfrm>
            <a:off x="4860032" y="2132856"/>
            <a:ext cx="4217184" cy="1697250"/>
          </a:xfrm>
          <a:prstGeom prst="rect">
            <a:avLst/>
          </a:prstGeom>
        </p:spPr>
      </p:pic>
      <p:sp>
        <p:nvSpPr>
          <p:cNvPr id="42" name="69 Rectángulo">
            <a:extLst>
              <a:ext uri="{FF2B5EF4-FFF2-40B4-BE49-F238E27FC236}">
                <a16:creationId xmlns:a16="http://schemas.microsoft.com/office/drawing/2014/main" id="{739597AF-AF26-4EF3-A0E4-EB7150A03772}"/>
              </a:ext>
            </a:extLst>
          </p:cNvPr>
          <p:cNvSpPr/>
          <p:nvPr/>
        </p:nvSpPr>
        <p:spPr bwMode="auto">
          <a:xfrm>
            <a:off x="395536" y="2132856"/>
            <a:ext cx="936104" cy="150861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rPr>
              <a:t>Playing sequence</a:t>
            </a:r>
            <a:endParaRPr lang="en-US" sz="1400" b="1" dirty="0">
              <a:latin typeface="Arial" charset="0"/>
              <a:ea typeface="ＭＳ Ｐゴシック" charset="-128"/>
            </a:endParaRPr>
          </a:p>
        </p:txBody>
      </p:sp>
      <p:sp>
        <p:nvSpPr>
          <p:cNvPr id="43" name="22 Rectángulo">
            <a:extLst>
              <a:ext uri="{FF2B5EF4-FFF2-40B4-BE49-F238E27FC236}">
                <a16:creationId xmlns:a16="http://schemas.microsoft.com/office/drawing/2014/main" id="{AA90F748-290A-480D-8921-5A3D9D2A29BE}"/>
              </a:ext>
            </a:extLst>
          </p:cNvPr>
          <p:cNvSpPr/>
          <p:nvPr/>
        </p:nvSpPr>
        <p:spPr bwMode="auto">
          <a:xfrm>
            <a:off x="395536" y="4051898"/>
            <a:ext cx="936104" cy="2113405"/>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sp>
        <p:nvSpPr>
          <p:cNvPr id="45" name="8 CuadroTexto">
            <a:extLst>
              <a:ext uri="{FF2B5EF4-FFF2-40B4-BE49-F238E27FC236}">
                <a16:creationId xmlns:a16="http://schemas.microsoft.com/office/drawing/2014/main" id="{CD89384B-8443-4794-9940-F4992D66D16B}"/>
              </a:ext>
            </a:extLst>
          </p:cNvPr>
          <p:cNvSpPr txBox="1"/>
          <p:nvPr/>
        </p:nvSpPr>
        <p:spPr bwMode="auto">
          <a:xfrm>
            <a:off x="1403648" y="4074071"/>
            <a:ext cx="332763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If the sequence h is empty, it is purely a context node</a:t>
            </a:r>
          </a:p>
          <a:p>
            <a:pPr>
              <a:spcAft>
                <a:spcPts val="100"/>
              </a:spcAft>
            </a:pPr>
            <a:r>
              <a:rPr lang="en-US" sz="1100" dirty="0">
                <a:solidFill>
                  <a:schemeClr val="tx1"/>
                </a:solidFill>
                <a:latin typeface="+mj-lt"/>
              </a:rPr>
              <a:t>Else, it is a s &lt;</a:t>
            </a:r>
            <a:r>
              <a:rPr lang="en-US" sz="1100" dirty="0" err="1">
                <a:solidFill>
                  <a:schemeClr val="tx1"/>
                </a:solidFill>
                <a:latin typeface="+mj-lt"/>
              </a:rPr>
              <a:t>h,s</a:t>
            </a:r>
            <a:r>
              <a:rPr lang="en-US" sz="1100" dirty="0">
                <a:solidFill>
                  <a:schemeClr val="tx1"/>
                </a:solidFill>
                <a:latin typeface="+mj-lt"/>
              </a:rPr>
              <a:t>&gt; state node</a:t>
            </a:r>
          </a:p>
          <a:p>
            <a:pPr>
              <a:spcAft>
                <a:spcPts val="100"/>
              </a:spcAft>
            </a:pPr>
            <a:endParaRPr lang="en-US" sz="1100" b="1" dirty="0">
              <a:solidFill>
                <a:schemeClr val="tx1"/>
              </a:solidFill>
              <a:latin typeface="+mj-lt"/>
            </a:endParaRPr>
          </a:p>
        </p:txBody>
      </p:sp>
      <p:sp>
        <p:nvSpPr>
          <p:cNvPr id="46" name="5 Rectángulo">
            <a:extLst>
              <a:ext uri="{FF2B5EF4-FFF2-40B4-BE49-F238E27FC236}">
                <a16:creationId xmlns:a16="http://schemas.microsoft.com/office/drawing/2014/main" id="{EEB7DDF7-42DA-4257-A930-E658B1D43D52}"/>
              </a:ext>
            </a:extLst>
          </p:cNvPr>
          <p:cNvSpPr/>
          <p:nvPr/>
        </p:nvSpPr>
        <p:spPr bwMode="auto">
          <a:xfrm>
            <a:off x="1475656" y="16288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Definition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47" name="5 Rectángulo">
            <a:extLst>
              <a:ext uri="{FF2B5EF4-FFF2-40B4-BE49-F238E27FC236}">
                <a16:creationId xmlns:a16="http://schemas.microsoft.com/office/drawing/2014/main" id="{B9C518BE-7043-4BA8-9948-7849F5B487BC}"/>
              </a:ext>
            </a:extLst>
          </p:cNvPr>
          <p:cNvSpPr/>
          <p:nvPr/>
        </p:nvSpPr>
        <p:spPr bwMode="auto">
          <a:xfrm>
            <a:off x="5076056" y="1628800"/>
            <a:ext cx="3665138"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0" name="Imagen 9">
            <a:extLst>
              <a:ext uri="{FF2B5EF4-FFF2-40B4-BE49-F238E27FC236}">
                <a16:creationId xmlns:a16="http://schemas.microsoft.com/office/drawing/2014/main" id="{A1EE58B7-5856-4D8B-867B-3B557E8FEE9F}"/>
              </a:ext>
            </a:extLst>
          </p:cNvPr>
          <p:cNvPicPr>
            <a:picLocks noChangeAspect="1"/>
          </p:cNvPicPr>
          <p:nvPr/>
        </p:nvPicPr>
        <p:blipFill rotWithShape="1">
          <a:blip r:embed="rId10">
            <a:extLst>
              <a:ext uri="{28A0092B-C50C-407E-A947-70E740481C1C}">
                <a14:useLocalDpi xmlns:a14="http://schemas.microsoft.com/office/drawing/2010/main" val="0"/>
              </a:ext>
            </a:extLst>
          </a:blip>
          <a:srcRect r="16776" b="53625"/>
          <a:stretch/>
        </p:blipFill>
        <p:spPr>
          <a:xfrm>
            <a:off x="4860032" y="4051898"/>
            <a:ext cx="3928218" cy="2322948"/>
          </a:xfrm>
          <a:prstGeom prst="rect">
            <a:avLst/>
          </a:prstGeom>
        </p:spPr>
      </p:pic>
      <p:sp>
        <p:nvSpPr>
          <p:cNvPr id="67" name="36 Rectángulo">
            <a:extLst>
              <a:ext uri="{FF2B5EF4-FFF2-40B4-BE49-F238E27FC236}">
                <a16:creationId xmlns:a16="http://schemas.microsoft.com/office/drawing/2014/main" id="{507EB509-D080-49CA-899F-C66C840BC4BA}"/>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410023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06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a:t>
            </a:r>
            <a:r>
              <a:rPr lang="en-US" sz="2000" dirty="0" err="1"/>
              <a:t>i</a:t>
            </a:r>
            <a:r>
              <a:rPr lang="en-US" sz="2000" dirty="0"/>
              <a: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9" name="Imagen 8">
            <a:extLst>
              <a:ext uri="{FF2B5EF4-FFF2-40B4-BE49-F238E27FC236}">
                <a16:creationId xmlns:a16="http://schemas.microsoft.com/office/drawing/2014/main" id="{944F2D2F-E914-42C6-92BA-A8B52E611A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719" y="1923006"/>
            <a:ext cx="4201111" cy="4458322"/>
          </a:xfrm>
          <a:prstGeom prst="rect">
            <a:avLst/>
          </a:prstGeom>
        </p:spPr>
      </p:pic>
      <p:sp>
        <p:nvSpPr>
          <p:cNvPr id="16" name="Triángulo isósceles 15">
            <a:extLst>
              <a:ext uri="{FF2B5EF4-FFF2-40B4-BE49-F238E27FC236}">
                <a16:creationId xmlns:a16="http://schemas.microsoft.com/office/drawing/2014/main" id="{7EECF29B-9241-484D-86CC-D3FC50B2B051}"/>
              </a:ext>
            </a:extLst>
          </p:cNvPr>
          <p:cNvSpPr/>
          <p:nvPr/>
        </p:nvSpPr>
        <p:spPr bwMode="auto">
          <a:xfrm rot="5400000">
            <a:off x="4319693" y="3496853"/>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5 Rectángulo">
            <a:extLst>
              <a:ext uri="{FF2B5EF4-FFF2-40B4-BE49-F238E27FC236}">
                <a16:creationId xmlns:a16="http://schemas.microsoft.com/office/drawing/2014/main" id="{67AE2BFB-FEC0-4A8A-992D-B1BB8EA7F91A}"/>
              </a:ext>
            </a:extLst>
          </p:cNvPr>
          <p:cNvSpPr/>
          <p:nvPr/>
        </p:nvSpPr>
        <p:spPr bwMode="auto">
          <a:xfrm>
            <a:off x="503648" y="1468438"/>
            <a:ext cx="4234182" cy="253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Node’s</a:t>
            </a:r>
            <a:r>
              <a:rPr lang="es-ES" sz="1400" b="1" u="sng" dirty="0">
                <a:latin typeface="Arial" charset="0"/>
                <a:ea typeface="ＭＳ Ｐゴシック" charset="-128"/>
              </a:rPr>
              <a:t> table</a:t>
            </a:r>
            <a:endParaRPr lang="es-ES" sz="1400" b="1" u="sng" baseline="30000" dirty="0"/>
          </a:p>
        </p:txBody>
      </p:sp>
      <p:sp>
        <p:nvSpPr>
          <p:cNvPr id="17" name="Rectángulo 16">
            <a:extLst>
              <a:ext uri="{FF2B5EF4-FFF2-40B4-BE49-F238E27FC236}">
                <a16:creationId xmlns:a16="http://schemas.microsoft.com/office/drawing/2014/main" id="{EB0D880D-85F6-483C-980C-DD40CCAA4288}"/>
              </a:ext>
            </a:extLst>
          </p:cNvPr>
          <p:cNvSpPr/>
          <p:nvPr/>
        </p:nvSpPr>
        <p:spPr>
          <a:xfrm>
            <a:off x="5471820" y="2851296"/>
            <a:ext cx="3348652" cy="1815882"/>
          </a:xfrm>
          <a:prstGeom prst="rect">
            <a:avLst/>
          </a:prstGeom>
        </p:spPr>
        <p:txBody>
          <a:bodyPr wrap="square">
            <a:spAutoFit/>
          </a:bodyPr>
          <a:lstStyle/>
          <a:p>
            <a:pPr marL="285750" indent="-285750">
              <a:buFont typeface="Arial" panose="020B0604020202020204" pitchFamily="34" charset="0"/>
              <a:buChar char="•"/>
            </a:pPr>
            <a:r>
              <a:rPr lang="en-GB" sz="1400" dirty="0"/>
              <a:t>AD-tree table with all the variables related to s &lt;</a:t>
            </a:r>
            <a:r>
              <a:rPr lang="en-GB" sz="1400" dirty="0" err="1"/>
              <a:t>x,h</a:t>
            </a:r>
            <a:r>
              <a:rPr lang="en-GB" sz="1400" dirty="0"/>
              <a:t>&gt; </a:t>
            </a:r>
          </a:p>
          <a:p>
            <a:pPr marL="742950" lvl="1" indent="-285750">
              <a:buFont typeface="Arial" panose="020B0604020202020204" pitchFamily="34" charset="0"/>
              <a:buChar char="•"/>
            </a:pPr>
            <a:r>
              <a:rPr lang="en-GB" sz="1400" dirty="0" err="1"/>
              <a:t>NodeId</a:t>
            </a:r>
            <a:r>
              <a:rPr lang="en-GB" sz="1400" dirty="0"/>
              <a:t> is added to each Node working as a unique key for each node </a:t>
            </a:r>
          </a:p>
          <a:p>
            <a:pPr marL="742950" lvl="1" indent="-285750">
              <a:buFont typeface="Arial" panose="020B0604020202020204" pitchFamily="34" charset="0"/>
              <a:buChar char="•"/>
            </a:pPr>
            <a:r>
              <a:rPr lang="en-GB" sz="1400" dirty="0"/>
              <a:t>Occurrence, standing for how many times each state event happens in the whole dataset,</a:t>
            </a:r>
          </a:p>
        </p:txBody>
      </p:sp>
      <p:sp>
        <p:nvSpPr>
          <p:cNvPr id="34" name="5 Rectángulo">
            <a:extLst>
              <a:ext uri="{FF2B5EF4-FFF2-40B4-BE49-F238E27FC236}">
                <a16:creationId xmlns:a16="http://schemas.microsoft.com/office/drawing/2014/main" id="{7B39090B-3D24-40F2-B4AD-8C77C4FEA010}"/>
              </a:ext>
            </a:extLst>
          </p:cNvPr>
          <p:cNvSpPr/>
          <p:nvPr/>
        </p:nvSpPr>
        <p:spPr bwMode="auto">
          <a:xfrm>
            <a:off x="5436096" y="2241278"/>
            <a:ext cx="3171185" cy="4676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Explanation</a:t>
            </a:r>
            <a:endParaRPr lang="es-ES" sz="1400" b="1" u="sng" baseline="30000" dirty="0"/>
          </a:p>
        </p:txBody>
      </p:sp>
    </p:spTree>
    <p:extLst>
      <p:ext uri="{BB962C8B-B14F-4D97-AF65-F5344CB8AC3E}">
        <p14:creationId xmlns:p14="http://schemas.microsoft.com/office/powerpoint/2010/main" val="91052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0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(ii)</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6" name="Imagen 5">
            <a:extLst>
              <a:ext uri="{FF2B5EF4-FFF2-40B4-BE49-F238E27FC236}">
                <a16:creationId xmlns:a16="http://schemas.microsoft.com/office/drawing/2014/main" id="{F21C18D1-D4AE-44C8-AF6B-A52CBA546C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47494" y="2132856"/>
            <a:ext cx="1952898" cy="2762636"/>
          </a:xfrm>
          <a:prstGeom prst="rect">
            <a:avLst/>
          </a:prstGeom>
        </p:spPr>
      </p:pic>
      <p:pic>
        <p:nvPicPr>
          <p:cNvPr id="12" name="Imagen 11">
            <a:extLst>
              <a:ext uri="{FF2B5EF4-FFF2-40B4-BE49-F238E27FC236}">
                <a16:creationId xmlns:a16="http://schemas.microsoft.com/office/drawing/2014/main" id="{F0FF5804-9DB9-4490-83E2-08AAD05999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9588" y="2132856"/>
            <a:ext cx="1162212" cy="2753109"/>
          </a:xfrm>
          <a:prstGeom prst="rect">
            <a:avLst/>
          </a:prstGeom>
        </p:spPr>
      </p:pic>
      <p:pic>
        <p:nvPicPr>
          <p:cNvPr id="14" name="Imagen 13">
            <a:extLst>
              <a:ext uri="{FF2B5EF4-FFF2-40B4-BE49-F238E27FC236}">
                <a16:creationId xmlns:a16="http://schemas.microsoft.com/office/drawing/2014/main" id="{E0C32B43-28CF-4F90-AD8E-6A72F2D3CB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51920" y="2132856"/>
            <a:ext cx="1438476" cy="2781688"/>
          </a:xfrm>
          <a:prstGeom prst="rect">
            <a:avLst/>
          </a:prstGeom>
        </p:spPr>
      </p:pic>
      <p:sp>
        <p:nvSpPr>
          <p:cNvPr id="19" name="5 Rectángulo">
            <a:extLst>
              <a:ext uri="{FF2B5EF4-FFF2-40B4-BE49-F238E27FC236}">
                <a16:creationId xmlns:a16="http://schemas.microsoft.com/office/drawing/2014/main" id="{7C134630-CD59-41B5-9033-16EC203AA3D1}"/>
              </a:ext>
            </a:extLst>
          </p:cNvPr>
          <p:cNvSpPr/>
          <p:nvPr/>
        </p:nvSpPr>
        <p:spPr bwMode="auto">
          <a:xfrm>
            <a:off x="1412908" y="1592985"/>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Reward</a:t>
            </a:r>
            <a:r>
              <a:rPr lang="es-ES" sz="1400" b="1" u="sng" dirty="0">
                <a:latin typeface="Arial" charset="0"/>
                <a:ea typeface="ＭＳ Ｐゴシック" charset="-128"/>
              </a:rPr>
              <a:t> table</a:t>
            </a:r>
            <a:endParaRPr lang="es-ES" sz="1400" b="1" u="sng" baseline="30000" dirty="0"/>
          </a:p>
        </p:txBody>
      </p:sp>
      <p:sp>
        <p:nvSpPr>
          <p:cNvPr id="20" name="5 Rectángulo">
            <a:extLst>
              <a:ext uri="{FF2B5EF4-FFF2-40B4-BE49-F238E27FC236}">
                <a16:creationId xmlns:a16="http://schemas.microsoft.com/office/drawing/2014/main" id="{99760A88-04B1-4ABB-B67B-BDF9ECF23B98}"/>
              </a:ext>
            </a:extLst>
          </p:cNvPr>
          <p:cNvSpPr/>
          <p:nvPr/>
        </p:nvSpPr>
        <p:spPr bwMode="auto">
          <a:xfrm>
            <a:off x="3804515" y="1592985"/>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edges</a:t>
            </a:r>
            <a:r>
              <a:rPr lang="es-ES" sz="1400" b="1" u="sng" dirty="0">
                <a:latin typeface="Arial" charset="0"/>
                <a:ea typeface="ＭＳ Ｐゴシック" charset="-128"/>
              </a:rPr>
              <a:t> table</a:t>
            </a:r>
            <a:endParaRPr lang="es-ES" sz="1400" b="1" u="sng" baseline="30000" dirty="0"/>
          </a:p>
        </p:txBody>
      </p:sp>
      <p:sp>
        <p:nvSpPr>
          <p:cNvPr id="21" name="5 Rectángulo">
            <a:extLst>
              <a:ext uri="{FF2B5EF4-FFF2-40B4-BE49-F238E27FC236}">
                <a16:creationId xmlns:a16="http://schemas.microsoft.com/office/drawing/2014/main" id="{76D97104-5530-407A-A59C-834584F964D3}"/>
              </a:ext>
            </a:extLst>
          </p:cNvPr>
          <p:cNvSpPr/>
          <p:nvPr/>
        </p:nvSpPr>
        <p:spPr bwMode="auto">
          <a:xfrm>
            <a:off x="6196120" y="1592985"/>
            <a:ext cx="1952897"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node_info</a:t>
            </a:r>
            <a:r>
              <a:rPr lang="es-ES" sz="1400" b="1" u="sng" dirty="0">
                <a:latin typeface="Arial" charset="0"/>
                <a:ea typeface="ＭＳ Ｐゴシック" charset="-128"/>
              </a:rPr>
              <a:t> table</a:t>
            </a:r>
            <a:endParaRPr lang="es-ES" sz="1400" b="1" u="sng" baseline="30000" dirty="0"/>
          </a:p>
        </p:txBody>
      </p:sp>
      <p:sp>
        <p:nvSpPr>
          <p:cNvPr id="22" name="22 Rectángulo">
            <a:extLst>
              <a:ext uri="{FF2B5EF4-FFF2-40B4-BE49-F238E27FC236}">
                <a16:creationId xmlns:a16="http://schemas.microsoft.com/office/drawing/2014/main" id="{57C4E016-3956-4394-8DF2-A478205B9F77}"/>
              </a:ext>
            </a:extLst>
          </p:cNvPr>
          <p:cNvSpPr/>
          <p:nvPr/>
        </p:nvSpPr>
        <p:spPr bwMode="auto">
          <a:xfrm>
            <a:off x="241436" y="5101989"/>
            <a:ext cx="1162212" cy="1146468"/>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Explanation</a:t>
            </a:r>
            <a:endParaRPr lang="es-ES" sz="1400" b="1" dirty="0">
              <a:latin typeface="Arial" charset="0"/>
              <a:ea typeface="ＭＳ Ｐゴシック" charset="-128"/>
              <a:cs typeface="ＭＳ Ｐゴシック" charset="-128"/>
            </a:endParaRPr>
          </a:p>
        </p:txBody>
      </p:sp>
      <p:sp>
        <p:nvSpPr>
          <p:cNvPr id="23" name="8 CuadroTexto">
            <a:extLst>
              <a:ext uri="{FF2B5EF4-FFF2-40B4-BE49-F238E27FC236}">
                <a16:creationId xmlns:a16="http://schemas.microsoft.com/office/drawing/2014/main" id="{B93BD28E-5867-4927-B9E7-43B8B5742CD9}"/>
              </a:ext>
            </a:extLst>
          </p:cNvPr>
          <p:cNvSpPr txBox="1"/>
          <p:nvPr/>
        </p:nvSpPr>
        <p:spPr bwMode="auto">
          <a:xfrm>
            <a:off x="1521547" y="5101989"/>
            <a:ext cx="1970333"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rewards given to actions.</a:t>
            </a:r>
          </a:p>
          <a:p>
            <a:pPr marL="363538">
              <a:spcAft>
                <a:spcPts val="100"/>
              </a:spcAft>
            </a:pPr>
            <a:r>
              <a:rPr lang="en-US" sz="1100" dirty="0">
                <a:solidFill>
                  <a:schemeClr val="tx1"/>
                </a:solidFill>
                <a:latin typeface="+mj-lt"/>
              </a:rPr>
              <a:t> Receiving a Goal gives a reward of -1, </a:t>
            </a:r>
          </a:p>
          <a:p>
            <a:pPr marL="363538">
              <a:spcAft>
                <a:spcPts val="100"/>
              </a:spcAft>
            </a:pPr>
            <a:r>
              <a:rPr lang="en-US" sz="1100" dirty="0">
                <a:solidFill>
                  <a:schemeClr val="tx1"/>
                </a:solidFill>
                <a:latin typeface="+mj-lt"/>
              </a:rPr>
              <a:t>Scoring a goal = +1, </a:t>
            </a:r>
          </a:p>
          <a:p>
            <a:pPr marL="363538">
              <a:spcAft>
                <a:spcPts val="100"/>
              </a:spcAft>
            </a:pPr>
            <a:r>
              <a:rPr lang="en-US" sz="1100" dirty="0">
                <a:solidFill>
                  <a:schemeClr val="tx1"/>
                </a:solidFill>
                <a:latin typeface="+mj-lt"/>
              </a:rPr>
              <a:t>Else, 0</a:t>
            </a:r>
            <a:endParaRPr lang="en-US" sz="1100" b="1" dirty="0">
              <a:solidFill>
                <a:schemeClr val="tx1"/>
              </a:solidFill>
              <a:latin typeface="+mj-lt"/>
            </a:endParaRPr>
          </a:p>
        </p:txBody>
      </p:sp>
      <p:sp>
        <p:nvSpPr>
          <p:cNvPr id="24" name="8 CuadroTexto">
            <a:extLst>
              <a:ext uri="{FF2B5EF4-FFF2-40B4-BE49-F238E27FC236}">
                <a16:creationId xmlns:a16="http://schemas.microsoft.com/office/drawing/2014/main" id="{74C3A46A-342C-4CB9-A19F-7196407BBC3F}"/>
              </a:ext>
            </a:extLst>
          </p:cNvPr>
          <p:cNvSpPr txBox="1"/>
          <p:nvPr/>
        </p:nvSpPr>
        <p:spPr bwMode="auto">
          <a:xfrm>
            <a:off x="3491880" y="5101989"/>
            <a:ext cx="2481302"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links between nodes in the dataset and its occurrence. </a:t>
            </a:r>
          </a:p>
          <a:p>
            <a:pPr>
              <a:spcAft>
                <a:spcPts val="100"/>
              </a:spcAft>
            </a:pPr>
            <a:r>
              <a:rPr lang="en-US" sz="1100" dirty="0">
                <a:solidFill>
                  <a:schemeClr val="tx1"/>
                </a:solidFill>
                <a:latin typeface="+mj-lt"/>
              </a:rPr>
              <a:t>The Variables </a:t>
            </a:r>
            <a:r>
              <a:rPr lang="en-US" sz="1100" dirty="0" err="1">
                <a:solidFill>
                  <a:schemeClr val="tx1"/>
                </a:solidFill>
                <a:latin typeface="+mj-lt"/>
              </a:rPr>
              <a:t>FromId</a:t>
            </a:r>
            <a:r>
              <a:rPr lang="en-US" sz="1100" dirty="0">
                <a:solidFill>
                  <a:schemeClr val="tx1"/>
                </a:solidFill>
                <a:latin typeface="+mj-lt"/>
              </a:rPr>
              <a:t> and </a:t>
            </a:r>
            <a:r>
              <a:rPr lang="en-US" sz="1100" dirty="0" err="1">
                <a:solidFill>
                  <a:schemeClr val="tx1"/>
                </a:solidFill>
                <a:latin typeface="+mj-lt"/>
              </a:rPr>
              <a:t>ToId</a:t>
            </a:r>
            <a:r>
              <a:rPr lang="en-US" sz="1100" dirty="0">
                <a:solidFill>
                  <a:schemeClr val="tx1"/>
                </a:solidFill>
                <a:latin typeface="+mj-lt"/>
              </a:rPr>
              <a:t> refers to the link created between two nodes</a:t>
            </a:r>
            <a:endParaRPr lang="en-US" sz="1100" b="1" dirty="0">
              <a:solidFill>
                <a:schemeClr val="tx1"/>
              </a:solidFill>
              <a:latin typeface="+mj-lt"/>
            </a:endParaRPr>
          </a:p>
        </p:txBody>
      </p:sp>
      <p:sp>
        <p:nvSpPr>
          <p:cNvPr id="25" name="8 CuadroTexto">
            <a:extLst>
              <a:ext uri="{FF2B5EF4-FFF2-40B4-BE49-F238E27FC236}">
                <a16:creationId xmlns:a16="http://schemas.microsoft.com/office/drawing/2014/main" id="{8016CD03-B731-4AF2-969C-AE7196087812}"/>
              </a:ext>
            </a:extLst>
          </p:cNvPr>
          <p:cNvSpPr txBox="1"/>
          <p:nvPr/>
        </p:nvSpPr>
        <p:spPr bwMode="auto">
          <a:xfrm>
            <a:off x="6196121" y="5101989"/>
            <a:ext cx="248033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original pair of unique keys from the original table with the matching </a:t>
            </a:r>
            <a:r>
              <a:rPr lang="en-US" sz="1100" dirty="0" err="1">
                <a:solidFill>
                  <a:schemeClr val="tx1"/>
                </a:solidFill>
                <a:latin typeface="+mj-lt"/>
              </a:rPr>
              <a:t>NodeId</a:t>
            </a:r>
            <a:endParaRPr lang="en-US" sz="1100" b="1" dirty="0">
              <a:solidFill>
                <a:schemeClr val="tx1"/>
              </a:solidFill>
              <a:latin typeface="+mj-lt"/>
            </a:endParaRPr>
          </a:p>
        </p:txBody>
      </p:sp>
    </p:spTree>
    <p:extLst>
      <p:ext uri="{BB962C8B-B14F-4D97-AF65-F5344CB8AC3E}">
        <p14:creationId xmlns:p14="http://schemas.microsoft.com/office/powerpoint/2010/main" val="271928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24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GRAPHICAL EXAMPLE OF A STATE</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6" name="Picture 2" descr="Screen Clipping">
            <a:extLst>
              <a:ext uri="{FF2B5EF4-FFF2-40B4-BE49-F238E27FC236}">
                <a16:creationId xmlns:a16="http://schemas.microsoft.com/office/drawing/2014/main" id="{2A05D2B7-B0A5-426C-8DB2-C2E61CD06F7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1579017"/>
            <a:ext cx="29114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id="{18BF7A25-F7D0-4754-8F45-30D74CD8F673}"/>
              </a:ext>
            </a:extLst>
          </p:cNvPr>
          <p:cNvSpPr txBox="1">
            <a:spLocks noChangeArrowheads="1"/>
          </p:cNvSpPr>
          <p:nvPr/>
        </p:nvSpPr>
        <p:spPr bwMode="auto">
          <a:xfrm>
            <a:off x="539750" y="1124744"/>
            <a:ext cx="46714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800" dirty="0">
                <a:latin typeface="+mj-lt"/>
                <a:ea typeface="宋体" panose="02010600030101010101" pitchFamily="2" charset="-122"/>
              </a:rPr>
              <a:t>State </a:t>
            </a:r>
            <a:r>
              <a:rPr lang="en-US" altLang="zh-CN" sz="2800" i="1" dirty="0">
                <a:latin typeface="+mj-lt"/>
                <a:ea typeface="宋体" panose="02010600030101010101" pitchFamily="2" charset="-122"/>
              </a:rPr>
              <a:t>s </a:t>
            </a:r>
            <a:r>
              <a:rPr lang="en-US" altLang="zh-CN" sz="2800" dirty="0">
                <a:latin typeface="+mj-lt"/>
                <a:ea typeface="宋体" panose="02010600030101010101" pitchFamily="2" charset="-122"/>
              </a:rPr>
              <a:t>= &lt; </a:t>
            </a:r>
            <a:r>
              <a:rPr lang="en-US" altLang="zh-CN" sz="2800" i="1" dirty="0">
                <a:latin typeface="+mj-lt"/>
                <a:ea typeface="宋体" panose="02010600030101010101" pitchFamily="2" charset="-122"/>
              </a:rPr>
              <a:t>x,</a:t>
            </a:r>
            <a:r>
              <a:rPr lang="en-US" altLang="zh-CN" sz="2800" dirty="0">
                <a:latin typeface="+mj-lt"/>
                <a:ea typeface="宋体" panose="02010600030101010101" pitchFamily="2" charset="-122"/>
              </a:rPr>
              <a:t> </a:t>
            </a:r>
            <a:r>
              <a:rPr lang="en-US" altLang="zh-CN" sz="2800" i="1" dirty="0">
                <a:latin typeface="+mj-lt"/>
                <a:ea typeface="宋体" panose="02010600030101010101" pitchFamily="2" charset="-122"/>
              </a:rPr>
              <a:t>h</a:t>
            </a:r>
            <a:r>
              <a:rPr lang="en-US" altLang="zh-CN" sz="2800" dirty="0">
                <a:latin typeface="+mj-lt"/>
                <a:ea typeface="宋体" panose="02010600030101010101" pitchFamily="2" charset="-122"/>
              </a:rPr>
              <a:t> &gt; , </a:t>
            </a:r>
          </a:p>
          <a:p>
            <a:pPr>
              <a:spcBef>
                <a:spcPct val="0"/>
              </a:spcBef>
              <a:buClrTx/>
              <a:buSzTx/>
              <a:buFontTx/>
              <a:buNone/>
            </a:pPr>
            <a:r>
              <a:rPr lang="en-US" altLang="zh-CN" sz="2000" dirty="0">
                <a:latin typeface="+mj-lt"/>
                <a:ea typeface="宋体" panose="02010600030101010101" pitchFamily="2" charset="-122"/>
              </a:rPr>
              <a:t>where x is context and h play sequence</a:t>
            </a:r>
            <a:endParaRPr lang="en-US" altLang="zh-CN" sz="2800" dirty="0">
              <a:latin typeface="+mj-lt"/>
              <a:ea typeface="宋体" panose="02010600030101010101" pitchFamily="2" charset="-122"/>
            </a:endParaRPr>
          </a:p>
        </p:txBody>
      </p:sp>
      <p:pic>
        <p:nvPicPr>
          <p:cNvPr id="18" name="Picture 1" descr="Screen Clipping">
            <a:extLst>
              <a:ext uri="{FF2B5EF4-FFF2-40B4-BE49-F238E27FC236}">
                <a16:creationId xmlns:a16="http://schemas.microsoft.com/office/drawing/2014/main" id="{3B9B041A-1818-4AA7-9E3D-C9EDBC1B475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163217"/>
            <a:ext cx="28813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Screen Clipping">
            <a:extLst>
              <a:ext uri="{FF2B5EF4-FFF2-40B4-BE49-F238E27FC236}">
                <a16:creationId xmlns:a16="http://schemas.microsoft.com/office/drawing/2014/main" id="{16AAFBE4-4DE1-43BC-9843-C1F10867DAB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4314280"/>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4">
            <a:extLst>
              <a:ext uri="{FF2B5EF4-FFF2-40B4-BE49-F238E27FC236}">
                <a16:creationId xmlns:a16="http://schemas.microsoft.com/office/drawing/2014/main" id="{3B9F8F68-5027-47B0-A8AD-B2A43970B26A}"/>
              </a:ext>
            </a:extLst>
          </p:cNvPr>
          <p:cNvSpPr/>
          <p:nvPr/>
        </p:nvSpPr>
        <p:spPr>
          <a:xfrm>
            <a:off x="935038" y="2606130"/>
            <a:ext cx="2665412"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Oval 9">
            <a:extLst>
              <a:ext uri="{FF2B5EF4-FFF2-40B4-BE49-F238E27FC236}">
                <a16:creationId xmlns:a16="http://schemas.microsoft.com/office/drawing/2014/main" id="{769FF2B6-A633-4B09-8C1A-FE3CB5C1C431}"/>
              </a:ext>
            </a:extLst>
          </p:cNvPr>
          <p:cNvSpPr/>
          <p:nvPr/>
        </p:nvSpPr>
        <p:spPr>
          <a:xfrm>
            <a:off x="3671888" y="5133430"/>
            <a:ext cx="2663825"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ectangle 5">
            <a:extLst>
              <a:ext uri="{FF2B5EF4-FFF2-40B4-BE49-F238E27FC236}">
                <a16:creationId xmlns:a16="http://schemas.microsoft.com/office/drawing/2014/main" id="{CC59054A-B730-4967-8ED3-0750A2966196}"/>
              </a:ext>
            </a:extLst>
          </p:cNvPr>
          <p:cNvSpPr/>
          <p:nvPr/>
        </p:nvSpPr>
        <p:spPr>
          <a:xfrm>
            <a:off x="3779838" y="4314280"/>
            <a:ext cx="2447925"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TextBox 6">
            <a:extLst>
              <a:ext uri="{FF2B5EF4-FFF2-40B4-BE49-F238E27FC236}">
                <a16:creationId xmlns:a16="http://schemas.microsoft.com/office/drawing/2014/main" id="{EFFFD239-4F18-48FA-AC08-66E22B4A4ECC}"/>
              </a:ext>
            </a:extLst>
          </p:cNvPr>
          <p:cNvSpPr txBox="1"/>
          <p:nvPr/>
        </p:nvSpPr>
        <p:spPr>
          <a:xfrm>
            <a:off x="407988" y="4241255"/>
            <a:ext cx="979487" cy="369887"/>
          </a:xfrm>
          <a:prstGeom prst="rect">
            <a:avLst/>
          </a:prstGeom>
          <a:noFill/>
        </p:spPr>
        <p:txBody>
          <a:bodyPr wrap="none">
            <a:spAutoFit/>
          </a:bodyPr>
          <a:lstStyle/>
          <a:p>
            <a:pPr>
              <a:defRPr/>
            </a:pPr>
            <a:r>
              <a:rPr lang="sv-SE" dirty="0" err="1">
                <a:solidFill>
                  <a:schemeClr val="accent2">
                    <a:lumMod val="75000"/>
                  </a:schemeClr>
                </a:solidFill>
              </a:rPr>
              <a:t>Context</a:t>
            </a:r>
            <a:endParaRPr lang="sv-SE" dirty="0">
              <a:solidFill>
                <a:schemeClr val="accent2">
                  <a:lumMod val="75000"/>
                </a:schemeClr>
              </a:solidFill>
            </a:endParaRPr>
          </a:p>
        </p:txBody>
      </p:sp>
      <p:sp>
        <p:nvSpPr>
          <p:cNvPr id="26" name="TextBox 7">
            <a:extLst>
              <a:ext uri="{FF2B5EF4-FFF2-40B4-BE49-F238E27FC236}">
                <a16:creationId xmlns:a16="http://schemas.microsoft.com/office/drawing/2014/main" id="{0F967E81-DD53-402E-93E8-B0987068C98C}"/>
              </a:ext>
            </a:extLst>
          </p:cNvPr>
          <p:cNvSpPr txBox="1">
            <a:spLocks noChangeArrowheads="1"/>
          </p:cNvSpPr>
          <p:nvPr/>
        </p:nvSpPr>
        <p:spPr bwMode="auto">
          <a:xfrm>
            <a:off x="354013" y="4892130"/>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dirty="0">
                <a:solidFill>
                  <a:srgbClr val="FF0000"/>
                </a:solidFill>
              </a:rPr>
              <a:t>Play sequence</a:t>
            </a:r>
          </a:p>
        </p:txBody>
      </p:sp>
      <p:sp>
        <p:nvSpPr>
          <p:cNvPr id="27" name="Oval 14">
            <a:extLst>
              <a:ext uri="{FF2B5EF4-FFF2-40B4-BE49-F238E27FC236}">
                <a16:creationId xmlns:a16="http://schemas.microsoft.com/office/drawing/2014/main" id="{608AD2D2-4183-44BA-91E5-BA6233EA219C}"/>
              </a:ext>
            </a:extLst>
          </p:cNvPr>
          <p:cNvSpPr/>
          <p:nvPr/>
        </p:nvSpPr>
        <p:spPr>
          <a:xfrm>
            <a:off x="179388" y="4241255"/>
            <a:ext cx="1512887" cy="4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8" name="Rectangle 15">
            <a:extLst>
              <a:ext uri="{FF2B5EF4-FFF2-40B4-BE49-F238E27FC236}">
                <a16:creationId xmlns:a16="http://schemas.microsoft.com/office/drawing/2014/main" id="{5862C819-05DA-41A1-B11E-41643DA3ADC6}"/>
              </a:ext>
            </a:extLst>
          </p:cNvPr>
          <p:cNvSpPr/>
          <p:nvPr/>
        </p:nvSpPr>
        <p:spPr>
          <a:xfrm>
            <a:off x="204788" y="4739730"/>
            <a:ext cx="1874837" cy="588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cxnSp>
        <p:nvCxnSpPr>
          <p:cNvPr id="29" name="Straight Arrow Connector 13">
            <a:extLst>
              <a:ext uri="{FF2B5EF4-FFF2-40B4-BE49-F238E27FC236}">
                <a16:creationId xmlns:a16="http://schemas.microsoft.com/office/drawing/2014/main" id="{54E68081-5717-4078-89BF-7C0D771B7A2D}"/>
              </a:ext>
            </a:extLst>
          </p:cNvPr>
          <p:cNvCxnSpPr/>
          <p:nvPr/>
        </p:nvCxnSpPr>
        <p:spPr>
          <a:xfrm flipH="1">
            <a:off x="3924300" y="2390230"/>
            <a:ext cx="2735263" cy="5381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17">
            <a:extLst>
              <a:ext uri="{FF2B5EF4-FFF2-40B4-BE49-F238E27FC236}">
                <a16:creationId xmlns:a16="http://schemas.microsoft.com/office/drawing/2014/main" id="{4EF1A218-787D-45FF-92A8-1434DF213535}"/>
              </a:ext>
            </a:extLst>
          </p:cNvPr>
          <p:cNvCxnSpPr/>
          <p:nvPr/>
        </p:nvCxnSpPr>
        <p:spPr>
          <a:xfrm flipH="1">
            <a:off x="5916613" y="3903117"/>
            <a:ext cx="431800" cy="3159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1" name="36 Rectángulo">
            <a:extLst>
              <a:ext uri="{FF2B5EF4-FFF2-40B4-BE49-F238E27FC236}">
                <a16:creationId xmlns:a16="http://schemas.microsoft.com/office/drawing/2014/main" id="{EE79DA5F-CA72-4EB4-A700-2353930CA386}"/>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344709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27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sv-SE" altLang="zh-CN" sz="2000" dirty="0"/>
              <a:t>EXAMPLE OF HOW THE AD-TREE WOULD BE DISPLAYED GRAPHICALLY WITH OCCURRENCES AND REWARDS</a:t>
            </a:r>
            <a:endParaRPr lang="en-GB" sz="2000" dirty="0"/>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6" name="Picture 5" descr="Screen Clipping">
            <a:extLst>
              <a:ext uri="{FF2B5EF4-FFF2-40B4-BE49-F238E27FC236}">
                <a16:creationId xmlns:a16="http://schemas.microsoft.com/office/drawing/2014/main" id="{B859EFB2-43BC-41B4-91D9-BCE7711E847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652963"/>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Screen Clipping">
            <a:extLst>
              <a:ext uri="{FF2B5EF4-FFF2-40B4-BE49-F238E27FC236}">
                <a16:creationId xmlns:a16="http://schemas.microsoft.com/office/drawing/2014/main" id="{4F1C6375-B49D-4AF3-BD53-E99122C23D9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09625" y="1849438"/>
            <a:ext cx="2260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573582CB-066F-40F0-B5DC-EC1DE208EC4C}"/>
              </a:ext>
            </a:extLst>
          </p:cNvPr>
          <p:cNvSpPr/>
          <p:nvPr/>
        </p:nvSpPr>
        <p:spPr>
          <a:xfrm>
            <a:off x="900113" y="2509838"/>
            <a:ext cx="1439862" cy="2714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9" name="Rectangle 9">
            <a:extLst>
              <a:ext uri="{FF2B5EF4-FFF2-40B4-BE49-F238E27FC236}">
                <a16:creationId xmlns:a16="http://schemas.microsoft.com/office/drawing/2014/main" id="{03D2E36F-5AFE-43ED-9937-AF688F811DE8}"/>
              </a:ext>
            </a:extLst>
          </p:cNvPr>
          <p:cNvSpPr/>
          <p:nvPr/>
        </p:nvSpPr>
        <p:spPr>
          <a:xfrm>
            <a:off x="900113" y="4365625"/>
            <a:ext cx="1368425" cy="2873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0" name="Oval 6">
            <a:extLst>
              <a:ext uri="{FF2B5EF4-FFF2-40B4-BE49-F238E27FC236}">
                <a16:creationId xmlns:a16="http://schemas.microsoft.com/office/drawing/2014/main" id="{ED84126F-9436-4CB1-8AAE-4CCEE144119F}"/>
              </a:ext>
            </a:extLst>
          </p:cNvPr>
          <p:cNvSpPr/>
          <p:nvPr/>
        </p:nvSpPr>
        <p:spPr>
          <a:xfrm>
            <a:off x="911225" y="3443288"/>
            <a:ext cx="2211388"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Rounded Rectangle 7">
            <a:extLst>
              <a:ext uri="{FF2B5EF4-FFF2-40B4-BE49-F238E27FC236}">
                <a16:creationId xmlns:a16="http://schemas.microsoft.com/office/drawing/2014/main" id="{CD9CF2F8-D906-4392-AFA0-21B115F228B6}"/>
              </a:ext>
            </a:extLst>
          </p:cNvPr>
          <p:cNvSpPr/>
          <p:nvPr/>
        </p:nvSpPr>
        <p:spPr>
          <a:xfrm>
            <a:off x="2268538" y="4375150"/>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ounded Rectangle 12">
            <a:extLst>
              <a:ext uri="{FF2B5EF4-FFF2-40B4-BE49-F238E27FC236}">
                <a16:creationId xmlns:a16="http://schemas.microsoft.com/office/drawing/2014/main" id="{5B2E56BF-D07F-42C1-8E98-B5AC46BFA914}"/>
              </a:ext>
            </a:extLst>
          </p:cNvPr>
          <p:cNvSpPr/>
          <p:nvPr/>
        </p:nvSpPr>
        <p:spPr>
          <a:xfrm>
            <a:off x="2339975" y="2503488"/>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Rounded Rectangle 13">
            <a:extLst>
              <a:ext uri="{FF2B5EF4-FFF2-40B4-BE49-F238E27FC236}">
                <a16:creationId xmlns:a16="http://schemas.microsoft.com/office/drawing/2014/main" id="{56E89597-1371-4D67-B5BB-48E4D062575F}"/>
              </a:ext>
            </a:extLst>
          </p:cNvPr>
          <p:cNvSpPr/>
          <p:nvPr/>
        </p:nvSpPr>
        <p:spPr>
          <a:xfrm>
            <a:off x="5940425" y="5732463"/>
            <a:ext cx="657225" cy="30003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6" name="Rounded Rectangle 14">
            <a:extLst>
              <a:ext uri="{FF2B5EF4-FFF2-40B4-BE49-F238E27FC236}">
                <a16:creationId xmlns:a16="http://schemas.microsoft.com/office/drawing/2014/main" id="{45F0604D-570F-46C2-B3B0-ABF0345614AE}"/>
              </a:ext>
            </a:extLst>
          </p:cNvPr>
          <p:cNvSpPr/>
          <p:nvPr/>
        </p:nvSpPr>
        <p:spPr>
          <a:xfrm>
            <a:off x="1260475" y="5737225"/>
            <a:ext cx="1182688" cy="5603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7" name="TextBox 8">
            <a:extLst>
              <a:ext uri="{FF2B5EF4-FFF2-40B4-BE49-F238E27FC236}">
                <a16:creationId xmlns:a16="http://schemas.microsoft.com/office/drawing/2014/main" id="{70DD7576-F12E-4AE8-B391-F685E1845D31}"/>
              </a:ext>
            </a:extLst>
          </p:cNvPr>
          <p:cNvSpPr txBox="1">
            <a:spLocks noChangeArrowheads="1"/>
          </p:cNvSpPr>
          <p:nvPr/>
        </p:nvSpPr>
        <p:spPr bwMode="auto">
          <a:xfrm>
            <a:off x="1346200" y="5815013"/>
            <a:ext cx="102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002060"/>
                </a:solidFill>
              </a:rPr>
              <a:t>Reward</a:t>
            </a:r>
          </a:p>
        </p:txBody>
      </p:sp>
      <p:sp>
        <p:nvSpPr>
          <p:cNvPr id="28" name="Oval 17">
            <a:extLst>
              <a:ext uri="{FF2B5EF4-FFF2-40B4-BE49-F238E27FC236}">
                <a16:creationId xmlns:a16="http://schemas.microsoft.com/office/drawing/2014/main" id="{696A125E-978C-4EB0-AF96-CF5BE3376C58}"/>
              </a:ext>
            </a:extLst>
          </p:cNvPr>
          <p:cNvSpPr/>
          <p:nvPr/>
        </p:nvSpPr>
        <p:spPr>
          <a:xfrm>
            <a:off x="1908175" y="5229225"/>
            <a:ext cx="1800225"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9" name="Rectangle 18">
            <a:extLst>
              <a:ext uri="{FF2B5EF4-FFF2-40B4-BE49-F238E27FC236}">
                <a16:creationId xmlns:a16="http://schemas.microsoft.com/office/drawing/2014/main" id="{8627C182-1CFE-4802-9239-6A1B92549F5A}"/>
              </a:ext>
            </a:extLst>
          </p:cNvPr>
          <p:cNvSpPr/>
          <p:nvPr/>
        </p:nvSpPr>
        <p:spPr>
          <a:xfrm>
            <a:off x="250825" y="5287963"/>
            <a:ext cx="1368425" cy="2889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0" name="TextBox 10">
            <a:extLst>
              <a:ext uri="{FF2B5EF4-FFF2-40B4-BE49-F238E27FC236}">
                <a16:creationId xmlns:a16="http://schemas.microsoft.com/office/drawing/2014/main" id="{5FD48AA5-F126-4D46-AE64-FA5525D367A2}"/>
              </a:ext>
            </a:extLst>
          </p:cNvPr>
          <p:cNvSpPr txBox="1">
            <a:spLocks noChangeArrowheads="1"/>
          </p:cNvSpPr>
          <p:nvPr/>
        </p:nvSpPr>
        <p:spPr bwMode="auto">
          <a:xfrm>
            <a:off x="220663" y="52339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sp>
        <p:nvSpPr>
          <p:cNvPr id="31" name="TextBox 20">
            <a:extLst>
              <a:ext uri="{FF2B5EF4-FFF2-40B4-BE49-F238E27FC236}">
                <a16:creationId xmlns:a16="http://schemas.microsoft.com/office/drawing/2014/main" id="{593AC6E3-FA4C-4646-B85D-50C67FB1F019}"/>
              </a:ext>
            </a:extLst>
          </p:cNvPr>
          <p:cNvSpPr txBox="1">
            <a:spLocks noChangeArrowheads="1"/>
          </p:cNvSpPr>
          <p:nvPr/>
        </p:nvSpPr>
        <p:spPr bwMode="auto">
          <a:xfrm>
            <a:off x="2051050" y="5218113"/>
            <a:ext cx="149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pic>
        <p:nvPicPr>
          <p:cNvPr id="32" name="Picture 2" descr="Screen Clipping">
            <a:extLst>
              <a:ext uri="{FF2B5EF4-FFF2-40B4-BE49-F238E27FC236}">
                <a16:creationId xmlns:a16="http://schemas.microsoft.com/office/drawing/2014/main" id="{611630F5-91B7-4B53-BE3F-530ED4AA359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580063" y="1825625"/>
            <a:ext cx="29114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22">
            <a:extLst>
              <a:ext uri="{FF2B5EF4-FFF2-40B4-BE49-F238E27FC236}">
                <a16:creationId xmlns:a16="http://schemas.microsoft.com/office/drawing/2014/main" id="{9082D055-64C5-474B-90AC-A819B7571B76}"/>
              </a:ext>
            </a:extLst>
          </p:cNvPr>
          <p:cNvCxnSpPr/>
          <p:nvPr/>
        </p:nvCxnSpPr>
        <p:spPr>
          <a:xfrm flipH="1">
            <a:off x="3348038" y="2925763"/>
            <a:ext cx="3106737" cy="690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24">
            <a:extLst>
              <a:ext uri="{FF2B5EF4-FFF2-40B4-BE49-F238E27FC236}">
                <a16:creationId xmlns:a16="http://schemas.microsoft.com/office/drawing/2014/main" id="{D6CF8FFE-BC1A-4A4C-BFFF-E57C30975B9D}"/>
              </a:ext>
            </a:extLst>
          </p:cNvPr>
          <p:cNvCxnSpPr/>
          <p:nvPr/>
        </p:nvCxnSpPr>
        <p:spPr>
          <a:xfrm flipH="1">
            <a:off x="5837238" y="4192588"/>
            <a:ext cx="431800" cy="3159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 name="36 Rectángulo">
            <a:extLst>
              <a:ext uri="{FF2B5EF4-FFF2-40B4-BE49-F238E27FC236}">
                <a16:creationId xmlns:a16="http://schemas.microsoft.com/office/drawing/2014/main" id="{A24A4E8E-E9EC-492C-AB12-983359554249}"/>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50156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11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MARKOV DECISION PROCESS IS USED TO GET THE PROBABILITIES OF EACH STATE</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5" name="Imagen 4">
            <a:extLst>
              <a:ext uri="{FF2B5EF4-FFF2-40B4-BE49-F238E27FC236}">
                <a16:creationId xmlns:a16="http://schemas.microsoft.com/office/drawing/2014/main" id="{62AB97BF-4C1E-4B94-82D2-0F746803D883}"/>
              </a:ext>
            </a:extLst>
          </p:cNvPr>
          <p:cNvPicPr>
            <a:picLocks noChangeAspect="1"/>
          </p:cNvPicPr>
          <p:nvPr/>
        </p:nvPicPr>
        <p:blipFill>
          <a:blip r:embed="rId9"/>
          <a:stretch>
            <a:fillRect/>
          </a:stretch>
        </p:blipFill>
        <p:spPr>
          <a:xfrm>
            <a:off x="4823759" y="1612286"/>
            <a:ext cx="3708681" cy="4306856"/>
          </a:xfrm>
          <a:prstGeom prst="rect">
            <a:avLst/>
          </a:prstGeom>
        </p:spPr>
      </p:pic>
      <p:sp>
        <p:nvSpPr>
          <p:cNvPr id="28" name="5 Rectángulo">
            <a:extLst>
              <a:ext uri="{FF2B5EF4-FFF2-40B4-BE49-F238E27FC236}">
                <a16:creationId xmlns:a16="http://schemas.microsoft.com/office/drawing/2014/main" id="{2259E11E-9278-4462-9A62-C55B2F343915}"/>
              </a:ext>
            </a:extLst>
          </p:cNvPr>
          <p:cNvSpPr/>
          <p:nvPr/>
        </p:nvSpPr>
        <p:spPr bwMode="auto">
          <a:xfrm>
            <a:off x="946715" y="3876834"/>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of</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the</a:t>
            </a:r>
            <a:r>
              <a:rPr lang="es-ES" sz="1400" b="1" dirty="0">
                <a:solidFill>
                  <a:schemeClr val="bg1"/>
                </a:solidFill>
                <a:latin typeface="Arial" charset="0"/>
                <a:ea typeface="ＭＳ Ｐゴシック" charset="-128"/>
              </a:rPr>
              <a:t> psuedocode</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29" name="8 CuadroTexto">
            <a:extLst>
              <a:ext uri="{FF2B5EF4-FFF2-40B4-BE49-F238E27FC236}">
                <a16:creationId xmlns:a16="http://schemas.microsoft.com/office/drawing/2014/main" id="{3CBCCDB8-1323-4825-A3BD-7C902AC1AB74}"/>
              </a:ext>
            </a:extLst>
          </p:cNvPr>
          <p:cNvSpPr txBox="1"/>
          <p:nvPr/>
        </p:nvSpPr>
        <p:spPr bwMode="auto">
          <a:xfrm>
            <a:off x="4905923" y="5949280"/>
            <a:ext cx="3842541" cy="4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convergence of 0.0001 </a:t>
            </a:r>
          </a:p>
          <a:p>
            <a:pPr>
              <a:spcAft>
                <a:spcPts val="100"/>
              </a:spcAft>
            </a:pPr>
            <a:r>
              <a:rPr lang="en-US" sz="1100" dirty="0">
                <a:solidFill>
                  <a:schemeClr val="tx1"/>
                </a:solidFill>
                <a:latin typeface="+mj-lt"/>
              </a:rPr>
              <a:t>max iterations = 100000</a:t>
            </a:r>
          </a:p>
        </p:txBody>
      </p:sp>
      <p:sp>
        <p:nvSpPr>
          <p:cNvPr id="7" name="Rectángulo 6">
            <a:extLst>
              <a:ext uri="{FF2B5EF4-FFF2-40B4-BE49-F238E27FC236}">
                <a16:creationId xmlns:a16="http://schemas.microsoft.com/office/drawing/2014/main" id="{38931955-126D-4FBB-A5DA-1DE559D39097}"/>
              </a:ext>
            </a:extLst>
          </p:cNvPr>
          <p:cNvSpPr/>
          <p:nvPr/>
        </p:nvSpPr>
        <p:spPr>
          <a:xfrm>
            <a:off x="946715" y="4455664"/>
            <a:ext cx="3373527" cy="1600438"/>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Occ(s)</a:t>
            </a:r>
          </a:p>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immediately followed by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a:t>
            </a:r>
            <a:r>
              <a:rPr lang="en-US" altLang="zh-CN" sz="1400" i="1" dirty="0" err="1">
                <a:latin typeface="+mj-lt"/>
                <a:ea typeface="宋体" pitchFamily="2" charset="-122"/>
              </a:rPr>
              <a:t>s,s</a:t>
            </a:r>
            <a:r>
              <a:rPr lang="en-US" altLang="zh-CN" sz="1400" i="1" dirty="0">
                <a:latin typeface="+mj-lt"/>
                <a:ea typeface="宋体" pitchFamily="2" charset="-122"/>
              </a:rPr>
              <a:t>’)</a:t>
            </a:r>
          </a:p>
          <a:p>
            <a:pPr marL="285750" indent="-285750">
              <a:buSzPct val="60000"/>
              <a:buFont typeface="Arial" panose="020B0604020202020204" pitchFamily="34" charset="0"/>
              <a:buChar char="•"/>
              <a:defRPr/>
            </a:pPr>
            <a:r>
              <a:rPr lang="en-US" altLang="zh-CN" sz="1400" dirty="0">
                <a:latin typeface="+mj-lt"/>
                <a:ea typeface="宋体" pitchFamily="2" charset="-122"/>
              </a:rPr>
              <a:t>Transition probability </a:t>
            </a:r>
          </a:p>
          <a:p>
            <a:pPr marL="742950" lvl="1" indent="-285750">
              <a:buSzPct val="60000"/>
              <a:buFont typeface="Arial" panose="020B0604020202020204" pitchFamily="34" charset="0"/>
              <a:buChar char="•"/>
              <a:defRPr/>
            </a:pPr>
            <a:r>
              <a:rPr lang="en-US" altLang="zh-CN" sz="1400" i="1" dirty="0">
                <a:latin typeface="+mj-lt"/>
                <a:ea typeface="宋体" pitchFamily="2" charset="-122"/>
              </a:rPr>
              <a:t>T(</a:t>
            </a:r>
            <a:r>
              <a:rPr lang="en-US" altLang="zh-CN" sz="1400" i="1" dirty="0" err="1">
                <a:latin typeface="+mj-lt"/>
                <a:ea typeface="宋体" pitchFamily="2" charset="-122"/>
              </a:rPr>
              <a:t>s,s</a:t>
            </a:r>
            <a:r>
              <a:rPr lang="en-US" altLang="zh-CN" sz="1400" i="1" dirty="0">
                <a:latin typeface="+mj-lt"/>
                <a:ea typeface="宋体" pitchFamily="2" charset="-122"/>
              </a:rPr>
              <a:t>’) = Occ(</a:t>
            </a:r>
            <a:r>
              <a:rPr lang="en-US" altLang="zh-CN" sz="1400" i="1" dirty="0" err="1">
                <a:latin typeface="+mj-lt"/>
                <a:ea typeface="宋体" pitchFamily="2" charset="-122"/>
              </a:rPr>
              <a:t>s,s</a:t>
            </a:r>
            <a:r>
              <a:rPr lang="en-US" altLang="zh-CN" sz="1400" i="1" dirty="0">
                <a:latin typeface="+mj-lt"/>
                <a:ea typeface="宋体" pitchFamily="2" charset="-122"/>
              </a:rPr>
              <a:t>’) / Occ(s)</a:t>
            </a:r>
          </a:p>
        </p:txBody>
      </p:sp>
      <p:sp>
        <p:nvSpPr>
          <p:cNvPr id="31" name="5 Rectángulo">
            <a:extLst>
              <a:ext uri="{FF2B5EF4-FFF2-40B4-BE49-F238E27FC236}">
                <a16:creationId xmlns:a16="http://schemas.microsoft.com/office/drawing/2014/main" id="{BA404DA0-1AA1-4B57-A496-C4E64A3D7771}"/>
              </a:ext>
            </a:extLst>
          </p:cNvPr>
          <p:cNvSpPr/>
          <p:nvPr/>
        </p:nvSpPr>
        <p:spPr bwMode="auto">
          <a:xfrm>
            <a:off x="946715" y="14464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Intuition</a:t>
            </a:r>
            <a:endParaRPr lang="es-ES" sz="1400" b="1" baseline="30000" dirty="0">
              <a:solidFill>
                <a:schemeClr val="bg1"/>
              </a:solidFill>
            </a:endParaRPr>
          </a:p>
        </p:txBody>
      </p:sp>
      <p:sp>
        <p:nvSpPr>
          <p:cNvPr id="32" name="Rectángulo 31">
            <a:extLst>
              <a:ext uri="{FF2B5EF4-FFF2-40B4-BE49-F238E27FC236}">
                <a16:creationId xmlns:a16="http://schemas.microsoft.com/office/drawing/2014/main" id="{E3E49F68-D5F6-4973-98FE-328671DAA161}"/>
              </a:ext>
            </a:extLst>
          </p:cNvPr>
          <p:cNvSpPr/>
          <p:nvPr/>
        </p:nvSpPr>
        <p:spPr>
          <a:xfrm>
            <a:off x="946715" y="2025230"/>
            <a:ext cx="3373527" cy="1384995"/>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Since I know the transition probabilities for each state, the calculation of the q-values is done following this pseudocode, which gives the </a:t>
            </a:r>
            <a:r>
              <a:rPr lang="en-US" altLang="zh-CN" sz="1400" dirty="0" err="1">
                <a:latin typeface="+mj-lt"/>
                <a:ea typeface="宋体" pitchFamily="2" charset="-122"/>
              </a:rPr>
              <a:t>Pr</a:t>
            </a:r>
            <a:r>
              <a:rPr lang="en-US" altLang="zh-CN" sz="1400" dirty="0">
                <a:latin typeface="+mj-lt"/>
                <a:ea typeface="宋体" pitchFamily="2" charset="-122"/>
              </a:rPr>
              <a:t>() associated to score in each state.</a:t>
            </a:r>
            <a:endParaRPr lang="en-US" altLang="zh-CN" sz="1400" i="1" dirty="0">
              <a:latin typeface="+mj-lt"/>
              <a:ea typeface="宋体" pitchFamily="2" charset="-122"/>
            </a:endParaRPr>
          </a:p>
        </p:txBody>
      </p:sp>
    </p:spTree>
    <p:extLst>
      <p:ext uri="{BB962C8B-B14F-4D97-AF65-F5344CB8AC3E}">
        <p14:creationId xmlns:p14="http://schemas.microsoft.com/office/powerpoint/2010/main" val="150997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3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IMPACT MEASURE IS THE BASIS FOR POSTERIOR EVALUATION OF THE DATA</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grpSp>
      <p:sp>
        <p:nvSpPr>
          <p:cNvPr id="32" name="Rectángulo 31">
            <a:extLst>
              <a:ext uri="{FF2B5EF4-FFF2-40B4-BE49-F238E27FC236}">
                <a16:creationId xmlns:a16="http://schemas.microsoft.com/office/drawing/2014/main" id="{E3E49F68-D5F6-4973-98FE-328671DAA161}"/>
              </a:ext>
            </a:extLst>
          </p:cNvPr>
          <p:cNvSpPr/>
          <p:nvPr/>
        </p:nvSpPr>
        <p:spPr>
          <a:xfrm>
            <a:off x="319284" y="1916832"/>
            <a:ext cx="2396327" cy="954107"/>
          </a:xfrm>
          <a:prstGeom prst="rect">
            <a:avLst/>
          </a:prstGeom>
        </p:spPr>
        <p:txBody>
          <a:bodyPr wrap="square">
            <a:spAutoFit/>
          </a:bodyPr>
          <a:lstStyle/>
          <a:p>
            <a:pPr>
              <a:buSzPct val="60000"/>
              <a:defRPr/>
            </a:pPr>
            <a:r>
              <a:rPr lang="en-US" altLang="zh-CN" sz="1400" b="1" dirty="0">
                <a:latin typeface="+mj-lt"/>
                <a:ea typeface="宋体" pitchFamily="2" charset="-122"/>
              </a:rPr>
              <a:t>Impact of state ( s, a):</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difference of </a:t>
            </a:r>
            <a:r>
              <a:rPr lang="en-US" altLang="zh-CN" sz="1400" dirty="0" err="1">
                <a:latin typeface="+mj-lt"/>
                <a:ea typeface="宋体" pitchFamily="2" charset="-122"/>
              </a:rPr>
              <a:t>q_values</a:t>
            </a:r>
            <a:r>
              <a:rPr lang="en-US" altLang="zh-CN" sz="1400" dirty="0">
                <a:latin typeface="+mj-lt"/>
                <a:ea typeface="宋体" pitchFamily="2" charset="-122"/>
              </a:rPr>
              <a:t> between the following state and the previous state.</a:t>
            </a:r>
          </a:p>
        </p:txBody>
      </p:sp>
      <p:pic>
        <p:nvPicPr>
          <p:cNvPr id="6" name="Imagen 5">
            <a:extLst>
              <a:ext uri="{FF2B5EF4-FFF2-40B4-BE49-F238E27FC236}">
                <a16:creationId xmlns:a16="http://schemas.microsoft.com/office/drawing/2014/main" id="{43281924-205E-4C22-B4AD-BF29E3A15A80}"/>
              </a:ext>
            </a:extLst>
          </p:cNvPr>
          <p:cNvPicPr>
            <a:picLocks noChangeAspect="1"/>
          </p:cNvPicPr>
          <p:nvPr/>
        </p:nvPicPr>
        <p:blipFill>
          <a:blip r:embed="rId9"/>
          <a:stretch>
            <a:fillRect/>
          </a:stretch>
        </p:blipFill>
        <p:spPr>
          <a:xfrm>
            <a:off x="340033" y="3140968"/>
            <a:ext cx="2283507" cy="307777"/>
          </a:xfrm>
          <a:prstGeom prst="rect">
            <a:avLst/>
          </a:prstGeom>
        </p:spPr>
      </p:pic>
      <p:sp>
        <p:nvSpPr>
          <p:cNvPr id="21" name="Rectángulo 20">
            <a:extLst>
              <a:ext uri="{FF2B5EF4-FFF2-40B4-BE49-F238E27FC236}">
                <a16:creationId xmlns:a16="http://schemas.microsoft.com/office/drawing/2014/main" id="{4B1EB2EE-FC42-4EE1-9772-4DEF1CBC608F}"/>
              </a:ext>
            </a:extLst>
          </p:cNvPr>
          <p:cNvSpPr/>
          <p:nvPr/>
        </p:nvSpPr>
        <p:spPr>
          <a:xfrm>
            <a:off x="3874197" y="1916832"/>
            <a:ext cx="2221741"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for each player</a:t>
            </a:r>
          </a:p>
        </p:txBody>
      </p:sp>
      <p:sp>
        <p:nvSpPr>
          <p:cNvPr id="23" name="Rectángulo 22">
            <a:extLst>
              <a:ext uri="{FF2B5EF4-FFF2-40B4-BE49-F238E27FC236}">
                <a16:creationId xmlns:a16="http://schemas.microsoft.com/office/drawing/2014/main" id="{F74BB4A7-BC5A-4CC3-89AC-9DDEC7A50E16}"/>
              </a:ext>
            </a:extLst>
          </p:cNvPr>
          <p:cNvSpPr/>
          <p:nvPr/>
        </p:nvSpPr>
        <p:spPr>
          <a:xfrm>
            <a:off x="3929351" y="2708920"/>
            <a:ext cx="2166587" cy="954107"/>
          </a:xfrm>
          <a:prstGeom prst="rect">
            <a:avLst/>
          </a:prstGeom>
        </p:spPr>
        <p:txBody>
          <a:bodyPr wrap="square">
            <a:spAutoFit/>
          </a:bodyPr>
          <a:lstStyle/>
          <a:p>
            <a:pPr>
              <a:buSzPct val="60000"/>
              <a:defRPr/>
            </a:pPr>
            <a:r>
              <a:rPr lang="en-US" altLang="zh-CN" sz="1400" b="1" dirty="0">
                <a:latin typeface="+mj-lt"/>
                <a:ea typeface="宋体" pitchFamily="2" charset="-122"/>
              </a:rPr>
              <a:t>Plus Minus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a:t>
            </a:r>
          </a:p>
        </p:txBody>
      </p:sp>
      <p:sp>
        <p:nvSpPr>
          <p:cNvPr id="26" name="Rectángulo 25">
            <a:extLst>
              <a:ext uri="{FF2B5EF4-FFF2-40B4-BE49-F238E27FC236}">
                <a16:creationId xmlns:a16="http://schemas.microsoft.com/office/drawing/2014/main" id="{65B7B433-417C-40DA-999F-AB6FF2D373EE}"/>
              </a:ext>
            </a:extLst>
          </p:cNvPr>
          <p:cNvSpPr/>
          <p:nvPr/>
        </p:nvSpPr>
        <p:spPr>
          <a:xfrm>
            <a:off x="2576734" y="3789040"/>
            <a:ext cx="1779242" cy="430887"/>
          </a:xfrm>
          <a:prstGeom prst="rect">
            <a:avLst/>
          </a:prstGeom>
        </p:spPr>
        <p:txBody>
          <a:bodyPr wrap="square">
            <a:spAutoFit/>
          </a:bodyPr>
          <a:lstStyle/>
          <a:p>
            <a:pPr>
              <a:buSzPct val="60000"/>
              <a:defRPr/>
            </a:pPr>
            <a:r>
              <a:rPr lang="en-US" altLang="zh-CN" sz="1050" b="1" dirty="0">
                <a:latin typeface="+mj-lt"/>
                <a:ea typeface="宋体" pitchFamily="2" charset="-122"/>
              </a:rPr>
              <a:t>For each match in Regular Season</a:t>
            </a:r>
          </a:p>
        </p:txBody>
      </p:sp>
      <p:sp>
        <p:nvSpPr>
          <p:cNvPr id="27" name="Rectángulo 26">
            <a:extLst>
              <a:ext uri="{FF2B5EF4-FFF2-40B4-BE49-F238E27FC236}">
                <a16:creationId xmlns:a16="http://schemas.microsoft.com/office/drawing/2014/main" id="{428F7A7D-0AE5-4A46-AC55-320C13A4A641}"/>
              </a:ext>
            </a:extLst>
          </p:cNvPr>
          <p:cNvSpPr/>
          <p:nvPr/>
        </p:nvSpPr>
        <p:spPr>
          <a:xfrm>
            <a:off x="6095938" y="2708920"/>
            <a:ext cx="3012566" cy="954107"/>
          </a:xfrm>
          <a:prstGeom prst="rect">
            <a:avLst/>
          </a:prstGeom>
        </p:spPr>
        <p:txBody>
          <a:bodyPr wrap="square">
            <a:spAutoFit/>
          </a:bodyPr>
          <a:lstStyle/>
          <a:p>
            <a:pPr>
              <a:buSzPct val="60000"/>
              <a:defRPr/>
            </a:pPr>
            <a:r>
              <a:rPr lang="en-US" altLang="zh-CN" sz="1400" b="1" dirty="0">
                <a:latin typeface="+mj-lt"/>
                <a:ea typeface="宋体" pitchFamily="2" charset="-122"/>
              </a:rPr>
              <a:t>Plus Minus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 </a:t>
            </a:r>
            <a:r>
              <a:rPr lang="en-US" altLang="zh-CN" sz="1400" dirty="0">
                <a:ea typeface="宋体" pitchFamily="2" charset="-122"/>
              </a:rPr>
              <a:t>divided by time played for each player</a:t>
            </a:r>
            <a:endParaRPr lang="en-US" altLang="zh-CN" sz="1400" dirty="0">
              <a:latin typeface="+mj-lt"/>
              <a:ea typeface="宋体" pitchFamily="2" charset="-122"/>
            </a:endParaRPr>
          </a:p>
        </p:txBody>
      </p:sp>
      <p:sp>
        <p:nvSpPr>
          <p:cNvPr id="30" name="Rectángulo 29">
            <a:extLst>
              <a:ext uri="{FF2B5EF4-FFF2-40B4-BE49-F238E27FC236}">
                <a16:creationId xmlns:a16="http://schemas.microsoft.com/office/drawing/2014/main" id="{85318108-6A53-4C3C-B031-8A4465EA6609}"/>
              </a:ext>
            </a:extLst>
          </p:cNvPr>
          <p:cNvSpPr/>
          <p:nvPr/>
        </p:nvSpPr>
        <p:spPr>
          <a:xfrm>
            <a:off x="6095938" y="1906440"/>
            <a:ext cx="2664296"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 /time :</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a:t>
            </a:r>
            <a:r>
              <a:rPr lang="en-US" altLang="zh-CN" sz="1400" dirty="0">
                <a:ea typeface="宋体" pitchFamily="2" charset="-122"/>
              </a:rPr>
              <a:t>divided by time played </a:t>
            </a:r>
            <a:r>
              <a:rPr lang="en-US" altLang="zh-CN" sz="1400" dirty="0">
                <a:latin typeface="+mj-lt"/>
                <a:ea typeface="宋体" pitchFamily="2" charset="-122"/>
              </a:rPr>
              <a:t>for each player</a:t>
            </a:r>
          </a:p>
        </p:txBody>
      </p:sp>
      <p:sp>
        <p:nvSpPr>
          <p:cNvPr id="34" name="Rectángulo: esquinas redondeadas 33">
            <a:extLst>
              <a:ext uri="{FF2B5EF4-FFF2-40B4-BE49-F238E27FC236}">
                <a16:creationId xmlns:a16="http://schemas.microsoft.com/office/drawing/2014/main" id="{8CB8DE66-5D1D-4915-8128-26946D6A482D}"/>
              </a:ext>
            </a:extLst>
          </p:cNvPr>
          <p:cNvSpPr/>
          <p:nvPr/>
        </p:nvSpPr>
        <p:spPr bwMode="auto">
          <a:xfrm>
            <a:off x="3858316" y="1556792"/>
            <a:ext cx="2258647" cy="2268557"/>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5" name="Rectángulo: esquinas redondeadas 34">
            <a:extLst>
              <a:ext uri="{FF2B5EF4-FFF2-40B4-BE49-F238E27FC236}">
                <a16:creationId xmlns:a16="http://schemas.microsoft.com/office/drawing/2014/main" id="{960D083C-0A53-4E05-B62F-E6B7CA320782}"/>
              </a:ext>
            </a:extLst>
          </p:cNvPr>
          <p:cNvSpPr/>
          <p:nvPr/>
        </p:nvSpPr>
        <p:spPr bwMode="auto">
          <a:xfrm>
            <a:off x="6095938" y="1556792"/>
            <a:ext cx="2881364" cy="2268557"/>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6" name="6 CuadroTexto">
            <a:extLst>
              <a:ext uri="{FF2B5EF4-FFF2-40B4-BE49-F238E27FC236}">
                <a16:creationId xmlns:a16="http://schemas.microsoft.com/office/drawing/2014/main" id="{C8AC87AA-8B5A-42AB-8232-F7E53A43C935}"/>
              </a:ext>
            </a:extLst>
          </p:cNvPr>
          <p:cNvSpPr txBox="1"/>
          <p:nvPr/>
        </p:nvSpPr>
        <p:spPr bwMode="auto">
          <a:xfrm>
            <a:off x="6417809" y="1609055"/>
            <a:ext cx="2258647"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DERIVATED METRICS</a:t>
            </a:r>
          </a:p>
        </p:txBody>
      </p:sp>
      <p:sp>
        <p:nvSpPr>
          <p:cNvPr id="37" name="6 CuadroTexto">
            <a:extLst>
              <a:ext uri="{FF2B5EF4-FFF2-40B4-BE49-F238E27FC236}">
                <a16:creationId xmlns:a16="http://schemas.microsoft.com/office/drawing/2014/main" id="{958A2C79-135C-42D7-9392-B7F5E31A043C}"/>
              </a:ext>
            </a:extLst>
          </p:cNvPr>
          <p:cNvSpPr txBox="1"/>
          <p:nvPr/>
        </p:nvSpPr>
        <p:spPr bwMode="auto">
          <a:xfrm>
            <a:off x="3923928" y="1628800"/>
            <a:ext cx="2077462"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MAIN METRICS</a:t>
            </a:r>
          </a:p>
        </p:txBody>
      </p:sp>
      <p:sp>
        <p:nvSpPr>
          <p:cNvPr id="40" name="Rectángulo: esquinas redondeadas 39">
            <a:extLst>
              <a:ext uri="{FF2B5EF4-FFF2-40B4-BE49-F238E27FC236}">
                <a16:creationId xmlns:a16="http://schemas.microsoft.com/office/drawing/2014/main" id="{C671F479-919D-4AE3-B2AD-1DBEE1B161EB}"/>
              </a:ext>
            </a:extLst>
          </p:cNvPr>
          <p:cNvSpPr/>
          <p:nvPr/>
        </p:nvSpPr>
        <p:spPr bwMode="auto">
          <a:xfrm>
            <a:off x="251520" y="1556792"/>
            <a:ext cx="2525499" cy="2268557"/>
          </a:xfrm>
          <a:prstGeom prst="roundRect">
            <a:avLst>
              <a:gd name="adj" fmla="val 8285"/>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1" name="6 CuadroTexto">
            <a:extLst>
              <a:ext uri="{FF2B5EF4-FFF2-40B4-BE49-F238E27FC236}">
                <a16:creationId xmlns:a16="http://schemas.microsoft.com/office/drawing/2014/main" id="{F373F24E-965B-4E5B-821A-6396F8045D62}"/>
              </a:ext>
            </a:extLst>
          </p:cNvPr>
          <p:cNvSpPr txBox="1"/>
          <p:nvPr/>
        </p:nvSpPr>
        <p:spPr bwMode="auto">
          <a:xfrm>
            <a:off x="317132" y="1628800"/>
            <a:ext cx="2077462"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BASIC MEASURE</a:t>
            </a:r>
            <a:r>
              <a:rPr lang="en-US" sz="1400" b="1" baseline="30000" dirty="0">
                <a:solidFill>
                  <a:schemeClr val="accent1"/>
                </a:solidFill>
              </a:rPr>
              <a:t>1</a:t>
            </a:r>
          </a:p>
        </p:txBody>
      </p:sp>
      <p:sp>
        <p:nvSpPr>
          <p:cNvPr id="42" name="Triángulo isósceles 41">
            <a:extLst>
              <a:ext uri="{FF2B5EF4-FFF2-40B4-BE49-F238E27FC236}">
                <a16:creationId xmlns:a16="http://schemas.microsoft.com/office/drawing/2014/main" id="{AE65D38F-ADF9-4AA9-8FDD-F3B8568B7B2A}"/>
              </a:ext>
            </a:extLst>
          </p:cNvPr>
          <p:cNvSpPr/>
          <p:nvPr/>
        </p:nvSpPr>
        <p:spPr bwMode="auto">
          <a:xfrm rot="5400000">
            <a:off x="2555776" y="2488741"/>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44" name="Triángulo isósceles 43">
            <a:extLst>
              <a:ext uri="{FF2B5EF4-FFF2-40B4-BE49-F238E27FC236}">
                <a16:creationId xmlns:a16="http://schemas.microsoft.com/office/drawing/2014/main" id="{CD903072-68A9-4454-A067-667FA76D41FC}"/>
              </a:ext>
            </a:extLst>
          </p:cNvPr>
          <p:cNvSpPr/>
          <p:nvPr/>
        </p:nvSpPr>
        <p:spPr bwMode="auto">
          <a:xfrm rot="10800000">
            <a:off x="5361388" y="4005064"/>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5" name="Rectángulo: esquinas redondeadas 44">
            <a:extLst>
              <a:ext uri="{FF2B5EF4-FFF2-40B4-BE49-F238E27FC236}">
                <a16:creationId xmlns:a16="http://schemas.microsoft.com/office/drawing/2014/main" id="{01B67FBF-8A13-45EB-8E06-8E8D3551C9BC}"/>
              </a:ext>
            </a:extLst>
          </p:cNvPr>
          <p:cNvSpPr/>
          <p:nvPr/>
        </p:nvSpPr>
        <p:spPr bwMode="auto">
          <a:xfrm>
            <a:off x="2777020" y="4456324"/>
            <a:ext cx="6041544" cy="1986774"/>
          </a:xfrm>
          <a:prstGeom prst="roundRect">
            <a:avLst>
              <a:gd name="adj" fmla="val 8285"/>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6" name="6 CuadroTexto">
            <a:extLst>
              <a:ext uri="{FF2B5EF4-FFF2-40B4-BE49-F238E27FC236}">
                <a16:creationId xmlns:a16="http://schemas.microsoft.com/office/drawing/2014/main" id="{82A665DE-C5E7-435A-9298-55CE4465FA73}"/>
              </a:ext>
            </a:extLst>
          </p:cNvPr>
          <p:cNvSpPr txBox="1"/>
          <p:nvPr/>
        </p:nvSpPr>
        <p:spPr bwMode="auto">
          <a:xfrm>
            <a:off x="2987824" y="4529493"/>
            <a:ext cx="3600400"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r>
              <a:rPr lang="en-US" sz="1400" b="1" dirty="0"/>
              <a:t>TIME SERIES ARIMA MODELLING</a:t>
            </a:r>
          </a:p>
        </p:txBody>
      </p:sp>
      <p:sp>
        <p:nvSpPr>
          <p:cNvPr id="47" name="6 CuadroTexto">
            <a:extLst>
              <a:ext uri="{FF2B5EF4-FFF2-40B4-BE49-F238E27FC236}">
                <a16:creationId xmlns:a16="http://schemas.microsoft.com/office/drawing/2014/main" id="{88DC655D-013E-4C93-8814-80454AD5C477}"/>
              </a:ext>
            </a:extLst>
          </p:cNvPr>
          <p:cNvSpPr txBox="1"/>
          <p:nvPr/>
        </p:nvSpPr>
        <p:spPr bwMode="auto">
          <a:xfrm>
            <a:off x="3059832" y="5641503"/>
            <a:ext cx="3600400"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r>
              <a:rPr lang="en-US" sz="1400" b="1" dirty="0"/>
              <a:t>GENERAL DATA ANALYSIS</a:t>
            </a:r>
          </a:p>
        </p:txBody>
      </p:sp>
      <p:sp>
        <p:nvSpPr>
          <p:cNvPr id="52" name="Rectángulo 51">
            <a:extLst>
              <a:ext uri="{FF2B5EF4-FFF2-40B4-BE49-F238E27FC236}">
                <a16:creationId xmlns:a16="http://schemas.microsoft.com/office/drawing/2014/main" id="{74E4C7EF-FB44-4A11-A6B9-F0FA491DA2AB}"/>
              </a:ext>
            </a:extLst>
          </p:cNvPr>
          <p:cNvSpPr/>
          <p:nvPr/>
        </p:nvSpPr>
        <p:spPr>
          <a:xfrm>
            <a:off x="2627784" y="4797152"/>
            <a:ext cx="6228423" cy="954107"/>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Taking most typical ARIMA models given nº of matches</a:t>
            </a:r>
          </a:p>
          <a:p>
            <a:pPr marL="285750" indent="-285750">
              <a:buSzPct val="60000"/>
              <a:buFont typeface="Arial" panose="020B0604020202020204" pitchFamily="34" charset="0"/>
              <a:buChar char="•"/>
              <a:defRPr/>
            </a:pPr>
            <a:r>
              <a:rPr lang="en-US" altLang="zh-CN" sz="1400" dirty="0">
                <a:latin typeface="+mj-lt"/>
                <a:ea typeface="宋体" pitchFamily="2" charset="-122"/>
              </a:rPr>
              <a:t>Player’s valuation prediction based on ARIMA modelling for the first 25 played matches of that player and forecast 5 following matches with basic ARIMA (0,0,0) as control model</a:t>
            </a:r>
          </a:p>
        </p:txBody>
      </p:sp>
      <p:sp>
        <p:nvSpPr>
          <p:cNvPr id="53" name="Rectángulo 52">
            <a:extLst>
              <a:ext uri="{FF2B5EF4-FFF2-40B4-BE49-F238E27FC236}">
                <a16:creationId xmlns:a16="http://schemas.microsoft.com/office/drawing/2014/main" id="{E21CF9E1-DFD0-46D5-9B41-78140328C1C1}"/>
              </a:ext>
            </a:extLst>
          </p:cNvPr>
          <p:cNvSpPr/>
          <p:nvPr/>
        </p:nvSpPr>
        <p:spPr>
          <a:xfrm>
            <a:off x="2699793" y="5851132"/>
            <a:ext cx="4752528" cy="523220"/>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General Regressions of the measures to Salary</a:t>
            </a:r>
          </a:p>
          <a:p>
            <a:pPr marL="285750" indent="-285750">
              <a:buSzPct val="60000"/>
              <a:buFont typeface="Arial" panose="020B0604020202020204" pitchFamily="34" charset="0"/>
              <a:buChar char="•"/>
              <a:defRPr/>
            </a:pPr>
            <a:r>
              <a:rPr lang="en-US" altLang="zh-CN" sz="1400" dirty="0">
                <a:latin typeface="+mj-lt"/>
                <a:ea typeface="宋体" pitchFamily="2" charset="-122"/>
              </a:rPr>
              <a:t>Quantile plots</a:t>
            </a:r>
          </a:p>
        </p:txBody>
      </p:sp>
      <p:sp>
        <p:nvSpPr>
          <p:cNvPr id="13" name="Rectángulo 12">
            <a:extLst>
              <a:ext uri="{FF2B5EF4-FFF2-40B4-BE49-F238E27FC236}">
                <a16:creationId xmlns:a16="http://schemas.microsoft.com/office/drawing/2014/main" id="{1C100A30-1F78-4EC2-B16D-21BA9330EF75}"/>
              </a:ext>
            </a:extLst>
          </p:cNvPr>
          <p:cNvSpPr/>
          <p:nvPr/>
        </p:nvSpPr>
        <p:spPr>
          <a:xfrm>
            <a:off x="4932466" y="6073551"/>
            <a:ext cx="2970685" cy="307777"/>
          </a:xfrm>
          <a:prstGeom prst="rect">
            <a:avLst/>
          </a:prstGeom>
        </p:spPr>
        <p:txBody>
          <a:bodyPr wrap="non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Histograms of players valuation</a:t>
            </a:r>
          </a:p>
        </p:txBody>
      </p:sp>
    </p:spTree>
    <p:extLst>
      <p:ext uri="{BB962C8B-B14F-4D97-AF65-F5344CB8AC3E}">
        <p14:creationId xmlns:p14="http://schemas.microsoft.com/office/powerpoint/2010/main" val="416920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41511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MDP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Analysis</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93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Tree>
    <p:extLst>
      <p:ext uri="{BB962C8B-B14F-4D97-AF65-F5344CB8AC3E}">
        <p14:creationId xmlns:p14="http://schemas.microsoft.com/office/powerpoint/2010/main" val="36967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21</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6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Tree>
    <p:extLst>
      <p:ext uri="{BB962C8B-B14F-4D97-AF65-F5344CB8AC3E}">
        <p14:creationId xmlns:p14="http://schemas.microsoft.com/office/powerpoint/2010/main" val="414597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6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Tree>
    <p:extLst>
      <p:ext uri="{BB962C8B-B14F-4D97-AF65-F5344CB8AC3E}">
        <p14:creationId xmlns:p14="http://schemas.microsoft.com/office/powerpoint/2010/main" val="119751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04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DISPLAY OF ACTION EVENTS AND START/ END EVENTS</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22" name="Imagen 21">
            <a:extLst>
              <a:ext uri="{FF2B5EF4-FFF2-40B4-BE49-F238E27FC236}">
                <a16:creationId xmlns:a16="http://schemas.microsoft.com/office/drawing/2014/main" id="{6F950D55-2D04-4C3F-B3CA-36F43ACC66FA}"/>
              </a:ext>
            </a:extLst>
          </p:cNvPr>
          <p:cNvPicPr>
            <a:picLocks noChangeAspect="1"/>
          </p:cNvPicPr>
          <p:nvPr/>
        </p:nvPicPr>
        <p:blipFill>
          <a:blip r:embed="rId9"/>
          <a:stretch>
            <a:fillRect/>
          </a:stretch>
        </p:blipFill>
        <p:spPr>
          <a:xfrm>
            <a:off x="1424228" y="1800758"/>
            <a:ext cx="6204638" cy="3639260"/>
          </a:xfrm>
          <a:prstGeom prst="rect">
            <a:avLst/>
          </a:prstGeom>
        </p:spPr>
      </p:pic>
      <p:sp>
        <p:nvSpPr>
          <p:cNvPr id="23" name="24 Rectángulo">
            <a:extLst>
              <a:ext uri="{FF2B5EF4-FFF2-40B4-BE49-F238E27FC236}">
                <a16:creationId xmlns:a16="http://schemas.microsoft.com/office/drawing/2014/main" id="{05C6BB20-4FBC-4B32-BAE4-E318C1E8B05C}"/>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Start / End markers are those events in the right column of the table adding  faceoffs and shots as starting markers and goals as ending markers</a:t>
            </a:r>
          </a:p>
        </p:txBody>
      </p:sp>
    </p:spTree>
    <p:extLst>
      <p:ext uri="{BB962C8B-B14F-4D97-AF65-F5344CB8AC3E}">
        <p14:creationId xmlns:p14="http://schemas.microsoft.com/office/powerpoint/2010/main" val="71671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6">
            <a:extLst>
              <a:ext uri="{FF2B5EF4-FFF2-40B4-BE49-F238E27FC236}">
                <a16:creationId xmlns:a16="http://schemas.microsoft.com/office/drawing/2014/main" id="{E4C1E77E-FBDD-470B-8D17-E272F8895599}"/>
              </a:ext>
            </a:extLst>
          </p:cNvPr>
          <p:cNvSpPr txBox="1">
            <a:spLocks noChangeArrowheads="1"/>
          </p:cNvSpPr>
          <p:nvPr/>
        </p:nvSpPr>
        <p:spPr bwMode="auto">
          <a:xfrm>
            <a:off x="5026484" y="2067264"/>
            <a:ext cx="3889656" cy="69207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player who occasioned it will sit in the penalty box for 2,4 or 5 minutes. </a:t>
            </a:r>
          </a:p>
          <a:p>
            <a:pPr marL="539750" lvl="1" indent="-171450" algn="just">
              <a:spcBef>
                <a:spcPts val="0"/>
              </a:spcBef>
              <a:buFont typeface="Wingdings" panose="05000000000000000000" pitchFamily="2" charset="2"/>
              <a:buChar char="§"/>
            </a:pPr>
            <a:r>
              <a:rPr lang="en-US" altLang="es-ES_tradnl" sz="1200" b="1" dirty="0">
                <a:solidFill>
                  <a:schemeClr val="tx1"/>
                </a:solidFill>
              </a:rPr>
              <a:t>Manpower Differential (MD) </a:t>
            </a:r>
            <a:r>
              <a:rPr lang="en-US" altLang="es-ES_tradnl" sz="1200" dirty="0">
                <a:solidFill>
                  <a:schemeClr val="tx1"/>
                </a:solidFill>
              </a:rPr>
              <a:t>between teams</a:t>
            </a: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68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sp>
        <p:nvSpPr>
          <p:cNvPr id="12" name="Text Box 16">
            <a:extLst>
              <a:ext uri="{FF2B5EF4-FFF2-40B4-BE49-F238E27FC236}">
                <a16:creationId xmlns:a16="http://schemas.microsoft.com/office/drawing/2014/main" id="{C461C018-1BBF-4D7B-840F-9383F08FBCF4}"/>
              </a:ext>
            </a:extLst>
          </p:cNvPr>
          <p:cNvSpPr txBox="1">
            <a:spLocks noChangeArrowheads="1"/>
          </p:cNvSpPr>
          <p:nvPr/>
        </p:nvSpPr>
        <p:spPr bwMode="auto">
          <a:xfrm>
            <a:off x="4134327" y="1197257"/>
            <a:ext cx="4781813" cy="77279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 Two-team team sport played on an ice rink with 5 players plus a goalkeeper each team which</a:t>
            </a:r>
            <a:r>
              <a:rPr lang="en-US" altLang="es-ES_tradnl" sz="1200" dirty="0"/>
              <a:t> objective is to score more goals than the opponent</a:t>
            </a:r>
            <a:r>
              <a:rPr lang="en-US" altLang="es-ES_tradnl" sz="1200" b="0" dirty="0"/>
              <a:t> in 3 periods of 20 minutes.</a:t>
            </a:r>
            <a:endParaRPr lang="en-PH" altLang="es-ES_tradnl" sz="1200" b="0" dirty="0"/>
          </a:p>
        </p:txBody>
      </p:sp>
      <p:sp>
        <p:nvSpPr>
          <p:cNvPr id="15" name="21 Pentágono">
            <a:extLst>
              <a:ext uri="{FF2B5EF4-FFF2-40B4-BE49-F238E27FC236}">
                <a16:creationId xmlns:a16="http://schemas.microsoft.com/office/drawing/2014/main" id="{CE889C59-D1E2-4520-AF49-1F86F9D4774E}"/>
              </a:ext>
            </a:extLst>
          </p:cNvPr>
          <p:cNvSpPr/>
          <p:nvPr/>
        </p:nvSpPr>
        <p:spPr>
          <a:xfrm>
            <a:off x="3249229" y="1197257"/>
            <a:ext cx="818715" cy="772790"/>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16" name="21 Pentágono">
            <a:extLst>
              <a:ext uri="{FF2B5EF4-FFF2-40B4-BE49-F238E27FC236}">
                <a16:creationId xmlns:a16="http://schemas.microsoft.com/office/drawing/2014/main" id="{36109A10-BCEE-4D58-B2E2-0D37747497BB}"/>
              </a:ext>
            </a:extLst>
          </p:cNvPr>
          <p:cNvSpPr/>
          <p:nvPr/>
        </p:nvSpPr>
        <p:spPr>
          <a:xfrm>
            <a:off x="3249229" y="2067263"/>
            <a:ext cx="818715" cy="4026033"/>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events</a:t>
            </a:r>
          </a:p>
        </p:txBody>
      </p:sp>
      <p:sp>
        <p:nvSpPr>
          <p:cNvPr id="2" name="Rectángulo 1">
            <a:extLst>
              <a:ext uri="{FF2B5EF4-FFF2-40B4-BE49-F238E27FC236}">
                <a16:creationId xmlns:a16="http://schemas.microsoft.com/office/drawing/2014/main" id="{1E6CA403-65F1-424A-8B12-2C3235ED1292}"/>
              </a:ext>
            </a:extLst>
          </p:cNvPr>
          <p:cNvSpPr/>
          <p:nvPr/>
        </p:nvSpPr>
        <p:spPr bwMode="auto">
          <a:xfrm>
            <a:off x="2771800" y="1197255"/>
            <a:ext cx="411045" cy="49129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Ice hockey</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4201925" y="2067263"/>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4201925" y="2898509"/>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4201925" y="3729755"/>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Giveaway</a:t>
            </a:r>
          </a:p>
        </p:txBody>
      </p:sp>
      <p:sp>
        <p:nvSpPr>
          <p:cNvPr id="21" name="21 Pentágono">
            <a:extLst>
              <a:ext uri="{FF2B5EF4-FFF2-40B4-BE49-F238E27FC236}">
                <a16:creationId xmlns:a16="http://schemas.microsoft.com/office/drawing/2014/main" id="{CDA96BAC-9A64-4F64-B7DA-92960A9CD78D}"/>
              </a:ext>
            </a:extLst>
          </p:cNvPr>
          <p:cNvSpPr/>
          <p:nvPr/>
        </p:nvSpPr>
        <p:spPr>
          <a:xfrm>
            <a:off x="4201925" y="4565488"/>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4201925" y="5401221"/>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Others</a:t>
            </a:r>
          </a:p>
        </p:txBody>
      </p:sp>
      <p:sp>
        <p:nvSpPr>
          <p:cNvPr id="23" name="Text Box 16">
            <a:extLst>
              <a:ext uri="{FF2B5EF4-FFF2-40B4-BE49-F238E27FC236}">
                <a16:creationId xmlns:a16="http://schemas.microsoft.com/office/drawing/2014/main" id="{7385A856-6988-4A54-8222-F255A2985B55}"/>
              </a:ext>
            </a:extLst>
          </p:cNvPr>
          <p:cNvSpPr txBox="1">
            <a:spLocks noChangeArrowheads="1"/>
          </p:cNvSpPr>
          <p:nvPr/>
        </p:nvSpPr>
        <p:spPr bwMode="auto">
          <a:xfrm>
            <a:off x="5026484" y="2879966"/>
            <a:ext cx="3889656" cy="7106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One player from each team stands at the face-off spot (see below) to await the drop of the puck</a:t>
            </a:r>
          </a:p>
        </p:txBody>
      </p:sp>
      <p:sp>
        <p:nvSpPr>
          <p:cNvPr id="24" name="Text Box 16">
            <a:extLst>
              <a:ext uri="{FF2B5EF4-FFF2-40B4-BE49-F238E27FC236}">
                <a16:creationId xmlns:a16="http://schemas.microsoft.com/office/drawing/2014/main" id="{04C20D9F-5826-4243-9EFD-DEA002F8A80B}"/>
              </a:ext>
            </a:extLst>
          </p:cNvPr>
          <p:cNvSpPr txBox="1">
            <a:spLocks noChangeArrowheads="1"/>
          </p:cNvSpPr>
          <p:nvPr/>
        </p:nvSpPr>
        <p:spPr bwMode="auto">
          <a:xfrm>
            <a:off x="5026484" y="3711213"/>
            <a:ext cx="3889656" cy="71061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sz="1200" b="0" dirty="0"/>
              <a:t>Turnover: when the offensive player with the puck gets hit or makes a play (e.g. a pass) that causes their team to lose possession</a:t>
            </a:r>
            <a:endParaRPr lang="en-US" altLang="es-ES_tradnl" sz="1200" dirty="0"/>
          </a:p>
        </p:txBody>
      </p:sp>
      <p:sp>
        <p:nvSpPr>
          <p:cNvPr id="25" name="Text Box 16">
            <a:extLst>
              <a:ext uri="{FF2B5EF4-FFF2-40B4-BE49-F238E27FC236}">
                <a16:creationId xmlns:a16="http://schemas.microsoft.com/office/drawing/2014/main" id="{00A1D45D-E82F-4EED-848A-722FDDE6EA95}"/>
              </a:ext>
            </a:extLst>
          </p:cNvPr>
          <p:cNvSpPr txBox="1">
            <a:spLocks noChangeArrowheads="1"/>
          </p:cNvSpPr>
          <p:nvPr/>
        </p:nvSpPr>
        <p:spPr bwMode="auto">
          <a:xfrm>
            <a:off x="5026484" y="4553585"/>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same as a give away event seen from the point of view of the player that takes the puck</a:t>
            </a:r>
            <a:endParaRPr lang="en-US" altLang="es-ES_tradnl" sz="1200" dirty="0"/>
          </a:p>
        </p:txBody>
      </p:sp>
      <p:sp>
        <p:nvSpPr>
          <p:cNvPr id="26" name="Text Box 16">
            <a:extLst>
              <a:ext uri="{FF2B5EF4-FFF2-40B4-BE49-F238E27FC236}">
                <a16:creationId xmlns:a16="http://schemas.microsoft.com/office/drawing/2014/main" id="{2988125E-65EA-433E-97E1-8BFE8B51E4A7}"/>
              </a:ext>
            </a:extLst>
          </p:cNvPr>
          <p:cNvSpPr txBox="1">
            <a:spLocks noChangeArrowheads="1"/>
          </p:cNvSpPr>
          <p:nvPr/>
        </p:nvSpPr>
        <p:spPr bwMode="auto">
          <a:xfrm>
            <a:off x="5026484" y="5401220"/>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Icing, hit, missed shot, shot, goal, …</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Tree>
    <p:extLst>
      <p:ext uri="{BB962C8B-B14F-4D97-AF65-F5344CB8AC3E}">
        <p14:creationId xmlns:p14="http://schemas.microsoft.com/office/powerpoint/2010/main" val="322350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3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71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What is the MDP valuation of each player of the NHL league per match ?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does a MDP/RL is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a MDP to create a metric for evaluation of players for hiring/maintaining/ﬁring?</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Tree>
    <p:extLst>
      <p:ext uri="{BB962C8B-B14F-4D97-AF65-F5344CB8AC3E}">
        <p14:creationId xmlns:p14="http://schemas.microsoft.com/office/powerpoint/2010/main" val="46332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69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9"/>
          <a:stretch>
            <a:fillRect/>
          </a:stretch>
        </p:blipFill>
        <p:spPr>
          <a:xfrm>
            <a:off x="5202691" y="1474263"/>
            <a:ext cx="3905813" cy="1181099"/>
          </a:xfrm>
          <a:prstGeom prst="rect">
            <a:avLst/>
          </a:prstGeom>
        </p:spPr>
      </p:pic>
      <p:pic>
        <p:nvPicPr>
          <p:cNvPr id="7" name="Imagen 6">
            <a:extLst>
              <a:ext uri="{FF2B5EF4-FFF2-40B4-BE49-F238E27FC236}">
                <a16:creationId xmlns:a16="http://schemas.microsoft.com/office/drawing/2014/main" id="{885E2BC9-30C2-41EF-A43A-923EB146F73D}"/>
              </a:ext>
            </a:extLst>
          </p:cNvPr>
          <p:cNvPicPr>
            <a:picLocks noChangeAspect="1"/>
          </p:cNvPicPr>
          <p:nvPr/>
        </p:nvPicPr>
        <p:blipFill>
          <a:blip r:embed="rId10"/>
          <a:stretch>
            <a:fillRect/>
          </a:stretch>
        </p:blipFill>
        <p:spPr>
          <a:xfrm>
            <a:off x="5795630" y="2876680"/>
            <a:ext cx="2688261" cy="1576769"/>
          </a:xfrm>
          <a:prstGeom prst="rect">
            <a:avLst/>
          </a:prstGeom>
        </p:spPr>
      </p:pic>
      <p:grpSp>
        <p:nvGrpSpPr>
          <p:cNvPr id="8" name="Grupo 7">
            <a:extLst>
              <a:ext uri="{FF2B5EF4-FFF2-40B4-BE49-F238E27FC236}">
                <a16:creationId xmlns:a16="http://schemas.microsoft.com/office/drawing/2014/main" id="{5B6F877B-D132-454B-A450-E5F87EFB0471}"/>
              </a:ext>
            </a:extLst>
          </p:cNvPr>
          <p:cNvGrpSpPr/>
          <p:nvPr/>
        </p:nvGrpSpPr>
        <p:grpSpPr>
          <a:xfrm>
            <a:off x="178136" y="1268760"/>
            <a:ext cx="5257959" cy="4806628"/>
            <a:chOff x="178137" y="2000264"/>
            <a:chExt cx="4023976" cy="4075124"/>
          </a:xfrm>
        </p:grpSpPr>
        <p:sp>
          <p:nvSpPr>
            <p:cNvPr id="12" name="26 Rectángulo redondeado">
              <a:extLst>
                <a:ext uri="{FF2B5EF4-FFF2-40B4-BE49-F238E27FC236}">
                  <a16:creationId xmlns:a16="http://schemas.microsoft.com/office/drawing/2014/main" id="{6F931E07-1151-40C3-9457-C8CB592C82CA}"/>
                </a:ext>
              </a:extLst>
            </p:cNvPr>
            <p:cNvSpPr/>
            <p:nvPr/>
          </p:nvSpPr>
          <p:spPr bwMode="auto">
            <a:xfrm>
              <a:off x="255499" y="2000264"/>
              <a:ext cx="3144109" cy="4075124"/>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343681" y="2231177"/>
              <a:ext cx="1592836" cy="3731473"/>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134091" y="2358392"/>
              <a:ext cx="2068022" cy="68400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sp>
          <p:nvSpPr>
            <p:cNvPr id="18" name="34 Más">
              <a:extLst>
                <a:ext uri="{FF2B5EF4-FFF2-40B4-BE49-F238E27FC236}">
                  <a16:creationId xmlns:a16="http://schemas.microsoft.com/office/drawing/2014/main" id="{A785AEF3-DE00-4D3F-A797-7986D75B1C28}"/>
                </a:ext>
              </a:extLst>
            </p:cNvPr>
            <p:cNvSpPr/>
            <p:nvPr/>
          </p:nvSpPr>
          <p:spPr bwMode="auto">
            <a:xfrm>
              <a:off x="2647553" y="3038103"/>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pSp>
          <p:nvGrpSpPr>
            <p:cNvPr id="22" name="33 Grupo">
              <a:extLst>
                <a:ext uri="{FF2B5EF4-FFF2-40B4-BE49-F238E27FC236}">
                  <a16:creationId xmlns:a16="http://schemas.microsoft.com/office/drawing/2014/main" id="{9010F172-A4B8-4652-912A-E1491A013612}"/>
                </a:ext>
              </a:extLst>
            </p:cNvPr>
            <p:cNvGrpSpPr>
              <a:grpSpLocks noChangeAspect="1"/>
            </p:cNvGrpSpPr>
            <p:nvPr/>
          </p:nvGrpSpPr>
          <p:grpSpPr>
            <a:xfrm>
              <a:off x="3641920" y="4009296"/>
              <a:ext cx="426390" cy="288804"/>
              <a:chOff x="108259" y="5073099"/>
              <a:chExt cx="1275754" cy="864097"/>
            </a:xfrm>
          </p:grpSpPr>
          <p:pic>
            <p:nvPicPr>
              <p:cNvPr id="23" name="37 Imagen" descr="noun_31150_cc.png">
                <a:extLst>
                  <a:ext uri="{FF2B5EF4-FFF2-40B4-BE49-F238E27FC236}">
                    <a16:creationId xmlns:a16="http://schemas.microsoft.com/office/drawing/2014/main" id="{BCE3807B-C576-4F8B-AA0A-402B4D1589AF}"/>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08259" y="5073099"/>
                <a:ext cx="1275754" cy="864097"/>
              </a:xfrm>
              <a:prstGeom prst="rect">
                <a:avLst/>
              </a:prstGeom>
            </p:spPr>
          </p:pic>
          <p:pic>
            <p:nvPicPr>
              <p:cNvPr id="24" name="Picture 2" descr="http://sofia2.com/img/logo_sofia2.png">
                <a:extLst>
                  <a:ext uri="{FF2B5EF4-FFF2-40B4-BE49-F238E27FC236}">
                    <a16:creationId xmlns:a16="http://schemas.microsoft.com/office/drawing/2014/main" id="{3FD8F138-8308-4F05-A7C2-8BC63CE591F8}"/>
                  </a:ext>
                </a:extLst>
              </p:cNvPr>
              <p:cNvPicPr>
                <a:picLocks noChangeAspect="1" noChangeArrowheads="1"/>
              </p:cNvPicPr>
              <p:nvPr/>
            </p:nvPicPr>
            <p:blipFill>
              <a:blip r:embed="rId12" cstate="email"/>
              <a:srcRect/>
              <a:stretch>
                <a:fillRect/>
              </a:stretch>
            </p:blipFill>
            <p:spPr bwMode="auto">
              <a:xfrm>
                <a:off x="400110" y="5515298"/>
                <a:ext cx="693831" cy="294878"/>
              </a:xfrm>
              <a:prstGeom prst="rect">
                <a:avLst/>
              </a:prstGeom>
              <a:noFill/>
            </p:spPr>
          </p:pic>
        </p:grpSp>
        <p:sp>
          <p:nvSpPr>
            <p:cNvPr id="26" name="41 Más">
              <a:extLst>
                <a:ext uri="{FF2B5EF4-FFF2-40B4-BE49-F238E27FC236}">
                  <a16:creationId xmlns:a16="http://schemas.microsoft.com/office/drawing/2014/main" id="{C6FCBBB5-8E80-4EE8-9C8C-B381EA767CB1}"/>
                </a:ext>
              </a:extLst>
            </p:cNvPr>
            <p:cNvSpPr/>
            <p:nvPr/>
          </p:nvSpPr>
          <p:spPr bwMode="auto">
            <a:xfrm>
              <a:off x="2647553" y="4173298"/>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45 Rectángulo redondeado">
              <a:extLst>
                <a:ext uri="{FF2B5EF4-FFF2-40B4-BE49-F238E27FC236}">
                  <a16:creationId xmlns:a16="http://schemas.microsoft.com/office/drawing/2014/main" id="{49A3B9CA-0E0F-4CE0-9D5C-26FA2AB2266E}"/>
                </a:ext>
              </a:extLst>
            </p:cNvPr>
            <p:cNvSpPr/>
            <p:nvPr/>
          </p:nvSpPr>
          <p:spPr bwMode="auto">
            <a:xfrm>
              <a:off x="2134091" y="3429001"/>
              <a:ext cx="2068022" cy="253365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a:buFont typeface="Wingdings" panose="05000000000000000000" pitchFamily="2" charset="2"/>
                <a:buChar char="Ø"/>
              </a:pPr>
              <a:r>
                <a:rPr lang="en-GB" sz="1200" dirty="0">
                  <a:solidFill>
                    <a:schemeClr val="bg1"/>
                  </a:solidFill>
                  <a:latin typeface="+mj-lt"/>
                </a:rPr>
                <a:t>An Action Event represents those events performed by players, whereas Start/End events are events that stop time not performed by players. </a:t>
              </a:r>
            </a:p>
            <a:p>
              <a:pPr marL="171450" indent="-171450">
                <a:buFont typeface="Wingdings" panose="05000000000000000000" pitchFamily="2" charset="2"/>
                <a:buChar char="Ø"/>
              </a:pPr>
              <a:r>
                <a:rPr lang="en-GB" sz="1200" dirty="0">
                  <a:solidFill>
                    <a:schemeClr val="bg1"/>
                  </a:solidFill>
                  <a:latin typeface="+mj-lt"/>
                </a:rPr>
                <a:t>Time-series Datasets: each time event is continuous of another time event. </a:t>
              </a:r>
            </a:p>
            <a:p>
              <a:pPr marL="171450" indent="-171450">
                <a:buFont typeface="Wingdings" panose="05000000000000000000" pitchFamily="2" charset="2"/>
                <a:buChar char="Ø"/>
              </a:pPr>
              <a:r>
                <a:rPr lang="en-GB" sz="1200" dirty="0">
                  <a:solidFill>
                    <a:schemeClr val="bg1"/>
                  </a:solidFill>
                  <a:latin typeface="+mj-lt"/>
                </a:rPr>
                <a:t>Each event has an action associated </a:t>
              </a:r>
            </a:p>
            <a:p>
              <a:pPr marL="265113" indent="-171450">
                <a:buFont typeface="Arial" panose="020B0604020202020204" pitchFamily="34" charset="0"/>
                <a:buChar char="•"/>
              </a:pPr>
              <a:r>
                <a:rPr lang="en-GB" sz="1200" dirty="0">
                  <a:solidFill>
                    <a:schemeClr val="bg1"/>
                  </a:solidFill>
                  <a:latin typeface="+mj-lt"/>
                  <a:ea typeface="ＭＳ Ｐゴシック" charset="-128"/>
                </a:rPr>
                <a:t>Zone (Home, Neutral, Away) </a:t>
              </a:r>
            </a:p>
            <a:p>
              <a:pPr marL="265113" indent="-171450">
                <a:buFont typeface="Arial" panose="020B0604020202020204" pitchFamily="34" charset="0"/>
                <a:buChar char="•"/>
              </a:pPr>
              <a:r>
                <a:rPr lang="en-GB" sz="1200" dirty="0">
                  <a:solidFill>
                    <a:schemeClr val="bg1"/>
                  </a:solidFill>
                  <a:latin typeface="+mj-lt"/>
                  <a:ea typeface="ＭＳ Ｐゴシック" charset="-128"/>
                </a:rPr>
                <a:t>Which team performs that event (Home or Away team).</a:t>
              </a:r>
              <a:endParaRPr kumimoji="0" lang="es-ES" sz="1200" b="0" i="0" u="none" strike="noStrike" cap="none" normalizeH="0" baseline="0" dirty="0">
                <a:ln>
                  <a:noFill/>
                </a:ln>
                <a:solidFill>
                  <a:schemeClr val="bg1"/>
                </a:solidFill>
                <a:effectLst/>
                <a:latin typeface="+mj-lt"/>
                <a:ea typeface="ＭＳ Ｐゴシック" charset="-128"/>
                <a:cs typeface="ＭＳ Ｐゴシック" charset="-128"/>
              </a:endParaRP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1328" y="2628455"/>
              <a:ext cx="1176595" cy="1349321"/>
            </a:xfrm>
            <a:prstGeom prst="rect">
              <a:avLst/>
            </a:prstGeom>
            <a:noFill/>
            <a:extLst>
              <a:ext uri="{909E8E84-426E-40DD-AFC4-6F175D3DCCD1}">
                <a14:hiddenFill xmlns:a14="http://schemas.microsoft.com/office/drawing/2010/main">
                  <a:solidFill>
                    <a:srgbClr val="FFFFFF"/>
                  </a:solidFill>
                </a14:hiddenFill>
              </a:ext>
            </a:extLst>
          </p:spPr>
        </p:pic>
        <p:pic>
          <p:nvPicPr>
            <p:cNvPr id="107651" name="Picture 131" descr="Resultat d'imatges de NHL">
              <a:extLst>
                <a:ext uri="{FF2B5EF4-FFF2-40B4-BE49-F238E27FC236}">
                  <a16:creationId xmlns:a16="http://schemas.microsoft.com/office/drawing/2014/main" id="{0348D3DD-90AE-4794-AAD7-D51CEFFAAB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8137" y="4031884"/>
              <a:ext cx="2012523" cy="1828412"/>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Imagen 28">
            <a:extLst>
              <a:ext uri="{FF2B5EF4-FFF2-40B4-BE49-F238E27FC236}">
                <a16:creationId xmlns:a16="http://schemas.microsoft.com/office/drawing/2014/main" id="{75B4EF67-A3A4-417D-903B-8C82C05A4C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95630" y="4674766"/>
            <a:ext cx="3322341" cy="1240341"/>
          </a:xfrm>
          <a:prstGeom prst="rect">
            <a:avLst/>
          </a:prstGeom>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47367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0" name="AutoShape 16">
            <a:extLst>
              <a:ext uri="{FF2B5EF4-FFF2-40B4-BE49-F238E27FC236}">
                <a16:creationId xmlns:a16="http://schemas.microsoft.com/office/drawing/2014/main" id="{60C73A7A-2957-4CE5-9040-2062E4EC6CCC}"/>
              </a:ext>
            </a:extLst>
          </p:cNvPr>
          <p:cNvSpPr>
            <a:spLocks noChangeArrowheads="1"/>
          </p:cNvSpPr>
          <p:nvPr/>
        </p:nvSpPr>
        <p:spPr bwMode="gray">
          <a:xfrm>
            <a:off x="5473678" y="3395858"/>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1" name="AutoShape 16">
            <a:extLst>
              <a:ext uri="{FF2B5EF4-FFF2-40B4-BE49-F238E27FC236}">
                <a16:creationId xmlns:a16="http://schemas.microsoft.com/office/drawing/2014/main" id="{AB6385EE-062E-40A0-B68E-F6437D99FBEA}"/>
              </a:ext>
            </a:extLst>
          </p:cNvPr>
          <p:cNvSpPr>
            <a:spLocks noChangeArrowheads="1"/>
          </p:cNvSpPr>
          <p:nvPr/>
        </p:nvSpPr>
        <p:spPr bwMode="gray">
          <a:xfrm>
            <a:off x="5473678" y="4891545"/>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Tree>
    <p:extLst>
      <p:ext uri="{BB962C8B-B14F-4D97-AF65-F5344CB8AC3E}">
        <p14:creationId xmlns:p14="http://schemas.microsoft.com/office/powerpoint/2010/main" val="1144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14691</TotalTime>
  <Words>3041</Words>
  <Application>Microsoft Office PowerPoint</Application>
  <PresentationFormat>Presentación en pantalla (4:3)</PresentationFormat>
  <Paragraphs>483</Paragraphs>
  <Slides>24</Slides>
  <Notes>17</Notes>
  <HiddenSlides>0</HiddenSlides>
  <MMClips>0</MMClips>
  <ScaleCrop>false</ScaleCrop>
  <HeadingPairs>
    <vt:vector size="8" baseType="variant">
      <vt:variant>
        <vt:lpstr>Fuentes usadas</vt:lpstr>
      </vt:variant>
      <vt:variant>
        <vt:i4>10</vt:i4>
      </vt:variant>
      <vt:variant>
        <vt:lpstr>Tema</vt:lpstr>
      </vt:variant>
      <vt:variant>
        <vt:i4>5</vt:i4>
      </vt:variant>
      <vt:variant>
        <vt:lpstr>Servidores OLE incrustados</vt:lpstr>
      </vt:variant>
      <vt:variant>
        <vt:i4>1</vt:i4>
      </vt:variant>
      <vt:variant>
        <vt:lpstr>Títulos de diapositiva</vt:lpstr>
      </vt:variant>
      <vt:variant>
        <vt:i4>24</vt:i4>
      </vt:variant>
    </vt:vector>
  </HeadingPairs>
  <TitlesOfParts>
    <vt:vector size="40" baseType="lpstr">
      <vt:lpstr>ＭＳ Ｐゴシック</vt:lpstr>
      <vt:lpstr>宋体</vt:lpstr>
      <vt:lpstr>Arial</vt:lpstr>
      <vt:lpstr>Calibri</vt:lpstr>
      <vt:lpstr>Gill Sans</vt:lpstr>
      <vt:lpstr>Swis721 BT</vt:lpstr>
      <vt:lpstr>Trebuchet MS</vt:lpstr>
      <vt:lpstr>Wingdings</vt:lpstr>
      <vt:lpstr>ヒラギノ角ゴ Pro W3</vt:lpstr>
      <vt:lpstr>ヒラギノ角ゴ ProN W3</vt:lpstr>
      <vt:lpstr>Office Theme</vt:lpstr>
      <vt:lpstr>INDRApresentacion</vt:lpstr>
      <vt:lpstr>2_INDRApresentacion</vt:lpstr>
      <vt:lpstr>1_INDRApresentacion</vt:lpstr>
      <vt:lpstr>3_INDRApresentacion</vt:lpstr>
      <vt:lpstr>think-cell Slide</vt:lpstr>
      <vt:lpstr>THE CREATION OF A VALUATION HOCKEY METRIC USING MARKOV DECISION PROCESSES</vt:lpstr>
      <vt:lpstr>Presentación de PowerPoint</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Presentación de PowerPoint</vt:lpstr>
      <vt:lpstr>THE METHODOLOGY AND SCOPE OF THE PROJECT CONTAINS PART FROM [ROUTLEY,2015] STUDY AND A NEW PART</vt:lpstr>
      <vt:lpstr>A STATE IS COMPOSED OF A CONTEXT VARIABLES AND  PLAYING SEQUENCES</vt:lpstr>
      <vt:lpstr>A SEQUENCE OF STATES CONSTITUTES THE MAIN METRIC FOR CALCULATING THE POSTERIOR IMPACT OF AN ACTION</vt:lpstr>
      <vt:lpstr>AN AD-TREE IS CREATED TO COUNT REPETITION OF EVENTS AND POTENTIAL TRANSITIONS (i)</vt:lpstr>
      <vt:lpstr>AN AD-TREE IS CREATED TO COUNT REPETITION OF EVENTS AND POTENTIAL TRANSITIONS (ii)</vt:lpstr>
      <vt:lpstr>GRAPHICAL EXAMPLE OF A STATE</vt:lpstr>
      <vt:lpstr>EXAMPLE OF HOW THE AD-TREE WOULD BE DISPLAYED GRAPHICALLY WITH OCCURRENCES AND REWARDS</vt:lpstr>
      <vt:lpstr>A MARKOV DECISION PROCESS IS USED TO GET THE PROBABILITIES OF EACH STATE</vt:lpstr>
      <vt:lpstr>THE IMPACT MEASURE IS THE BASIS FOR POSTERIOR EVALUATION OF THE DATA</vt:lpstr>
      <vt:lpstr>Presentación de PowerPoint</vt:lpstr>
      <vt:lpstr>THE AIM OF THE PROJECT IS TO CREATE A TIME VALUATION  MEASURE FOR TEAMS TO SEE POTENTIAL HIRINGS/ FIRINGS</vt:lpstr>
      <vt:lpstr>Presentación de PowerPoint</vt:lpstr>
      <vt:lpstr>THERE EXIST DIFFERENT MARKOV MODELS FOR DIFFERENT APPROACHES AND OBJECTIVES</vt:lpstr>
      <vt:lpstr>AN AD-TREE IS USED TO SUMMARIZE RELATIONS OF EVENTS THAT HAPPEN SEQUENTIALLY IN A DATABASE</vt:lpstr>
      <vt:lpstr>DISPLAY OF ACTION EVENTS AND START/ END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cp:lastModifiedBy>
  <cp:revision>769</cp:revision>
  <cp:lastPrinted>2018-02-07T10:12:31Z</cp:lastPrinted>
  <dcterms:created xsi:type="dcterms:W3CDTF">2017-04-24T11:57:25Z</dcterms:created>
  <dcterms:modified xsi:type="dcterms:W3CDTF">2018-10-17T11:28:17Z</dcterms:modified>
</cp:coreProperties>
</file>