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ags/tag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25.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26.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27.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28.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0.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32.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0" r:id="rId3"/>
    <p:sldMasterId id="2147483700" r:id="rId4"/>
    <p:sldMasterId id="2147483714" r:id="rId5"/>
  </p:sldMasterIdLst>
  <p:notesMasterIdLst>
    <p:notesMasterId r:id="rId46"/>
  </p:notesMasterIdLst>
  <p:handoutMasterIdLst>
    <p:handoutMasterId r:id="rId47"/>
  </p:handoutMasterIdLst>
  <p:sldIdLst>
    <p:sldId id="452" r:id="rId6"/>
    <p:sldId id="507" r:id="rId7"/>
    <p:sldId id="495" r:id="rId8"/>
    <p:sldId id="513" r:id="rId9"/>
    <p:sldId id="497" r:id="rId10"/>
    <p:sldId id="499" r:id="rId11"/>
    <p:sldId id="509" r:id="rId12"/>
    <p:sldId id="492" r:id="rId13"/>
    <p:sldId id="518" r:id="rId14"/>
    <p:sldId id="536" r:id="rId15"/>
    <p:sldId id="510" r:id="rId16"/>
    <p:sldId id="487" r:id="rId17"/>
    <p:sldId id="544" r:id="rId18"/>
    <p:sldId id="534" r:id="rId19"/>
    <p:sldId id="515" r:id="rId20"/>
    <p:sldId id="516" r:id="rId21"/>
    <p:sldId id="514" r:id="rId22"/>
    <p:sldId id="519" r:id="rId23"/>
    <p:sldId id="520" r:id="rId24"/>
    <p:sldId id="523" r:id="rId25"/>
    <p:sldId id="524" r:id="rId26"/>
    <p:sldId id="521" r:id="rId27"/>
    <p:sldId id="537" r:id="rId28"/>
    <p:sldId id="535" r:id="rId29"/>
    <p:sldId id="538" r:id="rId30"/>
    <p:sldId id="525" r:id="rId31"/>
    <p:sldId id="526" r:id="rId32"/>
    <p:sldId id="527" r:id="rId33"/>
    <p:sldId id="528" r:id="rId34"/>
    <p:sldId id="530" r:id="rId35"/>
    <p:sldId id="540" r:id="rId36"/>
    <p:sldId id="541" r:id="rId37"/>
    <p:sldId id="529" r:id="rId38"/>
    <p:sldId id="533" r:id="rId39"/>
    <p:sldId id="531" r:id="rId40"/>
    <p:sldId id="532" r:id="rId41"/>
    <p:sldId id="542" r:id="rId42"/>
    <p:sldId id="543" r:id="rId43"/>
    <p:sldId id="458" r:id="rId44"/>
    <p:sldId id="486" r:id="rId45"/>
  </p:sldIdLst>
  <p:sldSz cx="9144000" cy="6858000" type="screen4x3"/>
  <p:notesSz cx="9144000" cy="6858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2" userDrawn="1">
          <p15:clr>
            <a:srgbClr val="A4A3A4"/>
          </p15:clr>
        </p15:guide>
        <p15:guide id="2" pos="564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es" initials="C" lastIdx="1" clrIdx="0">
    <p:extLst>
      <p:ext uri="{19B8F6BF-5375-455C-9EA6-DF929625EA0E}">
        <p15:presenceInfo xmlns:p15="http://schemas.microsoft.com/office/powerpoint/2012/main" userId="Car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66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1" autoAdjust="0"/>
    <p:restoredTop sz="95118" autoAdjust="0"/>
  </p:normalViewPr>
  <p:slideViewPr>
    <p:cSldViewPr>
      <p:cViewPr varScale="1">
        <p:scale>
          <a:sx n="81" d="100"/>
          <a:sy n="81" d="100"/>
        </p:scale>
        <p:origin x="924" y="90"/>
      </p:cViewPr>
      <p:guideLst>
        <p:guide orient="horz" pos="2432"/>
        <p:guide pos="56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73E7F7F1-0CBD-425B-9451-9CA0377A5658}"/>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GB"/>
          </a:p>
        </p:txBody>
      </p:sp>
      <p:sp>
        <p:nvSpPr>
          <p:cNvPr id="3" name="Marcador de fecha 2">
            <a:extLst>
              <a:ext uri="{FF2B5EF4-FFF2-40B4-BE49-F238E27FC236}">
                <a16:creationId xmlns:a16="http://schemas.microsoft.com/office/drawing/2014/main" id="{2BEE99B5-3DE3-494E-BF9C-6110BF5AF0FF}"/>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F59DF75-91D9-4DE9-A1C1-55DC2BC4E1C0}" type="datetimeFigureOut">
              <a:rPr lang="en-GB" smtClean="0"/>
              <a:t>07/01/2019</a:t>
            </a:fld>
            <a:endParaRPr lang="en-GB"/>
          </a:p>
        </p:txBody>
      </p:sp>
      <p:sp>
        <p:nvSpPr>
          <p:cNvPr id="4" name="Marcador de pie de página 3">
            <a:extLst>
              <a:ext uri="{FF2B5EF4-FFF2-40B4-BE49-F238E27FC236}">
                <a16:creationId xmlns:a16="http://schemas.microsoft.com/office/drawing/2014/main" id="{A002DFA4-9B88-4042-A822-46407A66C757}"/>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a:extLst>
              <a:ext uri="{FF2B5EF4-FFF2-40B4-BE49-F238E27FC236}">
                <a16:creationId xmlns:a16="http://schemas.microsoft.com/office/drawing/2014/main" id="{D9C8EF4E-1E2F-4744-9144-191D00DE0824}"/>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15844BB-EC22-4550-967F-26DECB70532A}" type="slidenum">
              <a:rPr lang="en-GB" smtClean="0"/>
              <a:t>‹Nº›</a:t>
            </a:fld>
            <a:endParaRPr lang="en-GB"/>
          </a:p>
        </p:txBody>
      </p:sp>
    </p:spTree>
    <p:extLst>
      <p:ext uri="{BB962C8B-B14F-4D97-AF65-F5344CB8AC3E}">
        <p14:creationId xmlns:p14="http://schemas.microsoft.com/office/powerpoint/2010/main" val="3219696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a-E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09BAD18-371A-4E23-A442-1F32905F4409}" type="datetimeFigureOut">
              <a:rPr lang="ca-ES" smtClean="0"/>
              <a:t>7/1/2019</a:t>
            </a:fld>
            <a:endParaRPr lang="ca-E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ca-E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ca-E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223D66E-FBF9-41D0-A3F0-6369837E3BEB}" type="slidenum">
              <a:rPr lang="ca-ES" smtClean="0"/>
              <a:t>‹Nº›</a:t>
            </a:fld>
            <a:endParaRPr lang="ca-ES"/>
          </a:p>
        </p:txBody>
      </p:sp>
    </p:spTree>
    <p:extLst>
      <p:ext uri="{BB962C8B-B14F-4D97-AF65-F5344CB8AC3E}">
        <p14:creationId xmlns:p14="http://schemas.microsoft.com/office/powerpoint/2010/main" val="4062435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err="1"/>
              <a:t>tthealarmturnsred</a:t>
            </a:r>
            <a:r>
              <a:rPr lang="en-US" u="sng" dirty="0"/>
              <a:t> withprobability0.2,andonceitdoes,itreturnsto greenwithprobability0.1.Theactionspaceisdeﬁnedas{move </a:t>
            </a:r>
            <a:r>
              <a:rPr lang="en-US" u="sng" dirty="0" err="1"/>
              <a:t>left,move</a:t>
            </a:r>
            <a:r>
              <a:rPr lang="en-US" u="sng" dirty="0"/>
              <a:t> </a:t>
            </a:r>
            <a:r>
              <a:rPr lang="en-US" u="sng" dirty="0" err="1"/>
              <a:t>right,look</a:t>
            </a:r>
            <a:r>
              <a:rPr lang="en-US" u="sng" dirty="0"/>
              <a:t> alarm} and when moving the probability of reaching the target location is 0.8 while the robot stays in the same location with probability 0.2. The reward for reaching the current goal is 0.3 for a corridor length of 3.</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a:t>
            </a:fld>
            <a:endParaRPr lang="es-ES_tradnl">
              <a:solidFill>
                <a:prstClr val="black"/>
              </a:solidFill>
            </a:endParaRPr>
          </a:p>
        </p:txBody>
      </p:sp>
    </p:spTree>
    <p:extLst>
      <p:ext uri="{BB962C8B-B14F-4D97-AF65-F5344CB8AC3E}">
        <p14:creationId xmlns:p14="http://schemas.microsoft.com/office/powerpoint/2010/main" val="970234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15</a:t>
            </a:fld>
            <a:endParaRPr lang="es-ES_tradnl">
              <a:solidFill>
                <a:prstClr val="black"/>
              </a:solidFill>
            </a:endParaRPr>
          </a:p>
        </p:txBody>
      </p:sp>
    </p:spTree>
    <p:extLst>
      <p:ext uri="{BB962C8B-B14F-4D97-AF65-F5344CB8AC3E}">
        <p14:creationId xmlns:p14="http://schemas.microsoft.com/office/powerpoint/2010/main" val="3917536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16</a:t>
            </a:fld>
            <a:endParaRPr lang="es-ES_tradnl">
              <a:solidFill>
                <a:prstClr val="black"/>
              </a:solidFill>
            </a:endParaRPr>
          </a:p>
        </p:txBody>
      </p:sp>
    </p:spTree>
    <p:extLst>
      <p:ext uri="{BB962C8B-B14F-4D97-AF65-F5344CB8AC3E}">
        <p14:creationId xmlns:p14="http://schemas.microsoft.com/office/powerpoint/2010/main" val="2241263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17</a:t>
            </a:fld>
            <a:endParaRPr lang="es-ES_tradnl">
              <a:solidFill>
                <a:prstClr val="black"/>
              </a:solidFill>
            </a:endParaRPr>
          </a:p>
        </p:txBody>
      </p:sp>
    </p:spTree>
    <p:extLst>
      <p:ext uri="{BB962C8B-B14F-4D97-AF65-F5344CB8AC3E}">
        <p14:creationId xmlns:p14="http://schemas.microsoft.com/office/powerpoint/2010/main" val="3452030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18</a:t>
            </a:fld>
            <a:endParaRPr lang="es-ES_tradnl">
              <a:solidFill>
                <a:prstClr val="black"/>
              </a:solidFill>
            </a:endParaRPr>
          </a:p>
        </p:txBody>
      </p:sp>
    </p:spTree>
    <p:extLst>
      <p:ext uri="{BB962C8B-B14F-4D97-AF65-F5344CB8AC3E}">
        <p14:creationId xmlns:p14="http://schemas.microsoft.com/office/powerpoint/2010/main" val="3630057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19</a:t>
            </a:fld>
            <a:endParaRPr lang="es-ES_tradnl">
              <a:solidFill>
                <a:prstClr val="black"/>
              </a:solidFill>
            </a:endParaRPr>
          </a:p>
        </p:txBody>
      </p:sp>
    </p:spTree>
    <p:extLst>
      <p:ext uri="{BB962C8B-B14F-4D97-AF65-F5344CB8AC3E}">
        <p14:creationId xmlns:p14="http://schemas.microsoft.com/office/powerpoint/2010/main" val="3939930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20</a:t>
            </a:fld>
            <a:endParaRPr lang="es-ES_tradnl">
              <a:solidFill>
                <a:prstClr val="black"/>
              </a:solidFill>
            </a:endParaRPr>
          </a:p>
        </p:txBody>
      </p:sp>
    </p:spTree>
    <p:extLst>
      <p:ext uri="{BB962C8B-B14F-4D97-AF65-F5344CB8AC3E}">
        <p14:creationId xmlns:p14="http://schemas.microsoft.com/office/powerpoint/2010/main" val="2565109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21</a:t>
            </a:fld>
            <a:endParaRPr lang="es-ES_tradnl">
              <a:solidFill>
                <a:prstClr val="black"/>
              </a:solidFill>
            </a:endParaRPr>
          </a:p>
        </p:txBody>
      </p:sp>
    </p:spTree>
    <p:extLst>
      <p:ext uri="{BB962C8B-B14F-4D97-AF65-F5344CB8AC3E}">
        <p14:creationId xmlns:p14="http://schemas.microsoft.com/office/powerpoint/2010/main" val="2538388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22</a:t>
            </a:fld>
            <a:endParaRPr lang="es-ES_tradnl">
              <a:solidFill>
                <a:prstClr val="black"/>
              </a:solidFill>
            </a:endParaRPr>
          </a:p>
        </p:txBody>
      </p:sp>
    </p:spTree>
    <p:extLst>
      <p:ext uri="{BB962C8B-B14F-4D97-AF65-F5344CB8AC3E}">
        <p14:creationId xmlns:p14="http://schemas.microsoft.com/office/powerpoint/2010/main" val="3372056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23</a:t>
            </a:fld>
            <a:endParaRPr lang="es-ES_tradnl">
              <a:solidFill>
                <a:prstClr val="black"/>
              </a:solidFill>
            </a:endParaRPr>
          </a:p>
        </p:txBody>
      </p:sp>
    </p:spTree>
    <p:extLst>
      <p:ext uri="{BB962C8B-B14F-4D97-AF65-F5344CB8AC3E}">
        <p14:creationId xmlns:p14="http://schemas.microsoft.com/office/powerpoint/2010/main" val="1911466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24</a:t>
            </a:fld>
            <a:endParaRPr lang="es-ES_tradnl">
              <a:solidFill>
                <a:prstClr val="black"/>
              </a:solidFill>
            </a:endParaRPr>
          </a:p>
        </p:txBody>
      </p:sp>
    </p:spTree>
    <p:extLst>
      <p:ext uri="{BB962C8B-B14F-4D97-AF65-F5344CB8AC3E}">
        <p14:creationId xmlns:p14="http://schemas.microsoft.com/office/powerpoint/2010/main" val="1002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dirty="0" err="1">
                <a:solidFill>
                  <a:srgbClr val="000000"/>
                </a:solidFill>
              </a:rPr>
              <a:t>Corsi</a:t>
            </a:r>
            <a:r>
              <a:rPr lang="en-US" sz="1200" dirty="0">
                <a:solidFill>
                  <a:srgbClr val="000000"/>
                </a:solidFill>
              </a:rPr>
              <a:t>: </a:t>
            </a:r>
            <a:r>
              <a:rPr lang="en-US" b="0" dirty="0"/>
              <a:t>Measured as either a ratio (like plus-minus) of shot attempts for less shot attempts against, or as a percentage. </a:t>
            </a:r>
          </a:p>
          <a:p>
            <a:r>
              <a:rPr lang="en-US" b="0" dirty="0"/>
              <a:t>most players will have a </a:t>
            </a:r>
            <a:r>
              <a:rPr lang="en-US" b="0" dirty="0" err="1"/>
              <a:t>Corsi</a:t>
            </a:r>
            <a:r>
              <a:rPr lang="en-US" b="0" dirty="0"/>
              <a:t> For percentage between 40 and 60. A player or team ranked above 55% is often considered "elite"</a:t>
            </a:r>
          </a:p>
          <a:p>
            <a:endParaRPr lang="en-US" sz="1200" dirty="0">
              <a:solidFill>
                <a:srgbClr val="000000"/>
              </a:solidFill>
            </a:endParaRPr>
          </a:p>
          <a:p>
            <a:r>
              <a:rPr lang="en-US" sz="1200" dirty="0">
                <a:solidFill>
                  <a:srgbClr val="000000"/>
                </a:solidFill>
              </a:rPr>
              <a:t>PDO: According to Wilson, a player or team with a PDO over 102 is "probably not as good as they seem", while a player or team below 98 likely is better than they appear.</a:t>
            </a:r>
            <a:endParaRPr lang="en-US" u="sng"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4</a:t>
            </a:fld>
            <a:endParaRPr lang="es-ES_tradnl">
              <a:solidFill>
                <a:prstClr val="black"/>
              </a:solidFill>
            </a:endParaRPr>
          </a:p>
        </p:txBody>
      </p:sp>
    </p:spTree>
    <p:extLst>
      <p:ext uri="{BB962C8B-B14F-4D97-AF65-F5344CB8AC3E}">
        <p14:creationId xmlns:p14="http://schemas.microsoft.com/office/powerpoint/2010/main" val="2134043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25</a:t>
            </a:fld>
            <a:endParaRPr lang="es-ES_tradnl">
              <a:solidFill>
                <a:prstClr val="black"/>
              </a:solidFill>
            </a:endParaRPr>
          </a:p>
        </p:txBody>
      </p:sp>
    </p:spTree>
    <p:extLst>
      <p:ext uri="{BB962C8B-B14F-4D97-AF65-F5344CB8AC3E}">
        <p14:creationId xmlns:p14="http://schemas.microsoft.com/office/powerpoint/2010/main" val="4275905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27</a:t>
            </a:fld>
            <a:endParaRPr lang="es-ES_tradnl">
              <a:solidFill>
                <a:prstClr val="black"/>
              </a:solidFill>
            </a:endParaRPr>
          </a:p>
        </p:txBody>
      </p:sp>
    </p:spTree>
    <p:extLst>
      <p:ext uri="{BB962C8B-B14F-4D97-AF65-F5344CB8AC3E}">
        <p14:creationId xmlns:p14="http://schemas.microsoft.com/office/powerpoint/2010/main" val="2303972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28</a:t>
            </a:fld>
            <a:endParaRPr lang="es-ES_tradnl">
              <a:solidFill>
                <a:prstClr val="black"/>
              </a:solidFill>
            </a:endParaRPr>
          </a:p>
        </p:txBody>
      </p:sp>
    </p:spTree>
    <p:extLst>
      <p:ext uri="{BB962C8B-B14F-4D97-AF65-F5344CB8AC3E}">
        <p14:creationId xmlns:p14="http://schemas.microsoft.com/office/powerpoint/2010/main" val="950863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29</a:t>
            </a:fld>
            <a:endParaRPr lang="es-ES_tradnl">
              <a:solidFill>
                <a:prstClr val="black"/>
              </a:solidFill>
            </a:endParaRPr>
          </a:p>
        </p:txBody>
      </p:sp>
    </p:spTree>
    <p:extLst>
      <p:ext uri="{BB962C8B-B14F-4D97-AF65-F5344CB8AC3E}">
        <p14:creationId xmlns:p14="http://schemas.microsoft.com/office/powerpoint/2010/main" val="1272397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30</a:t>
            </a:fld>
            <a:endParaRPr lang="es-ES_tradnl">
              <a:solidFill>
                <a:prstClr val="black"/>
              </a:solidFill>
            </a:endParaRPr>
          </a:p>
        </p:txBody>
      </p:sp>
    </p:spTree>
    <p:extLst>
      <p:ext uri="{BB962C8B-B14F-4D97-AF65-F5344CB8AC3E}">
        <p14:creationId xmlns:p14="http://schemas.microsoft.com/office/powerpoint/2010/main" val="307615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31</a:t>
            </a:fld>
            <a:endParaRPr lang="es-ES_tradnl">
              <a:solidFill>
                <a:prstClr val="black"/>
              </a:solidFill>
            </a:endParaRPr>
          </a:p>
        </p:txBody>
      </p:sp>
    </p:spTree>
    <p:extLst>
      <p:ext uri="{BB962C8B-B14F-4D97-AF65-F5344CB8AC3E}">
        <p14:creationId xmlns:p14="http://schemas.microsoft.com/office/powerpoint/2010/main" val="3778313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32</a:t>
            </a:fld>
            <a:endParaRPr lang="es-ES_tradnl">
              <a:solidFill>
                <a:prstClr val="black"/>
              </a:solidFill>
            </a:endParaRPr>
          </a:p>
        </p:txBody>
      </p:sp>
    </p:spTree>
    <p:extLst>
      <p:ext uri="{BB962C8B-B14F-4D97-AF65-F5344CB8AC3E}">
        <p14:creationId xmlns:p14="http://schemas.microsoft.com/office/powerpoint/2010/main" val="2178538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33</a:t>
            </a:fld>
            <a:endParaRPr lang="es-ES_tradnl">
              <a:solidFill>
                <a:prstClr val="black"/>
              </a:solidFill>
            </a:endParaRPr>
          </a:p>
        </p:txBody>
      </p:sp>
    </p:spTree>
    <p:extLst>
      <p:ext uri="{BB962C8B-B14F-4D97-AF65-F5344CB8AC3E}">
        <p14:creationId xmlns:p14="http://schemas.microsoft.com/office/powerpoint/2010/main" val="3369847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34</a:t>
            </a:fld>
            <a:endParaRPr lang="es-ES_tradnl">
              <a:solidFill>
                <a:prstClr val="black"/>
              </a:solidFill>
            </a:endParaRPr>
          </a:p>
        </p:txBody>
      </p:sp>
    </p:spTree>
    <p:extLst>
      <p:ext uri="{BB962C8B-B14F-4D97-AF65-F5344CB8AC3E}">
        <p14:creationId xmlns:p14="http://schemas.microsoft.com/office/powerpoint/2010/main" val="3483545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35</a:t>
            </a:fld>
            <a:endParaRPr lang="es-ES_tradnl">
              <a:solidFill>
                <a:prstClr val="black"/>
              </a:solidFill>
            </a:endParaRPr>
          </a:p>
        </p:txBody>
      </p:sp>
    </p:spTree>
    <p:extLst>
      <p:ext uri="{BB962C8B-B14F-4D97-AF65-F5344CB8AC3E}">
        <p14:creationId xmlns:p14="http://schemas.microsoft.com/office/powerpoint/2010/main" val="3770617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err="1"/>
              <a:t>tthealarmturnsred</a:t>
            </a:r>
            <a:r>
              <a:rPr lang="en-US" u="sng" dirty="0"/>
              <a:t> withprobability0.2,andonceitdoes,itreturnsto greenwithprobability0.1.Theactionspaceisdeﬁnedas{move </a:t>
            </a:r>
            <a:r>
              <a:rPr lang="en-US" u="sng" dirty="0" err="1"/>
              <a:t>left,move</a:t>
            </a:r>
            <a:r>
              <a:rPr lang="en-US" u="sng" dirty="0"/>
              <a:t> </a:t>
            </a:r>
            <a:r>
              <a:rPr lang="en-US" u="sng" dirty="0" err="1"/>
              <a:t>right,look</a:t>
            </a:r>
            <a:r>
              <a:rPr lang="en-US" u="sng" dirty="0"/>
              <a:t> alarm} and when moving the probability of reaching the target location is 0.8 while the robot stays in the same location with probability 0.2. The reward for reaching the current goal is 0.3 for a corridor length of 3.</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6</a:t>
            </a:fld>
            <a:endParaRPr lang="es-ES_tradnl">
              <a:solidFill>
                <a:prstClr val="black"/>
              </a:solidFill>
            </a:endParaRPr>
          </a:p>
        </p:txBody>
      </p:sp>
    </p:spTree>
    <p:extLst>
      <p:ext uri="{BB962C8B-B14F-4D97-AF65-F5344CB8AC3E}">
        <p14:creationId xmlns:p14="http://schemas.microsoft.com/office/powerpoint/2010/main" val="3216251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sz="1200" dirty="0"/>
              <a:t>General analysis</a:t>
            </a:r>
          </a:p>
          <a:p>
            <a:r>
              <a:rPr lang="es-ES_tradnl" sz="1200" b="1" dirty="0" err="1">
                <a:solidFill>
                  <a:prstClr val="black"/>
                </a:solidFill>
                <a:cs typeface="Arial" pitchFamily="34" charset="0"/>
              </a:rPr>
              <a:t>Distribution</a:t>
            </a:r>
            <a:r>
              <a:rPr lang="es-ES_tradnl" sz="1200" b="1" dirty="0">
                <a:solidFill>
                  <a:prstClr val="black"/>
                </a:solidFill>
                <a:cs typeface="Arial" pitchFamily="34" charset="0"/>
              </a:rPr>
              <a:t> </a:t>
            </a:r>
            <a:r>
              <a:rPr lang="es-ES_tradnl" sz="1200" b="1" dirty="0" err="1">
                <a:solidFill>
                  <a:prstClr val="black"/>
                </a:solidFill>
                <a:cs typeface="Arial" pitchFamily="34" charset="0"/>
              </a:rPr>
              <a:t>of</a:t>
            </a:r>
            <a:r>
              <a:rPr lang="es-ES_tradnl" sz="1200" b="1" dirty="0">
                <a:solidFill>
                  <a:prstClr val="black"/>
                </a:solidFill>
                <a:cs typeface="Arial" pitchFamily="34" charset="0"/>
              </a:rPr>
              <a:t> </a:t>
            </a:r>
            <a:r>
              <a:rPr lang="es-ES_tradnl" sz="1200" b="1" dirty="0" err="1">
                <a:solidFill>
                  <a:prstClr val="black"/>
                </a:solidFill>
                <a:cs typeface="Arial" pitchFamily="34" charset="0"/>
              </a:rPr>
              <a:t>players</a:t>
            </a:r>
            <a:r>
              <a:rPr lang="es-ES_tradnl" sz="1200" b="1" dirty="0">
                <a:solidFill>
                  <a:prstClr val="black"/>
                </a:solidFill>
                <a:cs typeface="Arial" pitchFamily="34" charset="0"/>
              </a:rPr>
              <a:t>’ </a:t>
            </a:r>
            <a:r>
              <a:rPr lang="es-ES_tradnl" sz="1200" b="1" dirty="0" err="1">
                <a:solidFill>
                  <a:prstClr val="black"/>
                </a:solidFill>
                <a:cs typeface="Arial" pitchFamily="34" charset="0"/>
              </a:rPr>
              <a:t>valuation</a:t>
            </a:r>
            <a:r>
              <a:rPr lang="es-ES_tradnl" sz="1200" b="1" dirty="0">
                <a:solidFill>
                  <a:prstClr val="black"/>
                </a:solidFill>
                <a:cs typeface="Arial" pitchFamily="34" charset="0"/>
              </a:rPr>
              <a:t> </a:t>
            </a:r>
            <a:r>
              <a:rPr lang="es-ES_tradnl" sz="1200" b="1" dirty="0" err="1">
                <a:solidFill>
                  <a:prstClr val="black"/>
                </a:solidFill>
                <a:cs typeface="Arial" pitchFamily="34" charset="0"/>
              </a:rPr>
              <a:t>on</a:t>
            </a:r>
            <a:r>
              <a:rPr lang="es-ES_tradnl" sz="1200" b="1" dirty="0">
                <a:solidFill>
                  <a:prstClr val="black"/>
                </a:solidFill>
                <a:cs typeface="Arial" pitchFamily="34" charset="0"/>
              </a:rPr>
              <a:t> </a:t>
            </a:r>
            <a:r>
              <a:rPr lang="es-ES_tradnl" sz="1200" b="1" dirty="0" err="1">
                <a:solidFill>
                  <a:prstClr val="black"/>
                </a:solidFill>
                <a:cs typeface="Arial" pitchFamily="34" charset="0"/>
              </a:rPr>
              <a:t>matches</a:t>
            </a:r>
            <a:r>
              <a:rPr lang="en-GB" sz="1200" dirty="0"/>
              <a:t>. That means that the metrics are therefore usable for other years prediction. </a:t>
            </a:r>
          </a:p>
          <a:p>
            <a:r>
              <a:rPr lang="en-GB" sz="1200" dirty="0"/>
              <a:t>It has also been commented the fact that the valuation distribution is skewed to the right, possibly meaning that players often perform between some ranges, and that there are few players who consistently may have some outstanding performances that are larger than the average of the players performance.</a:t>
            </a:r>
          </a:p>
          <a:p>
            <a:r>
              <a:rPr lang="en-GB" sz="1200" dirty="0"/>
              <a:t>In ﬁgure 5.3, all metrics except the </a:t>
            </a:r>
            <a:r>
              <a:rPr lang="en-GB" sz="1200" dirty="0" err="1"/>
              <a:t>Collectiveh</a:t>
            </a:r>
            <a:r>
              <a:rPr lang="en-GB" sz="1200" dirty="0"/>
              <a:t> (Collective/time (hours)) have a clear separation between the mean and the median (the 50% quantile). </a:t>
            </a:r>
          </a:p>
          <a:p>
            <a:r>
              <a:rPr lang="en-GB" sz="1200" dirty="0"/>
              <a:t>In ﬁgure 5.4, the </a:t>
            </a:r>
            <a:r>
              <a:rPr lang="en-GB" sz="1200" dirty="0" err="1"/>
              <a:t>PlusMinus</a:t>
            </a:r>
            <a:r>
              <a:rPr lang="en-GB" sz="1200" dirty="0"/>
              <a:t> measure does not seem to be a good metric to predict players Salary at all, since there is no dependence between salary and the metric values. This makes sense since the </a:t>
            </a:r>
            <a:r>
              <a:rPr lang="en-GB" sz="1200" dirty="0" err="1"/>
              <a:t>PlusMinus</a:t>
            </a:r>
            <a:r>
              <a:rPr lang="en-GB" sz="1200" dirty="0"/>
              <a:t> measure accounts for the number of goals that occur while a player is on the ﬁeld. </a:t>
            </a:r>
          </a:p>
          <a:p>
            <a:endParaRPr lang="en-GB" sz="1200" dirty="0"/>
          </a:p>
          <a:p>
            <a:r>
              <a:rPr lang="en-GB" sz="1200" dirty="0"/>
              <a:t>The Direct and the Points metrics seem to be fairly good to predict players Salary for </a:t>
            </a:r>
            <a:r>
              <a:rPr lang="en-GB" sz="1200" dirty="0" err="1"/>
              <a:t>Foward</a:t>
            </a:r>
            <a:r>
              <a:rPr lang="en-GB" sz="1200" dirty="0"/>
              <a:t> and Defender players. </a:t>
            </a:r>
          </a:p>
          <a:p>
            <a:r>
              <a:rPr lang="en-GB" sz="1200" dirty="0"/>
              <a:t>Also, the Collective measure performs better for the prediction in general players performance. This might be misleading since the Collective measure takes into account the sum of all impact actions of players in the rink while that speciﬁc player is in the </a:t>
            </a:r>
            <a:r>
              <a:rPr lang="en-US" sz="1200" dirty="0"/>
              <a:t>rink. Of course, if a player has been playing good through the season, that player will continue playing even more time since he is proven useful to the team. Also, this measure can be misleading and must be interpreted only between players playing in similar position and similar number of matches. </a:t>
            </a:r>
          </a:p>
          <a:p>
            <a:r>
              <a:rPr lang="en-US" sz="1200" dirty="0"/>
              <a:t>Since goalkeepers are the players who play most of the time, they are getting all impact actions of their teams and that is why their performances are the highest ones. Both </a:t>
            </a:r>
            <a:r>
              <a:rPr lang="en-US" sz="1200" dirty="0" err="1"/>
              <a:t>Directh</a:t>
            </a:r>
            <a:r>
              <a:rPr lang="en-US" sz="1200" dirty="0"/>
              <a:t> and </a:t>
            </a:r>
            <a:r>
              <a:rPr lang="en-US" sz="1200" dirty="0" err="1"/>
              <a:t>Collectiveh</a:t>
            </a:r>
            <a:r>
              <a:rPr lang="en-US" sz="1200" dirty="0"/>
              <a:t> seem to have some kind of logarithmic dependence, which could be interesting to predict players salary based on performances. Figure 5.4 shows that </a:t>
            </a:r>
            <a:r>
              <a:rPr lang="en-US" sz="1200" dirty="0" err="1"/>
              <a:t>GPPoints</a:t>
            </a:r>
            <a:r>
              <a:rPr lang="en-US" sz="1200" dirty="0"/>
              <a:t>, </a:t>
            </a:r>
            <a:r>
              <a:rPr lang="en-US" sz="1200" dirty="0" err="1"/>
              <a:t>GPDirect</a:t>
            </a:r>
            <a:r>
              <a:rPr lang="en-US" sz="1200" dirty="0"/>
              <a:t> and </a:t>
            </a:r>
            <a:r>
              <a:rPr lang="en-US" sz="1200" dirty="0" err="1"/>
              <a:t>GPCollective</a:t>
            </a:r>
            <a:r>
              <a:rPr lang="en-US" sz="1200" dirty="0"/>
              <a:t> are be able to capture the linear dependence between players’ performance and Salary for Forward and Defender players. </a:t>
            </a:r>
          </a:p>
          <a:p>
            <a:endParaRPr lang="en-US" sz="1200" dirty="0"/>
          </a:p>
          <a:p>
            <a:r>
              <a:rPr lang="en-US" sz="1200" dirty="0"/>
              <a:t>Nevertheless, metrics divided by time do not seem to have any impact on players performance. That makes sense, since the Games Played (GP) measure takes into account to some extent the time a player plays (</a:t>
            </a:r>
            <a:r>
              <a:rPr lang="en-US" sz="1200" dirty="0" err="1"/>
              <a:t>e.g.the</a:t>
            </a:r>
            <a:r>
              <a:rPr lang="en-US" sz="1200" dirty="0"/>
              <a:t> more matches a player plays, the more is playing).</a:t>
            </a:r>
          </a:p>
          <a:p>
            <a:endParaRPr lang="en-US" sz="1200" dirty="0"/>
          </a:p>
          <a:p>
            <a:r>
              <a:rPr lang="en-US" sz="1200" dirty="0"/>
              <a:t>Time series forecasting of metrics The best time series ARIMA model for forecasting players performance has proven to be an ARIMA (0,0,0) which is indeed the mean of all previous matches. In other words: based on my original dataset and on my impact measures, I cannot predict better than the mean. This means that players performance may not depend on the n previous matches as sometimes believed when people say that a player is on ﬁre for some consecutive matches but it just happens that player has normal ups and downs, non-related to n previous matches performances, but just on their average level performance through the whole season. This goes in line with the hot hands fallacy [19], which tries to proof that a person who experiences a successful outcome in a random event (e.g. a match) has not a greater chance of success in successive trials.</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36</a:t>
            </a:fld>
            <a:endParaRPr lang="es-ES_tradnl">
              <a:solidFill>
                <a:prstClr val="black"/>
              </a:solidFill>
            </a:endParaRPr>
          </a:p>
        </p:txBody>
      </p:sp>
    </p:spTree>
    <p:extLst>
      <p:ext uri="{BB962C8B-B14F-4D97-AF65-F5344CB8AC3E}">
        <p14:creationId xmlns:p14="http://schemas.microsoft.com/office/powerpoint/2010/main" val="957502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sz="1200" b="1" dirty="0"/>
              <a:t>The deﬁnition of a state </a:t>
            </a:r>
          </a:p>
          <a:p>
            <a:r>
              <a:rPr lang="en-GB" sz="1200" dirty="0"/>
              <a:t>In this thesis, I have assumed to have as state nodes the combination of 3 context variables (Manpower Differential, Goal Differential, Period) and actions associated with the Team (T) having the puck or winning the action and a categorical Zone (Z) in which the action is happening based on the team’s performing the action (</a:t>
            </a:r>
            <a:r>
              <a:rPr lang="en-GB" sz="1200" dirty="0" err="1"/>
              <a:t>i.e</a:t>
            </a:r>
            <a:r>
              <a:rPr lang="en-GB" sz="1200" dirty="0"/>
              <a:t> a(T,Z)). </a:t>
            </a:r>
          </a:p>
          <a:p>
            <a:r>
              <a:rPr lang="en-GB" sz="1200" dirty="0"/>
              <a:t>It would be interesting to include new state variables such as a time remaining in the quarter, meaning that maybe when almost no time is left, the actions taken may have a lower impact on the scoring due to time pressure or duration of the possession until the moment of the action, meaning that the probability of scoring given that you have had the puck might differ when the length of the possession is signiﬁcantly different.</a:t>
            </a:r>
          </a:p>
          <a:p>
            <a:r>
              <a:rPr lang="en-GB" sz="1200" b="1" dirty="0"/>
              <a:t>The choice of the reward function </a:t>
            </a:r>
            <a:r>
              <a:rPr lang="en-GB" sz="1200" dirty="0"/>
              <a:t>The choice of the reward value for actions in the </a:t>
            </a:r>
            <a:r>
              <a:rPr lang="en-GB" sz="1200" dirty="0" err="1"/>
              <a:t>markov</a:t>
            </a:r>
            <a:r>
              <a:rPr lang="en-GB" sz="1200" dirty="0"/>
              <a:t> decision process has not been </a:t>
            </a:r>
            <a:r>
              <a:rPr lang="en-GB" sz="1200" dirty="0" err="1"/>
              <a:t>discussedinthisarticlenorontheonesIhaveread</a:t>
            </a:r>
            <a:r>
              <a:rPr lang="en-GB" sz="1200" dirty="0"/>
              <a:t>. </a:t>
            </a:r>
            <a:r>
              <a:rPr lang="en-GB" sz="1200" dirty="0" err="1"/>
              <a:t>Nevertheless,itwouldbeinterestingtodoa</a:t>
            </a:r>
            <a:r>
              <a:rPr lang="en-GB" sz="1200" dirty="0"/>
              <a:t> studyoftheimpactofdifferentsetsofrewardsformorethanoneactionatatime,andseeing how that affects the impact of a speciﬁc actions and their change.</a:t>
            </a:r>
          </a:p>
          <a:p>
            <a:endParaRPr lang="en-GB" sz="1200" dirty="0"/>
          </a:p>
          <a:p>
            <a:r>
              <a:rPr lang="en-GB" sz="1200" b="1" dirty="0"/>
              <a:t>Time series forecasting In terms of time series modelling and prediction, only ARIMA models have been evaluated</a:t>
            </a:r>
            <a:r>
              <a:rPr lang="en-GB" sz="1200" dirty="0"/>
              <a:t>. Other models such as Neural Networks or Gaussian Processes could be tried to evaluate whethertherecouldbeageneralmodelthatcouldﬁtplayersevaluationbetterthanthemean.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37</a:t>
            </a:fld>
            <a:endParaRPr lang="es-ES_tradnl">
              <a:solidFill>
                <a:prstClr val="black"/>
              </a:solidFill>
            </a:endParaRPr>
          </a:p>
        </p:txBody>
      </p:sp>
    </p:spTree>
    <p:extLst>
      <p:ext uri="{BB962C8B-B14F-4D97-AF65-F5344CB8AC3E}">
        <p14:creationId xmlns:p14="http://schemas.microsoft.com/office/powerpoint/2010/main" val="501577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dirty="0"/>
              <a:t>In the light of the results got and the shape of players performance, I sincerely do not think that any model would ﬁt signiﬁcantly well the data. Instead, I would try to get a richer data set in terms of performing actions. For instance, having passes or pucks in the action variable would enable to have a better precision of the action’s impact and therefore of the player performance as in [24], [25] or [15]. Also, the new dataset could have non-discretized or less discretized the Zone variable to quantify better the impact actions as in the latter papers above. As a matter of </a:t>
            </a:r>
            <a:r>
              <a:rPr lang="en-GB" dirty="0" err="1"/>
              <a:t>fact,Ihavenotgivenanyclearruletodecidewhethertohire</a:t>
            </a:r>
            <a:r>
              <a:rPr lang="en-GB" dirty="0"/>
              <a:t>/ﬁre/maintain a player. Some new research could involve quantile analysis to decide whether a player </a:t>
            </a:r>
            <a:r>
              <a:rPr lang="en-GB" dirty="0" err="1"/>
              <a:t>wouldbeﬁred</a:t>
            </a:r>
            <a:r>
              <a:rPr lang="en-GB" dirty="0"/>
              <a:t>/hired/maintained. Inﬁgure6.1,Ihavediscretizedthesalaryrangeofplayers </a:t>
            </a:r>
            <a:r>
              <a:rPr lang="en-GB" dirty="0" err="1"/>
              <a:t>suchthataspeciﬁcnumbergoesfromthatnumbertothenextoneonthex</a:t>
            </a:r>
            <a:r>
              <a:rPr lang="en-GB" dirty="0"/>
              <a:t>-axis(e.g. if0,from 0-0.5M). All players performance have been allocated in Salary ranges and then, for each discrete salary range, quantile performances are shown by position and range for several metrics. With that, a combination of metrics could be settled such that if a player appears to be over the 75% quantile for their speciﬁc range, then that player could be a potential hiring, and </a:t>
            </a:r>
            <a:r>
              <a:rPr lang="en-GB" dirty="0" err="1"/>
              <a:t>viceversa</a:t>
            </a:r>
            <a:r>
              <a:rPr lang="en-GB" dirty="0"/>
              <a:t>.</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38</a:t>
            </a:fld>
            <a:endParaRPr lang="es-ES_tradnl">
              <a:solidFill>
                <a:prstClr val="black"/>
              </a:solidFill>
            </a:endParaRPr>
          </a:p>
        </p:txBody>
      </p:sp>
    </p:spTree>
    <p:extLst>
      <p:ext uri="{BB962C8B-B14F-4D97-AF65-F5344CB8AC3E}">
        <p14:creationId xmlns:p14="http://schemas.microsoft.com/office/powerpoint/2010/main" val="5226502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For example, [</a:t>
            </a:r>
            <a:r>
              <a:rPr lang="en-US" dirty="0" err="1">
                <a:solidFill>
                  <a:srgbClr val="000000"/>
                </a:solidFill>
                <a:latin typeface="Arial" panose="020B0604020202020204" pitchFamily="34" charset="0"/>
              </a:rPr>
              <a:t>Hauskrecht</a:t>
            </a:r>
            <a:r>
              <a:rPr lang="en-US" dirty="0">
                <a:solidFill>
                  <a:srgbClr val="000000"/>
                </a:solidFill>
                <a:latin typeface="Arial" panose="020B0604020202020204" pitchFamily="34" charset="0"/>
              </a:rPr>
              <a:t>, 1997] mentions that for Ischemic Heart Disease, the 2 best ways to determine the true state of a patient’s condition are stress tests and angiograms, both of which are invasive and can be fatal.</a:t>
            </a:r>
            <a:endParaRPr lang="en-U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39</a:t>
            </a:fld>
            <a:endParaRPr lang="es-ES_tradnl">
              <a:solidFill>
                <a:prstClr val="black"/>
              </a:solidFill>
            </a:endParaRPr>
          </a:p>
        </p:txBody>
      </p:sp>
    </p:spTree>
    <p:extLst>
      <p:ext uri="{BB962C8B-B14F-4D97-AF65-F5344CB8AC3E}">
        <p14:creationId xmlns:p14="http://schemas.microsoft.com/office/powerpoint/2010/main" val="2036709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dirty="0"/>
              <a:t>The NHL dataset is a relational database with 2,827,467 play-by-play events recorded by the NHL, containing complete 2007-2014 seasons (i.e. regular season and playoff games) and the ﬁrst 512 games of the 2014-2015 regular season. General information about the dataset is displayed in Table 3.1 As shown in table 3.2, each event can either be an Action Event or an Start/End event. An Action Event represents those events performed by players, whereas Start/End events </a:t>
            </a:r>
            <a:r>
              <a:rPr lang="en-GB" dirty="0" err="1"/>
              <a:t>areeventsthatstoptimenotperformedbyplayers</a:t>
            </a:r>
            <a:r>
              <a:rPr lang="en-GB" dirty="0"/>
              <a:t>. </a:t>
            </a:r>
            <a:r>
              <a:rPr lang="en-GB" dirty="0" err="1"/>
              <a:t>Eachtimeeventiscontinuousofanother</a:t>
            </a:r>
            <a:r>
              <a:rPr lang="en-GB" dirty="0"/>
              <a:t> time event. That means we have a time series </a:t>
            </a:r>
            <a:r>
              <a:rPr lang="en-GB" dirty="0" err="1"/>
              <a:t>dataset.Additionally</a:t>
            </a:r>
            <a:r>
              <a:rPr lang="en-GB" dirty="0"/>
              <a:t>, each event which has an action associated Zone in which the event occurs (Home, Neutral, Away) and which team performs that event (Home or Away team).</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8</a:t>
            </a:fld>
            <a:endParaRPr lang="es-ES_tradnl">
              <a:solidFill>
                <a:prstClr val="black"/>
              </a:solidFill>
            </a:endParaRPr>
          </a:p>
        </p:txBody>
      </p:sp>
    </p:spTree>
    <p:extLst>
      <p:ext uri="{BB962C8B-B14F-4D97-AF65-F5344CB8AC3E}">
        <p14:creationId xmlns:p14="http://schemas.microsoft.com/office/powerpoint/2010/main" val="2465006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9</a:t>
            </a:fld>
            <a:endParaRPr lang="es-ES_tradnl">
              <a:solidFill>
                <a:prstClr val="black"/>
              </a:solidFill>
            </a:endParaRPr>
          </a:p>
        </p:txBody>
      </p:sp>
    </p:spTree>
    <p:extLst>
      <p:ext uri="{BB962C8B-B14F-4D97-AF65-F5344CB8AC3E}">
        <p14:creationId xmlns:p14="http://schemas.microsoft.com/office/powerpoint/2010/main" val="334054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dirty="0"/>
              <a:t>The NHL dataset is a relational database with 2,827,467 play-by-play events recorded by the NHL, containing complete 2007-2014 seasons (i.e. regular season and playoff games) and the ﬁrst 512 games of the 2014-2015 regular season. General information about the dataset is displayed in Table 3.1 As shown in table 3.2, each event can either be an Action Event or an Start/End event. An Action Event represents those events performed by players, whereas Start/End events </a:t>
            </a:r>
            <a:r>
              <a:rPr lang="en-GB" dirty="0" err="1"/>
              <a:t>areeventsthatstoptimenotperformedbyplayers</a:t>
            </a:r>
            <a:r>
              <a:rPr lang="en-GB" dirty="0"/>
              <a:t>. </a:t>
            </a:r>
            <a:r>
              <a:rPr lang="en-GB" dirty="0" err="1"/>
              <a:t>Eachtimeeventiscontinuousofanother</a:t>
            </a:r>
            <a:r>
              <a:rPr lang="en-GB" dirty="0"/>
              <a:t> time event. That means we have a time series </a:t>
            </a:r>
            <a:r>
              <a:rPr lang="en-GB" dirty="0" err="1"/>
              <a:t>dataset.Additionally</a:t>
            </a:r>
            <a:r>
              <a:rPr lang="en-GB" dirty="0"/>
              <a:t>, each event which has an action associated Zone in which the event occurs (Home, Neutral, Away) and which team performs that event (Home or Away team).</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10</a:t>
            </a:fld>
            <a:endParaRPr lang="es-ES_tradnl">
              <a:solidFill>
                <a:prstClr val="black"/>
              </a:solidFill>
            </a:endParaRPr>
          </a:p>
        </p:txBody>
      </p:sp>
    </p:spTree>
    <p:extLst>
      <p:ext uri="{BB962C8B-B14F-4D97-AF65-F5344CB8AC3E}">
        <p14:creationId xmlns:p14="http://schemas.microsoft.com/office/powerpoint/2010/main" val="2529744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12</a:t>
            </a:fld>
            <a:endParaRPr lang="es-ES_tradnl">
              <a:solidFill>
                <a:prstClr val="black"/>
              </a:solidFill>
            </a:endParaRPr>
          </a:p>
        </p:txBody>
      </p:sp>
    </p:spTree>
    <p:extLst>
      <p:ext uri="{BB962C8B-B14F-4D97-AF65-F5344CB8AC3E}">
        <p14:creationId xmlns:p14="http://schemas.microsoft.com/office/powerpoint/2010/main" val="708805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13</a:t>
            </a:fld>
            <a:endParaRPr lang="es-ES_tradnl">
              <a:solidFill>
                <a:prstClr val="black"/>
              </a:solidFill>
            </a:endParaRPr>
          </a:p>
        </p:txBody>
      </p:sp>
    </p:spTree>
    <p:extLst>
      <p:ext uri="{BB962C8B-B14F-4D97-AF65-F5344CB8AC3E}">
        <p14:creationId xmlns:p14="http://schemas.microsoft.com/office/powerpoint/2010/main" val="2441268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14</a:t>
            </a:fld>
            <a:endParaRPr lang="es-ES_tradnl">
              <a:solidFill>
                <a:prstClr val="black"/>
              </a:solidFill>
            </a:endParaRPr>
          </a:p>
        </p:txBody>
      </p:sp>
    </p:spTree>
    <p:extLst>
      <p:ext uri="{BB962C8B-B14F-4D97-AF65-F5344CB8AC3E}">
        <p14:creationId xmlns:p14="http://schemas.microsoft.com/office/powerpoint/2010/main" val="282440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ca-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7/1/2019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65786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7/1/2019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48336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ca-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7/1/2019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536547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343062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4027705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732158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960959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212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13859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582937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79495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7/1/2019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493187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3687915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2912845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91932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117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626607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2801199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3607608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ítulo y objetos">
    <p:spTree>
      <p:nvGrpSpPr>
        <p:cNvPr id="1" name=""/>
        <p:cNvGrpSpPr/>
        <p:nvPr/>
      </p:nvGrpSpPr>
      <p:grpSpPr>
        <a:xfrm>
          <a:off x="0" y="0"/>
          <a:ext cx="0" cy="0"/>
          <a:chOff x="0" y="0"/>
          <a:chExt cx="0" cy="0"/>
        </a:xfrm>
      </p:grpSpPr>
      <p:sp>
        <p:nvSpPr>
          <p:cNvPr id="9" name="8 Marcador de texto"/>
          <p:cNvSpPr>
            <a:spLocks noGrp="1"/>
          </p:cNvSpPr>
          <p:nvPr>
            <p:ph type="body" sz="quarter" idx="14"/>
          </p:nvPr>
        </p:nvSpPr>
        <p:spPr>
          <a:xfrm>
            <a:off x="251520" y="1268413"/>
            <a:ext cx="8640960" cy="5040312"/>
          </a:xfrm>
        </p:spPr>
        <p:txBody>
          <a:bodyPr/>
          <a:lstStyle>
            <a:lvl1pPr marL="179388" indent="-179388">
              <a:defRPr/>
            </a:lvl1pPr>
            <a:lvl2pPr marL="536575" indent="-168275">
              <a:defRPr/>
            </a:lvl2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 name="1 Título"/>
          <p:cNvSpPr>
            <a:spLocks noGrp="1"/>
          </p:cNvSpPr>
          <p:nvPr>
            <p:ph type="title"/>
          </p:nvPr>
        </p:nvSpPr>
        <p:spPr/>
        <p:txBody>
          <a:bodyPr/>
          <a:lstStyle/>
          <a:p>
            <a:r>
              <a:rPr lang="es-ES"/>
              <a:t>Haga clic para modificar el estilo de título del patrón</a:t>
            </a:r>
            <a:endParaRPr lang="es-ES" dirty="0"/>
          </a:p>
        </p:txBody>
      </p:sp>
      <p:sp>
        <p:nvSpPr>
          <p:cNvPr id="7" name="12 Marcador de texto"/>
          <p:cNvSpPr>
            <a:spLocks noGrp="1"/>
          </p:cNvSpPr>
          <p:nvPr>
            <p:ph type="body" sz="quarter" idx="13"/>
          </p:nvPr>
        </p:nvSpPr>
        <p:spPr>
          <a:xfrm>
            <a:off x="251520" y="98630"/>
            <a:ext cx="864096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a:t>Haga clic para modificar el estilo de texto del patrón</a:t>
            </a:r>
          </a:p>
        </p:txBody>
      </p:sp>
    </p:spTree>
    <p:extLst>
      <p:ext uri="{BB962C8B-B14F-4D97-AF65-F5344CB8AC3E}">
        <p14:creationId xmlns:p14="http://schemas.microsoft.com/office/powerpoint/2010/main" val="8585518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92799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3" name="12 Marcador de texto"/>
          <p:cNvSpPr>
            <a:spLocks noGrp="1"/>
          </p:cNvSpPr>
          <p:nvPr>
            <p:ph type="body" sz="quarter" idx="13" hasCustomPrompt="1"/>
          </p:nvPr>
        </p:nvSpPr>
        <p:spPr>
          <a:xfrm>
            <a:off x="251521" y="98630"/>
            <a:ext cx="864723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dirty="0" err="1"/>
              <a:t>Chapter</a:t>
            </a:r>
            <a:r>
              <a:rPr lang="es-ES" dirty="0"/>
              <a:t> </a:t>
            </a:r>
            <a:r>
              <a:rPr lang="es-ES" dirty="0" err="1"/>
              <a:t>title</a:t>
            </a:r>
            <a:endParaRPr lang="es-ES" dirty="0"/>
          </a:p>
        </p:txBody>
      </p:sp>
    </p:spTree>
    <p:extLst>
      <p:ext uri="{BB962C8B-B14F-4D97-AF65-F5344CB8AC3E}">
        <p14:creationId xmlns:p14="http://schemas.microsoft.com/office/powerpoint/2010/main" val="324939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ca-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B1055-6F15-4341-A755-802F73BD5192}" type="datetimeFigureOut">
              <a:rPr lang="ca-ES" smtClean="0"/>
              <a:t>7/1/2019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1212224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637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53587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2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1949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elefónica - Titular dos  líneas">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flipH="1">
            <a:off x="-1" y="0"/>
            <a:ext cx="8417169"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noAutofit/>
          </a:bodyPr>
          <a:lstStyle>
            <a:lvl1pPr>
              <a:defRPr/>
            </a:lvl1pPr>
          </a:lstStyle>
          <a:p>
            <a:pPr lvl="0"/>
            <a:r>
              <a:rPr lang="en-GB" dirty="0"/>
              <a:t>Slide Title (24 </a:t>
            </a:r>
            <a:r>
              <a:rPr lang="en-GB" dirty="0" err="1"/>
              <a:t>pts</a:t>
            </a:r>
            <a:r>
              <a:rPr lang="en-GB" dirty="0"/>
              <a:t> – 1 line)</a:t>
            </a:r>
            <a:endParaRPr lang="en-US" sz="2400" dirty="0">
              <a:solidFill>
                <a:srgbClr val="072534"/>
              </a:solidFill>
              <a:latin typeface="Trebuchet MS" pitchFamily="34" charset="0"/>
              <a:ea typeface="ヒラギノ角ゴ Pro W3" charset="-128"/>
              <a:sym typeface="Trebuchet MS" pitchFamily="34" charset="0"/>
            </a:endParaRPr>
          </a:p>
        </p:txBody>
      </p:sp>
      <p:sp>
        <p:nvSpPr>
          <p:cNvPr id="4" name="Text Box 2"/>
          <p:cNvSpPr txBox="1">
            <a:spLocks noGrp="1" noChangeArrowheads="1"/>
          </p:cNvSpPr>
          <p:nvPr>
            <p:ph type="sldNum" sz="quarter" idx="4"/>
          </p:nvPr>
        </p:nvSpPr>
        <p:spPr bwMode="auto">
          <a:xfrm>
            <a:off x="4425881" y="6464175"/>
            <a:ext cx="279065" cy="292350"/>
          </a:xfrm>
          <a:prstGeom prst="rect">
            <a:avLst/>
          </a:prstGeom>
          <a:noFill/>
          <a:ln w="9525">
            <a:noFill/>
            <a:miter lim="800000"/>
            <a:headEnd/>
            <a:tailEnd/>
          </a:ln>
          <a:effectLst/>
        </p:spPr>
        <p:txBody>
          <a:bodyPr vert="horz" wrap="none" lIns="96698" tIns="48349" rIns="96698" bIns="48349" numCol="1" anchor="ctr" anchorCtr="0" compatLnSpc="1">
            <a:prstTxWarp prst="textNoShape">
              <a:avLst/>
            </a:prstTxWarp>
          </a:bodyPr>
          <a:lstStyle>
            <a:lvl1pPr algn="ctr" eaLnBrk="1" hangingPunct="1">
              <a:defRPr sz="1016">
                <a:solidFill>
                  <a:schemeClr val="bg1"/>
                </a:solidFill>
                <a:latin typeface="Trebuchet MS" pitchFamily="34" charset="0"/>
                <a:ea typeface="ヒラギノ角ゴ ProN W3" pitchFamily="122" charset="-128"/>
                <a:sym typeface="Trebuchet MS" pitchFamily="34" charset="0"/>
              </a:defRPr>
            </a:lvl1pPr>
            <a:lvl2pPr marL="725566" indent="-279064" eaLnBrk="0" hangingPunct="0">
              <a:defRPr sz="2771">
                <a:solidFill>
                  <a:srgbClr val="000000"/>
                </a:solidFill>
                <a:latin typeface="Gill Sans" pitchFamily="122" charset="0"/>
                <a:ea typeface="ヒラギノ角ゴ ProN W3" pitchFamily="122" charset="-128"/>
                <a:sym typeface="Gill Sans" pitchFamily="122" charset="0"/>
              </a:defRPr>
            </a:lvl2pPr>
            <a:lvl3pPr marL="1116256" indent="-223252" eaLnBrk="0" hangingPunct="0">
              <a:defRPr sz="2771">
                <a:solidFill>
                  <a:srgbClr val="000000"/>
                </a:solidFill>
                <a:latin typeface="Gill Sans" pitchFamily="122" charset="0"/>
                <a:ea typeface="ヒラギノ角ゴ ProN W3" pitchFamily="122" charset="-128"/>
                <a:sym typeface="Gill Sans" pitchFamily="122" charset="0"/>
              </a:defRPr>
            </a:lvl3pPr>
            <a:lvl4pPr marL="1562758" indent="-223252" eaLnBrk="0" hangingPunct="0">
              <a:defRPr sz="2771">
                <a:solidFill>
                  <a:srgbClr val="000000"/>
                </a:solidFill>
                <a:latin typeface="Gill Sans" pitchFamily="122" charset="0"/>
                <a:ea typeface="ヒラギノ角ゴ ProN W3" pitchFamily="122" charset="-128"/>
                <a:sym typeface="Gill Sans" pitchFamily="122" charset="0"/>
              </a:defRPr>
            </a:lvl4pPr>
            <a:lvl5pPr marL="2009260" indent="-223252" eaLnBrk="0" hangingPunct="0">
              <a:defRPr sz="2771">
                <a:solidFill>
                  <a:srgbClr val="000000"/>
                </a:solidFill>
                <a:latin typeface="Gill Sans" pitchFamily="122" charset="0"/>
                <a:ea typeface="ヒラギノ角ゴ ProN W3" pitchFamily="122" charset="-128"/>
                <a:sym typeface="Gill Sans" pitchFamily="122" charset="0"/>
              </a:defRPr>
            </a:lvl5pPr>
            <a:lvl6pPr marL="2455762"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6pPr>
            <a:lvl7pPr marL="2902264"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7pPr>
            <a:lvl8pPr marL="3348766"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8pPr>
            <a:lvl9pPr marL="3795268"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9pPr>
          </a:lstStyle>
          <a:p>
            <a:pPr defTabSz="893004" fontAlgn="base">
              <a:spcBef>
                <a:spcPct val="0"/>
              </a:spcBef>
              <a:spcAft>
                <a:spcPct val="0"/>
              </a:spcAft>
            </a:pPr>
            <a:fld id="{9D9F8B9A-560A-470D-9EA6-79F5999904E6}" type="slidenum">
              <a:rPr lang="en-US" b="1" smtClean="0">
                <a:solidFill>
                  <a:srgbClr val="FFFFFF"/>
                </a:solidFill>
              </a:rPr>
              <a:pPr defTabSz="893004" fontAlgn="base">
                <a:spcBef>
                  <a:spcPct val="0"/>
                </a:spcBef>
                <a:spcAft>
                  <a:spcPct val="0"/>
                </a:spcAft>
              </a:pPr>
              <a:t>‹Nº›</a:t>
            </a:fld>
            <a:endParaRPr lang="en-US" b="1" dirty="0">
              <a:solidFill>
                <a:srgbClr val="FFFFFF"/>
              </a:solidFill>
            </a:endParaRPr>
          </a:p>
        </p:txBody>
      </p:sp>
    </p:spTree>
    <p:extLst>
      <p:ext uri="{BB962C8B-B14F-4D97-AF65-F5344CB8AC3E}">
        <p14:creationId xmlns:p14="http://schemas.microsoft.com/office/powerpoint/2010/main" val="134083234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ólo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12 Marcador de texto"/>
          <p:cNvSpPr>
            <a:spLocks noGrp="1"/>
          </p:cNvSpPr>
          <p:nvPr>
            <p:ph type="body" sz="quarter" idx="13"/>
          </p:nvPr>
        </p:nvSpPr>
        <p:spPr>
          <a:xfrm>
            <a:off x="251521" y="98630"/>
            <a:ext cx="864723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a:t>Haga clic para modificar el estilo de texto del patrón</a:t>
            </a:r>
          </a:p>
        </p:txBody>
      </p:sp>
    </p:spTree>
    <p:extLst>
      <p:ext uri="{BB962C8B-B14F-4D97-AF65-F5344CB8AC3E}">
        <p14:creationId xmlns:p14="http://schemas.microsoft.com/office/powerpoint/2010/main" val="15646844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9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959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000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9345237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4" name="3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40287371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519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Date Placeholder 4"/>
          <p:cNvSpPr>
            <a:spLocks noGrp="1"/>
          </p:cNvSpPr>
          <p:nvPr>
            <p:ph type="dt" sz="half" idx="10"/>
          </p:nvPr>
        </p:nvSpPr>
        <p:spPr/>
        <p:txBody>
          <a:bodyPr/>
          <a:lstStyle/>
          <a:p>
            <a:fld id="{7DCB1055-6F15-4341-A755-802F73BD5192}" type="datetimeFigureOut">
              <a:rPr lang="ca-ES" smtClean="0"/>
              <a:t>7/1/2019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557063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935167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3154277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1199946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610639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24044101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8075305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4579641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4761854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5630647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número de diapositiva"/>
          <p:cNvSpPr>
            <a:spLocks noGrp="1"/>
          </p:cNvSpPr>
          <p:nvPr>
            <p:ph type="sldNum" sz="quarter" idx="10"/>
          </p:nvPr>
        </p:nvSpPr>
        <p:spPr>
          <a:xfrm>
            <a:off x="8280400" y="6354763"/>
            <a:ext cx="863600" cy="217487"/>
          </a:xfrm>
          <a:prstGeom prst="rect">
            <a:avLst/>
          </a:prstGeom>
        </p:spPr>
        <p:txBody>
          <a:bodyPr/>
          <a:lstStyle>
            <a:lvl1pPr>
              <a:defRPr/>
            </a:lvl1pPr>
          </a:lstStyle>
          <a:p>
            <a:fld id="{68B48CF9-C2ED-4570-ACE5-1AAC4FC28415}" type="slidenum">
              <a:rPr lang="es-ES" altLang="es-ES"/>
              <a:pPr/>
              <a:t>‹Nº›</a:t>
            </a:fld>
            <a:endParaRPr lang="es-ES" altLang="es-ES"/>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9623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ca-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7" name="Date Placeholder 6"/>
          <p:cNvSpPr>
            <a:spLocks noGrp="1"/>
          </p:cNvSpPr>
          <p:nvPr>
            <p:ph type="dt" sz="half" idx="10"/>
          </p:nvPr>
        </p:nvSpPr>
        <p:spPr/>
        <p:txBody>
          <a:bodyPr/>
          <a:lstStyle/>
          <a:p>
            <a:fld id="{7DCB1055-6F15-4341-A755-802F73BD5192}" type="datetimeFigureOut">
              <a:rPr lang="ca-ES" smtClean="0"/>
              <a:t>7/1/2019</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5727583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13702817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4" name="3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91507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7315522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26951667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34078189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158066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3578269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0673218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63141049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4033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Date Placeholder 2"/>
          <p:cNvSpPr>
            <a:spLocks noGrp="1"/>
          </p:cNvSpPr>
          <p:nvPr>
            <p:ph type="dt" sz="half" idx="10"/>
          </p:nvPr>
        </p:nvSpPr>
        <p:spPr/>
        <p:txBody>
          <a:bodyPr/>
          <a:lstStyle/>
          <a:p>
            <a:fld id="{7DCB1055-6F15-4341-A755-802F73BD5192}" type="datetimeFigureOut">
              <a:rPr lang="ca-ES" smtClean="0"/>
              <a:t>7/1/2019</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7355541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918002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7738440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número de diapositiva"/>
          <p:cNvSpPr>
            <a:spLocks noGrp="1"/>
          </p:cNvSpPr>
          <p:nvPr>
            <p:ph type="sldNum" sz="quarter" idx="10"/>
          </p:nvPr>
        </p:nvSpPr>
        <p:spPr>
          <a:xfrm>
            <a:off x="8280400" y="6354763"/>
            <a:ext cx="863600" cy="217487"/>
          </a:xfrm>
          <a:prstGeom prst="rect">
            <a:avLst/>
          </a:prstGeom>
        </p:spPr>
        <p:txBody>
          <a:bodyPr/>
          <a:lstStyle>
            <a:lvl1pPr>
              <a:defRPr/>
            </a:lvl1pPr>
          </a:lstStyle>
          <a:p>
            <a:fld id="{68B48CF9-C2ED-4570-ACE5-1AAC4FC28415}" type="slidenum">
              <a:rPr lang="es-ES" altLang="es-ES"/>
              <a:pPr/>
              <a:t>‹Nº›</a:t>
            </a:fld>
            <a:endParaRPr lang="es-ES" altLang="es-ES"/>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40247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B1055-6F15-4341-A755-802F73BD5192}" type="datetimeFigureOut">
              <a:rPr lang="ca-ES" smtClean="0"/>
              <a:t>7/1/2019</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3907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ca-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CB1055-6F15-4341-A755-802F73BD5192}" type="datetimeFigureOut">
              <a:rPr lang="ca-ES" smtClean="0"/>
              <a:t>7/1/2019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902125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ca-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CB1055-6F15-4341-A755-802F73BD5192}" type="datetimeFigureOut">
              <a:rPr lang="ca-ES" smtClean="0"/>
              <a:t>7/1/2019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73376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4.jpeg"/><Relationship Id="rId4" Type="http://schemas.openxmlformats.org/officeDocument/2006/relationships/slideLayout" Target="../slideLayouts/slideLayout16.xml"/><Relationship Id="rId9"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4.jpe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3.jpeg"/><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image" Target="../media/image6.emf"/><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oleObject" Target="../embeddings/oleObject1.bin"/><Relationship Id="rId2" Type="http://schemas.openxmlformats.org/officeDocument/2006/relationships/slideLayout" Target="../slideLayouts/slideLayout38.xml"/><Relationship Id="rId16" Type="http://schemas.openxmlformats.org/officeDocument/2006/relationships/tags" Target="../tags/tag1.xml"/><Relationship Id="rId20" Type="http://schemas.openxmlformats.org/officeDocument/2006/relationships/image" Target="../media/image4.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vmlDrawing" Target="../drawings/vmlDrawing1.vml"/><Relationship Id="rId10" Type="http://schemas.openxmlformats.org/officeDocument/2006/relationships/slideLayout" Target="../slideLayouts/slideLayout46.xml"/><Relationship Id="rId19" Type="http://schemas.openxmlformats.org/officeDocument/2006/relationships/image" Target="../media/image3.jpeg"/><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image" Target="../media/image6.emf"/><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oleObject" Target="../embeddings/oleObject1.bin"/><Relationship Id="rId2" Type="http://schemas.openxmlformats.org/officeDocument/2006/relationships/slideLayout" Target="../slideLayouts/slideLayout51.xml"/><Relationship Id="rId16" Type="http://schemas.openxmlformats.org/officeDocument/2006/relationships/tags" Target="../tags/tag2.xml"/><Relationship Id="rId20" Type="http://schemas.openxmlformats.org/officeDocument/2006/relationships/image" Target="../media/image4.jpe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vmlDrawing" Target="../drawings/vmlDrawing2.vml"/><Relationship Id="rId10" Type="http://schemas.openxmlformats.org/officeDocument/2006/relationships/slideLayout" Target="../slideLayouts/slideLayout59.xml"/><Relationship Id="rId19" Type="http://schemas.openxmlformats.org/officeDocument/2006/relationships/image" Target="../media/image3.jpeg"/><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ca-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B1055-6F15-4341-A755-802F73BD5192}" type="datetimeFigureOut">
              <a:rPr lang="ca-ES" smtClean="0"/>
              <a:t>7/1/2019</a:t>
            </a:fld>
            <a:endParaRPr lang="ca-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4F7E2-12D9-4E73-A996-58CA708E856C}" type="slidenum">
              <a:rPr lang="ca-ES" smtClean="0"/>
              <a:t>‹Nº›</a:t>
            </a:fld>
            <a:endParaRPr lang="ca-ES"/>
          </a:p>
        </p:txBody>
      </p:sp>
    </p:spTree>
    <p:extLst>
      <p:ext uri="{BB962C8B-B14F-4D97-AF65-F5344CB8AC3E}">
        <p14:creationId xmlns:p14="http://schemas.microsoft.com/office/powerpoint/2010/main" val="3751769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Transformación del modelo comercial </a:t>
            </a:r>
            <a:r>
              <a:rPr lang="es-ES" sz="700" dirty="0" err="1">
                <a:solidFill>
                  <a:srgbClr val="000000"/>
                </a:solidFill>
                <a:ea typeface="ＭＳ Ｐゴシック" pitchFamily="34" charset="-128"/>
              </a:rPr>
              <a:t>Door</a:t>
            </a:r>
            <a:r>
              <a:rPr lang="es-ES" sz="700" dirty="0">
                <a:solidFill>
                  <a:srgbClr val="000000"/>
                </a:solidFill>
                <a:ea typeface="ＭＳ Ｐゴシック" pitchFamily="34" charset="-128"/>
              </a:rPr>
              <a:t>-to-</a:t>
            </a:r>
            <a:r>
              <a:rPr lang="es-ES" sz="700" dirty="0" err="1">
                <a:solidFill>
                  <a:srgbClr val="000000"/>
                </a:solidFill>
                <a:ea typeface="ＭＳ Ｐゴシック" pitchFamily="34" charset="-128"/>
              </a:rPr>
              <a:t>Door</a:t>
            </a:r>
            <a:endParaRPr lang="es-ES" sz="700" dirty="0">
              <a:solidFill>
                <a:srgbClr val="000000"/>
              </a:solidFill>
              <a:ea typeface="ＭＳ Ｐゴシック" pitchFamily="34" charset="-128"/>
            </a:endParaRP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1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29864407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hdr="0" ftr="0" dt="0"/>
  <p:txStyles>
    <p:titleStyle>
      <a:lvl1pPr algn="l" rtl="0" eaLnBrk="0" fontAlgn="base" hangingPunct="0">
        <a:spcBef>
          <a:spcPct val="0"/>
        </a:spcBef>
        <a:spcAft>
          <a:spcPct val="0"/>
        </a:spcAft>
        <a:defRPr sz="2100" b="1" cap="all">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Transformación del modelo comercial </a:t>
            </a:r>
            <a:r>
              <a:rPr lang="es-ES" sz="700" dirty="0" err="1">
                <a:solidFill>
                  <a:srgbClr val="000000"/>
                </a:solidFill>
                <a:ea typeface="ＭＳ Ｐゴシック" pitchFamily="34" charset="-128"/>
              </a:rPr>
              <a:t>Door</a:t>
            </a:r>
            <a:r>
              <a:rPr lang="es-ES" sz="700" dirty="0">
                <a:solidFill>
                  <a:srgbClr val="000000"/>
                </a:solidFill>
                <a:ea typeface="ＭＳ Ｐゴシック" pitchFamily="34" charset="-128"/>
              </a:rPr>
              <a:t>-to-</a:t>
            </a:r>
            <a:r>
              <a:rPr lang="es-ES" sz="700" dirty="0" err="1">
                <a:solidFill>
                  <a:srgbClr val="000000"/>
                </a:solidFill>
                <a:ea typeface="ＭＳ Ｐゴシック" pitchFamily="34" charset="-128"/>
              </a:rPr>
              <a:t>Door</a:t>
            </a:r>
            <a:endParaRPr lang="es-ES" sz="700" dirty="0">
              <a:solidFill>
                <a:srgbClr val="000000"/>
              </a:solidFill>
              <a:ea typeface="ＭＳ Ｐゴシック" pitchFamily="34" charset="-128"/>
            </a:endParaRP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8392884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hf hdr="0" ftr="0" dt="0"/>
  <p:txStyles>
    <p:titleStyle>
      <a:lvl1pPr algn="l" rtl="0" eaLnBrk="0" fontAlgn="base" hangingPunct="0">
        <a:spcBef>
          <a:spcPct val="0"/>
        </a:spcBef>
        <a:spcAft>
          <a:spcPct val="0"/>
        </a:spcAft>
        <a:defRPr sz="2100" b="1" cap="all">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6"/>
            </p:custDataLst>
            <p:extLst>
              <p:ext uri="{D42A27DB-BD31-4B8C-83A1-F6EECF244321}">
                <p14:modId xmlns:p14="http://schemas.microsoft.com/office/powerpoint/2010/main" val="21113262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718" name="think-cell Slide" r:id="rId17" imgW="378" imgH="377" progId="TCLayout.ActiveDocument.1">
                  <p:embed/>
                </p:oleObj>
              </mc:Choice>
              <mc:Fallback>
                <p:oleObj name="think-cell Slide" r:id="rId17" imgW="378" imgH="377"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dirty="0"/>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Enfoque de posicionamiento Indra para Social Media</a:t>
            </a: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364088777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hdr="0" ftr="0" dt="0"/>
  <p:txStyles>
    <p:titleStyle>
      <a:lvl1pPr algn="l" rtl="0" eaLnBrk="0" fontAlgn="base" hangingPunct="0">
        <a:spcBef>
          <a:spcPct val="0"/>
        </a:spcBef>
        <a:spcAft>
          <a:spcPct val="0"/>
        </a:spcAft>
        <a:defRPr sz="2100" b="1" cap="none">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6"/>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5871" name="think-cell Slide" r:id="rId17" imgW="378" imgH="377" progId="TCLayout.ActiveDocument.1">
                  <p:embed/>
                </p:oleObj>
              </mc:Choice>
              <mc:Fallback>
                <p:oleObj name="think-cell Slide" r:id="rId17" imgW="378" imgH="377" progId="TCLayout.ActiveDocument.1">
                  <p:embed/>
                  <p:pic>
                    <p:nvPicPr>
                      <p:cNvPr id="2" name="Object 1" hidden="1"/>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dirty="0"/>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Enfoque de posicionamiento Indra para Social Media</a:t>
            </a: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353802125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hf hdr="0" ftr="0" dt="0"/>
  <p:txStyles>
    <p:titleStyle>
      <a:lvl1pPr algn="l" rtl="0" eaLnBrk="0" fontAlgn="base" hangingPunct="0">
        <a:spcBef>
          <a:spcPct val="0"/>
        </a:spcBef>
        <a:spcAft>
          <a:spcPct val="0"/>
        </a:spcAft>
        <a:defRPr sz="2100" b="1" cap="none">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4.xml"/><Relationship Id="rId7" Type="http://schemas.openxmlformats.org/officeDocument/2006/relationships/image" Target="../media/image9.emf"/><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oleObject" Target="../embeddings/oleObject2.bin"/><Relationship Id="rId5" Type="http://schemas.openxmlformats.org/officeDocument/2006/relationships/notesSlide" Target="../notesSlides/notesSlide6.xml"/><Relationship Id="rId10" Type="http://schemas.openxmlformats.org/officeDocument/2006/relationships/image" Target="../media/image19.png"/><Relationship Id="rId4" Type="http://schemas.openxmlformats.org/officeDocument/2006/relationships/slideLayout" Target="../slideLayouts/slideLayout39.xml"/><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6.xml"/><Relationship Id="rId7" Type="http://schemas.openxmlformats.org/officeDocument/2006/relationships/image" Target="../media/image9.emf"/><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oleObject" Target="../embeddings/oleObject3.bin"/><Relationship Id="rId5" Type="http://schemas.openxmlformats.org/officeDocument/2006/relationships/notesSlide" Target="../notesSlides/notesSlide7.xml"/><Relationship Id="rId4" Type="http://schemas.openxmlformats.org/officeDocument/2006/relationships/slideLayout" Target="../slideLayouts/slideLayout39.xml"/><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8.xml"/><Relationship Id="rId7" Type="http://schemas.openxmlformats.org/officeDocument/2006/relationships/image" Target="../media/image9.emf"/><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oleObject" Target="../embeddings/oleObject3.bin"/><Relationship Id="rId11" Type="http://schemas.openxmlformats.org/officeDocument/2006/relationships/image" Target="../media/image23.png"/><Relationship Id="rId5" Type="http://schemas.openxmlformats.org/officeDocument/2006/relationships/notesSlide" Target="../notesSlides/notesSlide8.xml"/><Relationship Id="rId10" Type="http://schemas.openxmlformats.org/officeDocument/2006/relationships/image" Target="../media/image22.png"/><Relationship Id="rId4" Type="http://schemas.openxmlformats.org/officeDocument/2006/relationships/slideLayout" Target="../slideLayouts/slideLayout39.xml"/><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0.xml"/><Relationship Id="rId7" Type="http://schemas.openxmlformats.org/officeDocument/2006/relationships/image" Target="../media/image9.emf"/><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oleObject" Target="../embeddings/oleObject3.bin"/><Relationship Id="rId5" Type="http://schemas.openxmlformats.org/officeDocument/2006/relationships/notesSlide" Target="../notesSlides/notesSlide9.xml"/><Relationship Id="rId4"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2.xml"/><Relationship Id="rId7" Type="http://schemas.openxmlformats.org/officeDocument/2006/relationships/image" Target="../media/image9.emf"/><Relationship Id="rId2" Type="http://schemas.openxmlformats.org/officeDocument/2006/relationships/tags" Target="../tags/tag21.xml"/><Relationship Id="rId1" Type="http://schemas.openxmlformats.org/officeDocument/2006/relationships/vmlDrawing" Target="../drawings/vmlDrawing12.vml"/><Relationship Id="rId6" Type="http://schemas.openxmlformats.org/officeDocument/2006/relationships/oleObject" Target="../embeddings/oleObject3.bin"/><Relationship Id="rId5" Type="http://schemas.openxmlformats.org/officeDocument/2006/relationships/notesSlide" Target="../notesSlides/notesSlide10.xml"/><Relationship Id="rId4" Type="http://schemas.openxmlformats.org/officeDocument/2006/relationships/slideLayout" Target="../slideLayouts/slideLayout39.xml"/><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4.xml"/><Relationship Id="rId7" Type="http://schemas.openxmlformats.org/officeDocument/2006/relationships/image" Target="../media/image9.emf"/><Relationship Id="rId2" Type="http://schemas.openxmlformats.org/officeDocument/2006/relationships/tags" Target="../tags/tag23.xml"/><Relationship Id="rId1" Type="http://schemas.openxmlformats.org/officeDocument/2006/relationships/vmlDrawing" Target="../drawings/vmlDrawing13.vml"/><Relationship Id="rId6" Type="http://schemas.openxmlformats.org/officeDocument/2006/relationships/oleObject" Target="../embeddings/oleObject3.bin"/><Relationship Id="rId5" Type="http://schemas.openxmlformats.org/officeDocument/2006/relationships/notesSlide" Target="../notesSlides/notesSlide11.xml"/><Relationship Id="rId10" Type="http://schemas.openxmlformats.org/officeDocument/2006/relationships/image" Target="../media/image25.PNG"/><Relationship Id="rId4" Type="http://schemas.openxmlformats.org/officeDocument/2006/relationships/slideLayout" Target="../slideLayouts/slideLayout39.xml"/><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6.xml"/><Relationship Id="rId7" Type="http://schemas.openxmlformats.org/officeDocument/2006/relationships/image" Target="../media/image9.emf"/><Relationship Id="rId2" Type="http://schemas.openxmlformats.org/officeDocument/2006/relationships/tags" Target="../tags/tag25.xml"/><Relationship Id="rId1" Type="http://schemas.openxmlformats.org/officeDocument/2006/relationships/vmlDrawing" Target="../drawings/vmlDrawing14.vml"/><Relationship Id="rId6" Type="http://schemas.openxmlformats.org/officeDocument/2006/relationships/oleObject" Target="../embeddings/oleObject3.bin"/><Relationship Id="rId5" Type="http://schemas.openxmlformats.org/officeDocument/2006/relationships/notesSlide" Target="../notesSlides/notesSlide12.xml"/><Relationship Id="rId4" Type="http://schemas.openxmlformats.org/officeDocument/2006/relationships/slideLayout" Target="../slideLayouts/slideLayout39.xml"/><Relationship Id="rId9"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8.xml"/><Relationship Id="rId7" Type="http://schemas.openxmlformats.org/officeDocument/2006/relationships/image" Target="../media/image9.emf"/><Relationship Id="rId2" Type="http://schemas.openxmlformats.org/officeDocument/2006/relationships/tags" Target="../tags/tag27.xml"/><Relationship Id="rId1" Type="http://schemas.openxmlformats.org/officeDocument/2006/relationships/vmlDrawing" Target="../drawings/vmlDrawing15.vml"/><Relationship Id="rId6" Type="http://schemas.openxmlformats.org/officeDocument/2006/relationships/oleObject" Target="../embeddings/oleObject3.bin"/><Relationship Id="rId5" Type="http://schemas.openxmlformats.org/officeDocument/2006/relationships/notesSlide" Target="../notesSlides/notesSlide13.xml"/><Relationship Id="rId4" Type="http://schemas.openxmlformats.org/officeDocument/2006/relationships/slideLayout" Target="../slideLayouts/slideLayout39.xml"/><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0.xml"/><Relationship Id="rId7" Type="http://schemas.openxmlformats.org/officeDocument/2006/relationships/image" Target="../media/image9.emf"/><Relationship Id="rId2" Type="http://schemas.openxmlformats.org/officeDocument/2006/relationships/tags" Target="../tags/tag29.xml"/><Relationship Id="rId1" Type="http://schemas.openxmlformats.org/officeDocument/2006/relationships/vmlDrawing" Target="../drawings/vmlDrawing16.vml"/><Relationship Id="rId6" Type="http://schemas.openxmlformats.org/officeDocument/2006/relationships/oleObject" Target="../embeddings/oleObject3.bin"/><Relationship Id="rId11" Type="http://schemas.openxmlformats.org/officeDocument/2006/relationships/image" Target="../media/image29.PNG"/><Relationship Id="rId5" Type="http://schemas.openxmlformats.org/officeDocument/2006/relationships/notesSlide" Target="../notesSlides/notesSlide14.xml"/><Relationship Id="rId10" Type="http://schemas.openxmlformats.org/officeDocument/2006/relationships/image" Target="../media/image28.PNG"/><Relationship Id="rId4" Type="http://schemas.openxmlformats.org/officeDocument/2006/relationships/slideLayout" Target="../slideLayouts/slideLayout39.xml"/><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2.xml"/><Relationship Id="rId7" Type="http://schemas.openxmlformats.org/officeDocument/2006/relationships/image" Target="../media/image9.emf"/><Relationship Id="rId2" Type="http://schemas.openxmlformats.org/officeDocument/2006/relationships/tags" Target="../tags/tag31.xml"/><Relationship Id="rId1" Type="http://schemas.openxmlformats.org/officeDocument/2006/relationships/vmlDrawing" Target="../drawings/vmlDrawing17.vml"/><Relationship Id="rId6" Type="http://schemas.openxmlformats.org/officeDocument/2006/relationships/oleObject" Target="../embeddings/oleObject3.bin"/><Relationship Id="rId11" Type="http://schemas.openxmlformats.org/officeDocument/2006/relationships/image" Target="../media/image32.png"/><Relationship Id="rId5" Type="http://schemas.openxmlformats.org/officeDocument/2006/relationships/notesSlide" Target="../notesSlides/notesSlide15.xml"/><Relationship Id="rId10" Type="http://schemas.openxmlformats.org/officeDocument/2006/relationships/image" Target="../media/image31.png"/><Relationship Id="rId4" Type="http://schemas.openxmlformats.org/officeDocument/2006/relationships/slideLayout" Target="../slideLayouts/slideLayout39.xml"/><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4.xml"/><Relationship Id="rId7" Type="http://schemas.openxmlformats.org/officeDocument/2006/relationships/image" Target="../media/image9.emf"/><Relationship Id="rId2" Type="http://schemas.openxmlformats.org/officeDocument/2006/relationships/tags" Target="../tags/tag33.xml"/><Relationship Id="rId1" Type="http://schemas.openxmlformats.org/officeDocument/2006/relationships/vmlDrawing" Target="../drawings/vmlDrawing18.vml"/><Relationship Id="rId6" Type="http://schemas.openxmlformats.org/officeDocument/2006/relationships/oleObject" Target="../embeddings/oleObject3.bin"/><Relationship Id="rId11" Type="http://schemas.openxmlformats.org/officeDocument/2006/relationships/image" Target="../media/image30.png"/><Relationship Id="rId5" Type="http://schemas.openxmlformats.org/officeDocument/2006/relationships/notesSlide" Target="../notesSlides/notesSlide16.xml"/><Relationship Id="rId10" Type="http://schemas.openxmlformats.org/officeDocument/2006/relationships/image" Target="../media/image33.png"/><Relationship Id="rId4" Type="http://schemas.openxmlformats.org/officeDocument/2006/relationships/slideLayout" Target="../slideLayouts/slideLayout39.xml"/><Relationship Id="rId9"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6.xml"/><Relationship Id="rId7" Type="http://schemas.openxmlformats.org/officeDocument/2006/relationships/image" Target="../media/image9.emf"/><Relationship Id="rId2" Type="http://schemas.openxmlformats.org/officeDocument/2006/relationships/tags" Target="../tags/tag35.xml"/><Relationship Id="rId1" Type="http://schemas.openxmlformats.org/officeDocument/2006/relationships/vmlDrawing" Target="../drawings/vmlDrawing19.vml"/><Relationship Id="rId6" Type="http://schemas.openxmlformats.org/officeDocument/2006/relationships/oleObject" Target="../embeddings/oleObject3.bin"/><Relationship Id="rId5" Type="http://schemas.openxmlformats.org/officeDocument/2006/relationships/notesSlide" Target="../notesSlides/notesSlide17.xml"/><Relationship Id="rId4" Type="http://schemas.openxmlformats.org/officeDocument/2006/relationships/slideLayout" Target="../slideLayouts/slideLayout39.xml"/><Relationship Id="rId9"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8.xml"/><Relationship Id="rId7" Type="http://schemas.openxmlformats.org/officeDocument/2006/relationships/image" Target="../media/image9.emf"/><Relationship Id="rId2" Type="http://schemas.openxmlformats.org/officeDocument/2006/relationships/tags" Target="../tags/tag37.xml"/><Relationship Id="rId1" Type="http://schemas.openxmlformats.org/officeDocument/2006/relationships/vmlDrawing" Target="../drawings/vmlDrawing20.vml"/><Relationship Id="rId6" Type="http://schemas.openxmlformats.org/officeDocument/2006/relationships/oleObject" Target="../embeddings/oleObject3.bin"/><Relationship Id="rId5" Type="http://schemas.openxmlformats.org/officeDocument/2006/relationships/notesSlide" Target="../notesSlides/notesSlide18.xml"/><Relationship Id="rId4" Type="http://schemas.openxmlformats.org/officeDocument/2006/relationships/slideLayout" Target="../slideLayouts/slideLayout39.xml"/><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0.xml"/><Relationship Id="rId7" Type="http://schemas.openxmlformats.org/officeDocument/2006/relationships/image" Target="../media/image9.emf"/><Relationship Id="rId2" Type="http://schemas.openxmlformats.org/officeDocument/2006/relationships/tags" Target="../tags/tag39.xml"/><Relationship Id="rId1" Type="http://schemas.openxmlformats.org/officeDocument/2006/relationships/vmlDrawing" Target="../drawings/vmlDrawing21.vml"/><Relationship Id="rId6" Type="http://schemas.openxmlformats.org/officeDocument/2006/relationships/oleObject" Target="../embeddings/oleObject3.bin"/><Relationship Id="rId5" Type="http://schemas.openxmlformats.org/officeDocument/2006/relationships/notesSlide" Target="../notesSlides/notesSlide19.xml"/><Relationship Id="rId4" Type="http://schemas.openxmlformats.org/officeDocument/2006/relationships/slideLayout" Target="../slideLayouts/slideLayout39.xml"/><Relationship Id="rId9" Type="http://schemas.openxmlformats.org/officeDocument/2006/relationships/image" Target="../media/image36.pn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2.xml"/><Relationship Id="rId7" Type="http://schemas.openxmlformats.org/officeDocument/2006/relationships/image" Target="../media/image9.emf"/><Relationship Id="rId2" Type="http://schemas.openxmlformats.org/officeDocument/2006/relationships/tags" Target="../tags/tag41.xml"/><Relationship Id="rId1" Type="http://schemas.openxmlformats.org/officeDocument/2006/relationships/vmlDrawing" Target="../drawings/vmlDrawing22.vml"/><Relationship Id="rId6" Type="http://schemas.openxmlformats.org/officeDocument/2006/relationships/oleObject" Target="../embeddings/oleObject3.bin"/><Relationship Id="rId5" Type="http://schemas.openxmlformats.org/officeDocument/2006/relationships/notesSlide" Target="../notesSlides/notesSlide20.xml"/><Relationship Id="rId4"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4.xml"/><Relationship Id="rId7" Type="http://schemas.openxmlformats.org/officeDocument/2006/relationships/image" Target="../media/image9.emf"/><Relationship Id="rId2" Type="http://schemas.openxmlformats.org/officeDocument/2006/relationships/tags" Target="../tags/tag43.xml"/><Relationship Id="rId1" Type="http://schemas.openxmlformats.org/officeDocument/2006/relationships/vmlDrawing" Target="../drawings/vmlDrawing23.vml"/><Relationship Id="rId6" Type="http://schemas.openxmlformats.org/officeDocument/2006/relationships/oleObject" Target="../embeddings/oleObject3.bin"/><Relationship Id="rId5" Type="http://schemas.openxmlformats.org/officeDocument/2006/relationships/notesSlide" Target="../notesSlides/notesSlide21.xml"/><Relationship Id="rId4" Type="http://schemas.openxmlformats.org/officeDocument/2006/relationships/slideLayout" Target="../slideLayouts/slideLayout39.xml"/><Relationship Id="rId9" Type="http://schemas.openxmlformats.org/officeDocument/2006/relationships/image" Target="../media/image37.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6.xml"/><Relationship Id="rId7" Type="http://schemas.openxmlformats.org/officeDocument/2006/relationships/image" Target="../media/image9.emf"/><Relationship Id="rId2" Type="http://schemas.openxmlformats.org/officeDocument/2006/relationships/tags" Target="../tags/tag45.xml"/><Relationship Id="rId1" Type="http://schemas.openxmlformats.org/officeDocument/2006/relationships/vmlDrawing" Target="../drawings/vmlDrawing24.vml"/><Relationship Id="rId6" Type="http://schemas.openxmlformats.org/officeDocument/2006/relationships/oleObject" Target="../embeddings/oleObject3.bin"/><Relationship Id="rId5" Type="http://schemas.openxmlformats.org/officeDocument/2006/relationships/notesSlide" Target="../notesSlides/notesSlide22.xml"/><Relationship Id="rId10" Type="http://schemas.openxmlformats.org/officeDocument/2006/relationships/image" Target="../media/image39.png"/><Relationship Id="rId4" Type="http://schemas.openxmlformats.org/officeDocument/2006/relationships/slideLayout" Target="../slideLayouts/slideLayout39.xml"/><Relationship Id="rId9" Type="http://schemas.openxmlformats.org/officeDocument/2006/relationships/image" Target="../media/image38.png"/></Relationships>
</file>

<file path=ppt/slides/_rels/slide2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8.xml"/><Relationship Id="rId7" Type="http://schemas.openxmlformats.org/officeDocument/2006/relationships/image" Target="../media/image9.emf"/><Relationship Id="rId2" Type="http://schemas.openxmlformats.org/officeDocument/2006/relationships/tags" Target="../tags/tag47.xml"/><Relationship Id="rId1" Type="http://schemas.openxmlformats.org/officeDocument/2006/relationships/vmlDrawing" Target="../drawings/vmlDrawing25.vml"/><Relationship Id="rId6" Type="http://schemas.openxmlformats.org/officeDocument/2006/relationships/oleObject" Target="../embeddings/oleObject3.bin"/><Relationship Id="rId5" Type="http://schemas.openxmlformats.org/officeDocument/2006/relationships/notesSlide" Target="../notesSlides/notesSlide23.xml"/><Relationship Id="rId4" Type="http://schemas.openxmlformats.org/officeDocument/2006/relationships/slideLayout" Target="../slideLayouts/slideLayout39.xml"/><Relationship Id="rId9" Type="http://schemas.openxmlformats.org/officeDocument/2006/relationships/image" Target="../media/image40.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oleObject" Target="../embeddings/oleObject2.bin"/><Relationship Id="rId5" Type="http://schemas.openxmlformats.org/officeDocument/2006/relationships/notesSlide" Target="../notesSlides/notesSlide1.xml"/><Relationship Id="rId10" Type="http://schemas.openxmlformats.org/officeDocument/2006/relationships/hyperlink" Target="http://pngimg.com/download/26505" TargetMode="External"/><Relationship Id="rId4" Type="http://schemas.openxmlformats.org/officeDocument/2006/relationships/slideLayout" Target="../slideLayouts/slideLayout39.xml"/><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0.xml"/><Relationship Id="rId7" Type="http://schemas.openxmlformats.org/officeDocument/2006/relationships/image" Target="../media/image9.emf"/><Relationship Id="rId2" Type="http://schemas.openxmlformats.org/officeDocument/2006/relationships/tags" Target="../tags/tag49.xml"/><Relationship Id="rId1" Type="http://schemas.openxmlformats.org/officeDocument/2006/relationships/vmlDrawing" Target="../drawings/vmlDrawing26.vml"/><Relationship Id="rId6" Type="http://schemas.openxmlformats.org/officeDocument/2006/relationships/oleObject" Target="../embeddings/oleObject3.bin"/><Relationship Id="rId5" Type="http://schemas.openxmlformats.org/officeDocument/2006/relationships/notesSlide" Target="../notesSlides/notesSlide24.xml"/><Relationship Id="rId4" Type="http://schemas.openxmlformats.org/officeDocument/2006/relationships/slideLayout" Target="../slideLayouts/slideLayout39.xml"/><Relationship Id="rId9" Type="http://schemas.openxmlformats.org/officeDocument/2006/relationships/image" Target="../media/image41.png"/></Relationships>
</file>

<file path=ppt/slides/_rels/slide3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2.xml"/><Relationship Id="rId7" Type="http://schemas.openxmlformats.org/officeDocument/2006/relationships/image" Target="../media/image9.emf"/><Relationship Id="rId12" Type="http://schemas.openxmlformats.org/officeDocument/2006/relationships/image" Target="../media/image45.png"/><Relationship Id="rId2" Type="http://schemas.openxmlformats.org/officeDocument/2006/relationships/tags" Target="../tags/tag51.xml"/><Relationship Id="rId1" Type="http://schemas.openxmlformats.org/officeDocument/2006/relationships/vmlDrawing" Target="../drawings/vmlDrawing27.vml"/><Relationship Id="rId6" Type="http://schemas.openxmlformats.org/officeDocument/2006/relationships/oleObject" Target="../embeddings/oleObject3.bin"/><Relationship Id="rId11" Type="http://schemas.openxmlformats.org/officeDocument/2006/relationships/image" Target="../media/image44.png"/><Relationship Id="rId5" Type="http://schemas.openxmlformats.org/officeDocument/2006/relationships/notesSlide" Target="../notesSlides/notesSlide25.xml"/><Relationship Id="rId10" Type="http://schemas.openxmlformats.org/officeDocument/2006/relationships/image" Target="../media/image43.png"/><Relationship Id="rId4" Type="http://schemas.openxmlformats.org/officeDocument/2006/relationships/slideLayout" Target="../slideLayouts/slideLayout39.xml"/><Relationship Id="rId9" Type="http://schemas.openxmlformats.org/officeDocument/2006/relationships/image" Target="../media/image42.png"/></Relationships>
</file>

<file path=ppt/slides/_rels/slide3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4.xml"/><Relationship Id="rId7" Type="http://schemas.openxmlformats.org/officeDocument/2006/relationships/image" Target="../media/image9.emf"/><Relationship Id="rId2" Type="http://schemas.openxmlformats.org/officeDocument/2006/relationships/tags" Target="../tags/tag53.xml"/><Relationship Id="rId1" Type="http://schemas.openxmlformats.org/officeDocument/2006/relationships/vmlDrawing" Target="../drawings/vmlDrawing28.vml"/><Relationship Id="rId6" Type="http://schemas.openxmlformats.org/officeDocument/2006/relationships/oleObject" Target="../embeddings/oleObject3.bin"/><Relationship Id="rId5" Type="http://schemas.openxmlformats.org/officeDocument/2006/relationships/notesSlide" Target="../notesSlides/notesSlide26.xml"/><Relationship Id="rId4" Type="http://schemas.openxmlformats.org/officeDocument/2006/relationships/slideLayout" Target="../slideLayouts/slideLayout39.xml"/><Relationship Id="rId9" Type="http://schemas.openxmlformats.org/officeDocument/2006/relationships/image" Target="../media/image46.png"/></Relationships>
</file>

<file path=ppt/slides/_rels/slide3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6.xml"/><Relationship Id="rId7" Type="http://schemas.openxmlformats.org/officeDocument/2006/relationships/image" Target="../media/image9.emf"/><Relationship Id="rId2" Type="http://schemas.openxmlformats.org/officeDocument/2006/relationships/tags" Target="../tags/tag55.xml"/><Relationship Id="rId1" Type="http://schemas.openxmlformats.org/officeDocument/2006/relationships/vmlDrawing" Target="../drawings/vmlDrawing29.vml"/><Relationship Id="rId6" Type="http://schemas.openxmlformats.org/officeDocument/2006/relationships/oleObject" Target="../embeddings/oleObject3.bin"/><Relationship Id="rId5" Type="http://schemas.openxmlformats.org/officeDocument/2006/relationships/notesSlide" Target="../notesSlides/notesSlide27.xml"/><Relationship Id="rId4" Type="http://schemas.openxmlformats.org/officeDocument/2006/relationships/slideLayout" Target="../slideLayouts/slideLayout39.xml"/><Relationship Id="rId9" Type="http://schemas.openxmlformats.org/officeDocument/2006/relationships/image" Target="../media/image47.png"/></Relationships>
</file>

<file path=ppt/slides/_rels/slide3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8.xml"/><Relationship Id="rId7" Type="http://schemas.openxmlformats.org/officeDocument/2006/relationships/image" Target="../media/image9.emf"/><Relationship Id="rId2" Type="http://schemas.openxmlformats.org/officeDocument/2006/relationships/tags" Target="../tags/tag57.xml"/><Relationship Id="rId1" Type="http://schemas.openxmlformats.org/officeDocument/2006/relationships/vmlDrawing" Target="../drawings/vmlDrawing30.vml"/><Relationship Id="rId6" Type="http://schemas.openxmlformats.org/officeDocument/2006/relationships/oleObject" Target="../embeddings/oleObject3.bin"/><Relationship Id="rId5" Type="http://schemas.openxmlformats.org/officeDocument/2006/relationships/notesSlide" Target="../notesSlides/notesSlide28.xml"/><Relationship Id="rId10" Type="http://schemas.openxmlformats.org/officeDocument/2006/relationships/image" Target="../media/image49.png"/><Relationship Id="rId4" Type="http://schemas.openxmlformats.org/officeDocument/2006/relationships/slideLayout" Target="../slideLayouts/slideLayout39.xml"/><Relationship Id="rId9" Type="http://schemas.openxmlformats.org/officeDocument/2006/relationships/image" Target="../media/image48.png"/></Relationships>
</file>

<file path=ppt/slides/_rels/slide3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0.xml"/><Relationship Id="rId7" Type="http://schemas.openxmlformats.org/officeDocument/2006/relationships/image" Target="../media/image9.emf"/><Relationship Id="rId2" Type="http://schemas.openxmlformats.org/officeDocument/2006/relationships/tags" Target="../tags/tag59.xml"/><Relationship Id="rId1" Type="http://schemas.openxmlformats.org/officeDocument/2006/relationships/vmlDrawing" Target="../drawings/vmlDrawing31.vml"/><Relationship Id="rId6" Type="http://schemas.openxmlformats.org/officeDocument/2006/relationships/oleObject" Target="../embeddings/oleObject3.bin"/><Relationship Id="rId5" Type="http://schemas.openxmlformats.org/officeDocument/2006/relationships/notesSlide" Target="../notesSlides/notesSlide29.xml"/><Relationship Id="rId4" Type="http://schemas.openxmlformats.org/officeDocument/2006/relationships/slideLayout" Target="../slideLayouts/slideLayout39.xml"/><Relationship Id="rId9" Type="http://schemas.openxmlformats.org/officeDocument/2006/relationships/image" Target="../media/image50.png"/></Relationships>
</file>

<file path=ppt/slides/_rels/slide3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2.xml"/><Relationship Id="rId7" Type="http://schemas.openxmlformats.org/officeDocument/2006/relationships/image" Target="../media/image9.emf"/><Relationship Id="rId2" Type="http://schemas.openxmlformats.org/officeDocument/2006/relationships/tags" Target="../tags/tag61.xml"/><Relationship Id="rId1" Type="http://schemas.openxmlformats.org/officeDocument/2006/relationships/vmlDrawing" Target="../drawings/vmlDrawing32.vml"/><Relationship Id="rId6" Type="http://schemas.openxmlformats.org/officeDocument/2006/relationships/oleObject" Target="../embeddings/oleObject3.bin"/><Relationship Id="rId5" Type="http://schemas.openxmlformats.org/officeDocument/2006/relationships/notesSlide" Target="../notesSlides/notesSlide30.xml"/><Relationship Id="rId4"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4.xml"/><Relationship Id="rId7" Type="http://schemas.openxmlformats.org/officeDocument/2006/relationships/image" Target="../media/image9.emf"/><Relationship Id="rId2" Type="http://schemas.openxmlformats.org/officeDocument/2006/relationships/tags" Target="../tags/tag63.xml"/><Relationship Id="rId1" Type="http://schemas.openxmlformats.org/officeDocument/2006/relationships/vmlDrawing" Target="../drawings/vmlDrawing33.vml"/><Relationship Id="rId6" Type="http://schemas.openxmlformats.org/officeDocument/2006/relationships/oleObject" Target="../embeddings/oleObject3.bin"/><Relationship Id="rId5" Type="http://schemas.openxmlformats.org/officeDocument/2006/relationships/notesSlide" Target="../notesSlides/notesSlide31.xml"/><Relationship Id="rId4"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6.xml"/><Relationship Id="rId7" Type="http://schemas.openxmlformats.org/officeDocument/2006/relationships/image" Target="../media/image9.emf"/><Relationship Id="rId2" Type="http://schemas.openxmlformats.org/officeDocument/2006/relationships/tags" Target="../tags/tag65.xml"/><Relationship Id="rId1" Type="http://schemas.openxmlformats.org/officeDocument/2006/relationships/vmlDrawing" Target="../drawings/vmlDrawing34.vml"/><Relationship Id="rId6" Type="http://schemas.openxmlformats.org/officeDocument/2006/relationships/oleObject" Target="../embeddings/oleObject3.bin"/><Relationship Id="rId5" Type="http://schemas.openxmlformats.org/officeDocument/2006/relationships/notesSlide" Target="../notesSlides/notesSlide32.xml"/><Relationship Id="rId4" Type="http://schemas.openxmlformats.org/officeDocument/2006/relationships/slideLayout" Target="../slideLayouts/slideLayout39.xml"/><Relationship Id="rId9" Type="http://schemas.openxmlformats.org/officeDocument/2006/relationships/image" Target="../media/image51.png"/></Relationships>
</file>

<file path=ppt/slides/_rels/slide3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8.xml"/><Relationship Id="rId7" Type="http://schemas.openxmlformats.org/officeDocument/2006/relationships/image" Target="../media/image9.emf"/><Relationship Id="rId2" Type="http://schemas.openxmlformats.org/officeDocument/2006/relationships/tags" Target="../tags/tag67.xml"/><Relationship Id="rId1" Type="http://schemas.openxmlformats.org/officeDocument/2006/relationships/vmlDrawing" Target="../drawings/vmlDrawing35.vml"/><Relationship Id="rId6" Type="http://schemas.openxmlformats.org/officeDocument/2006/relationships/oleObject" Target="../embeddings/oleObject4.bin"/><Relationship Id="rId5" Type="http://schemas.openxmlformats.org/officeDocument/2006/relationships/notesSlide" Target="../notesSlides/notesSlide33.xml"/><Relationship Id="rId4"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xml"/><Relationship Id="rId7" Type="http://schemas.openxmlformats.org/officeDocument/2006/relationships/image" Target="../media/image9.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2.bin"/><Relationship Id="rId5" Type="http://schemas.openxmlformats.org/officeDocument/2006/relationships/notesSlide" Target="../notesSlides/notesSlide2.xml"/><Relationship Id="rId10" Type="http://schemas.openxmlformats.org/officeDocument/2006/relationships/image" Target="../media/image12.png"/><Relationship Id="rId4" Type="http://schemas.openxmlformats.org/officeDocument/2006/relationships/slideLayout" Target="../slideLayouts/slideLayout39.xml"/><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hyperlink" Target="mailto:carsa564@student.liu.se" TargetMode="External"/><Relationship Id="rId2" Type="http://schemas.openxmlformats.org/officeDocument/2006/relationships/image" Target="../media/image52.jpeg"/><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xml"/><Relationship Id="rId7" Type="http://schemas.openxmlformats.org/officeDocument/2006/relationships/image" Target="../media/image9.emf"/><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oleObject" Target="../embeddings/oleObject2.bin"/><Relationship Id="rId5" Type="http://schemas.openxmlformats.org/officeDocument/2006/relationships/notesSlide" Target="../notesSlides/notesSlide3.xml"/><Relationship Id="rId10" Type="http://schemas.openxmlformats.org/officeDocument/2006/relationships/image" Target="../media/image14.png"/><Relationship Id="rId4" Type="http://schemas.openxmlformats.org/officeDocument/2006/relationships/slideLayout" Target="../slideLayouts/slideLayout39.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xml"/><Relationship Id="rId7" Type="http://schemas.openxmlformats.org/officeDocument/2006/relationships/oleObject" Target="../embeddings/oleObject2.bin"/><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15.png"/><Relationship Id="rId11" Type="http://schemas.openxmlformats.org/officeDocument/2006/relationships/image" Target="../media/image17.png"/><Relationship Id="rId5" Type="http://schemas.openxmlformats.org/officeDocument/2006/relationships/notesSlide" Target="../notesSlides/notesSlide4.xml"/><Relationship Id="rId10" Type="http://schemas.openxmlformats.org/officeDocument/2006/relationships/image" Target="../media/image16.png"/><Relationship Id="rId4" Type="http://schemas.openxmlformats.org/officeDocument/2006/relationships/slideLayout" Target="../slideLayouts/slideLayout39.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2.xml"/><Relationship Id="rId7" Type="http://schemas.openxmlformats.org/officeDocument/2006/relationships/image" Target="../media/image9.emf"/><Relationship Id="rId2" Type="http://schemas.openxmlformats.org/officeDocument/2006/relationships/tags" Target="../tags/tag11.xml"/><Relationship Id="rId1" Type="http://schemas.openxmlformats.org/officeDocument/2006/relationships/vmlDrawing" Target="../drawings/vmlDrawing7.vml"/><Relationship Id="rId6" Type="http://schemas.openxmlformats.org/officeDocument/2006/relationships/oleObject" Target="../embeddings/oleObject3.bin"/><Relationship Id="rId5" Type="http://schemas.openxmlformats.org/officeDocument/2006/relationships/notesSlide" Target="../notesSlides/notesSlide5.xml"/><Relationship Id="rId4" Type="http://schemas.openxmlformats.org/officeDocument/2006/relationships/slideLayout" Target="../slideLayouts/slideLayout39.xm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61808" y="4293096"/>
            <a:ext cx="5882400" cy="957041"/>
          </a:xfrm>
        </p:spPr>
        <p:txBody>
          <a:bodyPr>
            <a:normAutofit fontScale="90000"/>
          </a:bodyPr>
          <a:lstStyle/>
          <a:p>
            <a:r>
              <a:rPr lang="en-US" sz="2000" dirty="0"/>
              <a:t>Markov Decision Processes and ARIMA models to analyze and predict Ice Hockey player’s performance</a:t>
            </a:r>
          </a:p>
        </p:txBody>
      </p:sp>
      <p:sp>
        <p:nvSpPr>
          <p:cNvPr id="3" name="2 Marcador de texto"/>
          <p:cNvSpPr>
            <a:spLocks noGrp="1"/>
          </p:cNvSpPr>
          <p:nvPr>
            <p:ph type="body" idx="1"/>
          </p:nvPr>
        </p:nvSpPr>
        <p:spPr/>
        <p:txBody>
          <a:bodyPr>
            <a:normAutofit fontScale="92500" lnSpcReduction="20000"/>
          </a:bodyPr>
          <a:lstStyle/>
          <a:p>
            <a:r>
              <a:rPr lang="ca-ES" b="0" dirty="0"/>
              <a:t>Carles Sans Fuentes</a:t>
            </a:r>
            <a:endParaRPr lang="es-ES" dirty="0"/>
          </a:p>
        </p:txBody>
      </p:sp>
      <p:sp>
        <p:nvSpPr>
          <p:cNvPr id="4" name="3 Marcador de texto"/>
          <p:cNvSpPr>
            <a:spLocks noGrp="1"/>
          </p:cNvSpPr>
          <p:nvPr>
            <p:ph type="body" sz="quarter" idx="10"/>
          </p:nvPr>
        </p:nvSpPr>
        <p:spPr/>
        <p:txBody>
          <a:bodyPr/>
          <a:lstStyle/>
          <a:p>
            <a:r>
              <a:rPr lang="en-ZA" dirty="0"/>
              <a:t>Presented by Carles Sans Fuentes</a:t>
            </a:r>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3172" r="50000" b="36326"/>
          <a:stretch/>
        </p:blipFill>
        <p:spPr bwMode="auto">
          <a:xfrm>
            <a:off x="323528" y="5601256"/>
            <a:ext cx="4242467" cy="1076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228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8782"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p:txBody>
          <a:bodyPr/>
          <a:lstStyle/>
          <a:p>
            <a:r>
              <a:rPr lang="en-GB" dirty="0"/>
              <a:t>THE DATA </a:t>
            </a:r>
            <a:r>
              <a:rPr lang="es-ES" dirty="0"/>
              <a:t>SCRAPPED CONTAINS YEAR STATISTICAL METRICS FOR THE NHL PLAYERS</a:t>
            </a:r>
            <a:endParaRPr lang="en-GB" dirty="0"/>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Data</a:t>
            </a:r>
          </a:p>
        </p:txBody>
      </p:sp>
      <p:sp>
        <p:nvSpPr>
          <p:cNvPr id="12" name="26 Rectángulo redondeado">
            <a:extLst>
              <a:ext uri="{FF2B5EF4-FFF2-40B4-BE49-F238E27FC236}">
                <a16:creationId xmlns:a16="http://schemas.microsoft.com/office/drawing/2014/main" id="{6F931E07-1151-40C3-9457-C8CB592C82CA}"/>
              </a:ext>
            </a:extLst>
          </p:cNvPr>
          <p:cNvSpPr/>
          <p:nvPr/>
        </p:nvSpPr>
        <p:spPr bwMode="auto">
          <a:xfrm>
            <a:off x="279222" y="1268759"/>
            <a:ext cx="8613258" cy="5100011"/>
          </a:xfrm>
          <a:prstGeom prst="roundRect">
            <a:avLst>
              <a:gd name="adj" fmla="val 4348"/>
            </a:avLst>
          </a:prstGeom>
          <a:noFill/>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 name="27 Rectángulo redondeado">
            <a:extLst>
              <a:ext uri="{FF2B5EF4-FFF2-40B4-BE49-F238E27FC236}">
                <a16:creationId xmlns:a16="http://schemas.microsoft.com/office/drawing/2014/main" id="{E44140D6-6475-4BF6-BBFF-78A3FC9D91A3}"/>
              </a:ext>
            </a:extLst>
          </p:cNvPr>
          <p:cNvSpPr/>
          <p:nvPr/>
        </p:nvSpPr>
        <p:spPr bwMode="auto">
          <a:xfrm>
            <a:off x="822176" y="1484784"/>
            <a:ext cx="1589584" cy="1433261"/>
          </a:xfrm>
          <a:prstGeom prst="roundRect">
            <a:avLst>
              <a:gd name="adj" fmla="val 8051"/>
            </a:avLst>
          </a:prstGeom>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5" name="29 Rectángulo redondeado">
            <a:extLst>
              <a:ext uri="{FF2B5EF4-FFF2-40B4-BE49-F238E27FC236}">
                <a16:creationId xmlns:a16="http://schemas.microsoft.com/office/drawing/2014/main" id="{AF1F2597-270A-461F-B111-9B4BFE9E5D06}"/>
              </a:ext>
            </a:extLst>
          </p:cNvPr>
          <p:cNvSpPr/>
          <p:nvPr/>
        </p:nvSpPr>
        <p:spPr bwMode="auto">
          <a:xfrm>
            <a:off x="2483768" y="1716956"/>
            <a:ext cx="2702197" cy="856025"/>
          </a:xfrm>
          <a:prstGeom prst="roundRect">
            <a:avLst>
              <a:gd name="adj" fmla="val 8051"/>
            </a:avLst>
          </a:prstGeom>
          <a:solidFill>
            <a:schemeClr val="accent1"/>
          </a:solidFill>
          <a:ln w="9525" cap="flat" cmpd="sng" algn="ctr">
            <a:noFill/>
            <a:prstDash val="solid"/>
            <a:round/>
            <a:headEnd type="none" w="med" len="med"/>
            <a:tailEnd type="none" w="med" len="med"/>
          </a:ln>
          <a:effectLst/>
        </p:spPr>
        <p:txBody>
          <a:bodyPr vert="horz" wrap="square" lIns="144000" tIns="45720" rIns="36000" bIns="45720" numCol="1" rtlCol="0" anchor="ctr" anchorCtr="0" compatLnSpc="1">
            <a:prstTxWarp prst="textNoShape">
              <a:avLst/>
            </a:prstTxWarp>
          </a:bodyPr>
          <a:lstStyle/>
          <a:p>
            <a:pPr marL="171450" indent="-171450" eaLnBrk="0" fontAlgn="base" hangingPunct="0">
              <a:spcBef>
                <a:spcPct val="0"/>
              </a:spcBef>
              <a:spcAft>
                <a:spcPct val="0"/>
              </a:spcAft>
              <a:buFont typeface="Wingdings" panose="05000000000000000000" pitchFamily="2" charset="2"/>
              <a:buChar char="Ø"/>
            </a:pPr>
            <a:r>
              <a:rPr lang="en-US" sz="1200" dirty="0">
                <a:solidFill>
                  <a:schemeClr val="bg1"/>
                </a:solidFill>
                <a:latin typeface="+mj-lt"/>
                <a:ea typeface="ＭＳ Ｐゴシック" charset="-128"/>
                <a:cs typeface="ＭＳ Ｐゴシック" charset="-128"/>
              </a:rPr>
              <a:t> General performance metrics for all ice hockey players that have played during a season</a:t>
            </a:r>
          </a:p>
        </p:txBody>
      </p:sp>
      <p:pic>
        <p:nvPicPr>
          <p:cNvPr id="107644" name="Picture 124" descr="Resultat d'imatges de NHL">
            <a:extLst>
              <a:ext uri="{FF2B5EF4-FFF2-40B4-BE49-F238E27FC236}">
                <a16:creationId xmlns:a16="http://schemas.microsoft.com/office/drawing/2014/main" id="{059057DB-33E9-4B36-9D50-1FE2938AC35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26429" y="1559237"/>
            <a:ext cx="1169307" cy="1284356"/>
          </a:xfrm>
          <a:prstGeom prst="rect">
            <a:avLst/>
          </a:prstGeom>
          <a:noFill/>
          <a:extLst>
            <a:ext uri="{909E8E84-426E-40DD-AFC4-6F175D3DCCD1}">
              <a14:hiddenFill xmlns:a14="http://schemas.microsoft.com/office/drawing/2010/main">
                <a:solidFill>
                  <a:srgbClr val="FFFFFF"/>
                </a:solidFill>
              </a14:hiddenFill>
            </a:ext>
          </a:extLst>
        </p:spPr>
      </p:pic>
      <p:sp>
        <p:nvSpPr>
          <p:cNvPr id="39" name="AutoShape 16">
            <a:extLst>
              <a:ext uri="{FF2B5EF4-FFF2-40B4-BE49-F238E27FC236}">
                <a16:creationId xmlns:a16="http://schemas.microsoft.com/office/drawing/2014/main" id="{0ADCE0DA-BBDB-4C51-B7DB-32325A1CCB63}"/>
              </a:ext>
            </a:extLst>
          </p:cNvPr>
          <p:cNvSpPr>
            <a:spLocks noChangeArrowheads="1"/>
          </p:cNvSpPr>
          <p:nvPr/>
        </p:nvSpPr>
        <p:spPr bwMode="gray">
          <a:xfrm>
            <a:off x="5223548" y="1698690"/>
            <a:ext cx="200141" cy="806781"/>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grpSp>
        <p:nvGrpSpPr>
          <p:cNvPr id="28" name="49 Grupo">
            <a:extLst>
              <a:ext uri="{FF2B5EF4-FFF2-40B4-BE49-F238E27FC236}">
                <a16:creationId xmlns:a16="http://schemas.microsoft.com/office/drawing/2014/main" id="{4538ACB7-C75C-4C5E-943D-1B65BCE27D8A}"/>
              </a:ext>
            </a:extLst>
          </p:cNvPr>
          <p:cNvGrpSpPr/>
          <p:nvPr/>
        </p:nvGrpSpPr>
        <p:grpSpPr>
          <a:xfrm>
            <a:off x="389997" y="3086286"/>
            <a:ext cx="4109995" cy="270706"/>
            <a:chOff x="631582" y="1134683"/>
            <a:chExt cx="8642593" cy="278093"/>
          </a:xfrm>
        </p:grpSpPr>
        <p:sp>
          <p:nvSpPr>
            <p:cNvPr id="30" name="8 Marcador de texto">
              <a:extLst>
                <a:ext uri="{FF2B5EF4-FFF2-40B4-BE49-F238E27FC236}">
                  <a16:creationId xmlns:a16="http://schemas.microsoft.com/office/drawing/2014/main" id="{4062D097-29FB-4523-BA44-A6E4BE560840}"/>
                </a:ext>
              </a:extLst>
            </p:cNvPr>
            <p:cNvSpPr txBox="1">
              <a:spLocks/>
            </p:cNvSpPr>
            <p:nvPr/>
          </p:nvSpPr>
          <p:spPr>
            <a:xfrm>
              <a:off x="631582" y="1134683"/>
              <a:ext cx="8642593" cy="261720"/>
            </a:xfrm>
            <a:prstGeom prst="rect">
              <a:avLst/>
            </a:prstGeom>
            <a:solidFill>
              <a:schemeClr val="bg1"/>
            </a:solid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IN" sz="1400" b="1" dirty="0">
                  <a:solidFill>
                    <a:srgbClr val="00B0CA"/>
                  </a:solidFill>
                  <a:ea typeface="ＭＳ Ｐゴシック" pitchFamily="34" charset="-128"/>
                </a:rPr>
                <a:t>Extraction of the main table in the SQL database</a:t>
              </a:r>
            </a:p>
          </p:txBody>
        </p:sp>
        <p:cxnSp>
          <p:nvCxnSpPr>
            <p:cNvPr id="31" name="51 Conector recto">
              <a:extLst>
                <a:ext uri="{FF2B5EF4-FFF2-40B4-BE49-F238E27FC236}">
                  <a16:creationId xmlns:a16="http://schemas.microsoft.com/office/drawing/2014/main" id="{75F9103A-B930-4252-AE40-655019586395}"/>
                </a:ext>
              </a:extLst>
            </p:cNvPr>
            <p:cNvCxnSpPr/>
            <p:nvPr/>
          </p:nvCxnSpPr>
          <p:spPr>
            <a:xfrm>
              <a:off x="631582" y="1412776"/>
              <a:ext cx="8642593"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7" name="Imagen 6">
            <a:extLst>
              <a:ext uri="{FF2B5EF4-FFF2-40B4-BE49-F238E27FC236}">
                <a16:creationId xmlns:a16="http://schemas.microsoft.com/office/drawing/2014/main" id="{997C7397-3C30-4281-BA64-C5E496668778}"/>
              </a:ext>
            </a:extLst>
          </p:cNvPr>
          <p:cNvPicPr>
            <a:picLocks noChangeAspect="1"/>
          </p:cNvPicPr>
          <p:nvPr/>
        </p:nvPicPr>
        <p:blipFill>
          <a:blip r:embed="rId10"/>
          <a:stretch>
            <a:fillRect/>
          </a:stretch>
        </p:blipFill>
        <p:spPr>
          <a:xfrm>
            <a:off x="395536" y="3423941"/>
            <a:ext cx="6432443" cy="2848909"/>
          </a:xfrm>
          <a:prstGeom prst="rect">
            <a:avLst/>
          </a:prstGeom>
        </p:spPr>
      </p:pic>
      <p:graphicFrame>
        <p:nvGraphicFramePr>
          <p:cNvPr id="8" name="Tabla 7">
            <a:extLst>
              <a:ext uri="{FF2B5EF4-FFF2-40B4-BE49-F238E27FC236}">
                <a16:creationId xmlns:a16="http://schemas.microsoft.com/office/drawing/2014/main" id="{75818B55-74F2-44CB-95B8-93A86594B9AD}"/>
              </a:ext>
            </a:extLst>
          </p:cNvPr>
          <p:cNvGraphicFramePr>
            <a:graphicFrameLocks noGrp="1"/>
          </p:cNvGraphicFramePr>
          <p:nvPr>
            <p:extLst>
              <p:ext uri="{D42A27DB-BD31-4B8C-83A1-F6EECF244321}">
                <p14:modId xmlns:p14="http://schemas.microsoft.com/office/powerpoint/2010/main" val="1087045242"/>
              </p:ext>
            </p:extLst>
          </p:nvPr>
        </p:nvGraphicFramePr>
        <p:xfrm>
          <a:off x="5582020" y="1370464"/>
          <a:ext cx="3238452" cy="1554480"/>
        </p:xfrm>
        <a:graphic>
          <a:graphicData uri="http://schemas.openxmlformats.org/drawingml/2006/table">
            <a:tbl>
              <a:tblPr firstRow="1" bandRow="1">
                <a:tableStyleId>{5C22544A-7EE6-4342-B048-85BDC9FD1C3A}</a:tableStyleId>
              </a:tblPr>
              <a:tblGrid>
                <a:gridCol w="1144631">
                  <a:extLst>
                    <a:ext uri="{9D8B030D-6E8A-4147-A177-3AD203B41FA5}">
                      <a16:colId xmlns:a16="http://schemas.microsoft.com/office/drawing/2014/main" val="4015557147"/>
                    </a:ext>
                  </a:extLst>
                </a:gridCol>
                <a:gridCol w="2093821">
                  <a:extLst>
                    <a:ext uri="{9D8B030D-6E8A-4147-A177-3AD203B41FA5}">
                      <a16:colId xmlns:a16="http://schemas.microsoft.com/office/drawing/2014/main" val="1997237183"/>
                    </a:ext>
                  </a:extLst>
                </a:gridCol>
              </a:tblGrid>
              <a:tr h="210606">
                <a:tc>
                  <a:txBody>
                    <a:bodyPr/>
                    <a:lstStyle/>
                    <a:p>
                      <a:r>
                        <a:rPr lang="en-GB" sz="1100" b="1" dirty="0"/>
                        <a:t>Metrics</a:t>
                      </a:r>
                    </a:p>
                  </a:txBody>
                  <a:tcPr/>
                </a:tc>
                <a:tc>
                  <a:txBody>
                    <a:bodyPr/>
                    <a:lstStyle/>
                    <a:p>
                      <a:r>
                        <a:rPr lang="en-GB" sz="1100" b="1" dirty="0"/>
                        <a:t>Description</a:t>
                      </a:r>
                    </a:p>
                  </a:txBody>
                  <a:tcPr/>
                </a:tc>
                <a:extLst>
                  <a:ext uri="{0D108BD9-81ED-4DB2-BD59-A6C34878D82A}">
                    <a16:rowId xmlns:a16="http://schemas.microsoft.com/office/drawing/2014/main" val="4210037395"/>
                  </a:ext>
                </a:extLst>
              </a:tr>
              <a:tr h="210606">
                <a:tc>
                  <a:txBody>
                    <a:bodyPr/>
                    <a:lstStyle/>
                    <a:p>
                      <a:r>
                        <a:rPr lang="en-GB" sz="1100" b="1" dirty="0"/>
                        <a:t>GP</a:t>
                      </a:r>
                    </a:p>
                  </a:txBody>
                  <a:tcPr/>
                </a:tc>
                <a:tc>
                  <a:txBody>
                    <a:bodyPr/>
                    <a:lstStyle/>
                    <a:p>
                      <a:r>
                        <a:rPr lang="en-US" sz="1100" b="1" dirty="0"/>
                        <a:t>The nº of games played</a:t>
                      </a:r>
                      <a:endParaRPr lang="en-GB" sz="1100" b="1" dirty="0"/>
                    </a:p>
                  </a:txBody>
                  <a:tcPr/>
                </a:tc>
                <a:extLst>
                  <a:ext uri="{0D108BD9-81ED-4DB2-BD59-A6C34878D82A}">
                    <a16:rowId xmlns:a16="http://schemas.microsoft.com/office/drawing/2014/main" val="583862794"/>
                  </a:ext>
                </a:extLst>
              </a:tr>
              <a:tr h="210606">
                <a:tc>
                  <a:txBody>
                    <a:bodyPr/>
                    <a:lstStyle/>
                    <a:p>
                      <a:r>
                        <a:rPr lang="en-GB" sz="1100" b="1" dirty="0"/>
                        <a:t>G</a:t>
                      </a:r>
                    </a:p>
                  </a:txBody>
                  <a:tcPr/>
                </a:tc>
                <a:tc>
                  <a:txBody>
                    <a:bodyPr/>
                    <a:lstStyle/>
                    <a:p>
                      <a:r>
                        <a:rPr lang="en-US" sz="1100" b="1" dirty="0"/>
                        <a:t>The nº of goals performed</a:t>
                      </a:r>
                      <a:endParaRPr lang="en-GB" sz="1100" b="1" dirty="0"/>
                    </a:p>
                  </a:txBody>
                  <a:tcPr/>
                </a:tc>
                <a:extLst>
                  <a:ext uri="{0D108BD9-81ED-4DB2-BD59-A6C34878D82A}">
                    <a16:rowId xmlns:a16="http://schemas.microsoft.com/office/drawing/2014/main" val="3757418308"/>
                  </a:ext>
                </a:extLst>
              </a:tr>
              <a:tr h="210606">
                <a:tc>
                  <a:txBody>
                    <a:bodyPr/>
                    <a:lstStyle/>
                    <a:p>
                      <a:r>
                        <a:rPr lang="en-GB" sz="1100" b="1" dirty="0"/>
                        <a:t>GA</a:t>
                      </a:r>
                    </a:p>
                  </a:txBody>
                  <a:tcPr/>
                </a:tc>
                <a:tc>
                  <a:txBody>
                    <a:bodyPr/>
                    <a:lstStyle/>
                    <a:p>
                      <a:r>
                        <a:rPr lang="en-US" sz="1100" b="1" dirty="0"/>
                        <a:t>The nº of goals assisted</a:t>
                      </a:r>
                      <a:endParaRPr lang="en-GB" sz="1100" b="1" dirty="0"/>
                    </a:p>
                  </a:txBody>
                  <a:tcPr/>
                </a:tc>
                <a:extLst>
                  <a:ext uri="{0D108BD9-81ED-4DB2-BD59-A6C34878D82A}">
                    <a16:rowId xmlns:a16="http://schemas.microsoft.com/office/drawing/2014/main" val="2460376903"/>
                  </a:ext>
                </a:extLst>
              </a:tr>
              <a:tr h="210606">
                <a:tc>
                  <a:txBody>
                    <a:bodyPr/>
                    <a:lstStyle/>
                    <a:p>
                      <a:r>
                        <a:rPr lang="en-GB" sz="1100" b="1" dirty="0"/>
                        <a:t>Points (NHL)</a:t>
                      </a:r>
                    </a:p>
                  </a:txBody>
                  <a:tcPr/>
                </a:tc>
                <a:tc>
                  <a:txBody>
                    <a:bodyPr/>
                    <a:lstStyle/>
                    <a:p>
                      <a:r>
                        <a:rPr lang="en-US" sz="1100" b="1" dirty="0"/>
                        <a:t>Points = GA+ G</a:t>
                      </a:r>
                      <a:endParaRPr lang="en-GB" sz="1100" b="1" dirty="0"/>
                    </a:p>
                  </a:txBody>
                  <a:tcPr/>
                </a:tc>
                <a:extLst>
                  <a:ext uri="{0D108BD9-81ED-4DB2-BD59-A6C34878D82A}">
                    <a16:rowId xmlns:a16="http://schemas.microsoft.com/office/drawing/2014/main" val="2336717443"/>
                  </a:ext>
                </a:extLst>
              </a:tr>
              <a:tr h="210606">
                <a:tc>
                  <a:txBody>
                    <a:bodyPr/>
                    <a:lstStyle/>
                    <a:p>
                      <a:r>
                        <a:rPr lang="en-GB" sz="1100" b="1" dirty="0" err="1"/>
                        <a:t>PlusMin</a:t>
                      </a:r>
                      <a:endParaRPr lang="en-GB" sz="1100" b="1" dirty="0"/>
                    </a:p>
                  </a:txBody>
                  <a:tcPr/>
                </a:tc>
                <a:tc>
                  <a:txBody>
                    <a:bodyPr/>
                    <a:lstStyle/>
                    <a:p>
                      <a:r>
                        <a:rPr lang="en-US" sz="1100" b="1" dirty="0"/>
                        <a:t>the plus minus (+/-) measure</a:t>
                      </a:r>
                      <a:endParaRPr lang="en-GB" sz="1100" b="1" dirty="0"/>
                    </a:p>
                  </a:txBody>
                  <a:tcPr/>
                </a:tc>
                <a:extLst>
                  <a:ext uri="{0D108BD9-81ED-4DB2-BD59-A6C34878D82A}">
                    <a16:rowId xmlns:a16="http://schemas.microsoft.com/office/drawing/2014/main" val="3276530612"/>
                  </a:ext>
                </a:extLst>
              </a:tr>
            </a:tbl>
          </a:graphicData>
        </a:graphic>
      </p:graphicFrame>
      <p:sp>
        <p:nvSpPr>
          <p:cNvPr id="18" name="Rectangle 1">
            <a:extLst>
              <a:ext uri="{FF2B5EF4-FFF2-40B4-BE49-F238E27FC236}">
                <a16:creationId xmlns:a16="http://schemas.microsoft.com/office/drawing/2014/main" id="{F4E9E5A1-E569-41FB-B8AE-1575227421D5}"/>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7810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00B0C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Results- </a:t>
            </a:r>
            <a:r>
              <a:rPr lang="en-CA" sz="1200" b="1" dirty="0" err="1">
                <a:solidFill>
                  <a:srgbClr val="5A5A5A"/>
                </a:solidFill>
                <a:ea typeface="ＭＳ Ｐゴシック" pitchFamily="34" charset="-128"/>
              </a:rPr>
              <a:t>Disccusion</a:t>
            </a:r>
            <a:r>
              <a:rPr lang="en-CA" sz="1200" b="1" dirty="0">
                <a:solidFill>
                  <a:srgbClr val="5A5A5A"/>
                </a:solidFill>
                <a:ea typeface="ＭＳ Ｐゴシック" pitchFamily="34" charset="-128"/>
              </a:rPr>
              <a:t>- Criticism</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56999092-4C5F-48C1-9BAB-EB870FE284FF}"/>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9304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26 Rectángulo redondeado">
            <a:extLst>
              <a:ext uri="{FF2B5EF4-FFF2-40B4-BE49-F238E27FC236}">
                <a16:creationId xmlns:a16="http://schemas.microsoft.com/office/drawing/2014/main" id="{5B09ED02-741C-4C77-AC45-5C3826BF02A1}"/>
              </a:ext>
            </a:extLst>
          </p:cNvPr>
          <p:cNvSpPr/>
          <p:nvPr/>
        </p:nvSpPr>
        <p:spPr bwMode="auto">
          <a:xfrm>
            <a:off x="5868143" y="1255632"/>
            <a:ext cx="1529239" cy="4268706"/>
          </a:xfrm>
          <a:prstGeom prst="roundRect">
            <a:avLst>
              <a:gd name="adj" fmla="val 4348"/>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02" name="26 Rectángulo redondeado">
            <a:extLst>
              <a:ext uri="{FF2B5EF4-FFF2-40B4-BE49-F238E27FC236}">
                <a16:creationId xmlns:a16="http://schemas.microsoft.com/office/drawing/2014/main" id="{3CC6573D-B0CD-4F9D-AC04-9D7040E49E9F}"/>
              </a:ext>
            </a:extLst>
          </p:cNvPr>
          <p:cNvSpPr/>
          <p:nvPr/>
        </p:nvSpPr>
        <p:spPr bwMode="auto">
          <a:xfrm>
            <a:off x="3474964" y="1255632"/>
            <a:ext cx="2376263" cy="4268706"/>
          </a:xfrm>
          <a:prstGeom prst="roundRect">
            <a:avLst>
              <a:gd name="adj" fmla="val 4348"/>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7961"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THERE EXIST DIFFERENT MARKOV MODELS FOR DIFFERENT APPROACHES AND OBJECTIVES</a:t>
            </a:r>
            <a:endParaRPr lang="en-GB" sz="2000" dirty="0"/>
          </a:p>
        </p:txBody>
      </p:sp>
      <p:sp>
        <p:nvSpPr>
          <p:cNvPr id="8" name="7 Marcador de texto"/>
          <p:cNvSpPr>
            <a:spLocks noGrp="1"/>
          </p:cNvSpPr>
          <p:nvPr>
            <p:ph type="body" sz="quarter" idx="13"/>
          </p:nvPr>
        </p:nvSpPr>
        <p:spPr/>
        <p:txBody>
          <a:bodyPr/>
          <a:lstStyle/>
          <a:p>
            <a:r>
              <a:rPr lang="en-CA" dirty="0"/>
              <a:t>Master thesis Project – Theory  </a:t>
            </a:r>
          </a:p>
        </p:txBody>
      </p:sp>
      <p:sp>
        <p:nvSpPr>
          <p:cNvPr id="32" name="36 Rectángulo"/>
          <p:cNvSpPr>
            <a:spLocks noChangeArrowheads="1"/>
          </p:cNvSpPr>
          <p:nvPr/>
        </p:nvSpPr>
        <p:spPr bwMode="auto">
          <a:xfrm>
            <a:off x="1534964" y="6523295"/>
            <a:ext cx="555731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http://www.pomdp.org/tutorial/</a:t>
            </a:r>
          </a:p>
        </p:txBody>
      </p:sp>
      <p:sp>
        <p:nvSpPr>
          <p:cNvPr id="56" name="24 Rectángulo"/>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In MPDs, we have control over the actions and the states are completely observable</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 Box 16">
            <a:extLst>
              <a:ext uri="{FF2B5EF4-FFF2-40B4-BE49-F238E27FC236}">
                <a16:creationId xmlns:a16="http://schemas.microsoft.com/office/drawing/2014/main" id="{44C331C5-65A2-4C32-944A-CA04F61B8066}"/>
              </a:ext>
            </a:extLst>
          </p:cNvPr>
          <p:cNvSpPr txBox="1">
            <a:spLocks noChangeArrowheads="1"/>
          </p:cNvSpPr>
          <p:nvPr/>
        </p:nvSpPr>
        <p:spPr bwMode="auto">
          <a:xfrm>
            <a:off x="1115617" y="2686197"/>
            <a:ext cx="2376263"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PH" altLang="es-ES_tradnl" sz="1200" b="0" dirty="0"/>
              <a:t>Probabilistic transitions between states </a:t>
            </a:r>
            <a:endParaRPr lang="en-PH" altLang="es-ES_tradnl" sz="1200" b="0" dirty="0">
              <a:solidFill>
                <a:srgbClr val="000000"/>
              </a:solidFill>
            </a:endParaRPr>
          </a:p>
        </p:txBody>
      </p:sp>
      <p:sp>
        <p:nvSpPr>
          <p:cNvPr id="41" name="22 Pentágono">
            <a:extLst>
              <a:ext uri="{FF2B5EF4-FFF2-40B4-BE49-F238E27FC236}">
                <a16:creationId xmlns:a16="http://schemas.microsoft.com/office/drawing/2014/main" id="{E39842E9-6DB6-4E25-ABFD-75A48CC47CE7}"/>
              </a:ext>
            </a:extLst>
          </p:cNvPr>
          <p:cNvSpPr/>
          <p:nvPr/>
        </p:nvSpPr>
        <p:spPr>
          <a:xfrm>
            <a:off x="1115617" y="1846569"/>
            <a:ext cx="2376263"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err="1">
                <a:solidFill>
                  <a:schemeClr val="lt1"/>
                </a:solidFill>
                <a:latin typeface="Swis721 BT" pitchFamily="34" charset="0"/>
              </a:rPr>
              <a:t>Charactheristics</a:t>
            </a:r>
            <a:endParaRPr lang="en-PH" sz="1400" b="1" dirty="0">
              <a:solidFill>
                <a:schemeClr val="lt1"/>
              </a:solidFill>
              <a:latin typeface="Swis721 BT" pitchFamily="34" charset="0"/>
            </a:endParaRPr>
          </a:p>
        </p:txBody>
      </p:sp>
      <p:sp>
        <p:nvSpPr>
          <p:cNvPr id="43" name="23 Pentágono">
            <a:extLst>
              <a:ext uri="{FF2B5EF4-FFF2-40B4-BE49-F238E27FC236}">
                <a16:creationId xmlns:a16="http://schemas.microsoft.com/office/drawing/2014/main" id="{7FBDA6E8-7090-48F0-B771-2543F421A405}"/>
              </a:ext>
            </a:extLst>
          </p:cNvPr>
          <p:cNvSpPr/>
          <p:nvPr/>
        </p:nvSpPr>
        <p:spPr>
          <a:xfrm>
            <a:off x="3563888"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MP</a:t>
            </a:r>
          </a:p>
        </p:txBody>
      </p:sp>
      <p:sp>
        <p:nvSpPr>
          <p:cNvPr id="46" name="Text Box 16">
            <a:extLst>
              <a:ext uri="{FF2B5EF4-FFF2-40B4-BE49-F238E27FC236}">
                <a16:creationId xmlns:a16="http://schemas.microsoft.com/office/drawing/2014/main" id="{6A878FDD-5583-40E5-AFEA-6473C24D654F}"/>
              </a:ext>
            </a:extLst>
          </p:cNvPr>
          <p:cNvSpPr txBox="1">
            <a:spLocks noChangeArrowheads="1"/>
          </p:cNvSpPr>
          <p:nvPr/>
        </p:nvSpPr>
        <p:spPr bwMode="auto">
          <a:xfrm>
            <a:off x="1115617" y="3658663"/>
            <a:ext cx="2376263"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Next state determined only by</a:t>
            </a:r>
          </a:p>
          <a:p>
            <a:pPr>
              <a:buFont typeface="Arial" panose="020B0604020202020204" pitchFamily="34" charset="0"/>
              <a:buChar char="•"/>
            </a:pPr>
            <a:r>
              <a:rPr lang="en-US" sz="1200" b="0" dirty="0"/>
              <a:t> the current state (Markov property)</a:t>
            </a:r>
            <a:endParaRPr lang="en-PH" altLang="es-ES_tradnl" sz="1200" b="0" dirty="0">
              <a:solidFill>
                <a:srgbClr val="000000"/>
              </a:solidFill>
            </a:endParaRPr>
          </a:p>
        </p:txBody>
      </p:sp>
      <p:sp>
        <p:nvSpPr>
          <p:cNvPr id="50" name="Text Box 16">
            <a:extLst>
              <a:ext uri="{FF2B5EF4-FFF2-40B4-BE49-F238E27FC236}">
                <a16:creationId xmlns:a16="http://schemas.microsoft.com/office/drawing/2014/main" id="{46F71D4D-822C-4A11-80A0-F6F845E746A7}"/>
              </a:ext>
            </a:extLst>
          </p:cNvPr>
          <p:cNvSpPr txBox="1">
            <a:spLocks noChangeArrowheads="1"/>
          </p:cNvSpPr>
          <p:nvPr/>
        </p:nvSpPr>
        <p:spPr bwMode="auto">
          <a:xfrm>
            <a:off x="1115617" y="4757563"/>
            <a:ext cx="2376263"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We’re unsure which state we’re in: The current states emits an observation </a:t>
            </a:r>
            <a:endParaRPr lang="en-PH" altLang="es-ES_tradnl" sz="1200" b="0" dirty="0">
              <a:solidFill>
                <a:srgbClr val="000000"/>
              </a:solidFill>
            </a:endParaRPr>
          </a:p>
        </p:txBody>
      </p:sp>
      <p:sp>
        <p:nvSpPr>
          <p:cNvPr id="81" name="Text Box 16">
            <a:extLst>
              <a:ext uri="{FF2B5EF4-FFF2-40B4-BE49-F238E27FC236}">
                <a16:creationId xmlns:a16="http://schemas.microsoft.com/office/drawing/2014/main" id="{95A0AF66-68CE-4685-97B7-973C8A14F36E}"/>
              </a:ext>
            </a:extLst>
          </p:cNvPr>
          <p:cNvSpPr txBox="1">
            <a:spLocks noChangeArrowheads="1"/>
          </p:cNvSpPr>
          <p:nvPr/>
        </p:nvSpPr>
        <p:spPr bwMode="auto">
          <a:xfrm>
            <a:off x="1115617" y="2199760"/>
            <a:ext cx="2376263"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Finite number of states </a:t>
            </a:r>
            <a:endParaRPr lang="en-PH" altLang="es-ES_tradnl" sz="1200" b="0" dirty="0">
              <a:solidFill>
                <a:srgbClr val="000000"/>
              </a:solidFill>
            </a:endParaRPr>
          </a:p>
        </p:txBody>
      </p:sp>
      <p:sp>
        <p:nvSpPr>
          <p:cNvPr id="86" name="23 Pentágono">
            <a:extLst>
              <a:ext uri="{FF2B5EF4-FFF2-40B4-BE49-F238E27FC236}">
                <a16:creationId xmlns:a16="http://schemas.microsoft.com/office/drawing/2014/main" id="{326C9887-2B6E-405B-BE71-9BA0B6BAE732}"/>
              </a:ext>
            </a:extLst>
          </p:cNvPr>
          <p:cNvSpPr/>
          <p:nvPr/>
        </p:nvSpPr>
        <p:spPr>
          <a:xfrm>
            <a:off x="4716016"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HMM</a:t>
            </a:r>
          </a:p>
        </p:txBody>
      </p:sp>
      <p:sp>
        <p:nvSpPr>
          <p:cNvPr id="87" name="23 Pentágono">
            <a:extLst>
              <a:ext uri="{FF2B5EF4-FFF2-40B4-BE49-F238E27FC236}">
                <a16:creationId xmlns:a16="http://schemas.microsoft.com/office/drawing/2014/main" id="{4B6813EA-76B5-4CA7-AAAE-7276597F2195}"/>
              </a:ext>
            </a:extLst>
          </p:cNvPr>
          <p:cNvSpPr/>
          <p:nvPr/>
        </p:nvSpPr>
        <p:spPr>
          <a:xfrm>
            <a:off x="6114737"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MDP</a:t>
            </a:r>
          </a:p>
        </p:txBody>
      </p:sp>
      <p:sp>
        <p:nvSpPr>
          <p:cNvPr id="90" name="Text Box 16">
            <a:extLst>
              <a:ext uri="{FF2B5EF4-FFF2-40B4-BE49-F238E27FC236}">
                <a16:creationId xmlns:a16="http://schemas.microsoft.com/office/drawing/2014/main" id="{BA0FFEEC-1A7D-41F8-B7A5-0653FB03F40F}"/>
              </a:ext>
            </a:extLst>
          </p:cNvPr>
          <p:cNvSpPr txBox="1">
            <a:spLocks noChangeArrowheads="1"/>
          </p:cNvSpPr>
          <p:nvPr/>
        </p:nvSpPr>
        <p:spPr bwMode="auto">
          <a:xfrm>
            <a:off x="1115617" y="3172634"/>
            <a:ext cx="2376263"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Controllable actions in each state</a:t>
            </a:r>
            <a:endParaRPr lang="en-PH" altLang="es-ES_tradnl" sz="1200" b="0" dirty="0">
              <a:solidFill>
                <a:srgbClr val="000000"/>
              </a:solidFill>
            </a:endParaRPr>
          </a:p>
        </p:txBody>
      </p:sp>
      <p:sp>
        <p:nvSpPr>
          <p:cNvPr id="91" name="Text Box 16">
            <a:extLst>
              <a:ext uri="{FF2B5EF4-FFF2-40B4-BE49-F238E27FC236}">
                <a16:creationId xmlns:a16="http://schemas.microsoft.com/office/drawing/2014/main" id="{BA1853C6-977C-4B83-BFE6-0E1732D65C19}"/>
              </a:ext>
            </a:extLst>
          </p:cNvPr>
          <p:cNvSpPr txBox="1">
            <a:spLocks noChangeArrowheads="1"/>
          </p:cNvSpPr>
          <p:nvPr/>
        </p:nvSpPr>
        <p:spPr bwMode="auto">
          <a:xfrm>
            <a:off x="1115617" y="4320033"/>
            <a:ext cx="2376263"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buFont typeface="Arial" panose="020B0604020202020204" pitchFamily="34" charset="0"/>
              <a:buChar char="•"/>
            </a:pPr>
            <a:r>
              <a:rPr lang="en-US" sz="1200" b="0" dirty="0"/>
              <a:t>The current action </a:t>
            </a:r>
            <a:endParaRPr lang="en-PH" altLang="es-ES_tradnl" sz="1200" b="0" dirty="0"/>
          </a:p>
        </p:txBody>
      </p:sp>
      <p:sp>
        <p:nvSpPr>
          <p:cNvPr id="93" name="Text Box 16">
            <a:extLst>
              <a:ext uri="{FF2B5EF4-FFF2-40B4-BE49-F238E27FC236}">
                <a16:creationId xmlns:a16="http://schemas.microsoft.com/office/drawing/2014/main" id="{57A4B558-1302-4C8C-824B-67B7C1CEB2B5}"/>
              </a:ext>
            </a:extLst>
          </p:cNvPr>
          <p:cNvSpPr txBox="1">
            <a:spLocks noChangeArrowheads="1"/>
          </p:cNvSpPr>
          <p:nvPr/>
        </p:nvSpPr>
        <p:spPr bwMode="auto">
          <a:xfrm>
            <a:off x="3563889"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4" name="Text Box 16">
            <a:extLst>
              <a:ext uri="{FF2B5EF4-FFF2-40B4-BE49-F238E27FC236}">
                <a16:creationId xmlns:a16="http://schemas.microsoft.com/office/drawing/2014/main" id="{AB105281-E198-4DA5-9638-62F459B29536}"/>
              </a:ext>
            </a:extLst>
          </p:cNvPr>
          <p:cNvSpPr txBox="1">
            <a:spLocks noChangeArrowheads="1"/>
          </p:cNvSpPr>
          <p:nvPr/>
        </p:nvSpPr>
        <p:spPr bwMode="auto">
          <a:xfrm>
            <a:off x="3563889"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5" name="Text Box 16">
            <a:extLst>
              <a:ext uri="{FF2B5EF4-FFF2-40B4-BE49-F238E27FC236}">
                <a16:creationId xmlns:a16="http://schemas.microsoft.com/office/drawing/2014/main" id="{1B662DDB-2E8B-4AB5-9674-E8CF4233C7E9}"/>
              </a:ext>
            </a:extLst>
          </p:cNvPr>
          <p:cNvSpPr txBox="1">
            <a:spLocks noChangeArrowheads="1"/>
          </p:cNvSpPr>
          <p:nvPr/>
        </p:nvSpPr>
        <p:spPr bwMode="auto">
          <a:xfrm>
            <a:off x="3563889"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6" name="Text Box 16">
            <a:extLst>
              <a:ext uri="{FF2B5EF4-FFF2-40B4-BE49-F238E27FC236}">
                <a16:creationId xmlns:a16="http://schemas.microsoft.com/office/drawing/2014/main" id="{A3770EAB-4A2C-46E6-B664-E8DEDA48995C}"/>
              </a:ext>
            </a:extLst>
          </p:cNvPr>
          <p:cNvSpPr txBox="1">
            <a:spLocks noChangeArrowheads="1"/>
          </p:cNvSpPr>
          <p:nvPr/>
        </p:nvSpPr>
        <p:spPr bwMode="auto">
          <a:xfrm>
            <a:off x="3563889"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7" name="Text Box 16">
            <a:extLst>
              <a:ext uri="{FF2B5EF4-FFF2-40B4-BE49-F238E27FC236}">
                <a16:creationId xmlns:a16="http://schemas.microsoft.com/office/drawing/2014/main" id="{44CF1ED1-F0DF-4881-AED1-9B6CF5CB514C}"/>
              </a:ext>
            </a:extLst>
          </p:cNvPr>
          <p:cNvSpPr txBox="1">
            <a:spLocks noChangeArrowheads="1"/>
          </p:cNvSpPr>
          <p:nvPr/>
        </p:nvSpPr>
        <p:spPr bwMode="auto">
          <a:xfrm>
            <a:off x="3563889"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8" name="Text Box 16">
            <a:extLst>
              <a:ext uri="{FF2B5EF4-FFF2-40B4-BE49-F238E27FC236}">
                <a16:creationId xmlns:a16="http://schemas.microsoft.com/office/drawing/2014/main" id="{DEF61F07-7EAD-48F4-917B-F9C441D0F03E}"/>
              </a:ext>
            </a:extLst>
          </p:cNvPr>
          <p:cNvSpPr txBox="1">
            <a:spLocks noChangeArrowheads="1"/>
          </p:cNvSpPr>
          <p:nvPr/>
        </p:nvSpPr>
        <p:spPr bwMode="auto">
          <a:xfrm>
            <a:off x="3563889"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sp>
        <p:nvSpPr>
          <p:cNvPr id="102" name="Text Box 16">
            <a:extLst>
              <a:ext uri="{FF2B5EF4-FFF2-40B4-BE49-F238E27FC236}">
                <a16:creationId xmlns:a16="http://schemas.microsoft.com/office/drawing/2014/main" id="{36EC7908-470E-447B-AADB-7F30A0F1E83D}"/>
              </a:ext>
            </a:extLst>
          </p:cNvPr>
          <p:cNvSpPr txBox="1">
            <a:spLocks noChangeArrowheads="1"/>
          </p:cNvSpPr>
          <p:nvPr/>
        </p:nvSpPr>
        <p:spPr bwMode="auto">
          <a:xfrm>
            <a:off x="4716016"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3" name="Text Box 16">
            <a:extLst>
              <a:ext uri="{FF2B5EF4-FFF2-40B4-BE49-F238E27FC236}">
                <a16:creationId xmlns:a16="http://schemas.microsoft.com/office/drawing/2014/main" id="{70930D5A-F90F-4174-A726-D9FA96FC75F6}"/>
              </a:ext>
            </a:extLst>
          </p:cNvPr>
          <p:cNvSpPr txBox="1">
            <a:spLocks noChangeArrowheads="1"/>
          </p:cNvSpPr>
          <p:nvPr/>
        </p:nvSpPr>
        <p:spPr bwMode="auto">
          <a:xfrm>
            <a:off x="4716016"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4" name="Text Box 16">
            <a:extLst>
              <a:ext uri="{FF2B5EF4-FFF2-40B4-BE49-F238E27FC236}">
                <a16:creationId xmlns:a16="http://schemas.microsoft.com/office/drawing/2014/main" id="{B904B78C-F265-40BD-A091-456905597BD0}"/>
              </a:ext>
            </a:extLst>
          </p:cNvPr>
          <p:cNvSpPr txBox="1">
            <a:spLocks noChangeArrowheads="1"/>
          </p:cNvSpPr>
          <p:nvPr/>
        </p:nvSpPr>
        <p:spPr bwMode="auto">
          <a:xfrm>
            <a:off x="4716016"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5" name="Text Box 16">
            <a:extLst>
              <a:ext uri="{FF2B5EF4-FFF2-40B4-BE49-F238E27FC236}">
                <a16:creationId xmlns:a16="http://schemas.microsoft.com/office/drawing/2014/main" id="{96F65B22-2ED2-435A-898A-D33DA53582BF}"/>
              </a:ext>
            </a:extLst>
          </p:cNvPr>
          <p:cNvSpPr txBox="1">
            <a:spLocks noChangeArrowheads="1"/>
          </p:cNvSpPr>
          <p:nvPr/>
        </p:nvSpPr>
        <p:spPr bwMode="auto">
          <a:xfrm>
            <a:off x="4716016"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6" name="Text Box 16">
            <a:extLst>
              <a:ext uri="{FF2B5EF4-FFF2-40B4-BE49-F238E27FC236}">
                <a16:creationId xmlns:a16="http://schemas.microsoft.com/office/drawing/2014/main" id="{84EB7E8E-6354-4B91-B690-7F8B91771C66}"/>
              </a:ext>
            </a:extLst>
          </p:cNvPr>
          <p:cNvSpPr txBox="1">
            <a:spLocks noChangeArrowheads="1"/>
          </p:cNvSpPr>
          <p:nvPr/>
        </p:nvSpPr>
        <p:spPr bwMode="auto">
          <a:xfrm>
            <a:off x="4716016"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7" name="Text Box 16">
            <a:extLst>
              <a:ext uri="{FF2B5EF4-FFF2-40B4-BE49-F238E27FC236}">
                <a16:creationId xmlns:a16="http://schemas.microsoft.com/office/drawing/2014/main" id="{F6D2314F-2219-4D54-9280-A20A32D71472}"/>
              </a:ext>
            </a:extLst>
          </p:cNvPr>
          <p:cNvSpPr txBox="1">
            <a:spLocks noChangeArrowheads="1"/>
          </p:cNvSpPr>
          <p:nvPr/>
        </p:nvSpPr>
        <p:spPr bwMode="auto">
          <a:xfrm>
            <a:off x="4716016"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sp>
        <p:nvSpPr>
          <p:cNvPr id="112" name="Text Box 16">
            <a:extLst>
              <a:ext uri="{FF2B5EF4-FFF2-40B4-BE49-F238E27FC236}">
                <a16:creationId xmlns:a16="http://schemas.microsoft.com/office/drawing/2014/main" id="{7998C26E-ED6F-488D-9706-0E5E77C19E34}"/>
              </a:ext>
            </a:extLst>
          </p:cNvPr>
          <p:cNvSpPr txBox="1">
            <a:spLocks noChangeArrowheads="1"/>
          </p:cNvSpPr>
          <p:nvPr/>
        </p:nvSpPr>
        <p:spPr bwMode="auto">
          <a:xfrm>
            <a:off x="6114736"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3" name="Text Box 16">
            <a:extLst>
              <a:ext uri="{FF2B5EF4-FFF2-40B4-BE49-F238E27FC236}">
                <a16:creationId xmlns:a16="http://schemas.microsoft.com/office/drawing/2014/main" id="{83DBF9EF-EAF4-4905-B35D-BA0DDB464641}"/>
              </a:ext>
            </a:extLst>
          </p:cNvPr>
          <p:cNvSpPr txBox="1">
            <a:spLocks noChangeArrowheads="1"/>
          </p:cNvSpPr>
          <p:nvPr/>
        </p:nvSpPr>
        <p:spPr bwMode="auto">
          <a:xfrm>
            <a:off x="6114736"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4" name="Text Box 16">
            <a:extLst>
              <a:ext uri="{FF2B5EF4-FFF2-40B4-BE49-F238E27FC236}">
                <a16:creationId xmlns:a16="http://schemas.microsoft.com/office/drawing/2014/main" id="{B9FC0BE6-3B48-4790-AF79-E60D4E96A283}"/>
              </a:ext>
            </a:extLst>
          </p:cNvPr>
          <p:cNvSpPr txBox="1">
            <a:spLocks noChangeArrowheads="1"/>
          </p:cNvSpPr>
          <p:nvPr/>
        </p:nvSpPr>
        <p:spPr bwMode="auto">
          <a:xfrm>
            <a:off x="6114736"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5" name="Text Box 16">
            <a:extLst>
              <a:ext uri="{FF2B5EF4-FFF2-40B4-BE49-F238E27FC236}">
                <a16:creationId xmlns:a16="http://schemas.microsoft.com/office/drawing/2014/main" id="{E941B810-452D-47B7-ACBA-FE05518B163D}"/>
              </a:ext>
            </a:extLst>
          </p:cNvPr>
          <p:cNvSpPr txBox="1">
            <a:spLocks noChangeArrowheads="1"/>
          </p:cNvSpPr>
          <p:nvPr/>
        </p:nvSpPr>
        <p:spPr bwMode="auto">
          <a:xfrm>
            <a:off x="6114736"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6" name="Text Box 16">
            <a:extLst>
              <a:ext uri="{FF2B5EF4-FFF2-40B4-BE49-F238E27FC236}">
                <a16:creationId xmlns:a16="http://schemas.microsoft.com/office/drawing/2014/main" id="{508E13A3-85FD-47C6-8A55-32718B70F99D}"/>
              </a:ext>
            </a:extLst>
          </p:cNvPr>
          <p:cNvSpPr txBox="1">
            <a:spLocks noChangeArrowheads="1"/>
          </p:cNvSpPr>
          <p:nvPr/>
        </p:nvSpPr>
        <p:spPr bwMode="auto">
          <a:xfrm>
            <a:off x="6114736"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7" name="Text Box 16">
            <a:extLst>
              <a:ext uri="{FF2B5EF4-FFF2-40B4-BE49-F238E27FC236}">
                <a16:creationId xmlns:a16="http://schemas.microsoft.com/office/drawing/2014/main" id="{432F98D8-B735-488F-94A6-425ED2A76022}"/>
              </a:ext>
            </a:extLst>
          </p:cNvPr>
          <p:cNvSpPr txBox="1">
            <a:spLocks noChangeArrowheads="1"/>
          </p:cNvSpPr>
          <p:nvPr/>
        </p:nvSpPr>
        <p:spPr bwMode="auto">
          <a:xfrm>
            <a:off x="6114736"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pic>
        <p:nvPicPr>
          <p:cNvPr id="181" name="Imagen 180">
            <a:extLst>
              <a:ext uri="{FF2B5EF4-FFF2-40B4-BE49-F238E27FC236}">
                <a16:creationId xmlns:a16="http://schemas.microsoft.com/office/drawing/2014/main" id="{8F401D3E-3DD6-48CB-B0DF-50BD870DEC4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2312669"/>
            <a:ext cx="223074" cy="219118"/>
          </a:xfrm>
          <a:prstGeom prst="rect">
            <a:avLst/>
          </a:prstGeom>
        </p:spPr>
      </p:pic>
      <p:pic>
        <p:nvPicPr>
          <p:cNvPr id="182" name="Imagen 181">
            <a:extLst>
              <a:ext uri="{FF2B5EF4-FFF2-40B4-BE49-F238E27FC236}">
                <a16:creationId xmlns:a16="http://schemas.microsoft.com/office/drawing/2014/main" id="{5F90D945-01B9-4306-B3CB-702F86BE7E8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2772341"/>
            <a:ext cx="223074" cy="219118"/>
          </a:xfrm>
          <a:prstGeom prst="rect">
            <a:avLst/>
          </a:prstGeom>
        </p:spPr>
      </p:pic>
      <p:pic>
        <p:nvPicPr>
          <p:cNvPr id="183" name="Imagen 182">
            <a:extLst>
              <a:ext uri="{FF2B5EF4-FFF2-40B4-BE49-F238E27FC236}">
                <a16:creationId xmlns:a16="http://schemas.microsoft.com/office/drawing/2014/main" id="{D9E5AD46-824A-4631-A0C6-DE73BD8107F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3856230"/>
            <a:ext cx="223074" cy="219118"/>
          </a:xfrm>
          <a:prstGeom prst="rect">
            <a:avLst/>
          </a:prstGeom>
        </p:spPr>
      </p:pic>
      <p:pic>
        <p:nvPicPr>
          <p:cNvPr id="184" name="Imagen 183">
            <a:extLst>
              <a:ext uri="{FF2B5EF4-FFF2-40B4-BE49-F238E27FC236}">
                <a16:creationId xmlns:a16="http://schemas.microsoft.com/office/drawing/2014/main" id="{0960760C-AD71-4066-B806-6B56D8E1E8D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3279197"/>
            <a:ext cx="223074" cy="219118"/>
          </a:xfrm>
          <a:prstGeom prst="rect">
            <a:avLst/>
          </a:prstGeom>
        </p:spPr>
      </p:pic>
      <p:pic>
        <p:nvPicPr>
          <p:cNvPr id="185" name="Imagen 184">
            <a:extLst>
              <a:ext uri="{FF2B5EF4-FFF2-40B4-BE49-F238E27FC236}">
                <a16:creationId xmlns:a16="http://schemas.microsoft.com/office/drawing/2014/main" id="{1AFF3C5B-ECA0-423A-B643-D2BD511137C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4394313"/>
            <a:ext cx="223074" cy="219118"/>
          </a:xfrm>
          <a:prstGeom prst="rect">
            <a:avLst/>
          </a:prstGeom>
        </p:spPr>
      </p:pic>
      <p:pic>
        <p:nvPicPr>
          <p:cNvPr id="188" name="Imagen 187">
            <a:extLst>
              <a:ext uri="{FF2B5EF4-FFF2-40B4-BE49-F238E27FC236}">
                <a16:creationId xmlns:a16="http://schemas.microsoft.com/office/drawing/2014/main" id="{2F56B071-FEC7-4154-8ED0-4C74B2D4E44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2312669"/>
            <a:ext cx="223074" cy="219118"/>
          </a:xfrm>
          <a:prstGeom prst="rect">
            <a:avLst/>
          </a:prstGeom>
        </p:spPr>
      </p:pic>
      <p:pic>
        <p:nvPicPr>
          <p:cNvPr id="189" name="Imagen 188">
            <a:extLst>
              <a:ext uri="{FF2B5EF4-FFF2-40B4-BE49-F238E27FC236}">
                <a16:creationId xmlns:a16="http://schemas.microsoft.com/office/drawing/2014/main" id="{E37B12E6-89FB-45E3-92C8-96F9E65FC68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2772341"/>
            <a:ext cx="223074" cy="219118"/>
          </a:xfrm>
          <a:prstGeom prst="rect">
            <a:avLst/>
          </a:prstGeom>
        </p:spPr>
      </p:pic>
      <p:pic>
        <p:nvPicPr>
          <p:cNvPr id="190" name="Imagen 189">
            <a:extLst>
              <a:ext uri="{FF2B5EF4-FFF2-40B4-BE49-F238E27FC236}">
                <a16:creationId xmlns:a16="http://schemas.microsoft.com/office/drawing/2014/main" id="{6A40EBEC-6773-48E5-81EC-A7091F376C9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3856230"/>
            <a:ext cx="223074" cy="219118"/>
          </a:xfrm>
          <a:prstGeom prst="rect">
            <a:avLst/>
          </a:prstGeom>
        </p:spPr>
      </p:pic>
      <p:pic>
        <p:nvPicPr>
          <p:cNvPr id="193" name="Imagen 192">
            <a:extLst>
              <a:ext uri="{FF2B5EF4-FFF2-40B4-BE49-F238E27FC236}">
                <a16:creationId xmlns:a16="http://schemas.microsoft.com/office/drawing/2014/main" id="{4A777068-C29E-43DB-B3AA-0D0173F2A1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4918715"/>
            <a:ext cx="223074" cy="219118"/>
          </a:xfrm>
          <a:prstGeom prst="rect">
            <a:avLst/>
          </a:prstGeom>
        </p:spPr>
      </p:pic>
      <p:pic>
        <p:nvPicPr>
          <p:cNvPr id="195" name="Imagen 194">
            <a:extLst>
              <a:ext uri="{FF2B5EF4-FFF2-40B4-BE49-F238E27FC236}">
                <a16:creationId xmlns:a16="http://schemas.microsoft.com/office/drawing/2014/main" id="{9CD752B9-332F-4803-AC77-F244A3132EF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2312669"/>
            <a:ext cx="223074" cy="219118"/>
          </a:xfrm>
          <a:prstGeom prst="rect">
            <a:avLst/>
          </a:prstGeom>
        </p:spPr>
      </p:pic>
      <p:pic>
        <p:nvPicPr>
          <p:cNvPr id="196" name="Imagen 195">
            <a:extLst>
              <a:ext uri="{FF2B5EF4-FFF2-40B4-BE49-F238E27FC236}">
                <a16:creationId xmlns:a16="http://schemas.microsoft.com/office/drawing/2014/main" id="{D1D702ED-0986-425E-BF05-85A8C87095B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2772341"/>
            <a:ext cx="223074" cy="219118"/>
          </a:xfrm>
          <a:prstGeom prst="rect">
            <a:avLst/>
          </a:prstGeom>
        </p:spPr>
      </p:pic>
      <p:pic>
        <p:nvPicPr>
          <p:cNvPr id="197" name="Imagen 196">
            <a:extLst>
              <a:ext uri="{FF2B5EF4-FFF2-40B4-BE49-F238E27FC236}">
                <a16:creationId xmlns:a16="http://schemas.microsoft.com/office/drawing/2014/main" id="{7CE39BF6-BAEF-462E-9481-8F5098DB254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3856230"/>
            <a:ext cx="223074" cy="219118"/>
          </a:xfrm>
          <a:prstGeom prst="rect">
            <a:avLst/>
          </a:prstGeom>
        </p:spPr>
      </p:pic>
      <p:sp>
        <p:nvSpPr>
          <p:cNvPr id="203" name="6 CuadroTexto">
            <a:extLst>
              <a:ext uri="{FF2B5EF4-FFF2-40B4-BE49-F238E27FC236}">
                <a16:creationId xmlns:a16="http://schemas.microsoft.com/office/drawing/2014/main" id="{B5A6C576-3CAC-4BA1-B3BB-8F12F1E71C4C}"/>
              </a:ext>
            </a:extLst>
          </p:cNvPr>
          <p:cNvSpPr txBox="1"/>
          <p:nvPr/>
        </p:nvSpPr>
        <p:spPr bwMode="auto">
          <a:xfrm>
            <a:off x="3635896" y="1256702"/>
            <a:ext cx="21318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NO CONTROL </a:t>
            </a:r>
          </a:p>
          <a:p>
            <a:pPr algn="ctr"/>
            <a:r>
              <a:rPr lang="en-US" sz="1400" b="1" dirty="0">
                <a:solidFill>
                  <a:schemeClr val="accent1"/>
                </a:solidFill>
              </a:rPr>
              <a:t>OVER ACTIONS</a:t>
            </a:r>
          </a:p>
        </p:txBody>
      </p:sp>
      <p:sp>
        <p:nvSpPr>
          <p:cNvPr id="208" name="Rectangle 13">
            <a:extLst>
              <a:ext uri="{FF2B5EF4-FFF2-40B4-BE49-F238E27FC236}">
                <a16:creationId xmlns:a16="http://schemas.microsoft.com/office/drawing/2014/main" id="{B64BD6A7-8E10-4C0B-B8B7-1BF79A859749}"/>
              </a:ext>
            </a:extLst>
          </p:cNvPr>
          <p:cNvSpPr/>
          <p:nvPr/>
        </p:nvSpPr>
        <p:spPr bwMode="auto">
          <a:xfrm>
            <a:off x="6015995" y="5452330"/>
            <a:ext cx="1292309" cy="25878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Focus of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the</a:t>
            </a: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project</a:t>
            </a:r>
            <a:endPar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endParaRPr>
          </a:p>
        </p:txBody>
      </p:sp>
      <p:sp>
        <p:nvSpPr>
          <p:cNvPr id="206" name="6 CuadroTexto">
            <a:extLst>
              <a:ext uri="{FF2B5EF4-FFF2-40B4-BE49-F238E27FC236}">
                <a16:creationId xmlns:a16="http://schemas.microsoft.com/office/drawing/2014/main" id="{FC556BB0-F99C-4051-9269-963E5E369263}"/>
              </a:ext>
            </a:extLst>
          </p:cNvPr>
          <p:cNvSpPr txBox="1"/>
          <p:nvPr/>
        </p:nvSpPr>
        <p:spPr bwMode="auto">
          <a:xfrm>
            <a:off x="5796136" y="1256702"/>
            <a:ext cx="1656184" cy="523220"/>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CONTROL</a:t>
            </a:r>
          </a:p>
          <a:p>
            <a:pPr algn="ctr"/>
            <a:r>
              <a:rPr lang="en-US" sz="1400" b="1" dirty="0">
                <a:solidFill>
                  <a:schemeClr val="accent1"/>
                </a:solidFill>
              </a:rPr>
              <a:t> OVER ACTIONS</a:t>
            </a:r>
          </a:p>
        </p:txBody>
      </p:sp>
      <p:sp>
        <p:nvSpPr>
          <p:cNvPr id="207" name="126 Rectángulo">
            <a:extLst>
              <a:ext uri="{FF2B5EF4-FFF2-40B4-BE49-F238E27FC236}">
                <a16:creationId xmlns:a16="http://schemas.microsoft.com/office/drawing/2014/main" id="{66C87A1C-F95C-45EB-A55B-FAB2E10C7CA7}"/>
              </a:ext>
            </a:extLst>
          </p:cNvPr>
          <p:cNvSpPr/>
          <p:nvPr/>
        </p:nvSpPr>
        <p:spPr>
          <a:xfrm>
            <a:off x="6042730" y="1763576"/>
            <a:ext cx="1121558" cy="4041688"/>
          </a:xfrm>
          <a:prstGeom prst="rect">
            <a:avLst/>
          </a:prstGeom>
          <a:noFill/>
          <a:ln w="952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sz="2000" dirty="0"/>
          </a:p>
        </p:txBody>
      </p:sp>
      <p:sp>
        <p:nvSpPr>
          <p:cNvPr id="65" name="Rectangle 1">
            <a:extLst>
              <a:ext uri="{FF2B5EF4-FFF2-40B4-BE49-F238E27FC236}">
                <a16:creationId xmlns:a16="http://schemas.microsoft.com/office/drawing/2014/main" id="{50E2131C-3659-4025-815B-C8F379E5FF2B}"/>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92112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8987"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EXAMPLE OF A MARKOV DECISION PROCESS</a:t>
            </a:r>
            <a:endParaRPr lang="en-GB" sz="2000" dirty="0"/>
          </a:p>
        </p:txBody>
      </p:sp>
      <p:sp>
        <p:nvSpPr>
          <p:cNvPr id="8" name="7 Marcador de texto"/>
          <p:cNvSpPr>
            <a:spLocks noGrp="1"/>
          </p:cNvSpPr>
          <p:nvPr>
            <p:ph type="body" sz="quarter" idx="13"/>
          </p:nvPr>
        </p:nvSpPr>
        <p:spPr/>
        <p:txBody>
          <a:bodyPr/>
          <a:lstStyle/>
          <a:p>
            <a:r>
              <a:rPr lang="en-CA" dirty="0"/>
              <a:t>Master thesis Project – Theory  </a:t>
            </a:r>
          </a:p>
        </p:txBody>
      </p:sp>
      <p:sp>
        <p:nvSpPr>
          <p:cNvPr id="32" name="36 Rectángulo"/>
          <p:cNvSpPr>
            <a:spLocks noChangeArrowheads="1"/>
          </p:cNvSpPr>
          <p:nvPr/>
        </p:nvSpPr>
        <p:spPr bwMode="auto">
          <a:xfrm>
            <a:off x="1534964" y="6570662"/>
            <a:ext cx="4981252" cy="212234"/>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By </a:t>
            </a:r>
            <a:r>
              <a:rPr lang="en-US" sz="800" dirty="0" err="1">
                <a:solidFill>
                  <a:srgbClr val="000000"/>
                </a:solidFill>
                <a:ea typeface="ＭＳ Ｐゴシック" pitchFamily="34" charset="-128"/>
                <a:cs typeface="Arial" charset="0"/>
              </a:rPr>
              <a:t>waldoalvarez</a:t>
            </a:r>
            <a:r>
              <a:rPr lang="en-US" sz="800" dirty="0">
                <a:solidFill>
                  <a:srgbClr val="000000"/>
                </a:solidFill>
                <a:ea typeface="ＭＳ Ｐゴシック" pitchFamily="34" charset="-128"/>
                <a:cs typeface="Arial" charset="0"/>
              </a:rPr>
              <a:t> - Own work, CC BY-SA 4.0, https://commons.wikimedia.org/w/index.php?curid=59364518 </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Rectangle 1">
            <a:extLst>
              <a:ext uri="{FF2B5EF4-FFF2-40B4-BE49-F238E27FC236}">
                <a16:creationId xmlns:a16="http://schemas.microsoft.com/office/drawing/2014/main" id="{50E2131C-3659-4025-815B-C8F379E5FF2B}"/>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pic>
        <p:nvPicPr>
          <p:cNvPr id="168964" name="Picture 4" descr="https://upload.wikimedia.org/wikipedia/commons/thumb/a/ad/Markov_Decision_Process.svg/800px-Markov_Decision_Process.svg.png">
            <a:extLst>
              <a:ext uri="{FF2B5EF4-FFF2-40B4-BE49-F238E27FC236}">
                <a16:creationId xmlns:a16="http://schemas.microsoft.com/office/drawing/2014/main" id="{5F277D7D-3037-41E9-A702-4DC5AFF3A8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344" y="2684491"/>
            <a:ext cx="3669525" cy="29356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a 4">
            <a:extLst>
              <a:ext uri="{FF2B5EF4-FFF2-40B4-BE49-F238E27FC236}">
                <a16:creationId xmlns:a16="http://schemas.microsoft.com/office/drawing/2014/main" id="{FA12DF64-633A-4E2A-8001-81D3B600E036}"/>
              </a:ext>
            </a:extLst>
          </p:cNvPr>
          <p:cNvGraphicFramePr>
            <a:graphicFrameLocks noGrp="1"/>
          </p:cNvGraphicFramePr>
          <p:nvPr>
            <p:extLst>
              <p:ext uri="{D42A27DB-BD31-4B8C-83A1-F6EECF244321}">
                <p14:modId xmlns:p14="http://schemas.microsoft.com/office/powerpoint/2010/main" val="3224443177"/>
              </p:ext>
            </p:extLst>
          </p:nvPr>
        </p:nvGraphicFramePr>
        <p:xfrm>
          <a:off x="511174" y="1226640"/>
          <a:ext cx="1305051" cy="1312282"/>
        </p:xfrm>
        <a:graphic>
          <a:graphicData uri="http://schemas.openxmlformats.org/drawingml/2006/table">
            <a:tbl>
              <a:tblPr firstRow="1" bandRow="1">
                <a:tableStyleId>{5C22544A-7EE6-4342-B048-85BDC9FD1C3A}</a:tableStyleId>
              </a:tblPr>
              <a:tblGrid>
                <a:gridCol w="1305051">
                  <a:extLst>
                    <a:ext uri="{9D8B030D-6E8A-4147-A177-3AD203B41FA5}">
                      <a16:colId xmlns:a16="http://schemas.microsoft.com/office/drawing/2014/main" val="2382411209"/>
                    </a:ext>
                  </a:extLst>
                </a:gridCol>
              </a:tblGrid>
              <a:tr h="266070">
                <a:tc>
                  <a:txBody>
                    <a:bodyPr/>
                    <a:lstStyle/>
                    <a:p>
                      <a:r>
                        <a:rPr lang="en-GB" sz="1100" dirty="0"/>
                        <a:t>Parts of a MDP</a:t>
                      </a:r>
                    </a:p>
                  </a:txBody>
                  <a:tcPr/>
                </a:tc>
                <a:extLst>
                  <a:ext uri="{0D108BD9-81ED-4DB2-BD59-A6C34878D82A}">
                    <a16:rowId xmlns:a16="http://schemas.microsoft.com/office/drawing/2014/main" val="1181325740"/>
                  </a:ext>
                </a:extLst>
              </a:tr>
              <a:tr h="261553">
                <a:tc>
                  <a:txBody>
                    <a:bodyPr/>
                    <a:lstStyle/>
                    <a:p>
                      <a:r>
                        <a:rPr lang="en-GB" sz="1100" dirty="0"/>
                        <a:t>States</a:t>
                      </a:r>
                    </a:p>
                  </a:txBody>
                  <a:tcPr/>
                </a:tc>
                <a:extLst>
                  <a:ext uri="{0D108BD9-81ED-4DB2-BD59-A6C34878D82A}">
                    <a16:rowId xmlns:a16="http://schemas.microsoft.com/office/drawing/2014/main" val="3219244004"/>
                  </a:ext>
                </a:extLst>
              </a:tr>
              <a:tr h="261553">
                <a:tc>
                  <a:txBody>
                    <a:bodyPr/>
                    <a:lstStyle/>
                    <a:p>
                      <a:r>
                        <a:rPr lang="en-GB" sz="1100" dirty="0"/>
                        <a:t>Transitions</a:t>
                      </a:r>
                    </a:p>
                  </a:txBody>
                  <a:tcPr/>
                </a:tc>
                <a:extLst>
                  <a:ext uri="{0D108BD9-81ED-4DB2-BD59-A6C34878D82A}">
                    <a16:rowId xmlns:a16="http://schemas.microsoft.com/office/drawing/2014/main" val="2710447652"/>
                  </a:ext>
                </a:extLst>
              </a:tr>
              <a:tr h="261553">
                <a:tc>
                  <a:txBody>
                    <a:bodyPr/>
                    <a:lstStyle/>
                    <a:p>
                      <a:r>
                        <a:rPr lang="en-GB" sz="1100" dirty="0"/>
                        <a:t>Actions</a:t>
                      </a:r>
                    </a:p>
                  </a:txBody>
                  <a:tcPr/>
                </a:tc>
                <a:extLst>
                  <a:ext uri="{0D108BD9-81ED-4DB2-BD59-A6C34878D82A}">
                    <a16:rowId xmlns:a16="http://schemas.microsoft.com/office/drawing/2014/main" val="549061726"/>
                  </a:ext>
                </a:extLst>
              </a:tr>
              <a:tr h="261553">
                <a:tc>
                  <a:txBody>
                    <a:bodyPr/>
                    <a:lstStyle/>
                    <a:p>
                      <a:r>
                        <a:rPr lang="en-GB" sz="1100" dirty="0"/>
                        <a:t>Rewards</a:t>
                      </a:r>
                    </a:p>
                  </a:txBody>
                  <a:tcPr/>
                </a:tc>
                <a:extLst>
                  <a:ext uri="{0D108BD9-81ED-4DB2-BD59-A6C34878D82A}">
                    <a16:rowId xmlns:a16="http://schemas.microsoft.com/office/drawing/2014/main" val="3001288514"/>
                  </a:ext>
                </a:extLst>
              </a:tr>
            </a:tbl>
          </a:graphicData>
        </a:graphic>
      </p:graphicFrame>
      <p:sp>
        <p:nvSpPr>
          <p:cNvPr id="64" name="24 Rectángulo">
            <a:extLst>
              <a:ext uri="{FF2B5EF4-FFF2-40B4-BE49-F238E27FC236}">
                <a16:creationId xmlns:a16="http://schemas.microsoft.com/office/drawing/2014/main" id="{4CA0A281-8AA1-4E91-89D9-48D7EA9802FD}"/>
              </a:ext>
            </a:extLst>
          </p:cNvPr>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The transitions between states are calculated by knowing how many times after a certain action and state happen a specific other state P(s’</a:t>
            </a:r>
            <a:r>
              <a:rPr lang="en-US" sz="1400" b="1" dirty="0">
                <a:solidFill>
                  <a:schemeClr val="tx1"/>
                </a:solidFill>
                <a:latin typeface="Arial" charset="0"/>
                <a:ea typeface="ＭＳ Ｐゴシック" charset="-128"/>
                <a:cs typeface="ＭＳ Ｐゴシック" charset="-128"/>
              </a:rPr>
              <a:t> </a:t>
            </a:r>
            <a:r>
              <a:rPr lang="en-US" sz="1400" b="1" dirty="0">
                <a:solidFill>
                  <a:schemeClr val="bg1"/>
                </a:solidFill>
                <a:latin typeface="Arial" charset="0"/>
                <a:ea typeface="ＭＳ Ｐゴシック" charset="-128"/>
                <a:cs typeface="ＭＳ Ｐゴシック" charset="-128"/>
              </a:rPr>
              <a:t>| s, a)</a:t>
            </a:r>
            <a:r>
              <a:rPr lang="en-US" sz="1400" b="1" dirty="0">
                <a:solidFill>
                  <a:schemeClr val="bg1"/>
                </a:solidFill>
              </a:rPr>
              <a:t>.</a:t>
            </a:r>
          </a:p>
        </p:txBody>
      </p:sp>
      <p:pic>
        <p:nvPicPr>
          <p:cNvPr id="19" name="Imagen 18">
            <a:extLst>
              <a:ext uri="{FF2B5EF4-FFF2-40B4-BE49-F238E27FC236}">
                <a16:creationId xmlns:a16="http://schemas.microsoft.com/office/drawing/2014/main" id="{6C34D98E-2605-4BA0-86B6-F926CD92D4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88576" y="3342554"/>
            <a:ext cx="1165587" cy="1842032"/>
          </a:xfrm>
          <a:prstGeom prst="rect">
            <a:avLst/>
          </a:prstGeom>
        </p:spPr>
      </p:pic>
      <p:pic>
        <p:nvPicPr>
          <p:cNvPr id="20" name="Imagen 19">
            <a:extLst>
              <a:ext uri="{FF2B5EF4-FFF2-40B4-BE49-F238E27FC236}">
                <a16:creationId xmlns:a16="http://schemas.microsoft.com/office/drawing/2014/main" id="{C3359F4A-708C-4F36-A4F8-0D124198963B}"/>
              </a:ext>
            </a:extLst>
          </p:cNvPr>
          <p:cNvPicPr>
            <a:picLocks noChangeAspect="1"/>
          </p:cNvPicPr>
          <p:nvPr/>
        </p:nvPicPr>
        <p:blipFill rotWithShape="1">
          <a:blip r:embed="rId11">
            <a:extLst>
              <a:ext uri="{28A0092B-C50C-407E-A947-70E740481C1C}">
                <a14:useLocalDpi xmlns:a14="http://schemas.microsoft.com/office/drawing/2010/main" val="0"/>
              </a:ext>
            </a:extLst>
          </a:blip>
          <a:srcRect b="16479"/>
          <a:stretch/>
        </p:blipFill>
        <p:spPr>
          <a:xfrm>
            <a:off x="6082481" y="3342554"/>
            <a:ext cx="1854442" cy="1836303"/>
          </a:xfrm>
          <a:prstGeom prst="rect">
            <a:avLst/>
          </a:prstGeom>
        </p:spPr>
      </p:pic>
      <p:sp>
        <p:nvSpPr>
          <p:cNvPr id="21" name="8 CuadroTexto">
            <a:extLst>
              <a:ext uri="{FF2B5EF4-FFF2-40B4-BE49-F238E27FC236}">
                <a16:creationId xmlns:a16="http://schemas.microsoft.com/office/drawing/2014/main" id="{0607468B-777E-4B4B-91F1-A2208C485DC7}"/>
              </a:ext>
            </a:extLst>
          </p:cNvPr>
          <p:cNvSpPr txBox="1"/>
          <p:nvPr/>
        </p:nvSpPr>
        <p:spPr bwMode="auto">
          <a:xfrm>
            <a:off x="4991302" y="2961159"/>
            <a:ext cx="90234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marL="0" indent="0">
              <a:spcAft>
                <a:spcPts val="100"/>
              </a:spcAft>
              <a:buNone/>
            </a:pPr>
            <a:r>
              <a:rPr lang="en-US" sz="1400" b="1" dirty="0">
                <a:solidFill>
                  <a:schemeClr val="tx1"/>
                </a:solidFill>
                <a:latin typeface="+mj-lt"/>
              </a:rPr>
              <a:t>Context</a:t>
            </a:r>
          </a:p>
        </p:txBody>
      </p:sp>
      <p:sp>
        <p:nvSpPr>
          <p:cNvPr id="22" name="8 CuadroTexto">
            <a:extLst>
              <a:ext uri="{FF2B5EF4-FFF2-40B4-BE49-F238E27FC236}">
                <a16:creationId xmlns:a16="http://schemas.microsoft.com/office/drawing/2014/main" id="{D7434C01-B0D3-487E-960C-422B53210AA1}"/>
              </a:ext>
            </a:extLst>
          </p:cNvPr>
          <p:cNvSpPr txBox="1"/>
          <p:nvPr/>
        </p:nvSpPr>
        <p:spPr bwMode="auto">
          <a:xfrm>
            <a:off x="6300192" y="2961159"/>
            <a:ext cx="14657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marL="0" indent="0">
              <a:spcAft>
                <a:spcPts val="100"/>
              </a:spcAft>
              <a:buNone/>
            </a:pPr>
            <a:r>
              <a:rPr lang="en-US" sz="1400" b="1" dirty="0">
                <a:solidFill>
                  <a:schemeClr val="tx1"/>
                </a:solidFill>
                <a:latin typeface="+mj-lt"/>
              </a:rPr>
              <a:t>Events/Actions</a:t>
            </a:r>
          </a:p>
        </p:txBody>
      </p:sp>
      <p:graphicFrame>
        <p:nvGraphicFramePr>
          <p:cNvPr id="23" name="Tabla 22">
            <a:extLst>
              <a:ext uri="{FF2B5EF4-FFF2-40B4-BE49-F238E27FC236}">
                <a16:creationId xmlns:a16="http://schemas.microsoft.com/office/drawing/2014/main" id="{CE935346-ED52-4896-90C4-24F7BB59F10D}"/>
              </a:ext>
            </a:extLst>
          </p:cNvPr>
          <p:cNvGraphicFramePr>
            <a:graphicFrameLocks noGrp="1"/>
          </p:cNvGraphicFramePr>
          <p:nvPr>
            <p:extLst>
              <p:ext uri="{D42A27DB-BD31-4B8C-83A1-F6EECF244321}">
                <p14:modId xmlns:p14="http://schemas.microsoft.com/office/powerpoint/2010/main" val="2236100331"/>
              </p:ext>
            </p:extLst>
          </p:nvPr>
        </p:nvGraphicFramePr>
        <p:xfrm>
          <a:off x="4572000" y="1221451"/>
          <a:ext cx="1790750" cy="1299653"/>
        </p:xfrm>
        <a:graphic>
          <a:graphicData uri="http://schemas.openxmlformats.org/drawingml/2006/table">
            <a:tbl>
              <a:tblPr firstRow="1" bandRow="1">
                <a:tableStyleId>{5C22544A-7EE6-4342-B048-85BDC9FD1C3A}</a:tableStyleId>
              </a:tblPr>
              <a:tblGrid>
                <a:gridCol w="1790750">
                  <a:extLst>
                    <a:ext uri="{9D8B030D-6E8A-4147-A177-3AD203B41FA5}">
                      <a16:colId xmlns:a16="http://schemas.microsoft.com/office/drawing/2014/main" val="2382411209"/>
                    </a:ext>
                  </a:extLst>
                </a:gridCol>
              </a:tblGrid>
              <a:tr h="263333">
                <a:tc>
                  <a:txBody>
                    <a:bodyPr/>
                    <a:lstStyle/>
                    <a:p>
                      <a:r>
                        <a:rPr lang="en-GB" sz="1100" dirty="0"/>
                        <a:t>Parts of our MDP</a:t>
                      </a:r>
                    </a:p>
                  </a:txBody>
                  <a:tcPr/>
                </a:tc>
                <a:extLst>
                  <a:ext uri="{0D108BD9-81ED-4DB2-BD59-A6C34878D82A}">
                    <a16:rowId xmlns:a16="http://schemas.microsoft.com/office/drawing/2014/main" val="1181325740"/>
                  </a:ext>
                </a:extLst>
              </a:tr>
              <a:tr h="256185">
                <a:tc>
                  <a:txBody>
                    <a:bodyPr/>
                    <a:lstStyle/>
                    <a:p>
                      <a:r>
                        <a:rPr lang="en-GB" sz="1100" dirty="0"/>
                        <a:t>Context</a:t>
                      </a:r>
                    </a:p>
                  </a:txBody>
                  <a:tcPr/>
                </a:tc>
                <a:extLst>
                  <a:ext uri="{0D108BD9-81ED-4DB2-BD59-A6C34878D82A}">
                    <a16:rowId xmlns:a16="http://schemas.microsoft.com/office/drawing/2014/main" val="3219244004"/>
                  </a:ext>
                </a:extLst>
              </a:tr>
              <a:tr h="256185">
                <a:tc>
                  <a:txBody>
                    <a:bodyPr/>
                    <a:lstStyle/>
                    <a:p>
                      <a:r>
                        <a:rPr lang="en-GB" sz="1100" dirty="0"/>
                        <a:t>Transitions</a:t>
                      </a:r>
                    </a:p>
                  </a:txBody>
                  <a:tcPr/>
                </a:tc>
                <a:extLst>
                  <a:ext uri="{0D108BD9-81ED-4DB2-BD59-A6C34878D82A}">
                    <a16:rowId xmlns:a16="http://schemas.microsoft.com/office/drawing/2014/main" val="2710447652"/>
                  </a:ext>
                </a:extLst>
              </a:tr>
              <a:tr h="256185">
                <a:tc>
                  <a:txBody>
                    <a:bodyPr/>
                    <a:lstStyle/>
                    <a:p>
                      <a:r>
                        <a:rPr lang="en-GB" sz="1100" dirty="0"/>
                        <a:t>Events/Actions</a:t>
                      </a:r>
                    </a:p>
                  </a:txBody>
                  <a:tcPr/>
                </a:tc>
                <a:extLst>
                  <a:ext uri="{0D108BD9-81ED-4DB2-BD59-A6C34878D82A}">
                    <a16:rowId xmlns:a16="http://schemas.microsoft.com/office/drawing/2014/main" val="549061726"/>
                  </a:ext>
                </a:extLst>
              </a:tr>
              <a:tr h="256185">
                <a:tc>
                  <a:txBody>
                    <a:bodyPr/>
                    <a:lstStyle/>
                    <a:p>
                      <a:r>
                        <a:rPr lang="en-GB" sz="1100" dirty="0"/>
                        <a:t>Rewards</a:t>
                      </a:r>
                    </a:p>
                  </a:txBody>
                  <a:tcPr/>
                </a:tc>
                <a:extLst>
                  <a:ext uri="{0D108BD9-81ED-4DB2-BD59-A6C34878D82A}">
                    <a16:rowId xmlns:a16="http://schemas.microsoft.com/office/drawing/2014/main" val="3001288514"/>
                  </a:ext>
                </a:extLst>
              </a:tr>
            </a:tbl>
          </a:graphicData>
        </a:graphic>
      </p:graphicFrame>
      <p:sp>
        <p:nvSpPr>
          <p:cNvPr id="28" name="Triángulo isósceles 27">
            <a:extLst>
              <a:ext uri="{FF2B5EF4-FFF2-40B4-BE49-F238E27FC236}">
                <a16:creationId xmlns:a16="http://schemas.microsoft.com/office/drawing/2014/main" id="{9D1E63B7-92D0-4CD8-BCCD-7E3732C1FC26}"/>
              </a:ext>
            </a:extLst>
          </p:cNvPr>
          <p:cNvSpPr/>
          <p:nvPr/>
        </p:nvSpPr>
        <p:spPr bwMode="auto">
          <a:xfrm rot="5400000">
            <a:off x="1632633" y="1954214"/>
            <a:ext cx="660948" cy="110806"/>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9" name="11 Rectángulo redondeado">
            <a:extLst>
              <a:ext uri="{FF2B5EF4-FFF2-40B4-BE49-F238E27FC236}">
                <a16:creationId xmlns:a16="http://schemas.microsoft.com/office/drawing/2014/main" id="{DCA13B9B-BD32-418A-9D12-D54A104166B4}"/>
              </a:ext>
            </a:extLst>
          </p:cNvPr>
          <p:cNvSpPr/>
          <p:nvPr/>
        </p:nvSpPr>
        <p:spPr>
          <a:xfrm>
            <a:off x="2164948" y="1633312"/>
            <a:ext cx="1632921" cy="66094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0" marR="0" lvl="1" defTabSz="684213" eaLnBrk="0" fontAlgn="base" hangingPunct="0">
              <a:lnSpc>
                <a:spcPct val="100000"/>
              </a:lnSpc>
              <a:spcBef>
                <a:spcPts val="300"/>
              </a:spcBef>
              <a:spcAft>
                <a:spcPts val="600"/>
              </a:spcAft>
              <a:buClrTx/>
              <a:buSzTx/>
              <a:tabLst/>
              <a:defRPr/>
            </a:pPr>
            <a:r>
              <a:rPr lang="en-TT" sz="1100" b="1" dirty="0">
                <a:solidFill>
                  <a:srgbClr val="000000"/>
                </a:solidFill>
                <a:latin typeface="Arial" pitchFamily="34" charset="0"/>
                <a:ea typeface="ＭＳ Ｐゴシック" pitchFamily="34" charset="-128"/>
              </a:rPr>
              <a:t>What is the best action to take under a state ?</a:t>
            </a:r>
          </a:p>
        </p:txBody>
      </p:sp>
      <p:sp>
        <p:nvSpPr>
          <p:cNvPr id="31" name="Triángulo isósceles 30">
            <a:extLst>
              <a:ext uri="{FF2B5EF4-FFF2-40B4-BE49-F238E27FC236}">
                <a16:creationId xmlns:a16="http://schemas.microsoft.com/office/drawing/2014/main" id="{A2B99254-860F-41C3-8AA5-4B5CF50960E3}"/>
              </a:ext>
            </a:extLst>
          </p:cNvPr>
          <p:cNvSpPr/>
          <p:nvPr/>
        </p:nvSpPr>
        <p:spPr bwMode="auto">
          <a:xfrm rot="5400000">
            <a:off x="6279409" y="1954214"/>
            <a:ext cx="660948" cy="110806"/>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3" name="11 Rectángulo redondeado">
            <a:extLst>
              <a:ext uri="{FF2B5EF4-FFF2-40B4-BE49-F238E27FC236}">
                <a16:creationId xmlns:a16="http://schemas.microsoft.com/office/drawing/2014/main" id="{5CD17E6D-4C73-4D93-B9BD-6439FCCAC8F5}"/>
              </a:ext>
            </a:extLst>
          </p:cNvPr>
          <p:cNvSpPr/>
          <p:nvPr/>
        </p:nvSpPr>
        <p:spPr>
          <a:xfrm>
            <a:off x="6811724" y="1633312"/>
            <a:ext cx="2152763" cy="66094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0" marR="0" lvl="1" defTabSz="684213" eaLnBrk="0" fontAlgn="base" hangingPunct="0">
              <a:lnSpc>
                <a:spcPct val="100000"/>
              </a:lnSpc>
              <a:spcBef>
                <a:spcPts val="300"/>
              </a:spcBef>
              <a:spcAft>
                <a:spcPts val="600"/>
              </a:spcAft>
              <a:buClrTx/>
              <a:buSzTx/>
              <a:tabLst/>
              <a:defRPr/>
            </a:pPr>
            <a:r>
              <a:rPr lang="en-TT" sz="1100" b="1" dirty="0">
                <a:solidFill>
                  <a:srgbClr val="000000"/>
                </a:solidFill>
                <a:latin typeface="Arial" pitchFamily="34" charset="0"/>
                <a:ea typeface="ＭＳ Ｐゴシック" pitchFamily="34" charset="-128"/>
              </a:rPr>
              <a:t>What are the combination of states and actions that are nearer to the event GOAL?</a:t>
            </a:r>
          </a:p>
        </p:txBody>
      </p:sp>
    </p:spTree>
    <p:extLst>
      <p:ext uri="{BB962C8B-B14F-4D97-AF65-F5344CB8AC3E}">
        <p14:creationId xmlns:p14="http://schemas.microsoft.com/office/powerpoint/2010/main" val="72185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5717"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METHODOLOGY AND SCOPE OF THE PROJECT CONTAINS PART FROM [ROUTLEY,2015] STUDY AND A NEW PART</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40601"/>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1" name="Grupo 30">
            <a:extLst>
              <a:ext uri="{FF2B5EF4-FFF2-40B4-BE49-F238E27FC236}">
                <a16:creationId xmlns:a16="http://schemas.microsoft.com/office/drawing/2014/main" id="{CDD75D05-BE46-4F29-996A-5B93C6C3D365}"/>
              </a:ext>
            </a:extLst>
          </p:cNvPr>
          <p:cNvGrpSpPr/>
          <p:nvPr/>
        </p:nvGrpSpPr>
        <p:grpSpPr>
          <a:xfrm rot="5400000">
            <a:off x="7670828" y="1441205"/>
            <a:ext cx="1318518" cy="540002"/>
            <a:chOff x="512058" y="1871515"/>
            <a:chExt cx="7956651" cy="898943"/>
          </a:xfrm>
        </p:grpSpPr>
        <p:sp>
          <p:nvSpPr>
            <p:cNvPr id="32" name="AutoShape 10">
              <a:extLst>
                <a:ext uri="{FF2B5EF4-FFF2-40B4-BE49-F238E27FC236}">
                  <a16:creationId xmlns:a16="http://schemas.microsoft.com/office/drawing/2014/main" id="{2042ACC1-D29D-47E7-BEA8-1D34DB8E0FE3}"/>
                </a:ext>
              </a:extLst>
            </p:cNvPr>
            <p:cNvSpPr>
              <a:spLocks noChangeArrowheads="1"/>
            </p:cNvSpPr>
            <p:nvPr/>
          </p:nvSpPr>
          <p:spPr bwMode="auto">
            <a:xfrm>
              <a:off x="512058" y="1871522"/>
              <a:ext cx="1455531" cy="898936"/>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33" name="AutoShape 11">
              <a:extLst>
                <a:ext uri="{FF2B5EF4-FFF2-40B4-BE49-F238E27FC236}">
                  <a16:creationId xmlns:a16="http://schemas.microsoft.com/office/drawing/2014/main" id="{9F4C1632-DDC8-46AB-B6A6-F2B75C0A0C9F}"/>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4" name="AutoShape 11">
              <a:extLst>
                <a:ext uri="{FF2B5EF4-FFF2-40B4-BE49-F238E27FC236}">
                  <a16:creationId xmlns:a16="http://schemas.microsoft.com/office/drawing/2014/main" id="{A16ECD32-2C6D-4678-86C4-ABB4F8472312}"/>
                </a:ext>
              </a:extLst>
            </p:cNvPr>
            <p:cNvSpPr>
              <a:spLocks noChangeArrowheads="1"/>
            </p:cNvSpPr>
            <p:nvPr/>
          </p:nvSpPr>
          <p:spPr bwMode="auto">
            <a:xfrm>
              <a:off x="2137341" y="1871518"/>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5" name="AutoShape 11">
              <a:extLst>
                <a:ext uri="{FF2B5EF4-FFF2-40B4-BE49-F238E27FC236}">
                  <a16:creationId xmlns:a16="http://schemas.microsoft.com/office/drawing/2014/main" id="{3A234B69-8283-4136-8EF7-DC525A52A06A}"/>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6" name="AutoShape 11">
              <a:extLst>
                <a:ext uri="{FF2B5EF4-FFF2-40B4-BE49-F238E27FC236}">
                  <a16:creationId xmlns:a16="http://schemas.microsoft.com/office/drawing/2014/main" id="{40F22E03-B325-4A93-A690-011D0F5DED1B}"/>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grpSp>
        <p:nvGrpSpPr>
          <p:cNvPr id="6" name="Grupo 5">
            <a:extLst>
              <a:ext uri="{FF2B5EF4-FFF2-40B4-BE49-F238E27FC236}">
                <a16:creationId xmlns:a16="http://schemas.microsoft.com/office/drawing/2014/main" id="{425D5BA7-3B5E-402F-949D-25B686ADBBBB}"/>
              </a:ext>
            </a:extLst>
          </p:cNvPr>
          <p:cNvGrpSpPr/>
          <p:nvPr/>
        </p:nvGrpSpPr>
        <p:grpSpPr>
          <a:xfrm>
            <a:off x="745133" y="1124744"/>
            <a:ext cx="7626067" cy="4864957"/>
            <a:chOff x="1392791" y="365756"/>
            <a:chExt cx="8482156" cy="6272017"/>
          </a:xfrm>
        </p:grpSpPr>
        <p:sp>
          <p:nvSpPr>
            <p:cNvPr id="37" name="Rectangle 50">
              <a:extLst>
                <a:ext uri="{FF2B5EF4-FFF2-40B4-BE49-F238E27FC236}">
                  <a16:creationId xmlns:a16="http://schemas.microsoft.com/office/drawing/2014/main" id="{42557958-C02B-4A88-8EB9-74FED87DC879}"/>
                </a:ext>
              </a:extLst>
            </p:cNvPr>
            <p:cNvSpPr>
              <a:spLocks noChangeArrowheads="1"/>
            </p:cNvSpPr>
            <p:nvPr/>
          </p:nvSpPr>
          <p:spPr bwMode="auto">
            <a:xfrm>
              <a:off x="2903357" y="472604"/>
              <a:ext cx="5594943" cy="396066"/>
            </a:xfrm>
            <a:prstGeom prst="rect">
              <a:avLst/>
            </a:prstGeom>
            <a:noFill/>
            <a:ln w="9525" algn="ctr">
              <a:noFill/>
              <a:miter lim="800000"/>
              <a:headEnd/>
              <a:tailEnd/>
            </a:ln>
          </p:spPr>
          <p:txBody>
            <a:bodyPr lIns="72000" tIns="36000" rIns="72000" bIns="36000" anchor="ctr"/>
            <a:lstStyle/>
            <a:p>
              <a:pPr marL="177800" lvl="1" indent="-177800" defTabSz="684213" eaLnBrk="0" fontAlgn="base" hangingPunct="0">
                <a:spcBef>
                  <a:spcPts val="300"/>
                </a:spcBef>
                <a:spcAft>
                  <a:spcPts val="600"/>
                </a:spcAft>
                <a:buFont typeface="Arial" pitchFamily="34" charset="0"/>
                <a:buChar char="•"/>
              </a:pPr>
              <a:r>
                <a:rPr lang="en-TT" sz="1000" b="1" dirty="0">
                  <a:solidFill>
                    <a:schemeClr val="tx1">
                      <a:lumMod val="75000"/>
                      <a:lumOff val="25000"/>
                    </a:schemeClr>
                  </a:solidFill>
                  <a:latin typeface="Arial" pitchFamily="34" charset="0"/>
                  <a:ea typeface="ＭＳ Ｐゴシック" pitchFamily="34" charset="-128"/>
                </a:rPr>
                <a:t>Creation of two context variables</a:t>
              </a:r>
            </a:p>
            <a:p>
              <a:pPr marL="177800" lvl="1" indent="-177800" defTabSz="684213" eaLnBrk="0" fontAlgn="base" hangingPunct="0">
                <a:spcBef>
                  <a:spcPts val="300"/>
                </a:spcBef>
                <a:spcAft>
                  <a:spcPts val="600"/>
                </a:spcAft>
                <a:buFont typeface="Arial" pitchFamily="34" charset="0"/>
                <a:buChar char="•"/>
              </a:pPr>
              <a:r>
                <a:rPr lang="en-TT" sz="1000" b="1" dirty="0">
                  <a:solidFill>
                    <a:schemeClr val="tx1">
                      <a:lumMod val="75000"/>
                      <a:lumOff val="25000"/>
                    </a:schemeClr>
                  </a:solidFill>
                  <a:latin typeface="Arial" pitchFamily="34" charset="0"/>
                  <a:ea typeface="ＭＳ Ｐゴシック" pitchFamily="34" charset="-128"/>
                </a:rPr>
                <a:t>Scrapping the players statistics </a:t>
              </a:r>
            </a:p>
          </p:txBody>
        </p:sp>
        <p:sp>
          <p:nvSpPr>
            <p:cNvPr id="38" name="Line 16">
              <a:extLst>
                <a:ext uri="{FF2B5EF4-FFF2-40B4-BE49-F238E27FC236}">
                  <a16:creationId xmlns:a16="http://schemas.microsoft.com/office/drawing/2014/main" id="{4191E067-901E-4384-AAE2-6DF2DB3D66B7}"/>
                </a:ext>
              </a:extLst>
            </p:cNvPr>
            <p:cNvSpPr>
              <a:spLocks noChangeShapeType="1"/>
            </p:cNvSpPr>
            <p:nvPr/>
          </p:nvSpPr>
          <p:spPr bwMode="auto">
            <a:xfrm>
              <a:off x="2971629" y="954037"/>
              <a:ext cx="5609663" cy="0"/>
            </a:xfrm>
            <a:prstGeom prst="line">
              <a:avLst/>
            </a:prstGeom>
            <a:noFill/>
            <a:ln w="9525">
              <a:solidFill>
                <a:srgbClr val="5A5A5A"/>
              </a:solidFill>
              <a:prstDash val="dash"/>
              <a:round/>
              <a:headEnd/>
              <a:tailEnd/>
            </a:ln>
            <a:effec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TT" sz="2400" b="1" i="0" u="none" strike="noStrike" kern="0" cap="none" spc="0" normalizeH="0" baseline="0" noProof="0" dirty="0">
                <a:ln>
                  <a:noFill/>
                </a:ln>
                <a:solidFill>
                  <a:srgbClr val="000000"/>
                </a:solidFill>
                <a:effectLst/>
                <a:uLnTx/>
                <a:uFillTx/>
                <a:latin typeface="Arial" pitchFamily="34" charset="0"/>
                <a:ea typeface="ＭＳ Ｐゴシック" pitchFamily="34" charset="-128"/>
              </a:endParaRPr>
            </a:p>
          </p:txBody>
        </p:sp>
        <p:sp>
          <p:nvSpPr>
            <p:cNvPr id="39" name="AutoShape 10">
              <a:extLst>
                <a:ext uri="{FF2B5EF4-FFF2-40B4-BE49-F238E27FC236}">
                  <a16:creationId xmlns:a16="http://schemas.microsoft.com/office/drawing/2014/main" id="{1586298E-EF59-4EE4-A70E-67FD575FA0D2}"/>
                </a:ext>
              </a:extLst>
            </p:cNvPr>
            <p:cNvSpPr>
              <a:spLocks noChangeArrowheads="1"/>
            </p:cNvSpPr>
            <p:nvPr/>
          </p:nvSpPr>
          <p:spPr bwMode="auto">
            <a:xfrm rot="5400000">
              <a:off x="1882241" y="74807"/>
              <a:ext cx="571015" cy="1330950"/>
            </a:xfrm>
            <a:prstGeom prst="homePlate">
              <a:avLst>
                <a:gd name="adj" fmla="val 25756"/>
              </a:avLst>
            </a:prstGeom>
            <a:solidFill>
              <a:schemeClr val="bg2">
                <a:lumMod val="50000"/>
              </a:schemeClr>
            </a:solidFill>
            <a:ln w="9525">
              <a:noFill/>
              <a:miter lim="800000"/>
              <a:headEnd/>
              <a:tailEnd/>
            </a:ln>
            <a:effectLst/>
          </p:spPr>
          <p:txBody>
            <a:bodyPr vert="vert270" lIns="54000" tIns="46800" rIns="54000" anchor="ctr" anchorCtr="1"/>
            <a:lstStyle/>
            <a:p>
              <a:pPr marL="0" marR="0" lvl="0" indent="0" algn="ctr" defTabSz="914400" eaLnBrk="0" fontAlgn="base" latinLnBrk="0" hangingPunct="0">
                <a:lnSpc>
                  <a:spcPct val="100000"/>
                </a:lnSpc>
                <a:spcBef>
                  <a:spcPct val="30000"/>
                </a:spcBef>
                <a:spcAft>
                  <a:spcPct val="0"/>
                </a:spcAft>
                <a:buClrTx/>
                <a:buSzTx/>
                <a:buFont typeface="Wingdings" pitchFamily="2" charset="2"/>
                <a:buNone/>
                <a:tabLst/>
                <a:defRPr/>
              </a:pPr>
              <a:r>
                <a:rPr kumimoji="0" lang="en-TT" sz="1050" b="1" i="0" u="none" strike="noStrike" kern="0" cap="none" spc="0" normalizeH="0" baseline="0" noProof="0" dirty="0">
                  <a:ln>
                    <a:noFill/>
                  </a:ln>
                  <a:solidFill>
                    <a:srgbClr val="FFFFFF"/>
                  </a:solidFill>
                  <a:effectLst/>
                  <a:uLnTx/>
                  <a:uFillTx/>
                  <a:latin typeface="Arial" pitchFamily="34" charset="0"/>
                  <a:ea typeface="ＭＳ Ｐゴシック" pitchFamily="34" charset="-128"/>
                </a:rPr>
                <a:t>DATA</a:t>
              </a:r>
            </a:p>
          </p:txBody>
        </p:sp>
        <p:sp>
          <p:nvSpPr>
            <p:cNvPr id="40" name="AutoShape 12">
              <a:extLst>
                <a:ext uri="{FF2B5EF4-FFF2-40B4-BE49-F238E27FC236}">
                  <a16:creationId xmlns:a16="http://schemas.microsoft.com/office/drawing/2014/main" id="{162BF1FE-EA98-4AFE-BD75-05E9AA3F83DE}"/>
                </a:ext>
              </a:extLst>
            </p:cNvPr>
            <p:cNvSpPr>
              <a:spLocks noChangeArrowheads="1"/>
            </p:cNvSpPr>
            <p:nvPr/>
          </p:nvSpPr>
          <p:spPr bwMode="auto">
            <a:xfrm rot="5400000">
              <a:off x="1247427" y="1354356"/>
              <a:ext cx="1840640" cy="1330950"/>
            </a:xfrm>
            <a:prstGeom prst="chevron">
              <a:avLst>
                <a:gd name="adj" fmla="val 11648"/>
              </a:avLst>
            </a:prstGeom>
            <a:solidFill>
              <a:srgbClr val="40DAFF">
                <a:lumMod val="50000"/>
              </a:srgbClr>
            </a:solidFill>
            <a:ln w="9525">
              <a:noFill/>
              <a:miter lim="800000"/>
              <a:headEnd/>
              <a:tailEnd/>
            </a:ln>
            <a:effectLst/>
          </p:spPr>
          <p:txBody>
            <a:bodyPr vert="vert270" lIns="54000" tIns="46800" rIns="54000" anchor="ctr" anchorCtr="1"/>
            <a:lstStyle/>
            <a:p>
              <a:pPr marL="0" marR="0" lvl="0" indent="0" algn="ctr" defTabSz="914400" eaLnBrk="0" fontAlgn="base" latinLnBrk="0" hangingPunct="0">
                <a:lnSpc>
                  <a:spcPct val="100000"/>
                </a:lnSpc>
                <a:spcBef>
                  <a:spcPct val="30000"/>
                </a:spcBef>
                <a:spcAft>
                  <a:spcPct val="0"/>
                </a:spcAft>
                <a:buClrTx/>
                <a:buSzTx/>
                <a:buFont typeface="Wingdings" pitchFamily="2" charset="2"/>
                <a:buNone/>
                <a:tabLst/>
                <a:defRPr/>
              </a:pPr>
              <a:r>
                <a:rPr kumimoji="0" lang="en-TT" sz="1050" b="1" i="0" u="none" strike="noStrike" kern="0" cap="none" spc="0" normalizeH="0" baseline="0" noProof="0" dirty="0">
                  <a:ln>
                    <a:noFill/>
                  </a:ln>
                  <a:solidFill>
                    <a:srgbClr val="FFFFFF"/>
                  </a:solidFill>
                  <a:effectLst/>
                  <a:uLnTx/>
                  <a:uFillTx/>
                  <a:latin typeface="Arial" pitchFamily="34" charset="0"/>
                  <a:ea typeface="ＭＳ Ｐゴシック" pitchFamily="34" charset="-128"/>
                </a:rPr>
                <a:t>AD-TREE</a:t>
              </a:r>
            </a:p>
          </p:txBody>
        </p:sp>
        <p:sp>
          <p:nvSpPr>
            <p:cNvPr id="41" name="11 Rectángulo redondeado">
              <a:extLst>
                <a:ext uri="{FF2B5EF4-FFF2-40B4-BE49-F238E27FC236}">
                  <a16:creationId xmlns:a16="http://schemas.microsoft.com/office/drawing/2014/main" id="{E5481DD3-5E53-4A32-A16F-3B3E70B634DA}"/>
                </a:ext>
              </a:extLst>
            </p:cNvPr>
            <p:cNvSpPr/>
            <p:nvPr/>
          </p:nvSpPr>
          <p:spPr>
            <a:xfrm>
              <a:off x="5770650" y="1084510"/>
              <a:ext cx="3613123" cy="393854"/>
            </a:xfrm>
            <a:prstGeom prst="roundRect">
              <a:avLst>
                <a:gd name="adj" fmla="val 0"/>
              </a:avLst>
            </a:prstGeom>
          </p:spPr>
          <p:txBody>
            <a:bodyPr lIns="36000" tIns="36000" rIns="36000" bIns="36000" rtlCol="0" anchor="ctr"/>
            <a:lstStyle/>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dirty="0">
                  <a:solidFill>
                    <a:srgbClr val="000000"/>
                  </a:solidFill>
                  <a:latin typeface="Arial" pitchFamily="34" charset="0"/>
                  <a:cs typeface="Arial" pitchFamily="34" charset="0"/>
                </a:rPr>
                <a:t>Context variables</a:t>
              </a:r>
            </a:p>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dirty="0">
                  <a:solidFill>
                    <a:srgbClr val="000000"/>
                  </a:solidFill>
                  <a:latin typeface="Arial" pitchFamily="34" charset="0"/>
                  <a:cs typeface="Arial" pitchFamily="34" charset="0"/>
                </a:rPr>
                <a:t>Actions and Events</a:t>
              </a:r>
            </a:p>
          </p:txBody>
        </p:sp>
        <p:sp>
          <p:nvSpPr>
            <p:cNvPr id="42" name="AutoShape 7">
              <a:extLst>
                <a:ext uri="{FF2B5EF4-FFF2-40B4-BE49-F238E27FC236}">
                  <a16:creationId xmlns:a16="http://schemas.microsoft.com/office/drawing/2014/main" id="{4E6FFC91-645D-43C3-B157-CFEA916EB00A}"/>
                </a:ext>
              </a:extLst>
            </p:cNvPr>
            <p:cNvSpPr>
              <a:spLocks noChangeArrowheads="1"/>
            </p:cNvSpPr>
            <p:nvPr/>
          </p:nvSpPr>
          <p:spPr bwMode="auto">
            <a:xfrm>
              <a:off x="3857895" y="1112646"/>
              <a:ext cx="1840590" cy="339548"/>
            </a:xfrm>
            <a:prstGeom prst="homePlate">
              <a:avLst>
                <a:gd name="adj" fmla="val 22732"/>
              </a:avLst>
            </a:prstGeom>
            <a:solidFill>
              <a:srgbClr val="B4B4B4"/>
            </a:solidFill>
            <a:ln w="9525">
              <a:solidFill>
                <a:srgbClr val="AAD4E1"/>
              </a:solidFill>
              <a:miter lim="800000"/>
              <a:headEnd/>
              <a:tailEnd/>
            </a:ln>
            <a:effectLst/>
          </p:spPr>
          <p:txBody>
            <a:bodyPr lIns="81204" tIns="39889" rIns="81204" bIns="39889"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TT" sz="1000" b="1" i="0" u="none" strike="noStrike" kern="0" cap="none" spc="0" normalizeH="0" baseline="0" noProof="0" dirty="0">
                  <a:ln>
                    <a:noFill/>
                  </a:ln>
                  <a:solidFill>
                    <a:srgbClr val="000000"/>
                  </a:solidFill>
                  <a:effectLst/>
                  <a:uLnTx/>
                  <a:uFillTx/>
                  <a:latin typeface="Arial" pitchFamily="34" charset="0"/>
                  <a:ea typeface="ＭＳ Ｐゴシック" pitchFamily="34" charset="-128"/>
                </a:rPr>
                <a:t>Definition of states/literals</a:t>
              </a:r>
            </a:p>
          </p:txBody>
        </p:sp>
        <p:sp>
          <p:nvSpPr>
            <p:cNvPr id="43" name="AutoShape 12">
              <a:extLst>
                <a:ext uri="{FF2B5EF4-FFF2-40B4-BE49-F238E27FC236}">
                  <a16:creationId xmlns:a16="http://schemas.microsoft.com/office/drawing/2014/main" id="{395A8764-84E4-4CB3-90CE-296714C0CB73}"/>
                </a:ext>
              </a:extLst>
            </p:cNvPr>
            <p:cNvSpPr>
              <a:spLocks noChangeArrowheads="1"/>
            </p:cNvSpPr>
            <p:nvPr/>
          </p:nvSpPr>
          <p:spPr bwMode="auto">
            <a:xfrm rot="5400000">
              <a:off x="1444279" y="5136163"/>
              <a:ext cx="1446937" cy="1330950"/>
            </a:xfrm>
            <a:prstGeom prst="chevron">
              <a:avLst>
                <a:gd name="adj" fmla="val 9733"/>
              </a:avLst>
            </a:prstGeom>
            <a:solidFill>
              <a:srgbClr val="40DAFF">
                <a:lumMod val="50000"/>
              </a:srgbClr>
            </a:solidFill>
            <a:ln w="9525">
              <a:noFill/>
              <a:miter lim="800000"/>
              <a:headEnd/>
              <a:tailEnd/>
            </a:ln>
            <a:effectLst/>
          </p:spPr>
          <p:txBody>
            <a:bodyPr vert="vert270" lIns="54000" tIns="46800" rIns="54000" anchor="ctr" anchorCtr="1"/>
            <a:lstStyle/>
            <a:p>
              <a:pPr marL="0" marR="0" lvl="0" indent="0" algn="ctr" defTabSz="914400" eaLnBrk="0" fontAlgn="base" latinLnBrk="0" hangingPunct="0">
                <a:lnSpc>
                  <a:spcPct val="100000"/>
                </a:lnSpc>
                <a:spcBef>
                  <a:spcPct val="30000"/>
                </a:spcBef>
                <a:spcAft>
                  <a:spcPct val="0"/>
                </a:spcAft>
                <a:buClrTx/>
                <a:buSzTx/>
                <a:buFont typeface="Wingdings" pitchFamily="2" charset="2"/>
                <a:buNone/>
                <a:tabLst/>
                <a:defRPr/>
              </a:pPr>
              <a:r>
                <a:rPr lang="en-TT" sz="1050" b="1" kern="0" dirty="0">
                  <a:solidFill>
                    <a:srgbClr val="FFFFFF"/>
                  </a:solidFill>
                  <a:latin typeface="Arial" pitchFamily="34" charset="0"/>
                  <a:ea typeface="ＭＳ Ｐゴシック" pitchFamily="34" charset="-128"/>
                </a:rPr>
                <a:t>ARIMA</a:t>
              </a:r>
              <a:endParaRPr kumimoji="0" lang="en-TT" sz="1050" b="1" i="0" u="none" strike="noStrike" kern="0" cap="none" spc="0" normalizeH="0" baseline="0" noProof="0" dirty="0">
                <a:ln>
                  <a:noFill/>
                </a:ln>
                <a:solidFill>
                  <a:srgbClr val="FFFFFF"/>
                </a:solidFill>
                <a:effectLst/>
                <a:uLnTx/>
                <a:uFillTx/>
                <a:latin typeface="Arial" pitchFamily="34" charset="0"/>
                <a:ea typeface="ＭＳ Ｐゴシック" pitchFamily="34" charset="-128"/>
              </a:endParaRPr>
            </a:p>
          </p:txBody>
        </p:sp>
        <p:sp>
          <p:nvSpPr>
            <p:cNvPr id="44" name="Rectangle 50">
              <a:extLst>
                <a:ext uri="{FF2B5EF4-FFF2-40B4-BE49-F238E27FC236}">
                  <a16:creationId xmlns:a16="http://schemas.microsoft.com/office/drawing/2014/main" id="{6DB97EF6-F051-4139-9340-F40F4B5D33E0}"/>
                </a:ext>
              </a:extLst>
            </p:cNvPr>
            <p:cNvSpPr>
              <a:spLocks noChangeArrowheads="1"/>
            </p:cNvSpPr>
            <p:nvPr/>
          </p:nvSpPr>
          <p:spPr bwMode="auto">
            <a:xfrm>
              <a:off x="2903358" y="5136053"/>
              <a:ext cx="3036976" cy="1168323"/>
            </a:xfrm>
            <a:prstGeom prst="rect">
              <a:avLst/>
            </a:prstGeom>
            <a:noFill/>
            <a:ln w="9525" algn="ctr">
              <a:noFill/>
              <a:miter lim="800000"/>
              <a:headEnd/>
              <a:tailEnd/>
            </a:ln>
          </p:spPr>
          <p:txBody>
            <a:bodyPr lIns="72000" tIns="36000" rIns="72000" bIns="36000" anchor="ctr"/>
            <a:lstStyle/>
            <a:p>
              <a:pPr marL="177800" lvl="1" indent="-177800" defTabSz="684213" eaLnBrk="0" fontAlgn="base" hangingPunct="0">
                <a:spcAft>
                  <a:spcPts val="600"/>
                </a:spcAft>
                <a:buFont typeface="Arial" pitchFamily="34" charset="0"/>
                <a:buChar char="•"/>
              </a:pPr>
              <a:r>
                <a:rPr lang="en-TT" sz="1000" b="1" dirty="0">
                  <a:solidFill>
                    <a:srgbClr val="000000"/>
                  </a:solidFill>
                  <a:latin typeface="Arial" pitchFamily="34" charset="0"/>
                  <a:ea typeface="ＭＳ Ｐゴシック" pitchFamily="34" charset="-128"/>
                </a:rPr>
                <a:t>Estimation of the best ARIMA (</a:t>
              </a:r>
              <a:r>
                <a:rPr lang="en-TT" sz="1000" b="1" dirty="0" err="1">
                  <a:solidFill>
                    <a:srgbClr val="000000"/>
                  </a:solidFill>
                  <a:latin typeface="Arial" pitchFamily="34" charset="0"/>
                  <a:ea typeface="ＭＳ Ｐゴシック" pitchFamily="34" charset="-128"/>
                </a:rPr>
                <a:t>p,d,q</a:t>
              </a:r>
              <a:r>
                <a:rPr lang="en-TT" sz="1000" b="1" dirty="0">
                  <a:solidFill>
                    <a:srgbClr val="000000"/>
                  </a:solidFill>
                  <a:latin typeface="Arial" pitchFamily="34" charset="0"/>
                  <a:ea typeface="ＭＳ Ｐゴシック" pitchFamily="34" charset="-128"/>
                </a:rPr>
                <a:t>)  models to fit model the data on the new metrics</a:t>
              </a:r>
            </a:p>
            <a:p>
              <a:pPr marL="177800" lvl="1" indent="-177800" defTabSz="684213" eaLnBrk="0" fontAlgn="base" hangingPunct="0">
                <a:spcAft>
                  <a:spcPts val="600"/>
                </a:spcAft>
                <a:buFont typeface="Arial" pitchFamily="34" charset="0"/>
                <a:buChar char="•"/>
              </a:pPr>
              <a:r>
                <a:rPr lang="en-TT" sz="1000" b="1" dirty="0">
                  <a:solidFill>
                    <a:srgbClr val="000000"/>
                  </a:solidFill>
                  <a:latin typeface="Arial" pitchFamily="34" charset="0"/>
                  <a:ea typeface="ＭＳ Ｐゴシック" pitchFamily="34" charset="-128"/>
                </a:rPr>
                <a:t>Estimation of the ARIMA parameter values for those ARIMA (</a:t>
              </a:r>
              <a:r>
                <a:rPr lang="en-TT" sz="1000" b="1" dirty="0" err="1">
                  <a:solidFill>
                    <a:srgbClr val="000000"/>
                  </a:solidFill>
                  <a:latin typeface="Arial" pitchFamily="34" charset="0"/>
                  <a:ea typeface="ＭＳ Ｐゴシック" pitchFamily="34" charset="-128"/>
                </a:rPr>
                <a:t>p,d,q</a:t>
              </a:r>
              <a:r>
                <a:rPr lang="en-TT" sz="1000" b="1" dirty="0">
                  <a:solidFill>
                    <a:srgbClr val="000000"/>
                  </a:solidFill>
                  <a:latin typeface="Arial" pitchFamily="34" charset="0"/>
                  <a:ea typeface="ＭＳ Ｐゴシック" pitchFamily="34" charset="-128"/>
                </a:rPr>
                <a:t>) models and forecasting players’ performance</a:t>
              </a:r>
            </a:p>
          </p:txBody>
        </p:sp>
        <p:sp>
          <p:nvSpPr>
            <p:cNvPr id="45" name="Oval 66">
              <a:extLst>
                <a:ext uri="{FF2B5EF4-FFF2-40B4-BE49-F238E27FC236}">
                  <a16:creationId xmlns:a16="http://schemas.microsoft.com/office/drawing/2014/main" id="{86467C19-2858-4634-8EDC-029D6E0D83C9}"/>
                </a:ext>
              </a:extLst>
            </p:cNvPr>
            <p:cNvSpPr/>
            <p:nvPr/>
          </p:nvSpPr>
          <p:spPr>
            <a:xfrm>
              <a:off x="1392792" y="1052805"/>
              <a:ext cx="336580" cy="273665"/>
            </a:xfrm>
            <a:prstGeom prst="ellipse">
              <a:avLst/>
            </a:prstGeom>
            <a:solidFill>
              <a:srgbClr val="FFFFFF"/>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TT" sz="1200" b="1" i="0" u="none" strike="noStrike" kern="0" cap="none" spc="0" normalizeH="0" baseline="0" noProof="0">
                  <a:ln>
                    <a:noFill/>
                  </a:ln>
                  <a:solidFill>
                    <a:srgbClr val="000000"/>
                  </a:solidFill>
                  <a:effectLst/>
                  <a:uLnTx/>
                  <a:uFillTx/>
                  <a:latin typeface="Arial"/>
                  <a:ea typeface="+mn-ea"/>
                  <a:cs typeface="+mn-cs"/>
                </a:rPr>
                <a:t>2</a:t>
              </a:r>
              <a:endParaRPr kumimoji="0" lang="en-TT" sz="1200" b="1" i="0" u="none" strike="noStrike" kern="0" cap="none" spc="0" normalizeH="0" baseline="0" noProof="0" dirty="0">
                <a:ln>
                  <a:noFill/>
                </a:ln>
                <a:solidFill>
                  <a:srgbClr val="000000"/>
                </a:solidFill>
                <a:effectLst/>
                <a:uLnTx/>
                <a:uFillTx/>
                <a:latin typeface="Arial"/>
                <a:ea typeface="+mn-ea"/>
                <a:cs typeface="+mn-cs"/>
              </a:endParaRPr>
            </a:p>
          </p:txBody>
        </p:sp>
        <p:sp>
          <p:nvSpPr>
            <p:cNvPr id="46" name="Oval 66">
              <a:extLst>
                <a:ext uri="{FF2B5EF4-FFF2-40B4-BE49-F238E27FC236}">
                  <a16:creationId xmlns:a16="http://schemas.microsoft.com/office/drawing/2014/main" id="{4F13530F-687D-419A-92DA-2C899E71C02F}"/>
                </a:ext>
              </a:extLst>
            </p:cNvPr>
            <p:cNvSpPr/>
            <p:nvPr/>
          </p:nvSpPr>
          <p:spPr>
            <a:xfrm>
              <a:off x="1392792" y="4965499"/>
              <a:ext cx="336580" cy="273665"/>
            </a:xfrm>
            <a:prstGeom prst="ellipse">
              <a:avLst/>
            </a:prstGeom>
            <a:solidFill>
              <a:srgbClr val="FFFFFF"/>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TT" sz="1200" b="1" i="0" u="none" strike="noStrike" kern="0" cap="none" spc="0" normalizeH="0" baseline="0" noProof="0">
                  <a:ln>
                    <a:noFill/>
                  </a:ln>
                  <a:solidFill>
                    <a:srgbClr val="000000"/>
                  </a:solidFill>
                  <a:effectLst/>
                  <a:uLnTx/>
                  <a:uFillTx/>
                  <a:latin typeface="Arial"/>
                  <a:ea typeface="+mn-ea"/>
                  <a:cs typeface="+mn-cs"/>
                </a:rPr>
                <a:t>5</a:t>
              </a:r>
              <a:endParaRPr kumimoji="0" lang="en-TT" sz="1200" b="1" i="0" u="none" strike="noStrike" kern="0" cap="none" spc="0" normalizeH="0" baseline="0" noProof="0" dirty="0">
                <a:ln>
                  <a:noFill/>
                </a:ln>
                <a:solidFill>
                  <a:srgbClr val="000000"/>
                </a:solidFill>
                <a:effectLst/>
                <a:uLnTx/>
                <a:uFillTx/>
                <a:latin typeface="Arial"/>
                <a:ea typeface="+mn-ea"/>
                <a:cs typeface="+mn-cs"/>
              </a:endParaRPr>
            </a:p>
          </p:txBody>
        </p:sp>
        <p:sp>
          <p:nvSpPr>
            <p:cNvPr id="47" name="Oval 66">
              <a:extLst>
                <a:ext uri="{FF2B5EF4-FFF2-40B4-BE49-F238E27FC236}">
                  <a16:creationId xmlns:a16="http://schemas.microsoft.com/office/drawing/2014/main" id="{1AC13A35-2F83-4080-ACCA-393E4E18F815}"/>
                </a:ext>
              </a:extLst>
            </p:cNvPr>
            <p:cNvSpPr/>
            <p:nvPr/>
          </p:nvSpPr>
          <p:spPr>
            <a:xfrm>
              <a:off x="1392792" y="365756"/>
              <a:ext cx="336580" cy="273665"/>
            </a:xfrm>
            <a:prstGeom prst="ellipse">
              <a:avLst/>
            </a:prstGeom>
            <a:solidFill>
              <a:srgbClr val="FFFFFF"/>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TT" sz="1200" b="1" i="0" u="none" strike="noStrike" kern="0" cap="none" spc="0" normalizeH="0" baseline="0" noProof="0">
                  <a:ln>
                    <a:noFill/>
                  </a:ln>
                  <a:solidFill>
                    <a:srgbClr val="000000"/>
                  </a:solidFill>
                  <a:effectLst/>
                  <a:uLnTx/>
                  <a:uFillTx/>
                  <a:latin typeface="Arial"/>
                  <a:ea typeface="+mn-ea"/>
                  <a:cs typeface="+mn-cs"/>
                </a:rPr>
                <a:t>1</a:t>
              </a:r>
              <a:endParaRPr kumimoji="0" lang="en-TT" sz="1200" b="1" i="0" u="none" strike="noStrike" kern="0" cap="none" spc="0" normalizeH="0" baseline="0" noProof="0" dirty="0">
                <a:ln>
                  <a:noFill/>
                </a:ln>
                <a:solidFill>
                  <a:srgbClr val="000000"/>
                </a:solidFill>
                <a:effectLst/>
                <a:uLnTx/>
                <a:uFillTx/>
                <a:latin typeface="Arial"/>
                <a:ea typeface="+mn-ea"/>
                <a:cs typeface="+mn-cs"/>
              </a:endParaRPr>
            </a:p>
          </p:txBody>
        </p:sp>
        <p:sp>
          <p:nvSpPr>
            <p:cNvPr id="48" name="AutoShape 12">
              <a:extLst>
                <a:ext uri="{FF2B5EF4-FFF2-40B4-BE49-F238E27FC236}">
                  <a16:creationId xmlns:a16="http://schemas.microsoft.com/office/drawing/2014/main" id="{E9827BF3-0CF4-49D1-9393-22F7F51928D1}"/>
                </a:ext>
              </a:extLst>
            </p:cNvPr>
            <p:cNvSpPr>
              <a:spLocks noChangeArrowheads="1"/>
            </p:cNvSpPr>
            <p:nvPr/>
          </p:nvSpPr>
          <p:spPr bwMode="auto">
            <a:xfrm rot="5400000">
              <a:off x="1761495" y="2776374"/>
              <a:ext cx="812503" cy="1330950"/>
            </a:xfrm>
            <a:prstGeom prst="chevron">
              <a:avLst>
                <a:gd name="adj" fmla="val 17900"/>
              </a:avLst>
            </a:prstGeom>
            <a:solidFill>
              <a:srgbClr val="40DAFF">
                <a:lumMod val="50000"/>
              </a:srgbClr>
            </a:solidFill>
            <a:ln w="9525">
              <a:noFill/>
              <a:miter lim="800000"/>
              <a:headEnd/>
              <a:tailEnd/>
            </a:ln>
            <a:effectLst/>
          </p:spPr>
          <p:txBody>
            <a:bodyPr vert="vert270" lIns="54000" tIns="46800" rIns="54000" anchor="ctr" anchorCtr="1"/>
            <a:lstStyle/>
            <a:p>
              <a:pPr marL="0" marR="0" lvl="0" indent="0" algn="ctr" defTabSz="914400" eaLnBrk="0" fontAlgn="base" latinLnBrk="0" hangingPunct="0">
                <a:lnSpc>
                  <a:spcPct val="100000"/>
                </a:lnSpc>
                <a:spcBef>
                  <a:spcPct val="30000"/>
                </a:spcBef>
                <a:spcAft>
                  <a:spcPct val="0"/>
                </a:spcAft>
                <a:buClrTx/>
                <a:buSzTx/>
                <a:buFont typeface="Wingdings" pitchFamily="2" charset="2"/>
                <a:buNone/>
                <a:tabLst/>
                <a:defRPr/>
              </a:pPr>
              <a:r>
                <a:rPr kumimoji="0" lang="en-TT" sz="1050" b="1" i="0" u="none" strike="noStrike" kern="0" cap="none" spc="0" normalizeH="0" baseline="0" noProof="0">
                  <a:ln>
                    <a:noFill/>
                  </a:ln>
                  <a:solidFill>
                    <a:srgbClr val="FFFFFF"/>
                  </a:solidFill>
                  <a:effectLst/>
                  <a:uLnTx/>
                  <a:uFillTx/>
                  <a:latin typeface="Arial" pitchFamily="34" charset="0"/>
                  <a:ea typeface="ＭＳ Ｐゴシック" pitchFamily="34" charset="-128"/>
                </a:rPr>
                <a:t>MDP</a:t>
              </a:r>
              <a:endParaRPr kumimoji="0" lang="en-TT" sz="1050" b="1" i="0" u="none" strike="noStrike" kern="0" cap="none" spc="0" normalizeH="0" baseline="0" noProof="0" dirty="0">
                <a:ln>
                  <a:noFill/>
                </a:ln>
                <a:solidFill>
                  <a:srgbClr val="FFFFFF"/>
                </a:solidFill>
                <a:effectLst/>
                <a:uLnTx/>
                <a:uFillTx/>
                <a:latin typeface="Arial" pitchFamily="34" charset="0"/>
                <a:ea typeface="ＭＳ Ｐゴシック" pitchFamily="34" charset="-128"/>
              </a:endParaRPr>
            </a:p>
          </p:txBody>
        </p:sp>
        <p:sp>
          <p:nvSpPr>
            <p:cNvPr id="49" name="11 Rectángulo redondeado">
              <a:extLst>
                <a:ext uri="{FF2B5EF4-FFF2-40B4-BE49-F238E27FC236}">
                  <a16:creationId xmlns:a16="http://schemas.microsoft.com/office/drawing/2014/main" id="{B5404435-ED9F-476F-9ACC-803BB8A1E0E4}"/>
                </a:ext>
              </a:extLst>
            </p:cNvPr>
            <p:cNvSpPr/>
            <p:nvPr/>
          </p:nvSpPr>
          <p:spPr>
            <a:xfrm>
              <a:off x="3028177" y="3161541"/>
              <a:ext cx="3613123" cy="45615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177800" marR="0" lvl="1" indent="-177800" defTabSz="684213" eaLnBrk="0" fontAlgn="base" hangingPunct="0">
                <a:lnSpc>
                  <a:spcPct val="100000"/>
                </a:lnSpc>
                <a:spcBef>
                  <a:spcPts val="300"/>
                </a:spcBef>
                <a:spcAft>
                  <a:spcPts val="600"/>
                </a:spcAft>
                <a:buClrTx/>
                <a:buSzTx/>
                <a:buFont typeface="Arial" pitchFamily="34" charset="0"/>
                <a:buChar char="•"/>
                <a:tabLst/>
                <a:defRPr/>
              </a:pPr>
              <a:r>
                <a:rPr lang="en-TT" sz="1000" b="1">
                  <a:solidFill>
                    <a:srgbClr val="000000"/>
                  </a:solidFill>
                  <a:latin typeface="Arial" pitchFamily="34" charset="0"/>
                  <a:ea typeface="ＭＳ Ｐゴシック" pitchFamily="34" charset="-128"/>
                </a:rPr>
                <a:t>Execution of the value iteration algorithm</a:t>
              </a:r>
              <a:endParaRPr lang="en-TT" sz="1000" b="1" dirty="0">
                <a:solidFill>
                  <a:srgbClr val="000000"/>
                </a:solidFill>
                <a:latin typeface="Arial" pitchFamily="34" charset="0"/>
                <a:ea typeface="ＭＳ Ｐゴシック" pitchFamily="34" charset="-128"/>
              </a:endParaRPr>
            </a:p>
          </p:txBody>
        </p:sp>
        <p:sp>
          <p:nvSpPr>
            <p:cNvPr id="50" name="Oval 66">
              <a:extLst>
                <a:ext uri="{FF2B5EF4-FFF2-40B4-BE49-F238E27FC236}">
                  <a16:creationId xmlns:a16="http://schemas.microsoft.com/office/drawing/2014/main" id="{AA4A094E-4188-4A07-80A2-F1621B8FD9A7}"/>
                </a:ext>
              </a:extLst>
            </p:cNvPr>
            <p:cNvSpPr/>
            <p:nvPr/>
          </p:nvSpPr>
          <p:spPr>
            <a:xfrm>
              <a:off x="1392792" y="2988891"/>
              <a:ext cx="336580" cy="223954"/>
            </a:xfrm>
            <a:prstGeom prst="ellipse">
              <a:avLst/>
            </a:prstGeom>
            <a:solidFill>
              <a:srgbClr val="FFFFFF"/>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TT" sz="1200" b="1" i="0" u="none" strike="noStrike" kern="0" cap="none" spc="0" normalizeH="0" baseline="0" noProof="0">
                  <a:ln>
                    <a:noFill/>
                  </a:ln>
                  <a:solidFill>
                    <a:srgbClr val="000000"/>
                  </a:solidFill>
                  <a:effectLst/>
                  <a:uLnTx/>
                  <a:uFillTx/>
                  <a:latin typeface="Arial"/>
                  <a:ea typeface="+mn-ea"/>
                  <a:cs typeface="+mn-cs"/>
                </a:rPr>
                <a:t>3</a:t>
              </a:r>
              <a:endParaRPr kumimoji="0" lang="en-TT" sz="1200" b="1" i="0" u="none" strike="noStrike" kern="0" cap="none" spc="0" normalizeH="0" baseline="0" noProof="0" dirty="0">
                <a:ln>
                  <a:noFill/>
                </a:ln>
                <a:solidFill>
                  <a:srgbClr val="000000"/>
                </a:solidFill>
                <a:effectLst/>
                <a:uLnTx/>
                <a:uFillTx/>
                <a:latin typeface="Arial"/>
                <a:ea typeface="+mn-ea"/>
                <a:cs typeface="+mn-cs"/>
              </a:endParaRPr>
            </a:p>
          </p:txBody>
        </p:sp>
        <p:sp>
          <p:nvSpPr>
            <p:cNvPr id="51" name="AutoShape 12">
              <a:extLst>
                <a:ext uri="{FF2B5EF4-FFF2-40B4-BE49-F238E27FC236}">
                  <a16:creationId xmlns:a16="http://schemas.microsoft.com/office/drawing/2014/main" id="{76DA73D9-DD71-46BA-BC4D-94B8A3E140A9}"/>
                </a:ext>
              </a:extLst>
            </p:cNvPr>
            <p:cNvSpPr>
              <a:spLocks noChangeArrowheads="1"/>
            </p:cNvSpPr>
            <p:nvPr/>
          </p:nvSpPr>
          <p:spPr bwMode="auto">
            <a:xfrm rot="5400000">
              <a:off x="1689803" y="3784185"/>
              <a:ext cx="955887" cy="1330950"/>
            </a:xfrm>
            <a:prstGeom prst="chevron">
              <a:avLst>
                <a:gd name="adj" fmla="val 10694"/>
              </a:avLst>
            </a:prstGeom>
            <a:solidFill>
              <a:srgbClr val="40DAFF">
                <a:lumMod val="50000"/>
              </a:srgbClr>
            </a:solidFill>
            <a:ln w="9525">
              <a:noFill/>
              <a:miter lim="800000"/>
              <a:headEnd/>
              <a:tailEnd/>
            </a:ln>
            <a:effectLst/>
          </p:spPr>
          <p:txBody>
            <a:bodyPr vert="vert270" lIns="54000" tIns="46800" rIns="54000" anchor="ctr" anchorCtr="1"/>
            <a:lstStyle/>
            <a:p>
              <a:pPr marL="0" marR="0" lvl="0" indent="0" algn="ctr" defTabSz="914400" eaLnBrk="0" fontAlgn="base" latinLnBrk="0" hangingPunct="0">
                <a:lnSpc>
                  <a:spcPct val="100000"/>
                </a:lnSpc>
                <a:spcBef>
                  <a:spcPct val="30000"/>
                </a:spcBef>
                <a:spcAft>
                  <a:spcPct val="0"/>
                </a:spcAft>
                <a:buClrTx/>
                <a:buSzTx/>
                <a:buFont typeface="Wingdings" pitchFamily="2" charset="2"/>
                <a:buNone/>
                <a:tabLst/>
                <a:defRPr/>
              </a:pPr>
              <a:r>
                <a:rPr lang="en-TT" sz="1050" b="1" kern="0">
                  <a:solidFill>
                    <a:srgbClr val="FFFFFF"/>
                  </a:solidFill>
                  <a:latin typeface="Arial" pitchFamily="34" charset="0"/>
                  <a:ea typeface="ＭＳ Ｐゴシック" pitchFamily="34" charset="-128"/>
                </a:rPr>
                <a:t>CREATION OF METRICS</a:t>
              </a:r>
              <a:endParaRPr kumimoji="0" lang="en-TT" sz="1050" b="1" i="0" u="none" strike="noStrike" kern="0" cap="none" spc="0" normalizeH="0" baseline="0" noProof="0" dirty="0">
                <a:ln>
                  <a:noFill/>
                </a:ln>
                <a:solidFill>
                  <a:srgbClr val="FFFFFF"/>
                </a:solidFill>
                <a:effectLst/>
                <a:uLnTx/>
                <a:uFillTx/>
                <a:latin typeface="Arial" pitchFamily="34" charset="0"/>
                <a:ea typeface="ＭＳ Ｐゴシック" pitchFamily="34" charset="-128"/>
              </a:endParaRPr>
            </a:p>
          </p:txBody>
        </p:sp>
        <p:sp>
          <p:nvSpPr>
            <p:cNvPr id="56" name="Oval 66">
              <a:extLst>
                <a:ext uri="{FF2B5EF4-FFF2-40B4-BE49-F238E27FC236}">
                  <a16:creationId xmlns:a16="http://schemas.microsoft.com/office/drawing/2014/main" id="{7C54D98C-CC1D-4E73-A257-1D0C7A180EB6}"/>
                </a:ext>
              </a:extLst>
            </p:cNvPr>
            <p:cNvSpPr/>
            <p:nvPr/>
          </p:nvSpPr>
          <p:spPr>
            <a:xfrm>
              <a:off x="1392792" y="3925010"/>
              <a:ext cx="336580" cy="273665"/>
            </a:xfrm>
            <a:prstGeom prst="ellipse">
              <a:avLst/>
            </a:prstGeom>
            <a:solidFill>
              <a:srgbClr val="FFFFFF"/>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TT" sz="1200" b="1" kern="0">
                  <a:solidFill>
                    <a:srgbClr val="000000"/>
                  </a:solidFill>
                  <a:latin typeface="Arial"/>
                </a:rPr>
                <a:t>4</a:t>
              </a:r>
              <a:endParaRPr kumimoji="0" lang="en-TT" sz="1200" b="1" i="0" u="none" strike="noStrike" kern="0" cap="none" spc="0" normalizeH="0" baseline="0" noProof="0" dirty="0">
                <a:ln>
                  <a:noFill/>
                </a:ln>
                <a:solidFill>
                  <a:srgbClr val="000000"/>
                </a:solidFill>
                <a:effectLst/>
                <a:uLnTx/>
                <a:uFillTx/>
                <a:latin typeface="Arial"/>
                <a:ea typeface="+mn-ea"/>
                <a:cs typeface="+mn-cs"/>
              </a:endParaRPr>
            </a:p>
          </p:txBody>
        </p:sp>
        <p:sp>
          <p:nvSpPr>
            <p:cNvPr id="66" name="Rectángulo 65">
              <a:extLst>
                <a:ext uri="{FF2B5EF4-FFF2-40B4-BE49-F238E27FC236}">
                  <a16:creationId xmlns:a16="http://schemas.microsoft.com/office/drawing/2014/main" id="{42FB45A7-5DB2-41C2-A1D4-E6FDFB1C30A0}"/>
                </a:ext>
              </a:extLst>
            </p:cNvPr>
            <p:cNvSpPr/>
            <p:nvPr/>
          </p:nvSpPr>
          <p:spPr>
            <a:xfrm>
              <a:off x="2971629" y="1099510"/>
              <a:ext cx="814101" cy="759311"/>
            </a:xfrm>
            <a:prstGeom prst="rect">
              <a:avLst/>
            </a:prstGeom>
            <a:solidFill>
              <a:schemeClr val="accent1">
                <a:lumMod val="20000"/>
                <a:lumOff val="80000"/>
              </a:schemeClr>
            </a:solidFill>
            <a:ln w="9525">
              <a:noFill/>
              <a:miter lim="800000"/>
              <a:headEnd/>
              <a:tailEnd/>
            </a:ln>
            <a:effectLst/>
          </p:spPr>
          <p:txBody>
            <a:bodyPr vert="horz" lIns="54000" tIns="46800" rIns="54000" anchor="ctr" anchorCtr="1"/>
            <a:lstStyle/>
            <a:p>
              <a:pPr algn="ctr" eaLnBrk="0" fontAlgn="base" hangingPunct="0">
                <a:spcBef>
                  <a:spcPct val="30000"/>
                </a:spcBef>
                <a:spcAft>
                  <a:spcPct val="0"/>
                </a:spcAft>
              </a:pPr>
              <a:r>
                <a:rPr lang="en-TT" sz="1050" b="1" kern="0" dirty="0">
                  <a:latin typeface="Arial" pitchFamily="34" charset="0"/>
                  <a:ea typeface="ＭＳ Ｐゴシック" pitchFamily="34" charset="-128"/>
                </a:rPr>
                <a:t>AD-tree definition</a:t>
              </a:r>
            </a:p>
          </p:txBody>
        </p:sp>
        <p:sp>
          <p:nvSpPr>
            <p:cNvPr id="67" name="Rectángulo 66">
              <a:extLst>
                <a:ext uri="{FF2B5EF4-FFF2-40B4-BE49-F238E27FC236}">
                  <a16:creationId xmlns:a16="http://schemas.microsoft.com/office/drawing/2014/main" id="{496F0F86-0FCB-4CF8-A214-AFE509156CAC}"/>
                </a:ext>
              </a:extLst>
            </p:cNvPr>
            <p:cNvSpPr/>
            <p:nvPr/>
          </p:nvSpPr>
          <p:spPr>
            <a:xfrm>
              <a:off x="2971629" y="1980767"/>
              <a:ext cx="814101" cy="791630"/>
            </a:xfrm>
            <a:prstGeom prst="rect">
              <a:avLst/>
            </a:prstGeom>
            <a:solidFill>
              <a:schemeClr val="accent1">
                <a:lumMod val="20000"/>
                <a:lumOff val="80000"/>
              </a:schemeClr>
            </a:solidFill>
            <a:ln w="9525">
              <a:noFill/>
              <a:miter lim="800000"/>
              <a:headEnd/>
              <a:tailEnd/>
            </a:ln>
            <a:effectLst/>
          </p:spPr>
          <p:txBody>
            <a:bodyPr vert="horz" lIns="54000" tIns="46800" rIns="54000" anchor="ctr" anchorCtr="1"/>
            <a:lstStyle/>
            <a:p>
              <a:pPr algn="ctr" eaLnBrk="0" fontAlgn="base" hangingPunct="0">
                <a:spcBef>
                  <a:spcPct val="30000"/>
                </a:spcBef>
                <a:spcAft>
                  <a:spcPct val="0"/>
                </a:spcAft>
              </a:pPr>
              <a:r>
                <a:rPr lang="en-TT" sz="1050" b="1" kern="0">
                  <a:latin typeface="Arial" pitchFamily="34" charset="0"/>
                  <a:ea typeface="ＭＳ Ｐゴシック" pitchFamily="34" charset="-128"/>
                </a:rPr>
                <a:t>Implemen-tation structure</a:t>
              </a:r>
              <a:endParaRPr lang="en-TT" sz="1050" b="1" kern="0" dirty="0">
                <a:latin typeface="Arial" pitchFamily="34" charset="0"/>
                <a:ea typeface="ＭＳ Ｐゴシック" pitchFamily="34" charset="-128"/>
              </a:endParaRPr>
            </a:p>
          </p:txBody>
        </p:sp>
        <p:sp>
          <p:nvSpPr>
            <p:cNvPr id="68" name="11 Rectángulo redondeado">
              <a:extLst>
                <a:ext uri="{FF2B5EF4-FFF2-40B4-BE49-F238E27FC236}">
                  <a16:creationId xmlns:a16="http://schemas.microsoft.com/office/drawing/2014/main" id="{6247DF20-DF9D-4401-A7B4-238C4ECC7695}"/>
                </a:ext>
              </a:extLst>
            </p:cNvPr>
            <p:cNvSpPr/>
            <p:nvPr/>
          </p:nvSpPr>
          <p:spPr>
            <a:xfrm>
              <a:off x="5770650" y="1491145"/>
              <a:ext cx="3613123" cy="393854"/>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a:solidFill>
                    <a:srgbClr val="000000"/>
                  </a:solidFill>
                  <a:latin typeface="Arial" pitchFamily="34" charset="0"/>
                  <a:cs typeface="Arial" pitchFamily="34" charset="0"/>
                </a:rPr>
                <a:t>Sequence of states</a:t>
              </a:r>
              <a:endParaRPr lang="en-TT" sz="900" kern="0" dirty="0">
                <a:solidFill>
                  <a:srgbClr val="000000"/>
                </a:solidFill>
                <a:latin typeface="Arial" pitchFamily="34" charset="0"/>
                <a:cs typeface="Arial" pitchFamily="34" charset="0"/>
              </a:endParaRPr>
            </a:p>
          </p:txBody>
        </p:sp>
        <p:sp>
          <p:nvSpPr>
            <p:cNvPr id="72" name="AutoShape 7">
              <a:extLst>
                <a:ext uri="{FF2B5EF4-FFF2-40B4-BE49-F238E27FC236}">
                  <a16:creationId xmlns:a16="http://schemas.microsoft.com/office/drawing/2014/main" id="{49E6562F-E491-43C5-BBBC-AB50B9AC3549}"/>
                </a:ext>
              </a:extLst>
            </p:cNvPr>
            <p:cNvSpPr>
              <a:spLocks noChangeArrowheads="1"/>
            </p:cNvSpPr>
            <p:nvPr/>
          </p:nvSpPr>
          <p:spPr bwMode="auto">
            <a:xfrm>
              <a:off x="3857895" y="1519281"/>
              <a:ext cx="1840590" cy="339548"/>
            </a:xfrm>
            <a:prstGeom prst="homePlate">
              <a:avLst>
                <a:gd name="adj" fmla="val 22732"/>
              </a:avLst>
            </a:prstGeom>
            <a:solidFill>
              <a:srgbClr val="B4B4B4"/>
            </a:solidFill>
            <a:ln w="9525">
              <a:solidFill>
                <a:srgbClr val="AAD4E1"/>
              </a:solidFill>
              <a:miter lim="800000"/>
              <a:headEnd/>
              <a:tailEnd/>
            </a:ln>
            <a:effectLst/>
          </p:spPr>
          <p:txBody>
            <a:bodyPr lIns="81204" tIns="39889" rIns="81204" bIns="39889"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TT" sz="1000" b="1" i="0" u="none" strike="noStrike" kern="0" cap="none" spc="0" normalizeH="0" baseline="0" noProof="0">
                  <a:ln>
                    <a:noFill/>
                  </a:ln>
                  <a:solidFill>
                    <a:srgbClr val="000000"/>
                  </a:solidFill>
                  <a:effectLst/>
                  <a:uLnTx/>
                  <a:uFillTx/>
                  <a:latin typeface="Arial" pitchFamily="34" charset="0"/>
                  <a:ea typeface="ＭＳ Ｐゴシック" pitchFamily="34" charset="-128"/>
                </a:rPr>
                <a:t>Definition of play sequence</a:t>
              </a:r>
              <a:endParaRPr kumimoji="0" lang="en-TT" sz="1000" b="1" i="0" u="none" strike="noStrike" kern="0" cap="none" spc="0" normalizeH="0" baseline="0" noProof="0" dirty="0">
                <a:ln>
                  <a:noFill/>
                </a:ln>
                <a:solidFill>
                  <a:srgbClr val="000000"/>
                </a:solidFill>
                <a:effectLst/>
                <a:uLnTx/>
                <a:uFillTx/>
                <a:latin typeface="Arial" pitchFamily="34" charset="0"/>
                <a:ea typeface="ＭＳ Ｐゴシック" pitchFamily="34" charset="-128"/>
              </a:endParaRPr>
            </a:p>
          </p:txBody>
        </p:sp>
        <p:sp>
          <p:nvSpPr>
            <p:cNvPr id="73" name="21 Rectángulo redondeado">
              <a:extLst>
                <a:ext uri="{FF2B5EF4-FFF2-40B4-BE49-F238E27FC236}">
                  <a16:creationId xmlns:a16="http://schemas.microsoft.com/office/drawing/2014/main" id="{92F7306B-D4C3-4EE8-BF46-6493E0A53F79}"/>
                </a:ext>
              </a:extLst>
            </p:cNvPr>
            <p:cNvSpPr/>
            <p:nvPr/>
          </p:nvSpPr>
          <p:spPr>
            <a:xfrm>
              <a:off x="3964088" y="2084060"/>
              <a:ext cx="3613123" cy="536093"/>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dirty="0">
                  <a:solidFill>
                    <a:srgbClr val="000000"/>
                  </a:solidFill>
                  <a:latin typeface="Arial" pitchFamily="34" charset="0"/>
                  <a:cs typeface="Arial" pitchFamily="34" charset="0"/>
                </a:rPr>
                <a:t>The Nodes Table</a:t>
              </a:r>
            </a:p>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dirty="0">
                  <a:solidFill>
                    <a:srgbClr val="000000"/>
                  </a:solidFill>
                  <a:latin typeface="Arial" pitchFamily="34" charset="0"/>
                  <a:cs typeface="Arial" pitchFamily="34" charset="0"/>
                </a:rPr>
                <a:t>The Edges Table</a:t>
              </a:r>
            </a:p>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dirty="0">
                  <a:solidFill>
                    <a:srgbClr val="000000"/>
                  </a:solidFill>
                  <a:latin typeface="Arial" pitchFamily="34" charset="0"/>
                  <a:cs typeface="Arial" pitchFamily="34" charset="0"/>
                </a:rPr>
                <a:t>The Node Information Table</a:t>
              </a:r>
            </a:p>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dirty="0">
                  <a:solidFill>
                    <a:srgbClr val="000000"/>
                  </a:solidFill>
                  <a:latin typeface="Arial" pitchFamily="34" charset="0"/>
                  <a:cs typeface="Arial" pitchFamily="34" charset="0"/>
                </a:rPr>
                <a:t>The Rewards’ Table</a:t>
              </a:r>
            </a:p>
          </p:txBody>
        </p:sp>
        <p:sp>
          <p:nvSpPr>
            <p:cNvPr id="74" name="Rectángulo 73">
              <a:extLst>
                <a:ext uri="{FF2B5EF4-FFF2-40B4-BE49-F238E27FC236}">
                  <a16:creationId xmlns:a16="http://schemas.microsoft.com/office/drawing/2014/main" id="{2526052B-D617-470E-8DCC-909F8550C1A7}"/>
                </a:ext>
              </a:extLst>
            </p:cNvPr>
            <p:cNvSpPr/>
            <p:nvPr/>
          </p:nvSpPr>
          <p:spPr>
            <a:xfrm>
              <a:off x="2971629" y="4011333"/>
              <a:ext cx="814101" cy="754018"/>
            </a:xfrm>
            <a:prstGeom prst="rect">
              <a:avLst/>
            </a:prstGeom>
            <a:solidFill>
              <a:schemeClr val="accent1">
                <a:lumMod val="20000"/>
                <a:lumOff val="80000"/>
              </a:schemeClr>
            </a:solidFill>
            <a:ln w="9525">
              <a:noFill/>
              <a:miter lim="800000"/>
              <a:headEnd/>
              <a:tailEnd/>
            </a:ln>
            <a:effectLst/>
          </p:spPr>
          <p:txBody>
            <a:bodyPr vert="horz" lIns="54000" tIns="46800" rIns="54000" anchor="ctr" anchorCtr="1"/>
            <a:lstStyle/>
            <a:p>
              <a:pPr algn="ctr" eaLnBrk="0" fontAlgn="base" hangingPunct="0">
                <a:spcBef>
                  <a:spcPct val="30000"/>
                </a:spcBef>
                <a:spcAft>
                  <a:spcPct val="0"/>
                </a:spcAft>
              </a:pPr>
              <a:r>
                <a:rPr lang="en-TT" sz="1050" b="1" kern="0" dirty="0">
                  <a:latin typeface="Arial" pitchFamily="34" charset="0"/>
                  <a:ea typeface="ＭＳ Ｐゴシック" pitchFamily="34" charset="-128"/>
                </a:rPr>
                <a:t>Impact measure</a:t>
              </a:r>
            </a:p>
            <a:p>
              <a:pPr algn="ctr" eaLnBrk="0" fontAlgn="base" hangingPunct="0">
                <a:spcBef>
                  <a:spcPct val="30000"/>
                </a:spcBef>
                <a:spcAft>
                  <a:spcPct val="0"/>
                </a:spcAft>
              </a:pPr>
              <a:r>
                <a:rPr lang="en-TT" sz="1050" b="1" kern="0" dirty="0">
                  <a:latin typeface="Arial" pitchFamily="34" charset="0"/>
                  <a:ea typeface="ＭＳ Ｐゴシック" pitchFamily="34" charset="-128"/>
                </a:rPr>
                <a:t>definition</a:t>
              </a:r>
            </a:p>
          </p:txBody>
        </p:sp>
        <p:sp>
          <p:nvSpPr>
            <p:cNvPr id="75" name="21 Rectángulo redondeado">
              <a:extLst>
                <a:ext uri="{FF2B5EF4-FFF2-40B4-BE49-F238E27FC236}">
                  <a16:creationId xmlns:a16="http://schemas.microsoft.com/office/drawing/2014/main" id="{23CAC1DC-C2D1-4B6E-BA01-DDEEAEBC83B1}"/>
                </a:ext>
              </a:extLst>
            </p:cNvPr>
            <p:cNvSpPr/>
            <p:nvPr/>
          </p:nvSpPr>
          <p:spPr>
            <a:xfrm>
              <a:off x="3964088" y="4114626"/>
              <a:ext cx="3613123" cy="60199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85725" marR="0" lvl="0" indent="-85725" defTabSz="914400" eaLnBrk="0" fontAlgn="base" latinLnBrk="0" hangingPunct="0">
                <a:lnSpc>
                  <a:spcPct val="100000"/>
                </a:lnSpc>
                <a:spcAft>
                  <a:spcPts val="300"/>
                </a:spcAft>
                <a:buClrTx/>
                <a:buSzTx/>
                <a:buFont typeface="Arial" pitchFamily="34" charset="0"/>
                <a:buChar char="•"/>
                <a:tabLst/>
                <a:defRPr/>
              </a:pPr>
              <a:r>
                <a:rPr kumimoji="0" lang="en-TT" sz="900" b="0" i="0" u="none" strike="noStrike" kern="0" cap="none" spc="0" normalizeH="0" baseline="0" noProof="0">
                  <a:ln>
                    <a:noFill/>
                  </a:ln>
                  <a:solidFill>
                    <a:srgbClr val="000000"/>
                  </a:solidFill>
                  <a:effectLst/>
                  <a:uLnTx/>
                  <a:uFillTx/>
                  <a:latin typeface="Arial" pitchFamily="34" charset="0"/>
                  <a:ea typeface="+mn-ea"/>
                  <a:cs typeface="Arial" pitchFamily="34" charset="0"/>
                </a:rPr>
                <a:t>Direct Impact</a:t>
              </a:r>
            </a:p>
            <a:p>
              <a:pPr marL="85725" indent="-85725" eaLnBrk="0" fontAlgn="base" hangingPunct="0">
                <a:spcAft>
                  <a:spcPts val="300"/>
                </a:spcAft>
                <a:buFont typeface="Arial" pitchFamily="34" charset="0"/>
                <a:buChar char="•"/>
              </a:pPr>
              <a:r>
                <a:rPr kumimoji="0" lang="en-TT" sz="900" b="0" i="0" u="none" strike="noStrike" kern="0" cap="none" spc="0" normalizeH="0" baseline="0" noProof="0">
                  <a:ln>
                    <a:noFill/>
                  </a:ln>
                  <a:solidFill>
                    <a:srgbClr val="000000"/>
                  </a:solidFill>
                  <a:effectLst/>
                  <a:uLnTx/>
                  <a:uFillTx/>
                  <a:latin typeface="Arial" pitchFamily="34" charset="0"/>
                  <a:cs typeface="Arial" pitchFamily="34" charset="0"/>
                </a:rPr>
                <a:t>Direct Impact / time (in hours)</a:t>
              </a:r>
            </a:p>
            <a:p>
              <a:pPr marL="85725" lvl="0" indent="-85725" eaLnBrk="0" fontAlgn="base" hangingPunct="0">
                <a:spcAft>
                  <a:spcPts val="300"/>
                </a:spcAft>
                <a:buFont typeface="Arial" pitchFamily="34" charset="0"/>
                <a:buChar char="•"/>
                <a:defRPr/>
              </a:pPr>
              <a:r>
                <a:rPr lang="en-TT" sz="900" kern="0">
                  <a:solidFill>
                    <a:srgbClr val="000000"/>
                  </a:solidFill>
                  <a:latin typeface="Arial" pitchFamily="34" charset="0"/>
                  <a:cs typeface="Arial" pitchFamily="34" charset="0"/>
                </a:rPr>
                <a:t>Collective Impact</a:t>
              </a:r>
            </a:p>
            <a:p>
              <a:pPr marL="85725" indent="-85725" eaLnBrk="0" fontAlgn="base" hangingPunct="0">
                <a:spcAft>
                  <a:spcPts val="300"/>
                </a:spcAft>
                <a:buFont typeface="Arial" pitchFamily="34" charset="0"/>
                <a:buChar char="•"/>
              </a:pPr>
              <a:r>
                <a:rPr kumimoji="0" lang="en-TT" sz="900" b="0" i="0" u="none" strike="noStrike" kern="0" cap="none" spc="0" normalizeH="0" baseline="0" noProof="0">
                  <a:ln>
                    <a:noFill/>
                  </a:ln>
                  <a:solidFill>
                    <a:srgbClr val="000000"/>
                  </a:solidFill>
                  <a:effectLst/>
                  <a:uLnTx/>
                  <a:uFillTx/>
                  <a:latin typeface="Arial" pitchFamily="34" charset="0"/>
                  <a:cs typeface="Arial" pitchFamily="34" charset="0"/>
                </a:rPr>
                <a:t>Collective Impact / time (in hours)</a:t>
              </a:r>
            </a:p>
            <a:p>
              <a:pPr marL="85725" marR="0" lvl="0" indent="-85725" defTabSz="914400" eaLnBrk="0" fontAlgn="base" latinLnBrk="0" hangingPunct="0">
                <a:lnSpc>
                  <a:spcPct val="100000"/>
                </a:lnSpc>
                <a:spcAft>
                  <a:spcPts val="300"/>
                </a:spcAft>
                <a:buClrTx/>
                <a:buSzTx/>
                <a:buFont typeface="Arial" pitchFamily="34" charset="0"/>
                <a:buChar char="•"/>
                <a:tabLst/>
                <a:defRPr/>
              </a:pPr>
              <a:endParaRPr kumimoji="0" lang="en-TT" sz="9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76" name="126 Rectángulo">
              <a:extLst>
                <a:ext uri="{FF2B5EF4-FFF2-40B4-BE49-F238E27FC236}">
                  <a16:creationId xmlns:a16="http://schemas.microsoft.com/office/drawing/2014/main" id="{374F2D67-A250-4566-BF7B-FB6BF05C0E7B}"/>
                </a:ext>
              </a:extLst>
            </p:cNvPr>
            <p:cNvSpPr/>
            <p:nvPr/>
          </p:nvSpPr>
          <p:spPr>
            <a:xfrm>
              <a:off x="1392791" y="1025789"/>
              <a:ext cx="7538369" cy="5611984"/>
            </a:xfrm>
            <a:prstGeom prst="rect">
              <a:avLst/>
            </a:prstGeom>
            <a:noFill/>
            <a:ln w="952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77" name="Rectangle 13">
              <a:extLst>
                <a:ext uri="{FF2B5EF4-FFF2-40B4-BE49-F238E27FC236}">
                  <a16:creationId xmlns:a16="http://schemas.microsoft.com/office/drawing/2014/main" id="{52B5E346-CF46-4718-A269-A2356A3D2589}"/>
                </a:ext>
              </a:extLst>
            </p:cNvPr>
            <p:cNvSpPr/>
            <p:nvPr/>
          </p:nvSpPr>
          <p:spPr bwMode="auto">
            <a:xfrm>
              <a:off x="6879102" y="6304376"/>
              <a:ext cx="1909298" cy="27749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TT" sz="1200" b="1" i="0" u="none" strike="noStrike" cap="none" normalizeH="0" baseline="0" dirty="0">
                  <a:ln>
                    <a:noFill/>
                  </a:ln>
                  <a:solidFill>
                    <a:srgbClr val="FF0000"/>
                  </a:solidFill>
                  <a:effectLst/>
                  <a:latin typeface="Arial" charset="0"/>
                  <a:ea typeface="ＭＳ Ｐゴシック" charset="-128"/>
                  <a:cs typeface="ＭＳ Ｐゴシック" charset="-128"/>
                </a:rPr>
                <a:t>Methodology applied</a:t>
              </a:r>
            </a:p>
          </p:txBody>
        </p:sp>
        <p:sp>
          <p:nvSpPr>
            <p:cNvPr id="78" name="45 Triángulo isósceles">
              <a:extLst>
                <a:ext uri="{FF2B5EF4-FFF2-40B4-BE49-F238E27FC236}">
                  <a16:creationId xmlns:a16="http://schemas.microsoft.com/office/drawing/2014/main" id="{595FE3B0-32C1-44D0-A8A9-D76D44F0FA24}"/>
                </a:ext>
              </a:extLst>
            </p:cNvPr>
            <p:cNvSpPr/>
            <p:nvPr/>
          </p:nvSpPr>
          <p:spPr>
            <a:xfrm rot="5400000">
              <a:off x="5778405" y="4318180"/>
              <a:ext cx="645348" cy="144000"/>
            </a:xfrm>
            <a:prstGeom prst="triangle">
              <a:avLst/>
            </a:prstGeom>
            <a:solidFill>
              <a:schemeClr val="accent1">
                <a:lumMod val="50000"/>
              </a:schemeClr>
            </a:solidFill>
            <a:ln w="9525">
              <a:noFill/>
              <a:miter lim="800000"/>
              <a:headEnd/>
              <a:tailEnd/>
            </a:ln>
            <a:effectLst/>
          </p:spPr>
          <p:txBody>
            <a:bodyPr vert="horz" wrap="none" lIns="0" tIns="0" rIns="0" bIns="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TT" sz="1800" b="0" i="0" u="none" strike="noStrike" kern="0" cap="none" spc="0" normalizeH="0" baseline="0" dirty="0">
                <a:ln>
                  <a:noFill/>
                </a:ln>
                <a:solidFill>
                  <a:prstClr val="black"/>
                </a:solidFill>
                <a:effectLst/>
                <a:uLnTx/>
                <a:uFillTx/>
                <a:latin typeface="Arial"/>
                <a:ea typeface="+mn-ea"/>
              </a:endParaRPr>
            </a:p>
          </p:txBody>
        </p:sp>
        <p:sp>
          <p:nvSpPr>
            <p:cNvPr id="79" name="21 Rectángulo redondeado">
              <a:extLst>
                <a:ext uri="{FF2B5EF4-FFF2-40B4-BE49-F238E27FC236}">
                  <a16:creationId xmlns:a16="http://schemas.microsoft.com/office/drawing/2014/main" id="{96CD0A99-85C1-4EC7-8414-6D8FB15B2C68}"/>
                </a:ext>
              </a:extLst>
            </p:cNvPr>
            <p:cNvSpPr/>
            <p:nvPr/>
          </p:nvSpPr>
          <p:spPr>
            <a:xfrm>
              <a:off x="6261824" y="4114626"/>
              <a:ext cx="3613123" cy="60199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177800" lvl="1" indent="-177800" defTabSz="684213" eaLnBrk="0" fontAlgn="base" hangingPunct="0">
                <a:spcBef>
                  <a:spcPts val="300"/>
                </a:spcBef>
                <a:spcAft>
                  <a:spcPts val="600"/>
                </a:spcAft>
                <a:buFont typeface="Arial" pitchFamily="34" charset="0"/>
                <a:buChar char="•"/>
              </a:pPr>
              <a:r>
                <a:rPr lang="en-AU" sz="1000" b="1" dirty="0">
                  <a:solidFill>
                    <a:srgbClr val="000000"/>
                  </a:solidFill>
                  <a:latin typeface="Arial" pitchFamily="34" charset="0"/>
                  <a:ea typeface="ＭＳ Ｐゴシック" pitchFamily="34" charset="-128"/>
                </a:rPr>
                <a:t>Analysis of the metrics created</a:t>
              </a:r>
            </a:p>
            <a:p>
              <a:pPr marL="177800" lvl="1" indent="-177800" defTabSz="684213" eaLnBrk="0" fontAlgn="base" hangingPunct="0">
                <a:spcBef>
                  <a:spcPts val="300"/>
                </a:spcBef>
                <a:spcAft>
                  <a:spcPts val="600"/>
                </a:spcAft>
                <a:buFont typeface="Arial" pitchFamily="34" charset="0"/>
                <a:buChar char="•"/>
              </a:pPr>
              <a:r>
                <a:rPr lang="en-AU" sz="1000" b="1" dirty="0">
                  <a:solidFill>
                    <a:srgbClr val="000000"/>
                  </a:solidFill>
                  <a:latin typeface="Arial" pitchFamily="34" charset="0"/>
                  <a:ea typeface="ＭＳ Ｐゴシック" pitchFamily="34" charset="-128"/>
                </a:rPr>
                <a:t>Comparison with scrapped  metrics</a:t>
              </a:r>
            </a:p>
            <a:p>
              <a:pPr marL="177800" marR="0" lvl="1" indent="-177800" defTabSz="684213" eaLnBrk="0" fontAlgn="base" hangingPunct="0">
                <a:lnSpc>
                  <a:spcPct val="100000"/>
                </a:lnSpc>
                <a:spcBef>
                  <a:spcPct val="0"/>
                </a:spcBef>
                <a:spcAft>
                  <a:spcPts val="600"/>
                </a:spcAft>
                <a:buClrTx/>
                <a:buSzTx/>
                <a:buFont typeface="Arial" pitchFamily="34" charset="0"/>
                <a:buChar char="•"/>
                <a:tabLst/>
                <a:defRPr/>
              </a:pPr>
              <a:endParaRPr lang="en-AU" sz="1000" b="1" dirty="0">
                <a:solidFill>
                  <a:srgbClr val="000000"/>
                </a:solidFill>
                <a:latin typeface="Arial" pitchFamily="34" charset="0"/>
                <a:ea typeface="ＭＳ Ｐゴシック" pitchFamily="34" charset="-128"/>
              </a:endParaRPr>
            </a:p>
          </p:txBody>
        </p:sp>
        <p:sp>
          <p:nvSpPr>
            <p:cNvPr id="80" name="45 Triángulo isósceles">
              <a:extLst>
                <a:ext uri="{FF2B5EF4-FFF2-40B4-BE49-F238E27FC236}">
                  <a16:creationId xmlns:a16="http://schemas.microsoft.com/office/drawing/2014/main" id="{E5CD0D6D-B55F-4901-B12A-CA748B65007B}"/>
                </a:ext>
              </a:extLst>
            </p:cNvPr>
            <p:cNvSpPr/>
            <p:nvPr/>
          </p:nvSpPr>
          <p:spPr>
            <a:xfrm rot="5400000">
              <a:off x="5778405" y="5636345"/>
              <a:ext cx="645348" cy="144000"/>
            </a:xfrm>
            <a:prstGeom prst="triangle">
              <a:avLst/>
            </a:prstGeom>
            <a:solidFill>
              <a:schemeClr val="accent1">
                <a:lumMod val="50000"/>
              </a:schemeClr>
            </a:solidFill>
            <a:ln w="9525">
              <a:noFill/>
              <a:miter lim="800000"/>
              <a:headEnd/>
              <a:tailEnd/>
            </a:ln>
            <a:effectLst/>
          </p:spPr>
          <p:txBody>
            <a:bodyPr vert="horz" wrap="none" lIns="0" tIns="0" rIns="0" bIns="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TT" sz="1800" b="0" i="0" u="none" strike="noStrike" kern="0" cap="none" spc="0" normalizeH="0" baseline="0" dirty="0">
                <a:ln>
                  <a:noFill/>
                </a:ln>
                <a:solidFill>
                  <a:prstClr val="black"/>
                </a:solidFill>
                <a:effectLst/>
                <a:uLnTx/>
                <a:uFillTx/>
                <a:latin typeface="Arial"/>
                <a:ea typeface="+mn-ea"/>
              </a:endParaRPr>
            </a:p>
          </p:txBody>
        </p:sp>
        <p:sp>
          <p:nvSpPr>
            <p:cNvPr id="81" name="21 Rectángulo redondeado">
              <a:extLst>
                <a:ext uri="{FF2B5EF4-FFF2-40B4-BE49-F238E27FC236}">
                  <a16:creationId xmlns:a16="http://schemas.microsoft.com/office/drawing/2014/main" id="{FA8833CA-0220-4D27-BE9D-3E93146A7779}"/>
                </a:ext>
              </a:extLst>
            </p:cNvPr>
            <p:cNvSpPr/>
            <p:nvPr/>
          </p:nvSpPr>
          <p:spPr>
            <a:xfrm>
              <a:off x="6261824" y="5432791"/>
              <a:ext cx="3613123" cy="60199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177800" lvl="1" indent="-177800" defTabSz="684213" eaLnBrk="0" fontAlgn="base" hangingPunct="0">
                <a:spcBef>
                  <a:spcPts val="300"/>
                </a:spcBef>
                <a:spcAft>
                  <a:spcPts val="600"/>
                </a:spcAft>
                <a:buFont typeface="Arial" pitchFamily="34" charset="0"/>
                <a:buChar char="•"/>
              </a:pPr>
              <a:r>
                <a:rPr lang="en-AU" sz="1000" b="1">
                  <a:solidFill>
                    <a:srgbClr val="000000"/>
                  </a:solidFill>
                  <a:latin typeface="Arial" pitchFamily="34" charset="0"/>
                  <a:ea typeface="ＭＳ Ｐゴシック" pitchFamily="34" charset="-128"/>
                </a:rPr>
                <a:t>Analysis of the results </a:t>
              </a:r>
            </a:p>
          </p:txBody>
        </p:sp>
        <p:sp>
          <p:nvSpPr>
            <p:cNvPr id="82" name="Line 16">
              <a:extLst>
                <a:ext uri="{FF2B5EF4-FFF2-40B4-BE49-F238E27FC236}">
                  <a16:creationId xmlns:a16="http://schemas.microsoft.com/office/drawing/2014/main" id="{E860F353-0B0B-452B-9FF0-B4A1D0CCF5E1}"/>
                </a:ext>
              </a:extLst>
            </p:cNvPr>
            <p:cNvSpPr>
              <a:spLocks noChangeShapeType="1"/>
            </p:cNvSpPr>
            <p:nvPr/>
          </p:nvSpPr>
          <p:spPr bwMode="auto">
            <a:xfrm>
              <a:off x="2971629" y="2940151"/>
              <a:ext cx="5609663" cy="0"/>
            </a:xfrm>
            <a:prstGeom prst="line">
              <a:avLst/>
            </a:prstGeom>
            <a:noFill/>
            <a:ln w="9525">
              <a:solidFill>
                <a:srgbClr val="5A5A5A"/>
              </a:solidFill>
              <a:prstDash val="dash"/>
              <a:round/>
              <a:headEnd/>
              <a:tailEnd/>
            </a:ln>
            <a:effec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TT" sz="2400" b="1" i="0" u="none" strike="noStrike" kern="0" cap="none" spc="0" normalizeH="0" baseline="0" noProof="0" dirty="0">
                <a:ln>
                  <a:noFill/>
                </a:ln>
                <a:solidFill>
                  <a:srgbClr val="000000"/>
                </a:solidFill>
                <a:effectLst/>
                <a:uLnTx/>
                <a:uFillTx/>
                <a:latin typeface="Arial" pitchFamily="34" charset="0"/>
                <a:ea typeface="ＭＳ Ｐゴシック" pitchFamily="34" charset="-128"/>
              </a:endParaRPr>
            </a:p>
          </p:txBody>
        </p:sp>
        <p:sp>
          <p:nvSpPr>
            <p:cNvPr id="83" name="Line 16">
              <a:extLst>
                <a:ext uri="{FF2B5EF4-FFF2-40B4-BE49-F238E27FC236}">
                  <a16:creationId xmlns:a16="http://schemas.microsoft.com/office/drawing/2014/main" id="{1EFDF954-C1C6-4272-BC5D-43043084D7F9}"/>
                </a:ext>
              </a:extLst>
            </p:cNvPr>
            <p:cNvSpPr>
              <a:spLocks noChangeShapeType="1"/>
            </p:cNvSpPr>
            <p:nvPr/>
          </p:nvSpPr>
          <p:spPr bwMode="auto">
            <a:xfrm>
              <a:off x="2971629" y="3848101"/>
              <a:ext cx="5609663" cy="0"/>
            </a:xfrm>
            <a:prstGeom prst="line">
              <a:avLst/>
            </a:prstGeom>
            <a:noFill/>
            <a:ln w="9525">
              <a:solidFill>
                <a:srgbClr val="5A5A5A"/>
              </a:solidFill>
              <a:prstDash val="dash"/>
              <a:round/>
              <a:headEnd/>
              <a:tailEnd/>
            </a:ln>
            <a:effec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TT" sz="2400" b="1" i="0" u="none" strike="noStrike" kern="0" cap="none" spc="0" normalizeH="0" baseline="0" noProof="0" dirty="0">
                <a:ln>
                  <a:noFill/>
                </a:ln>
                <a:solidFill>
                  <a:srgbClr val="000000"/>
                </a:solidFill>
                <a:effectLst/>
                <a:uLnTx/>
                <a:uFillTx/>
                <a:latin typeface="Arial" pitchFamily="34" charset="0"/>
                <a:ea typeface="ＭＳ Ｐゴシック" pitchFamily="34" charset="-128"/>
              </a:endParaRPr>
            </a:p>
          </p:txBody>
        </p:sp>
        <p:sp>
          <p:nvSpPr>
            <p:cNvPr id="84" name="Line 16">
              <a:extLst>
                <a:ext uri="{FF2B5EF4-FFF2-40B4-BE49-F238E27FC236}">
                  <a16:creationId xmlns:a16="http://schemas.microsoft.com/office/drawing/2014/main" id="{42991418-F7B5-43ED-92CB-9D2D0D082E3D}"/>
                </a:ext>
              </a:extLst>
            </p:cNvPr>
            <p:cNvSpPr>
              <a:spLocks noChangeShapeType="1"/>
            </p:cNvSpPr>
            <p:nvPr/>
          </p:nvSpPr>
          <p:spPr bwMode="auto">
            <a:xfrm>
              <a:off x="2971629" y="5003600"/>
              <a:ext cx="5609663" cy="0"/>
            </a:xfrm>
            <a:prstGeom prst="line">
              <a:avLst/>
            </a:prstGeom>
            <a:noFill/>
            <a:ln w="9525">
              <a:solidFill>
                <a:srgbClr val="5A5A5A"/>
              </a:solidFill>
              <a:prstDash val="dash"/>
              <a:round/>
              <a:headEnd/>
              <a:tailEnd/>
            </a:ln>
            <a:effec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TT" sz="2400" b="1" i="0" u="none" strike="noStrike" kern="0" cap="none" spc="0" normalizeH="0" baseline="0" noProof="0" dirty="0">
                <a:ln>
                  <a:noFill/>
                </a:ln>
                <a:solidFill>
                  <a:srgbClr val="000000"/>
                </a:solidFill>
                <a:effectLst/>
                <a:uLnTx/>
                <a:uFillTx/>
                <a:latin typeface="Arial" pitchFamily="34" charset="0"/>
                <a:ea typeface="ＭＳ Ｐゴシック" pitchFamily="34" charset="-128"/>
              </a:endParaRPr>
            </a:p>
          </p:txBody>
        </p:sp>
      </p:grpSp>
      <p:sp>
        <p:nvSpPr>
          <p:cNvPr id="52" name="Rectangle 1">
            <a:extLst>
              <a:ext uri="{FF2B5EF4-FFF2-40B4-BE49-F238E27FC236}">
                <a16:creationId xmlns:a16="http://schemas.microsoft.com/office/drawing/2014/main" id="{F03FAD8B-CC30-4E81-9C18-131B8CF4FB7E}"/>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991474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6076"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 STATE IS COMPOSED OF A CONTEXT VARIABLES AND  PLAYING SEQUENCES</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40601"/>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5 Rectángulo">
            <a:extLst>
              <a:ext uri="{FF2B5EF4-FFF2-40B4-BE49-F238E27FC236}">
                <a16:creationId xmlns:a16="http://schemas.microsoft.com/office/drawing/2014/main" id="{74136607-DD9F-4A16-99A4-689D22E9E667}"/>
              </a:ext>
            </a:extLst>
          </p:cNvPr>
          <p:cNvSpPr/>
          <p:nvPr/>
        </p:nvSpPr>
        <p:spPr bwMode="auto">
          <a:xfrm>
            <a:off x="367488" y="3076859"/>
            <a:ext cx="936104" cy="79200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rPr>
              <a:t>Context</a:t>
            </a:r>
            <a:endParaRPr lang="es-ES" sz="1400" b="1" dirty="0">
              <a:latin typeface="Arial" charset="0"/>
              <a:ea typeface="ＭＳ Ｐゴシック" charset="-128"/>
            </a:endParaRPr>
          </a:p>
        </p:txBody>
      </p:sp>
      <p:sp>
        <p:nvSpPr>
          <p:cNvPr id="42" name="69 Rectángulo">
            <a:extLst>
              <a:ext uri="{FF2B5EF4-FFF2-40B4-BE49-F238E27FC236}">
                <a16:creationId xmlns:a16="http://schemas.microsoft.com/office/drawing/2014/main" id="{D4416E34-F601-4EB3-A0E0-BC1BCCB8F154}"/>
              </a:ext>
            </a:extLst>
          </p:cNvPr>
          <p:cNvSpPr/>
          <p:nvPr/>
        </p:nvSpPr>
        <p:spPr bwMode="auto">
          <a:xfrm>
            <a:off x="367488" y="4229413"/>
            <a:ext cx="936104" cy="79200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rPr>
              <a:t>Action</a:t>
            </a:r>
            <a:endParaRPr lang="en-US" sz="1400" b="1" dirty="0">
              <a:latin typeface="Arial" charset="0"/>
              <a:ea typeface="ＭＳ Ｐゴシック" charset="-128"/>
            </a:endParaRPr>
          </a:p>
        </p:txBody>
      </p:sp>
      <p:sp>
        <p:nvSpPr>
          <p:cNvPr id="43" name="8 CuadroTexto">
            <a:extLst>
              <a:ext uri="{FF2B5EF4-FFF2-40B4-BE49-F238E27FC236}">
                <a16:creationId xmlns:a16="http://schemas.microsoft.com/office/drawing/2014/main" id="{9320C563-28BC-4361-B1EC-5CC9BBEDFF0A}"/>
              </a:ext>
            </a:extLst>
          </p:cNvPr>
          <p:cNvSpPr txBox="1"/>
          <p:nvPr/>
        </p:nvSpPr>
        <p:spPr bwMode="auto">
          <a:xfrm>
            <a:off x="1421491" y="3061796"/>
            <a:ext cx="4577622"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Atmosphere </a:t>
            </a:r>
            <a:r>
              <a:rPr lang="en-US" sz="1100" i="1" dirty="0">
                <a:solidFill>
                  <a:schemeClr val="tx1"/>
                </a:solidFill>
                <a:latin typeface="+mj-lt"/>
              </a:rPr>
              <a:t>x</a:t>
            </a:r>
            <a:r>
              <a:rPr lang="en-US" sz="1100" dirty="0">
                <a:solidFill>
                  <a:schemeClr val="tx1"/>
                </a:solidFill>
                <a:latin typeface="+mj-lt"/>
              </a:rPr>
              <a:t> that defines where the events are happening. </a:t>
            </a:r>
          </a:p>
          <a:p>
            <a:pPr lvl="1">
              <a:spcAft>
                <a:spcPts val="100"/>
              </a:spcAft>
            </a:pPr>
            <a:r>
              <a:rPr lang="en-US" sz="1100" dirty="0" err="1">
                <a:solidFill>
                  <a:schemeClr val="tx1"/>
                </a:solidFill>
                <a:latin typeface="+mj-lt"/>
              </a:rPr>
              <a:t>ManPower</a:t>
            </a:r>
            <a:r>
              <a:rPr lang="en-US" sz="1100" dirty="0">
                <a:solidFill>
                  <a:schemeClr val="tx1"/>
                </a:solidFill>
                <a:latin typeface="+mj-lt"/>
              </a:rPr>
              <a:t> Differential  (MD): </a:t>
            </a:r>
            <a:r>
              <a:rPr lang="en-US" sz="1100" dirty="0" err="1">
                <a:solidFill>
                  <a:schemeClr val="tx1"/>
                </a:solidFill>
                <a:latin typeface="+mj-lt"/>
              </a:rPr>
              <a:t>Home_Players</a:t>
            </a:r>
            <a:r>
              <a:rPr lang="en-US" sz="1100" dirty="0">
                <a:solidFill>
                  <a:schemeClr val="tx1"/>
                </a:solidFill>
                <a:latin typeface="+mj-lt"/>
              </a:rPr>
              <a:t>- </a:t>
            </a:r>
            <a:r>
              <a:rPr lang="en-US" sz="1100" dirty="0" err="1">
                <a:solidFill>
                  <a:schemeClr val="tx1"/>
                </a:solidFill>
                <a:latin typeface="+mj-lt"/>
              </a:rPr>
              <a:t>AwayPlayers</a:t>
            </a:r>
            <a:endParaRPr lang="en-US" sz="1100" dirty="0">
              <a:solidFill>
                <a:schemeClr val="tx1"/>
              </a:solidFill>
              <a:latin typeface="+mj-lt"/>
            </a:endParaRPr>
          </a:p>
          <a:p>
            <a:pPr lvl="1">
              <a:spcAft>
                <a:spcPts val="100"/>
              </a:spcAft>
            </a:pPr>
            <a:r>
              <a:rPr lang="en-US" sz="1100" dirty="0">
                <a:solidFill>
                  <a:schemeClr val="tx1"/>
                </a:solidFill>
                <a:latin typeface="+mj-lt"/>
              </a:rPr>
              <a:t>Goal Differentia (GD)l: </a:t>
            </a:r>
            <a:r>
              <a:rPr lang="en-US" sz="1100" dirty="0" err="1">
                <a:solidFill>
                  <a:schemeClr val="tx1"/>
                </a:solidFill>
                <a:latin typeface="+mj-lt"/>
              </a:rPr>
              <a:t>Home_Goals</a:t>
            </a:r>
            <a:r>
              <a:rPr lang="en-US" sz="1100" dirty="0">
                <a:solidFill>
                  <a:schemeClr val="tx1"/>
                </a:solidFill>
                <a:latin typeface="+mj-lt"/>
              </a:rPr>
              <a:t> - </a:t>
            </a:r>
            <a:r>
              <a:rPr lang="en-US" sz="1100" dirty="0" err="1">
                <a:solidFill>
                  <a:schemeClr val="tx1"/>
                </a:solidFill>
                <a:latin typeface="+mj-lt"/>
              </a:rPr>
              <a:t>AwayGoals</a:t>
            </a:r>
            <a:endParaRPr lang="en-US" sz="1100" dirty="0">
              <a:solidFill>
                <a:schemeClr val="tx1"/>
              </a:solidFill>
              <a:latin typeface="+mj-lt"/>
            </a:endParaRPr>
          </a:p>
          <a:p>
            <a:pPr lvl="1">
              <a:spcAft>
                <a:spcPts val="100"/>
              </a:spcAft>
            </a:pPr>
            <a:r>
              <a:rPr lang="en-US" sz="1100" dirty="0">
                <a:solidFill>
                  <a:schemeClr val="tx1"/>
                </a:solidFill>
                <a:latin typeface="+mj-lt"/>
              </a:rPr>
              <a:t>Period (P): Time in which the match is happening</a:t>
            </a:r>
          </a:p>
        </p:txBody>
      </p:sp>
      <p:sp>
        <p:nvSpPr>
          <p:cNvPr id="45" name="22 Rectángulo">
            <a:extLst>
              <a:ext uri="{FF2B5EF4-FFF2-40B4-BE49-F238E27FC236}">
                <a16:creationId xmlns:a16="http://schemas.microsoft.com/office/drawing/2014/main" id="{EEDA2910-E956-4FA9-A8FC-E09B6E07E374}"/>
              </a:ext>
            </a:extLst>
          </p:cNvPr>
          <p:cNvSpPr/>
          <p:nvPr/>
        </p:nvSpPr>
        <p:spPr bwMode="auto">
          <a:xfrm>
            <a:off x="367488" y="5381965"/>
            <a:ext cx="936104" cy="79200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cs typeface="ＭＳ Ｐゴシック" charset="-128"/>
              </a:rPr>
              <a:t>State</a:t>
            </a:r>
            <a:r>
              <a:rPr lang="es-ES" sz="1400" b="1" dirty="0">
                <a:latin typeface="Arial" charset="0"/>
                <a:ea typeface="ＭＳ Ｐゴシック" charset="-128"/>
                <a:cs typeface="ＭＳ Ｐゴシック" charset="-128"/>
              </a:rPr>
              <a:t> </a:t>
            </a:r>
            <a:r>
              <a:rPr lang="es-ES" sz="1400" b="1" dirty="0" err="1">
                <a:latin typeface="Arial" charset="0"/>
                <a:ea typeface="ＭＳ Ｐゴシック" charset="-128"/>
                <a:cs typeface="ＭＳ Ｐゴシック" charset="-128"/>
              </a:rPr>
              <a:t>or</a:t>
            </a:r>
            <a:r>
              <a:rPr lang="es-ES" sz="1400" b="1" dirty="0">
                <a:latin typeface="Arial" charset="0"/>
                <a:ea typeface="ＭＳ Ｐゴシック" charset="-128"/>
                <a:cs typeface="ＭＳ Ｐゴシック" charset="-128"/>
              </a:rPr>
              <a:t> Literal</a:t>
            </a:r>
            <a:r>
              <a:rPr lang="es-ES" sz="1400" b="1" baseline="30000" dirty="0">
                <a:latin typeface="Arial" charset="0"/>
                <a:ea typeface="ＭＳ Ｐゴシック" charset="-128"/>
                <a:cs typeface="ＭＳ Ｐゴシック" charset="-128"/>
              </a:rPr>
              <a:t>3</a:t>
            </a:r>
          </a:p>
        </p:txBody>
      </p:sp>
      <p:sp>
        <p:nvSpPr>
          <p:cNvPr id="9" name="Signo más 8">
            <a:extLst>
              <a:ext uri="{FF2B5EF4-FFF2-40B4-BE49-F238E27FC236}">
                <a16:creationId xmlns:a16="http://schemas.microsoft.com/office/drawing/2014/main" id="{9EAE97D7-60B3-485F-A72D-D1AD60E23604}"/>
              </a:ext>
            </a:extLst>
          </p:cNvPr>
          <p:cNvSpPr/>
          <p:nvPr/>
        </p:nvSpPr>
        <p:spPr bwMode="auto">
          <a:xfrm>
            <a:off x="655540" y="3869136"/>
            <a:ext cx="360000" cy="360000"/>
          </a:xfrm>
          <a:prstGeom prst="mathPlus">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b="1" i="0" u="none" strike="noStrike" cap="none" normalizeH="0" baseline="0" dirty="0">
              <a:ln>
                <a:noFill/>
              </a:ln>
              <a:effectLst/>
              <a:latin typeface="Arial" charset="0"/>
              <a:ea typeface="ＭＳ Ｐゴシック" charset="-128"/>
              <a:cs typeface="ＭＳ Ｐゴシック" charset="-128"/>
            </a:endParaRPr>
          </a:p>
        </p:txBody>
      </p:sp>
      <p:sp>
        <p:nvSpPr>
          <p:cNvPr id="50" name="5 Rectángulo">
            <a:extLst>
              <a:ext uri="{FF2B5EF4-FFF2-40B4-BE49-F238E27FC236}">
                <a16:creationId xmlns:a16="http://schemas.microsoft.com/office/drawing/2014/main" id="{18450A53-1590-4CA4-B318-28C580A17FE9}"/>
              </a:ext>
            </a:extLst>
          </p:cNvPr>
          <p:cNvSpPr/>
          <p:nvPr/>
        </p:nvSpPr>
        <p:spPr bwMode="auto">
          <a:xfrm>
            <a:off x="1375600" y="2489324"/>
            <a:ext cx="4623513"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rPr>
              <a:t>Composition</a:t>
            </a:r>
            <a:r>
              <a:rPr lang="es-ES" sz="1400" b="1" baseline="30000" dirty="0">
                <a:solidFill>
                  <a:schemeClr val="bg1"/>
                </a:solidFill>
                <a:latin typeface="Arial" charset="0"/>
                <a:ea typeface="ＭＳ Ｐゴシック" charset="-128"/>
              </a:rPr>
              <a:t>1</a:t>
            </a:r>
            <a:endParaRPr lang="es-ES" sz="1400" b="1" baseline="30000" dirty="0">
              <a:solidFill>
                <a:schemeClr val="bg1"/>
              </a:solidFill>
            </a:endParaRPr>
          </a:p>
        </p:txBody>
      </p:sp>
      <p:sp>
        <p:nvSpPr>
          <p:cNvPr id="10" name="Es igual a 9">
            <a:extLst>
              <a:ext uri="{FF2B5EF4-FFF2-40B4-BE49-F238E27FC236}">
                <a16:creationId xmlns:a16="http://schemas.microsoft.com/office/drawing/2014/main" id="{86DAF3B2-7BD7-41FF-B24F-54BA98553848}"/>
              </a:ext>
            </a:extLst>
          </p:cNvPr>
          <p:cNvSpPr/>
          <p:nvPr/>
        </p:nvSpPr>
        <p:spPr bwMode="auto">
          <a:xfrm>
            <a:off x="637540" y="5021690"/>
            <a:ext cx="396000" cy="360000"/>
          </a:xfrm>
          <a:prstGeom prst="mathEqual">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b="1" i="0" u="none" strike="noStrike" cap="none" normalizeH="0" baseline="0">
              <a:ln>
                <a:noFill/>
              </a:ln>
              <a:effectLst/>
              <a:latin typeface="Arial" charset="0"/>
              <a:ea typeface="ＭＳ Ｐゴシック" charset="-128"/>
              <a:cs typeface="ＭＳ Ｐゴシック" charset="-128"/>
            </a:endParaRPr>
          </a:p>
        </p:txBody>
      </p:sp>
      <p:sp>
        <p:nvSpPr>
          <p:cNvPr id="68" name="44 Rectángulo redondeado">
            <a:extLst>
              <a:ext uri="{FF2B5EF4-FFF2-40B4-BE49-F238E27FC236}">
                <a16:creationId xmlns:a16="http://schemas.microsoft.com/office/drawing/2014/main" id="{080F98D6-750B-4A41-87A3-C31CE563F3DB}"/>
              </a:ext>
            </a:extLst>
          </p:cNvPr>
          <p:cNvSpPr/>
          <p:nvPr/>
        </p:nvSpPr>
        <p:spPr bwMode="auto">
          <a:xfrm>
            <a:off x="1314836" y="1273710"/>
            <a:ext cx="5489412" cy="816440"/>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324000" tIns="45720" rIns="91440" bIns="45720" numCol="1" rtlCol="0" anchor="ctr" anchorCtr="0" compatLnSpc="1">
            <a:prstTxWarp prst="textNoShape">
              <a:avLst/>
            </a:prstTxWarp>
          </a:bodyPr>
          <a:lstStyle/>
          <a:p>
            <a:pPr marL="285750" indent="-285750" eaLnBrk="0" fontAlgn="base" hangingPunct="0">
              <a:spcBef>
                <a:spcPct val="0"/>
              </a:spcBef>
              <a:spcAft>
                <a:spcPct val="0"/>
              </a:spcAft>
              <a:buFont typeface="Wingdings" panose="05000000000000000000" pitchFamily="2" charset="2"/>
              <a:buChar char="§"/>
            </a:pPr>
            <a:r>
              <a:rPr lang="en-US" sz="1400" dirty="0">
                <a:latin typeface="Arial" charset="0"/>
                <a:ea typeface="ＭＳ Ｐゴシック" charset="-128"/>
                <a:cs typeface="ＭＳ Ｐゴシック" charset="-128"/>
              </a:rPr>
              <a:t>Is the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MD =1) ==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MD =-1)?</a:t>
            </a:r>
          </a:p>
          <a:p>
            <a:pPr marL="285750" indent="-285750" eaLnBrk="0" fontAlgn="base" hangingPunct="0">
              <a:spcBef>
                <a:spcPct val="0"/>
              </a:spcBef>
              <a:spcAft>
                <a:spcPct val="0"/>
              </a:spcAft>
              <a:buFont typeface="Wingdings" panose="05000000000000000000" pitchFamily="2" charset="2"/>
              <a:buChar char="§"/>
            </a:pPr>
            <a:r>
              <a:rPr kumimoji="0" lang="en-US" sz="1400" i="0" u="none" strike="noStrike" cap="none" normalizeH="0" baseline="0" dirty="0">
                <a:ln>
                  <a:noFill/>
                </a:ln>
                <a:solidFill>
                  <a:schemeClr val="tx1"/>
                </a:solidFill>
                <a:effectLst/>
                <a:latin typeface="Arial" charset="0"/>
                <a:ea typeface="ＭＳ Ｐゴシック" charset="-128"/>
                <a:cs typeface="ＭＳ Ｐゴシック" charset="-128"/>
              </a:rPr>
              <a:t>Is the </a:t>
            </a:r>
            <a:r>
              <a:rPr kumimoji="0" lang="en-US" sz="1400" i="0" u="none" strike="noStrike" cap="none" normalizeH="0" baseline="0" dirty="0" err="1">
                <a:ln>
                  <a:noFill/>
                </a:ln>
                <a:solidFill>
                  <a:schemeClr val="tx1"/>
                </a:solidFill>
                <a:effectLst/>
                <a:latin typeface="Arial" charset="0"/>
                <a:ea typeface="ＭＳ Ｐゴシック" charset="-128"/>
                <a:cs typeface="ＭＳ Ｐゴシック" charset="-128"/>
              </a:rPr>
              <a:t>Pr</a:t>
            </a:r>
            <a:r>
              <a:rPr kumimoji="0" lang="en-US" sz="1400" i="0" u="none" strike="noStrike" cap="none" normalizeH="0" baseline="0" dirty="0">
                <a:ln>
                  <a:noFill/>
                </a:ln>
                <a:solidFill>
                  <a:schemeClr val="tx1"/>
                </a:solidFill>
                <a:effectLst/>
                <a:latin typeface="Arial" charset="0"/>
                <a:ea typeface="ＭＳ Ｐゴシック" charset="-128"/>
                <a:cs typeface="ＭＳ Ｐゴシック" charset="-128"/>
              </a:rPr>
              <a:t>(Scoring | GD =3) == </a:t>
            </a:r>
            <a:r>
              <a:rPr kumimoji="0" lang="en-US" sz="1400" i="0" u="none" strike="noStrike" cap="none" normalizeH="0" baseline="0" dirty="0" err="1">
                <a:ln>
                  <a:noFill/>
                </a:ln>
                <a:solidFill>
                  <a:schemeClr val="tx1"/>
                </a:solidFill>
                <a:effectLst/>
                <a:latin typeface="Arial" charset="0"/>
                <a:ea typeface="ＭＳ Ｐゴシック" charset="-128"/>
                <a:cs typeface="ＭＳ Ｐゴシック" charset="-128"/>
              </a:rPr>
              <a:t>Pr</a:t>
            </a:r>
            <a:r>
              <a:rPr kumimoji="0" lang="en-US" sz="1400" i="0" u="none" strike="noStrike" cap="none" normalizeH="0" baseline="0" dirty="0">
                <a:ln>
                  <a:noFill/>
                </a:ln>
                <a:solidFill>
                  <a:schemeClr val="tx1"/>
                </a:solidFill>
                <a:effectLst/>
                <a:latin typeface="Arial" charset="0"/>
                <a:ea typeface="ＭＳ Ｐゴシック" charset="-128"/>
                <a:cs typeface="ＭＳ Ｐゴシック" charset="-128"/>
              </a:rPr>
              <a:t>(Scoring | GD = -1)?</a:t>
            </a:r>
          </a:p>
          <a:p>
            <a:pPr marL="285750" indent="-285750" eaLnBrk="0" fontAlgn="base" hangingPunct="0">
              <a:spcBef>
                <a:spcPct val="0"/>
              </a:spcBef>
              <a:spcAft>
                <a:spcPct val="0"/>
              </a:spcAft>
              <a:buFont typeface="Wingdings" panose="05000000000000000000" pitchFamily="2" charset="2"/>
              <a:buChar char="§"/>
            </a:pPr>
            <a:r>
              <a:rPr lang="en-US" sz="1400" dirty="0">
                <a:latin typeface="Arial" charset="0"/>
                <a:ea typeface="ＭＳ Ｐゴシック" charset="-128"/>
                <a:cs typeface="ＭＳ Ｐゴシック" charset="-128"/>
              </a:rPr>
              <a:t>Is the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shot ) ==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takeaway)?</a:t>
            </a:r>
            <a:endParaRPr kumimoji="0" lang="es-ES" sz="140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72" name="Flecha: pentágono 71">
            <a:extLst>
              <a:ext uri="{FF2B5EF4-FFF2-40B4-BE49-F238E27FC236}">
                <a16:creationId xmlns:a16="http://schemas.microsoft.com/office/drawing/2014/main" id="{F8BC93EE-0EA9-49B2-BC7D-AC5ED5DC6E4C}"/>
              </a:ext>
            </a:extLst>
          </p:cNvPr>
          <p:cNvSpPr/>
          <p:nvPr/>
        </p:nvSpPr>
        <p:spPr bwMode="auto">
          <a:xfrm>
            <a:off x="633932" y="1268760"/>
            <a:ext cx="871775" cy="822288"/>
          </a:xfrm>
          <a:prstGeom prst="homePlate">
            <a:avLst>
              <a:gd name="adj" fmla="val 17920"/>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cs typeface="ＭＳ Ｐゴシック" charset="-128"/>
              </a:rPr>
              <a:t>Intuition</a:t>
            </a:r>
            <a:r>
              <a:rPr lang="es-ES" sz="1400" b="1" dirty="0">
                <a:solidFill>
                  <a:schemeClr val="bg1"/>
                </a:solidFill>
                <a:latin typeface="Arial" charset="0"/>
                <a:ea typeface="ＭＳ Ｐゴシック" charset="-128"/>
                <a:cs typeface="ＭＳ Ｐゴシック" charset="-128"/>
              </a:rPr>
              <a:t> </a:t>
            </a:r>
            <a:endParaRPr lang="en-GB" sz="1400" b="1" dirty="0">
              <a:solidFill>
                <a:schemeClr val="bg1"/>
              </a:solidFill>
              <a:latin typeface="Arial" charset="0"/>
              <a:ea typeface="ＭＳ Ｐゴシック" charset="-128"/>
            </a:endParaRPr>
          </a:p>
        </p:txBody>
      </p:sp>
      <p:sp>
        <p:nvSpPr>
          <p:cNvPr id="73" name="5 Rectángulo">
            <a:extLst>
              <a:ext uri="{FF2B5EF4-FFF2-40B4-BE49-F238E27FC236}">
                <a16:creationId xmlns:a16="http://schemas.microsoft.com/office/drawing/2014/main" id="{4F3C3224-1132-4453-A0A1-EE996BE1B63C}"/>
              </a:ext>
            </a:extLst>
          </p:cNvPr>
          <p:cNvSpPr/>
          <p:nvPr/>
        </p:nvSpPr>
        <p:spPr bwMode="auto">
          <a:xfrm>
            <a:off x="6174164" y="2489324"/>
            <a:ext cx="2466974"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Illustration</a:t>
            </a:r>
            <a:endParaRPr lang="es-ES" sz="1400" b="1" baseline="30000" dirty="0">
              <a:solidFill>
                <a:schemeClr val="bg1"/>
              </a:solidFill>
            </a:endParaRPr>
          </a:p>
        </p:txBody>
      </p:sp>
      <p:sp>
        <p:nvSpPr>
          <p:cNvPr id="74" name="8 CuadroTexto">
            <a:extLst>
              <a:ext uri="{FF2B5EF4-FFF2-40B4-BE49-F238E27FC236}">
                <a16:creationId xmlns:a16="http://schemas.microsoft.com/office/drawing/2014/main" id="{A4E4C524-8434-4988-9792-13E15497DA52}"/>
              </a:ext>
            </a:extLst>
          </p:cNvPr>
          <p:cNvSpPr txBox="1"/>
          <p:nvPr/>
        </p:nvSpPr>
        <p:spPr bwMode="auto">
          <a:xfrm>
            <a:off x="1421491" y="4157741"/>
            <a:ext cx="4577622" cy="977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An action with position and Team Information, in the form of a(T,Z)</a:t>
            </a:r>
            <a:r>
              <a:rPr lang="en-US" sz="1100" baseline="30000" dirty="0">
                <a:solidFill>
                  <a:schemeClr val="tx1"/>
                </a:solidFill>
                <a:latin typeface="+mj-lt"/>
              </a:rPr>
              <a:t>2</a:t>
            </a:r>
          </a:p>
          <a:p>
            <a:pPr lvl="1">
              <a:spcAft>
                <a:spcPts val="100"/>
              </a:spcAft>
            </a:pPr>
            <a:r>
              <a:rPr lang="en-US" sz="1100" dirty="0">
                <a:solidFill>
                  <a:schemeClr val="tx1"/>
                </a:solidFill>
                <a:latin typeface="+mj-lt"/>
              </a:rPr>
              <a:t>Action (a):  </a:t>
            </a:r>
          </a:p>
          <a:p>
            <a:pPr lvl="1">
              <a:spcAft>
                <a:spcPts val="100"/>
              </a:spcAft>
            </a:pPr>
            <a:r>
              <a:rPr lang="en-US" sz="1100" dirty="0">
                <a:solidFill>
                  <a:schemeClr val="tx1"/>
                </a:solidFill>
                <a:latin typeface="+mj-lt"/>
              </a:rPr>
              <a:t>Zone (Z): associated Zone in which the action is performed (Offensive, Neutral or Defensive) </a:t>
            </a:r>
          </a:p>
          <a:p>
            <a:pPr lvl="1">
              <a:spcAft>
                <a:spcPts val="100"/>
              </a:spcAft>
            </a:pPr>
            <a:r>
              <a:rPr lang="en-US" sz="1100" dirty="0">
                <a:solidFill>
                  <a:schemeClr val="tx1"/>
                </a:solidFill>
                <a:latin typeface="+mj-lt"/>
              </a:rPr>
              <a:t>Teams (T): team performing the action (Home, Away)</a:t>
            </a:r>
          </a:p>
        </p:txBody>
      </p:sp>
      <p:sp>
        <p:nvSpPr>
          <p:cNvPr id="75" name="36 Rectángulo">
            <a:extLst>
              <a:ext uri="{FF2B5EF4-FFF2-40B4-BE49-F238E27FC236}">
                <a16:creationId xmlns:a16="http://schemas.microsoft.com/office/drawing/2014/main" id="{F51405AC-BD5F-4589-81B6-9B75A80B3427}"/>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[Levesque, 1998]</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Littman</a:t>
            </a:r>
            <a:r>
              <a:rPr lang="fr-FR" sz="800" dirty="0">
                <a:solidFill>
                  <a:srgbClr val="000000"/>
                </a:solidFill>
                <a:ea typeface="ＭＳ Ｐゴシック" pitchFamily="34" charset="-128"/>
                <a:cs typeface="Arial" charset="0"/>
              </a:rPr>
              <a:t>, 1994]</a:t>
            </a:r>
          </a:p>
        </p:txBody>
      </p:sp>
      <p:sp>
        <p:nvSpPr>
          <p:cNvPr id="76" name="8 CuadroTexto">
            <a:extLst>
              <a:ext uri="{FF2B5EF4-FFF2-40B4-BE49-F238E27FC236}">
                <a16:creationId xmlns:a16="http://schemas.microsoft.com/office/drawing/2014/main" id="{B39AC68D-17D5-4B02-BBDD-F03A362CB104}"/>
              </a:ext>
            </a:extLst>
          </p:cNvPr>
          <p:cNvSpPr txBox="1"/>
          <p:nvPr/>
        </p:nvSpPr>
        <p:spPr bwMode="auto">
          <a:xfrm>
            <a:off x="1421491" y="5404137"/>
            <a:ext cx="4577622" cy="977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Combination of context </a:t>
            </a:r>
            <a:r>
              <a:rPr lang="en-US" sz="1100" i="1" dirty="0">
                <a:solidFill>
                  <a:schemeClr val="tx1"/>
                </a:solidFill>
                <a:latin typeface="+mj-lt"/>
              </a:rPr>
              <a:t>‘x’</a:t>
            </a:r>
            <a:r>
              <a:rPr lang="en-US" sz="1100" dirty="0">
                <a:solidFill>
                  <a:schemeClr val="tx1"/>
                </a:solidFill>
                <a:latin typeface="+mj-lt"/>
              </a:rPr>
              <a:t> and sequences of actions being playing sequences ‘h’, such that:</a:t>
            </a:r>
          </a:p>
          <a:p>
            <a:pPr>
              <a:spcAft>
                <a:spcPts val="100"/>
              </a:spcAft>
            </a:pPr>
            <a:r>
              <a:rPr lang="en-US" sz="1100" b="1" i="1" dirty="0">
                <a:solidFill>
                  <a:schemeClr val="tx1"/>
                </a:solidFill>
                <a:latin typeface="+mj-lt"/>
              </a:rPr>
              <a:t>s =  &lt;</a:t>
            </a:r>
            <a:r>
              <a:rPr lang="en-US" sz="1100" b="1" i="1" dirty="0" err="1">
                <a:solidFill>
                  <a:schemeClr val="tx1"/>
                </a:solidFill>
                <a:latin typeface="+mj-lt"/>
              </a:rPr>
              <a:t>x,h</a:t>
            </a:r>
            <a:r>
              <a:rPr lang="en-US" sz="1100" b="1" i="1" dirty="0">
                <a:solidFill>
                  <a:schemeClr val="tx1"/>
                </a:solidFill>
                <a:latin typeface="+mj-lt"/>
              </a:rPr>
              <a:t>&gt;</a:t>
            </a:r>
          </a:p>
          <a:p>
            <a:pPr>
              <a:spcAft>
                <a:spcPts val="100"/>
              </a:spcAft>
            </a:pPr>
            <a:endParaRPr lang="en-US" sz="1100" b="1" i="1" dirty="0">
              <a:solidFill>
                <a:schemeClr val="tx1"/>
              </a:solidFill>
              <a:latin typeface="+mj-lt"/>
            </a:endParaRPr>
          </a:p>
          <a:p>
            <a:pPr>
              <a:spcAft>
                <a:spcPts val="100"/>
              </a:spcAft>
            </a:pPr>
            <a:endParaRPr lang="en-US" sz="1100" b="1" dirty="0">
              <a:solidFill>
                <a:schemeClr val="tx1"/>
              </a:solidFill>
              <a:latin typeface="+mj-lt"/>
            </a:endParaRPr>
          </a:p>
        </p:txBody>
      </p:sp>
      <p:pic>
        <p:nvPicPr>
          <p:cNvPr id="77" name="Imagen 76">
            <a:extLst>
              <a:ext uri="{FF2B5EF4-FFF2-40B4-BE49-F238E27FC236}">
                <a16:creationId xmlns:a16="http://schemas.microsoft.com/office/drawing/2014/main" id="{685F072C-D1CD-4F8F-BDCC-F006BB3383DD}"/>
              </a:ext>
            </a:extLst>
          </p:cNvPr>
          <p:cNvPicPr>
            <a:picLocks noChangeAspect="1"/>
          </p:cNvPicPr>
          <p:nvPr/>
        </p:nvPicPr>
        <p:blipFill rotWithShape="1">
          <a:blip r:embed="rId9">
            <a:extLst>
              <a:ext uri="{28A0092B-C50C-407E-A947-70E740481C1C}">
                <a14:useLocalDpi xmlns:a14="http://schemas.microsoft.com/office/drawing/2010/main" val="0"/>
              </a:ext>
            </a:extLst>
          </a:blip>
          <a:srcRect l="15333" b="12460"/>
          <a:stretch/>
        </p:blipFill>
        <p:spPr>
          <a:xfrm>
            <a:off x="5991611" y="5104013"/>
            <a:ext cx="2900869" cy="1119739"/>
          </a:xfrm>
          <a:prstGeom prst="rect">
            <a:avLst/>
          </a:prstGeom>
        </p:spPr>
      </p:pic>
      <p:grpSp>
        <p:nvGrpSpPr>
          <p:cNvPr id="44" name="Grupo 43">
            <a:extLst>
              <a:ext uri="{FF2B5EF4-FFF2-40B4-BE49-F238E27FC236}">
                <a16:creationId xmlns:a16="http://schemas.microsoft.com/office/drawing/2014/main" id="{90CC44CC-8DF9-485E-9689-90267E1B6B33}"/>
              </a:ext>
            </a:extLst>
          </p:cNvPr>
          <p:cNvGrpSpPr/>
          <p:nvPr/>
        </p:nvGrpSpPr>
        <p:grpSpPr>
          <a:xfrm rot="5400000">
            <a:off x="7670828" y="1441205"/>
            <a:ext cx="1318518" cy="540002"/>
            <a:chOff x="512058" y="1871515"/>
            <a:chExt cx="7956651" cy="898943"/>
          </a:xfrm>
        </p:grpSpPr>
        <p:sp>
          <p:nvSpPr>
            <p:cNvPr id="46" name="AutoShape 10">
              <a:extLst>
                <a:ext uri="{FF2B5EF4-FFF2-40B4-BE49-F238E27FC236}">
                  <a16:creationId xmlns:a16="http://schemas.microsoft.com/office/drawing/2014/main" id="{78B585B1-C279-4E9C-8757-0B93405C5BD0}"/>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47" name="AutoShape 11">
              <a:extLst>
                <a:ext uri="{FF2B5EF4-FFF2-40B4-BE49-F238E27FC236}">
                  <a16:creationId xmlns:a16="http://schemas.microsoft.com/office/drawing/2014/main" id="{428D6B57-05F8-4BB7-BB74-DC86F0DA2776}"/>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48" name="AutoShape 11">
              <a:extLst>
                <a:ext uri="{FF2B5EF4-FFF2-40B4-BE49-F238E27FC236}">
                  <a16:creationId xmlns:a16="http://schemas.microsoft.com/office/drawing/2014/main" id="{E4C6A1EE-58FD-4C5D-8530-B88263B99342}"/>
                </a:ext>
              </a:extLst>
            </p:cNvPr>
            <p:cNvSpPr>
              <a:spLocks noChangeArrowheads="1"/>
            </p:cNvSpPr>
            <p:nvPr/>
          </p:nvSpPr>
          <p:spPr bwMode="auto">
            <a:xfrm>
              <a:off x="2137341" y="1871518"/>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49" name="AutoShape 11">
              <a:extLst>
                <a:ext uri="{FF2B5EF4-FFF2-40B4-BE49-F238E27FC236}">
                  <a16:creationId xmlns:a16="http://schemas.microsoft.com/office/drawing/2014/main" id="{34EFF9D7-691C-4D1F-A1D5-75BF952FF82E}"/>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1" name="AutoShape 11">
              <a:extLst>
                <a:ext uri="{FF2B5EF4-FFF2-40B4-BE49-F238E27FC236}">
                  <a16:creationId xmlns:a16="http://schemas.microsoft.com/office/drawing/2014/main" id="{5D611CF9-F2B7-44C9-B680-CEE778D41C15}"/>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52" name="8 CuadroTexto">
            <a:extLst>
              <a:ext uri="{FF2B5EF4-FFF2-40B4-BE49-F238E27FC236}">
                <a16:creationId xmlns:a16="http://schemas.microsoft.com/office/drawing/2014/main" id="{73274BF7-9920-42F8-9E9D-F4627B624F8D}"/>
              </a:ext>
            </a:extLst>
          </p:cNvPr>
          <p:cNvSpPr txBox="1"/>
          <p:nvPr/>
        </p:nvSpPr>
        <p:spPr bwMode="auto">
          <a:xfrm>
            <a:off x="6660232" y="4906543"/>
            <a:ext cx="168822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marL="0" indent="0">
              <a:spcAft>
                <a:spcPts val="100"/>
              </a:spcAft>
              <a:buNone/>
            </a:pPr>
            <a:r>
              <a:rPr lang="en-US" sz="1100" b="1" dirty="0">
                <a:solidFill>
                  <a:schemeClr val="tx1"/>
                </a:solidFill>
                <a:latin typeface="+mj-lt"/>
              </a:rPr>
              <a:t>Play sequence</a:t>
            </a:r>
          </a:p>
        </p:txBody>
      </p:sp>
      <p:sp>
        <p:nvSpPr>
          <p:cNvPr id="33" name="Rectangle 1">
            <a:extLst>
              <a:ext uri="{FF2B5EF4-FFF2-40B4-BE49-F238E27FC236}">
                <a16:creationId xmlns:a16="http://schemas.microsoft.com/office/drawing/2014/main" id="{FD9B21F7-4188-4038-A207-80DD8988D59F}"/>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16642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7091"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 SEQUENCE OF STATES CONSTITUTES THE MAIN METRIC FOR CALCULATING THE POSTERIOR IMPACT OF AN ACTION</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Imagen 40">
            <a:extLst>
              <a:ext uri="{FF2B5EF4-FFF2-40B4-BE49-F238E27FC236}">
                <a16:creationId xmlns:a16="http://schemas.microsoft.com/office/drawing/2014/main" id="{9411460B-3F09-4901-BB64-C81C9027CC51}"/>
              </a:ext>
            </a:extLst>
          </p:cNvPr>
          <p:cNvPicPr>
            <a:picLocks noChangeAspect="1"/>
          </p:cNvPicPr>
          <p:nvPr/>
        </p:nvPicPr>
        <p:blipFill rotWithShape="1">
          <a:blip r:embed="rId9">
            <a:extLst>
              <a:ext uri="{28A0092B-C50C-407E-A947-70E740481C1C}">
                <a14:useLocalDpi xmlns:a14="http://schemas.microsoft.com/office/drawing/2010/main" val="0"/>
              </a:ext>
            </a:extLst>
          </a:blip>
          <a:srcRect l="15333" r="3463" b="12460"/>
          <a:stretch/>
        </p:blipFill>
        <p:spPr>
          <a:xfrm>
            <a:off x="4004954" y="2132856"/>
            <a:ext cx="4136158" cy="1664640"/>
          </a:xfrm>
          <a:prstGeom prst="rect">
            <a:avLst/>
          </a:prstGeom>
        </p:spPr>
      </p:pic>
      <p:sp>
        <p:nvSpPr>
          <p:cNvPr id="42" name="69 Rectángulo">
            <a:extLst>
              <a:ext uri="{FF2B5EF4-FFF2-40B4-BE49-F238E27FC236}">
                <a16:creationId xmlns:a16="http://schemas.microsoft.com/office/drawing/2014/main" id="{739597AF-AF26-4EF3-A0E4-EB7150A03772}"/>
              </a:ext>
            </a:extLst>
          </p:cNvPr>
          <p:cNvSpPr/>
          <p:nvPr/>
        </p:nvSpPr>
        <p:spPr bwMode="auto">
          <a:xfrm>
            <a:off x="395536" y="2132856"/>
            <a:ext cx="936104" cy="150861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a:latin typeface="Arial" charset="0"/>
                <a:ea typeface="ＭＳ Ｐゴシック" charset="-128"/>
              </a:rPr>
              <a:t>Playing sequence</a:t>
            </a:r>
            <a:endParaRPr lang="en-US" sz="1400" b="1" dirty="0">
              <a:latin typeface="Arial" charset="0"/>
              <a:ea typeface="ＭＳ Ｐゴシック" charset="-128"/>
            </a:endParaRPr>
          </a:p>
        </p:txBody>
      </p:sp>
      <p:sp>
        <p:nvSpPr>
          <p:cNvPr id="43" name="22 Rectángulo">
            <a:extLst>
              <a:ext uri="{FF2B5EF4-FFF2-40B4-BE49-F238E27FC236}">
                <a16:creationId xmlns:a16="http://schemas.microsoft.com/office/drawing/2014/main" id="{AA90F748-290A-480D-8921-5A3D9D2A29BE}"/>
              </a:ext>
            </a:extLst>
          </p:cNvPr>
          <p:cNvSpPr/>
          <p:nvPr/>
        </p:nvSpPr>
        <p:spPr bwMode="auto">
          <a:xfrm>
            <a:off x="395536" y="4051898"/>
            <a:ext cx="936104" cy="2113405"/>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a:latin typeface="Arial" charset="0"/>
                <a:ea typeface="ＭＳ Ｐゴシック" charset="-128"/>
                <a:cs typeface="ＭＳ Ｐゴシック" charset="-128"/>
              </a:rPr>
              <a:t>State</a:t>
            </a:r>
            <a:endParaRPr lang="es-ES" sz="1400" b="1" dirty="0">
              <a:latin typeface="Arial" charset="0"/>
              <a:ea typeface="ＭＳ Ｐゴシック" charset="-128"/>
              <a:cs typeface="ＭＳ Ｐゴシック" charset="-128"/>
            </a:endParaRPr>
          </a:p>
        </p:txBody>
      </p:sp>
      <p:grpSp>
        <p:nvGrpSpPr>
          <p:cNvPr id="6" name="Grupo 5">
            <a:extLst>
              <a:ext uri="{FF2B5EF4-FFF2-40B4-BE49-F238E27FC236}">
                <a16:creationId xmlns:a16="http://schemas.microsoft.com/office/drawing/2014/main" id="{C37FA0D2-31FE-411E-91D1-1EFB33B0C47C}"/>
              </a:ext>
            </a:extLst>
          </p:cNvPr>
          <p:cNvGrpSpPr/>
          <p:nvPr/>
        </p:nvGrpSpPr>
        <p:grpSpPr>
          <a:xfrm>
            <a:off x="1403649" y="1628800"/>
            <a:ext cx="2448272" cy="3240360"/>
            <a:chOff x="1403648" y="1628800"/>
            <a:chExt cx="3842541" cy="3240360"/>
          </a:xfrm>
        </p:grpSpPr>
        <p:sp>
          <p:nvSpPr>
            <p:cNvPr id="39" name="8 CuadroTexto">
              <a:extLst>
                <a:ext uri="{FF2B5EF4-FFF2-40B4-BE49-F238E27FC236}">
                  <a16:creationId xmlns:a16="http://schemas.microsoft.com/office/drawing/2014/main" id="{EDA5EDE3-A845-4615-9070-73F1E6B23637}"/>
                </a:ext>
              </a:extLst>
            </p:cNvPr>
            <p:cNvSpPr txBox="1"/>
            <p:nvPr/>
          </p:nvSpPr>
          <p:spPr bwMode="auto">
            <a:xfrm>
              <a:off x="1403648" y="2131314"/>
              <a:ext cx="3842541" cy="115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Sequences of events </a:t>
              </a:r>
            </a:p>
            <a:p>
              <a:pPr lvl="1">
                <a:spcAft>
                  <a:spcPts val="100"/>
                </a:spcAft>
              </a:pPr>
              <a:r>
                <a:rPr lang="en-US" sz="1100" dirty="0">
                  <a:solidFill>
                    <a:schemeClr val="tx1"/>
                  </a:solidFill>
                  <a:latin typeface="+mj-lt"/>
                </a:rPr>
                <a:t>First event: a start marker</a:t>
              </a:r>
            </a:p>
            <a:p>
              <a:pPr lvl="1">
                <a:spcAft>
                  <a:spcPts val="100"/>
                </a:spcAft>
              </a:pPr>
              <a:r>
                <a:rPr lang="en-US" sz="1100" dirty="0">
                  <a:solidFill>
                    <a:schemeClr val="tx1"/>
                  </a:solidFill>
                  <a:latin typeface="+mj-lt"/>
                </a:rPr>
                <a:t>(Possible) Next events: action</a:t>
              </a:r>
            </a:p>
            <a:p>
              <a:pPr lvl="1">
                <a:spcAft>
                  <a:spcPts val="100"/>
                </a:spcAft>
              </a:pPr>
              <a:r>
                <a:rPr lang="en-US" sz="1100" dirty="0">
                  <a:solidFill>
                    <a:schemeClr val="tx1"/>
                  </a:solidFill>
                  <a:latin typeface="+mj-lt"/>
                </a:rPr>
                <a:t>(Possible) Last event: End Event</a:t>
              </a:r>
            </a:p>
            <a:p>
              <a:pPr marL="719138" lvl="1">
                <a:spcAft>
                  <a:spcPts val="100"/>
                </a:spcAft>
              </a:pPr>
              <a:r>
                <a:rPr lang="en-US" sz="1100" dirty="0">
                  <a:solidFill>
                    <a:schemeClr val="tx1"/>
                  </a:solidFill>
                  <a:latin typeface="+mj-lt"/>
                </a:rPr>
                <a:t>If all has happened, then it is a completed sequence</a:t>
              </a:r>
            </a:p>
          </p:txBody>
        </p:sp>
        <p:sp>
          <p:nvSpPr>
            <p:cNvPr id="45" name="8 CuadroTexto">
              <a:extLst>
                <a:ext uri="{FF2B5EF4-FFF2-40B4-BE49-F238E27FC236}">
                  <a16:creationId xmlns:a16="http://schemas.microsoft.com/office/drawing/2014/main" id="{CD89384B-8443-4794-9940-F4992D66D16B}"/>
                </a:ext>
              </a:extLst>
            </p:cNvPr>
            <p:cNvSpPr txBox="1"/>
            <p:nvPr/>
          </p:nvSpPr>
          <p:spPr bwMode="auto">
            <a:xfrm>
              <a:off x="1403648" y="4074071"/>
              <a:ext cx="3327636" cy="795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If the sequence h is empty, it is purely a context node</a:t>
              </a:r>
            </a:p>
            <a:p>
              <a:pPr>
                <a:spcAft>
                  <a:spcPts val="100"/>
                </a:spcAft>
              </a:pPr>
              <a:r>
                <a:rPr lang="en-US" sz="1100" dirty="0">
                  <a:solidFill>
                    <a:schemeClr val="tx1"/>
                  </a:solidFill>
                  <a:latin typeface="+mj-lt"/>
                </a:rPr>
                <a:t>Else, it is a s &lt;</a:t>
              </a:r>
              <a:r>
                <a:rPr lang="en-US" sz="1100" dirty="0" err="1">
                  <a:solidFill>
                    <a:schemeClr val="tx1"/>
                  </a:solidFill>
                  <a:latin typeface="+mj-lt"/>
                </a:rPr>
                <a:t>x,h</a:t>
              </a:r>
              <a:r>
                <a:rPr lang="en-US" sz="1100" dirty="0">
                  <a:solidFill>
                    <a:schemeClr val="tx1"/>
                  </a:solidFill>
                  <a:latin typeface="+mj-lt"/>
                </a:rPr>
                <a:t>&gt; state node</a:t>
              </a:r>
            </a:p>
            <a:p>
              <a:pPr>
                <a:spcAft>
                  <a:spcPts val="100"/>
                </a:spcAft>
              </a:pPr>
              <a:endParaRPr lang="en-US" sz="1100" b="1" dirty="0">
                <a:solidFill>
                  <a:schemeClr val="tx1"/>
                </a:solidFill>
                <a:latin typeface="+mj-lt"/>
              </a:endParaRPr>
            </a:p>
          </p:txBody>
        </p:sp>
        <p:sp>
          <p:nvSpPr>
            <p:cNvPr id="46" name="5 Rectángulo">
              <a:extLst>
                <a:ext uri="{FF2B5EF4-FFF2-40B4-BE49-F238E27FC236}">
                  <a16:creationId xmlns:a16="http://schemas.microsoft.com/office/drawing/2014/main" id="{EEB7DDF7-42DA-4257-A930-E658B1D43D52}"/>
                </a:ext>
              </a:extLst>
            </p:cNvPr>
            <p:cNvSpPr/>
            <p:nvPr/>
          </p:nvSpPr>
          <p:spPr bwMode="auto">
            <a:xfrm>
              <a:off x="1475656" y="1628800"/>
              <a:ext cx="3373527"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rPr>
                <a:t>Definition</a:t>
              </a:r>
              <a:r>
                <a:rPr lang="es-ES" sz="1400" b="1" baseline="30000" dirty="0">
                  <a:solidFill>
                    <a:schemeClr val="bg1"/>
                  </a:solidFill>
                  <a:latin typeface="Arial" charset="0"/>
                  <a:ea typeface="ＭＳ Ｐゴシック" charset="-128"/>
                </a:rPr>
                <a:t>1</a:t>
              </a:r>
              <a:endParaRPr lang="es-ES" sz="1400" b="1" baseline="30000" dirty="0">
                <a:solidFill>
                  <a:schemeClr val="bg1"/>
                </a:solidFill>
              </a:endParaRPr>
            </a:p>
          </p:txBody>
        </p:sp>
      </p:grpSp>
      <p:sp>
        <p:nvSpPr>
          <p:cNvPr id="47" name="5 Rectángulo">
            <a:extLst>
              <a:ext uri="{FF2B5EF4-FFF2-40B4-BE49-F238E27FC236}">
                <a16:creationId xmlns:a16="http://schemas.microsoft.com/office/drawing/2014/main" id="{B9C518BE-7043-4BA8-9948-7849F5B487BC}"/>
              </a:ext>
            </a:extLst>
          </p:cNvPr>
          <p:cNvSpPr/>
          <p:nvPr/>
        </p:nvSpPr>
        <p:spPr bwMode="auto">
          <a:xfrm>
            <a:off x="3923928" y="1628800"/>
            <a:ext cx="4136158"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Illustration</a:t>
            </a:r>
            <a:endParaRPr lang="es-ES" sz="1400" b="1" baseline="30000" dirty="0">
              <a:solidFill>
                <a:schemeClr val="bg1"/>
              </a:solidFill>
            </a:endParaRPr>
          </a:p>
        </p:txBody>
      </p:sp>
      <p:pic>
        <p:nvPicPr>
          <p:cNvPr id="10" name="Imagen 9">
            <a:extLst>
              <a:ext uri="{FF2B5EF4-FFF2-40B4-BE49-F238E27FC236}">
                <a16:creationId xmlns:a16="http://schemas.microsoft.com/office/drawing/2014/main" id="{A1EE58B7-5856-4D8B-867B-3B557E8FEE9F}"/>
              </a:ext>
            </a:extLst>
          </p:cNvPr>
          <p:cNvPicPr>
            <a:picLocks noChangeAspect="1"/>
          </p:cNvPicPr>
          <p:nvPr/>
        </p:nvPicPr>
        <p:blipFill rotWithShape="1">
          <a:blip r:embed="rId10">
            <a:extLst>
              <a:ext uri="{28A0092B-C50C-407E-A947-70E740481C1C}">
                <a14:useLocalDpi xmlns:a14="http://schemas.microsoft.com/office/drawing/2010/main" val="0"/>
              </a:ext>
            </a:extLst>
          </a:blip>
          <a:srcRect r="16776" b="53625"/>
          <a:stretch/>
        </p:blipFill>
        <p:spPr>
          <a:xfrm>
            <a:off x="3984749" y="4005064"/>
            <a:ext cx="4043635" cy="2391200"/>
          </a:xfrm>
          <a:prstGeom prst="rect">
            <a:avLst/>
          </a:prstGeom>
        </p:spPr>
      </p:pic>
      <p:sp>
        <p:nvSpPr>
          <p:cNvPr id="67" name="36 Rectángulo">
            <a:extLst>
              <a:ext uri="{FF2B5EF4-FFF2-40B4-BE49-F238E27FC236}">
                <a16:creationId xmlns:a16="http://schemas.microsoft.com/office/drawing/2014/main" id="{507EB509-D080-49CA-899F-C66C840BC4BA}"/>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grpSp>
        <p:nvGrpSpPr>
          <p:cNvPr id="25" name="Grupo 24">
            <a:extLst>
              <a:ext uri="{FF2B5EF4-FFF2-40B4-BE49-F238E27FC236}">
                <a16:creationId xmlns:a16="http://schemas.microsoft.com/office/drawing/2014/main" id="{565CC5B9-51CD-423B-B8D3-D939D1CBEC3E}"/>
              </a:ext>
            </a:extLst>
          </p:cNvPr>
          <p:cNvGrpSpPr/>
          <p:nvPr/>
        </p:nvGrpSpPr>
        <p:grpSpPr>
          <a:xfrm rot="5400000">
            <a:off x="7747196" y="1441205"/>
            <a:ext cx="1318518" cy="540002"/>
            <a:chOff x="512058" y="1871515"/>
            <a:chExt cx="7956651" cy="898943"/>
          </a:xfrm>
        </p:grpSpPr>
        <p:sp>
          <p:nvSpPr>
            <p:cNvPr id="26" name="AutoShape 10">
              <a:extLst>
                <a:ext uri="{FF2B5EF4-FFF2-40B4-BE49-F238E27FC236}">
                  <a16:creationId xmlns:a16="http://schemas.microsoft.com/office/drawing/2014/main" id="{6CB62299-EFCF-472D-9427-A437F59318B0}"/>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27" name="AutoShape 11">
              <a:extLst>
                <a:ext uri="{FF2B5EF4-FFF2-40B4-BE49-F238E27FC236}">
                  <a16:creationId xmlns:a16="http://schemas.microsoft.com/office/drawing/2014/main" id="{0A84EA3E-F52E-4F6B-89C1-D68FDAB762F1}"/>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8" name="AutoShape 11">
              <a:extLst>
                <a:ext uri="{FF2B5EF4-FFF2-40B4-BE49-F238E27FC236}">
                  <a16:creationId xmlns:a16="http://schemas.microsoft.com/office/drawing/2014/main" id="{2AA871E1-8A96-46B6-8F8F-DB9E561DF221}"/>
                </a:ext>
              </a:extLst>
            </p:cNvPr>
            <p:cNvSpPr>
              <a:spLocks noChangeArrowheads="1"/>
            </p:cNvSpPr>
            <p:nvPr/>
          </p:nvSpPr>
          <p:spPr bwMode="auto">
            <a:xfrm>
              <a:off x="2137341" y="1871518"/>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9" name="AutoShape 11">
              <a:extLst>
                <a:ext uri="{FF2B5EF4-FFF2-40B4-BE49-F238E27FC236}">
                  <a16:creationId xmlns:a16="http://schemas.microsoft.com/office/drawing/2014/main" id="{8ACF99B5-86A1-418F-B4D9-DCBF208E8737}"/>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0" name="AutoShape 11">
              <a:extLst>
                <a:ext uri="{FF2B5EF4-FFF2-40B4-BE49-F238E27FC236}">
                  <a16:creationId xmlns:a16="http://schemas.microsoft.com/office/drawing/2014/main" id="{43FFA8A1-2227-454F-A204-F41BB6785BB0}"/>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24" name="Rectangle 1">
            <a:extLst>
              <a:ext uri="{FF2B5EF4-FFF2-40B4-BE49-F238E27FC236}">
                <a16:creationId xmlns:a16="http://schemas.microsoft.com/office/drawing/2014/main" id="{ADE46EE0-05AE-42FA-ACED-1AAC4E98E933}"/>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100238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473"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AN AD-TREE IS USED TO SUMMARIZE RELATIONS OF EVENTS THAT HAPPEN SEQUENTIALLY IN A DATABASE</a:t>
            </a:r>
            <a:endParaRPr lang="en-GB" sz="2000" dirty="0"/>
          </a:p>
        </p:txBody>
      </p:sp>
      <p:sp>
        <p:nvSpPr>
          <p:cNvPr id="8" name="7 Marcador de texto"/>
          <p:cNvSpPr>
            <a:spLocks noGrp="1"/>
          </p:cNvSpPr>
          <p:nvPr>
            <p:ph type="body" sz="quarter" idx="13"/>
          </p:nvPr>
        </p:nvSpPr>
        <p:spPr/>
        <p:txBody>
          <a:bodyPr/>
          <a:lstStyle/>
          <a:p>
            <a:r>
              <a:rPr lang="en-CA" dirty="0"/>
              <a:t>Master thesis Project – Theory  </a:t>
            </a:r>
          </a:p>
        </p:txBody>
      </p:sp>
      <p:sp>
        <p:nvSpPr>
          <p:cNvPr id="32" name="36 Rectángulo"/>
          <p:cNvSpPr>
            <a:spLocks noChangeArrowheads="1"/>
          </p:cNvSpPr>
          <p:nvPr/>
        </p:nvSpPr>
        <p:spPr bwMode="auto">
          <a:xfrm>
            <a:off x="1534964" y="6523295"/>
            <a:ext cx="555731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http://www.pomdp.org/tutorial/</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 name="Text Box 16">
            <a:extLst>
              <a:ext uri="{FF2B5EF4-FFF2-40B4-BE49-F238E27FC236}">
                <a16:creationId xmlns:a16="http://schemas.microsoft.com/office/drawing/2014/main" id="{8F32067F-B7C8-49DE-9730-19DF4D05AD79}"/>
              </a:ext>
            </a:extLst>
          </p:cNvPr>
          <p:cNvSpPr txBox="1">
            <a:spLocks noChangeArrowheads="1"/>
          </p:cNvSpPr>
          <p:nvPr/>
        </p:nvSpPr>
        <p:spPr bwMode="auto">
          <a:xfrm>
            <a:off x="2632044" y="2109117"/>
            <a:ext cx="6044412" cy="47354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GB" dirty="0">
                <a:latin typeface="+mj-lt"/>
              </a:rPr>
              <a:t>Attribute-value pair such as “event =shot”. </a:t>
            </a:r>
          </a:p>
          <a:p>
            <a:pPr marL="539750" lvl="1" indent="-171450" algn="just">
              <a:spcBef>
                <a:spcPts val="0"/>
              </a:spcBef>
              <a:buFont typeface="Wingdings" panose="05000000000000000000" pitchFamily="2" charset="2"/>
              <a:buChar char="§"/>
            </a:pPr>
            <a:r>
              <a:rPr lang="en-US" altLang="es-ES_tradnl" b="1" dirty="0">
                <a:solidFill>
                  <a:schemeClr val="tx1"/>
                </a:solidFill>
                <a:latin typeface="+mj-lt"/>
              </a:rPr>
              <a:t>L is all possible combinations of literals in the database</a:t>
            </a:r>
            <a:endParaRPr lang="en-US" altLang="es-ES_tradnl" dirty="0">
              <a:solidFill>
                <a:schemeClr val="tx1"/>
              </a:solidFill>
              <a:latin typeface="+mj-lt"/>
            </a:endParaRPr>
          </a:p>
        </p:txBody>
      </p:sp>
      <p:sp>
        <p:nvSpPr>
          <p:cNvPr id="65" name="Text Box 16">
            <a:extLst>
              <a:ext uri="{FF2B5EF4-FFF2-40B4-BE49-F238E27FC236}">
                <a16:creationId xmlns:a16="http://schemas.microsoft.com/office/drawing/2014/main" id="{A106E2BA-9FB3-4920-B014-9CDD510B732E}"/>
              </a:ext>
            </a:extLst>
          </p:cNvPr>
          <p:cNvSpPr txBox="1">
            <a:spLocks noChangeArrowheads="1"/>
          </p:cNvSpPr>
          <p:nvPr/>
        </p:nvSpPr>
        <p:spPr bwMode="auto">
          <a:xfrm>
            <a:off x="1739887" y="1376986"/>
            <a:ext cx="6936569" cy="657141"/>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b="0" dirty="0">
                <a:latin typeface="+mj-lt"/>
              </a:rPr>
              <a:t> Machine learning method to summarize relations of events that happen sequentially in a database. Their main purpose was establishing associative rules to extract some general rules based on support and conﬁdence.</a:t>
            </a:r>
            <a:endParaRPr lang="en-PH" altLang="es-ES_tradnl" b="0" dirty="0">
              <a:latin typeface="+mj-lt"/>
            </a:endParaRPr>
          </a:p>
        </p:txBody>
      </p:sp>
      <p:sp>
        <p:nvSpPr>
          <p:cNvPr id="66" name="21 Pentágono">
            <a:extLst>
              <a:ext uri="{FF2B5EF4-FFF2-40B4-BE49-F238E27FC236}">
                <a16:creationId xmlns:a16="http://schemas.microsoft.com/office/drawing/2014/main" id="{136B0E02-355C-4B66-94E6-C6BAEC449141}"/>
              </a:ext>
            </a:extLst>
          </p:cNvPr>
          <p:cNvSpPr/>
          <p:nvPr/>
        </p:nvSpPr>
        <p:spPr>
          <a:xfrm>
            <a:off x="854789" y="1376986"/>
            <a:ext cx="818715" cy="657141"/>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Definition </a:t>
            </a:r>
          </a:p>
          <a:p>
            <a:pPr algn="ctr"/>
            <a:r>
              <a:rPr lang="en-PH" sz="1200" b="1" dirty="0"/>
              <a:t>and </a:t>
            </a:r>
          </a:p>
          <a:p>
            <a:pPr algn="ctr"/>
            <a:r>
              <a:rPr lang="en-PH" sz="1200" b="1" dirty="0"/>
              <a:t>Objective</a:t>
            </a:r>
            <a:r>
              <a:rPr lang="en-PH" sz="1200" b="1" baseline="30000" dirty="0"/>
              <a:t>2</a:t>
            </a:r>
          </a:p>
        </p:txBody>
      </p:sp>
      <p:sp>
        <p:nvSpPr>
          <p:cNvPr id="67" name="21 Pentágono">
            <a:extLst>
              <a:ext uri="{FF2B5EF4-FFF2-40B4-BE49-F238E27FC236}">
                <a16:creationId xmlns:a16="http://schemas.microsoft.com/office/drawing/2014/main" id="{B1A1BE1A-0F7B-4364-ABC2-5455EC194F43}"/>
              </a:ext>
            </a:extLst>
          </p:cNvPr>
          <p:cNvSpPr/>
          <p:nvPr/>
        </p:nvSpPr>
        <p:spPr>
          <a:xfrm>
            <a:off x="854789" y="2109117"/>
            <a:ext cx="818715" cy="2471296"/>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p>
          <a:p>
            <a:pPr algn="ctr"/>
            <a:r>
              <a:rPr lang="en-PH" sz="1200" b="1" dirty="0"/>
              <a:t>Relevant </a:t>
            </a:r>
          </a:p>
          <a:p>
            <a:pPr algn="ctr"/>
            <a:r>
              <a:rPr lang="en-PH" sz="1200" b="1" dirty="0"/>
              <a:t>Info</a:t>
            </a:r>
          </a:p>
        </p:txBody>
      </p:sp>
      <p:sp>
        <p:nvSpPr>
          <p:cNvPr id="68" name="Rectángulo 67">
            <a:extLst>
              <a:ext uri="{FF2B5EF4-FFF2-40B4-BE49-F238E27FC236}">
                <a16:creationId xmlns:a16="http://schemas.microsoft.com/office/drawing/2014/main" id="{214F724B-3EDE-472C-9648-995567D80249}"/>
              </a:ext>
            </a:extLst>
          </p:cNvPr>
          <p:cNvSpPr/>
          <p:nvPr/>
        </p:nvSpPr>
        <p:spPr bwMode="auto">
          <a:xfrm>
            <a:off x="377360" y="1376984"/>
            <a:ext cx="411045" cy="4284264"/>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wordArtVert"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bg1"/>
                </a:solidFill>
                <a:effectLst/>
                <a:latin typeface="Arial" charset="0"/>
                <a:ea typeface="ＭＳ Ｐゴシック" charset="-128"/>
                <a:cs typeface="ＭＳ Ｐゴシック" charset="-128"/>
              </a:rPr>
              <a:t>AD-TREE</a:t>
            </a:r>
          </a:p>
        </p:txBody>
      </p:sp>
      <p:sp>
        <p:nvSpPr>
          <p:cNvPr id="69" name="21 Pentágono">
            <a:extLst>
              <a:ext uri="{FF2B5EF4-FFF2-40B4-BE49-F238E27FC236}">
                <a16:creationId xmlns:a16="http://schemas.microsoft.com/office/drawing/2014/main" id="{BAF441B4-60FD-4557-9F69-A1E2C53E786D}"/>
              </a:ext>
            </a:extLst>
          </p:cNvPr>
          <p:cNvSpPr/>
          <p:nvPr/>
        </p:nvSpPr>
        <p:spPr>
          <a:xfrm>
            <a:off x="1807485" y="2109116"/>
            <a:ext cx="730115" cy="473549"/>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Literal</a:t>
            </a:r>
          </a:p>
        </p:txBody>
      </p:sp>
      <p:sp>
        <p:nvSpPr>
          <p:cNvPr id="70" name="21 Pentágono">
            <a:extLst>
              <a:ext uri="{FF2B5EF4-FFF2-40B4-BE49-F238E27FC236}">
                <a16:creationId xmlns:a16="http://schemas.microsoft.com/office/drawing/2014/main" id="{0B8C6711-28F1-44BF-B38F-3ABE02181517}"/>
              </a:ext>
            </a:extLst>
          </p:cNvPr>
          <p:cNvSpPr/>
          <p:nvPr/>
        </p:nvSpPr>
        <p:spPr>
          <a:xfrm>
            <a:off x="1807485" y="2673217"/>
            <a:ext cx="730115" cy="683602"/>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b="1" baseline="30000" dirty="0">
                <a:solidFill>
                  <a:schemeClr val="bg1"/>
                </a:solidFill>
              </a:rPr>
              <a:t>Assoc. rule</a:t>
            </a:r>
          </a:p>
        </p:txBody>
      </p:sp>
      <p:sp>
        <p:nvSpPr>
          <p:cNvPr id="72" name="21 Pentágono">
            <a:extLst>
              <a:ext uri="{FF2B5EF4-FFF2-40B4-BE49-F238E27FC236}">
                <a16:creationId xmlns:a16="http://schemas.microsoft.com/office/drawing/2014/main" id="{338CD78A-141C-44D5-BEF7-764F7214A4D0}"/>
              </a:ext>
            </a:extLst>
          </p:cNvPr>
          <p:cNvSpPr/>
          <p:nvPr/>
        </p:nvSpPr>
        <p:spPr>
          <a:xfrm>
            <a:off x="1807485" y="3458664"/>
            <a:ext cx="730115" cy="537584"/>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Support measure</a:t>
            </a:r>
          </a:p>
        </p:txBody>
      </p:sp>
      <p:sp>
        <p:nvSpPr>
          <p:cNvPr id="73" name="21 Pentágono">
            <a:extLst>
              <a:ext uri="{FF2B5EF4-FFF2-40B4-BE49-F238E27FC236}">
                <a16:creationId xmlns:a16="http://schemas.microsoft.com/office/drawing/2014/main" id="{CA31C0A1-86A7-4F83-A28F-E3015BDBA9CB}"/>
              </a:ext>
            </a:extLst>
          </p:cNvPr>
          <p:cNvSpPr/>
          <p:nvPr/>
        </p:nvSpPr>
        <p:spPr>
          <a:xfrm>
            <a:off x="1807485" y="4094834"/>
            <a:ext cx="730115" cy="481729"/>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Conf. measure</a:t>
            </a:r>
          </a:p>
        </p:txBody>
      </p:sp>
      <p:sp>
        <p:nvSpPr>
          <p:cNvPr id="74" name="Text Box 16">
            <a:extLst>
              <a:ext uri="{FF2B5EF4-FFF2-40B4-BE49-F238E27FC236}">
                <a16:creationId xmlns:a16="http://schemas.microsoft.com/office/drawing/2014/main" id="{8C2033B8-9F2C-434D-8652-07EF4E46B0F6}"/>
              </a:ext>
            </a:extLst>
          </p:cNvPr>
          <p:cNvSpPr txBox="1">
            <a:spLocks noChangeArrowheads="1"/>
          </p:cNvSpPr>
          <p:nvPr/>
        </p:nvSpPr>
        <p:spPr bwMode="auto">
          <a:xfrm>
            <a:off x="2632044" y="2654673"/>
            <a:ext cx="6044412" cy="70191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b="0" dirty="0">
                <a:latin typeface="+mj-lt"/>
              </a:rPr>
              <a:t>S1-&gt;S2. S1 will refer to the ﬁrst event, being the antecedent, and S2 to the conditional event, called the consequent (e.g.</a:t>
            </a:r>
            <a:r>
              <a:rPr lang="en-GB" dirty="0">
                <a:latin typeface="+mj-lt"/>
              </a:rPr>
              <a:t> S1 event = shot and S2 being event = goal</a:t>
            </a:r>
            <a:r>
              <a:rPr lang="en-US" altLang="es-ES_tradnl" b="0" dirty="0">
                <a:latin typeface="+mj-lt"/>
              </a:rPr>
              <a:t>)</a:t>
            </a:r>
          </a:p>
          <a:p>
            <a:pPr marL="539750" lvl="1" indent="-171450" algn="just">
              <a:spcBef>
                <a:spcPts val="0"/>
              </a:spcBef>
              <a:buFont typeface="Wingdings" panose="05000000000000000000" pitchFamily="2" charset="2"/>
              <a:buChar char="§"/>
            </a:pPr>
            <a:r>
              <a:rPr lang="en-GB" b="1" dirty="0">
                <a:solidFill>
                  <a:schemeClr val="tx1"/>
                </a:solidFill>
                <a:latin typeface="+mj-lt"/>
              </a:rPr>
              <a:t>We can understand a time series data set as a compound of rules, each literal associated by time with the following literal</a:t>
            </a:r>
            <a:r>
              <a:rPr lang="en-US" altLang="es-ES_tradnl" b="0" dirty="0">
                <a:latin typeface="+mj-lt"/>
              </a:rPr>
              <a:t> </a:t>
            </a:r>
          </a:p>
        </p:txBody>
      </p:sp>
      <p:sp>
        <p:nvSpPr>
          <p:cNvPr id="76" name="Text Box 16">
            <a:extLst>
              <a:ext uri="{FF2B5EF4-FFF2-40B4-BE49-F238E27FC236}">
                <a16:creationId xmlns:a16="http://schemas.microsoft.com/office/drawing/2014/main" id="{DE2CEF55-9BDC-4F96-8E0A-B7BD8801D47F}"/>
              </a:ext>
            </a:extLst>
          </p:cNvPr>
          <p:cNvSpPr txBox="1">
            <a:spLocks noChangeArrowheads="1"/>
          </p:cNvSpPr>
          <p:nvPr/>
        </p:nvSpPr>
        <p:spPr bwMode="auto">
          <a:xfrm>
            <a:off x="2632044" y="3446761"/>
            <a:ext cx="6044412" cy="53758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GB" dirty="0">
                <a:latin typeface="+mj-lt"/>
              </a:rPr>
              <a:t>Number of records in the database that match all the attribute-value pairs in S (E.g. Count S1,S2)</a:t>
            </a:r>
          </a:p>
          <a:p>
            <a:pPr marL="539750" lvl="1" indent="-171450" algn="just">
              <a:spcBef>
                <a:spcPts val="0"/>
              </a:spcBef>
              <a:buFont typeface="Wingdings" panose="05000000000000000000" pitchFamily="2" charset="2"/>
              <a:buChar char="§"/>
            </a:pPr>
            <a:r>
              <a:rPr lang="en-GB" b="1" dirty="0">
                <a:solidFill>
                  <a:schemeClr val="tx1"/>
                </a:solidFill>
                <a:latin typeface="+mj-lt"/>
              </a:rPr>
              <a:t>The more times an association occurs, the higher its support and signiﬁcance.</a:t>
            </a:r>
          </a:p>
        </p:txBody>
      </p:sp>
      <p:sp>
        <p:nvSpPr>
          <p:cNvPr id="77" name="Text Box 16">
            <a:extLst>
              <a:ext uri="{FF2B5EF4-FFF2-40B4-BE49-F238E27FC236}">
                <a16:creationId xmlns:a16="http://schemas.microsoft.com/office/drawing/2014/main" id="{501DCE0F-BBF6-45F5-852F-7FDBCC6F6049}"/>
              </a:ext>
            </a:extLst>
          </p:cNvPr>
          <p:cNvSpPr txBox="1">
            <a:spLocks noChangeArrowheads="1"/>
          </p:cNvSpPr>
          <p:nvPr/>
        </p:nvSpPr>
        <p:spPr bwMode="auto">
          <a:xfrm>
            <a:off x="2632044" y="4094833"/>
            <a:ext cx="6044412" cy="481729"/>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GB" dirty="0">
                <a:latin typeface="+mj-lt"/>
              </a:rPr>
              <a:t>Conf(S1,S2) = support(S1,S2)/support(S1)</a:t>
            </a:r>
          </a:p>
          <a:p>
            <a:pPr marL="539750" lvl="1" indent="-171450" algn="just">
              <a:spcBef>
                <a:spcPts val="0"/>
              </a:spcBef>
              <a:buFont typeface="Wingdings" panose="05000000000000000000" pitchFamily="2" charset="2"/>
              <a:buChar char="§"/>
            </a:pPr>
            <a:r>
              <a:rPr lang="en-GB" b="1" dirty="0">
                <a:solidFill>
                  <a:schemeClr val="tx1"/>
                </a:solidFill>
                <a:latin typeface="+mj-lt"/>
              </a:rPr>
              <a:t>The higher the measure, the stronger and the more probable an assoc. is</a:t>
            </a:r>
            <a:endParaRPr lang="en-US" altLang="es-ES_tradnl" b="1" dirty="0">
              <a:solidFill>
                <a:schemeClr val="tx1"/>
              </a:solidFill>
              <a:latin typeface="+mj-lt"/>
            </a:endParaRPr>
          </a:p>
        </p:txBody>
      </p:sp>
      <p:sp>
        <p:nvSpPr>
          <p:cNvPr id="79" name="21 Pentágono">
            <a:extLst>
              <a:ext uri="{FF2B5EF4-FFF2-40B4-BE49-F238E27FC236}">
                <a16:creationId xmlns:a16="http://schemas.microsoft.com/office/drawing/2014/main" id="{BF303178-BA49-45EC-9AF9-1B51C623E4EC}"/>
              </a:ext>
            </a:extLst>
          </p:cNvPr>
          <p:cNvSpPr/>
          <p:nvPr/>
        </p:nvSpPr>
        <p:spPr>
          <a:xfrm>
            <a:off x="854789" y="4682515"/>
            <a:ext cx="818715" cy="962378"/>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Data Structure</a:t>
            </a:r>
          </a:p>
        </p:txBody>
      </p:sp>
      <p:sp>
        <p:nvSpPr>
          <p:cNvPr id="80" name="21 Pentágono">
            <a:extLst>
              <a:ext uri="{FF2B5EF4-FFF2-40B4-BE49-F238E27FC236}">
                <a16:creationId xmlns:a16="http://schemas.microsoft.com/office/drawing/2014/main" id="{ECC9510B-CF26-41C2-8D52-D83D5E8F1795}"/>
              </a:ext>
            </a:extLst>
          </p:cNvPr>
          <p:cNvSpPr/>
          <p:nvPr/>
        </p:nvSpPr>
        <p:spPr>
          <a:xfrm>
            <a:off x="1807485" y="4682516"/>
            <a:ext cx="730115" cy="328467"/>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AD nodes</a:t>
            </a:r>
          </a:p>
        </p:txBody>
      </p:sp>
      <p:sp>
        <p:nvSpPr>
          <p:cNvPr id="82" name="Text Box 16">
            <a:extLst>
              <a:ext uri="{FF2B5EF4-FFF2-40B4-BE49-F238E27FC236}">
                <a16:creationId xmlns:a16="http://schemas.microsoft.com/office/drawing/2014/main" id="{C5CB846E-065E-43E4-8F44-A2C5284DAA87}"/>
              </a:ext>
            </a:extLst>
          </p:cNvPr>
          <p:cNvSpPr txBox="1">
            <a:spLocks noChangeArrowheads="1"/>
          </p:cNvSpPr>
          <p:nvPr/>
        </p:nvSpPr>
        <p:spPr bwMode="auto">
          <a:xfrm>
            <a:off x="2632044" y="4682515"/>
            <a:ext cx="6044412" cy="328467"/>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dirty="0" err="1"/>
              <a:t>AnADnoderepresentsa</a:t>
            </a:r>
            <a:r>
              <a:rPr lang="en-US" dirty="0"/>
              <a:t> query and stores the number of times that query happens.</a:t>
            </a:r>
            <a:endParaRPr lang="en-US" altLang="es-ES_tradnl" b="1" dirty="0">
              <a:solidFill>
                <a:schemeClr val="tx1"/>
              </a:solidFill>
              <a:latin typeface="+mj-lt"/>
            </a:endParaRPr>
          </a:p>
        </p:txBody>
      </p:sp>
      <p:sp>
        <p:nvSpPr>
          <p:cNvPr id="83" name="21 Pentágono">
            <a:extLst>
              <a:ext uri="{FF2B5EF4-FFF2-40B4-BE49-F238E27FC236}">
                <a16:creationId xmlns:a16="http://schemas.microsoft.com/office/drawing/2014/main" id="{273104E9-D578-4501-BD6E-0B51B4B69059}"/>
              </a:ext>
            </a:extLst>
          </p:cNvPr>
          <p:cNvSpPr/>
          <p:nvPr/>
        </p:nvSpPr>
        <p:spPr>
          <a:xfrm>
            <a:off x="1807485" y="5107310"/>
            <a:ext cx="730115" cy="537584"/>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vary nodes</a:t>
            </a:r>
          </a:p>
        </p:txBody>
      </p:sp>
      <p:sp>
        <p:nvSpPr>
          <p:cNvPr id="84" name="Text Box 16">
            <a:extLst>
              <a:ext uri="{FF2B5EF4-FFF2-40B4-BE49-F238E27FC236}">
                <a16:creationId xmlns:a16="http://schemas.microsoft.com/office/drawing/2014/main" id="{4DA6750E-DFC4-47CA-891C-1A61342E28C5}"/>
              </a:ext>
            </a:extLst>
          </p:cNvPr>
          <p:cNvSpPr txBox="1">
            <a:spLocks noChangeArrowheads="1"/>
          </p:cNvSpPr>
          <p:nvPr/>
        </p:nvSpPr>
        <p:spPr bwMode="auto">
          <a:xfrm>
            <a:off x="2632044" y="5107309"/>
            <a:ext cx="6044412" cy="53758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dirty="0"/>
              <a:t>Each </a:t>
            </a:r>
            <a:r>
              <a:rPr lang="en-US" dirty="0" err="1"/>
              <a:t>ADnode</a:t>
            </a:r>
            <a:r>
              <a:rPr lang="en-US" dirty="0"/>
              <a:t>, has child-nodes called "vary nodes" These "vary nodes" do not store counts but group </a:t>
            </a:r>
            <a:r>
              <a:rPr lang="en-US" dirty="0" err="1"/>
              <a:t>ADnodes</a:t>
            </a:r>
            <a:r>
              <a:rPr lang="en-US" dirty="0"/>
              <a:t> with one only feature. It can also contain the most common value (mcv).</a:t>
            </a:r>
            <a:endParaRPr lang="en-US" altLang="es-ES_tradnl" b="1" dirty="0">
              <a:solidFill>
                <a:schemeClr val="tx1"/>
              </a:solidFill>
              <a:latin typeface="+mj-lt"/>
            </a:endParaRPr>
          </a:p>
        </p:txBody>
      </p:sp>
      <p:pic>
        <p:nvPicPr>
          <p:cNvPr id="11" name="Imagen 10">
            <a:extLst>
              <a:ext uri="{FF2B5EF4-FFF2-40B4-BE49-F238E27FC236}">
                <a16:creationId xmlns:a16="http://schemas.microsoft.com/office/drawing/2014/main" id="{D95ED562-0910-489E-BCE7-256CBD357B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39887" y="1200487"/>
            <a:ext cx="7078676" cy="4757119"/>
          </a:xfrm>
          <a:prstGeom prst="rect">
            <a:avLst/>
          </a:prstGeom>
        </p:spPr>
      </p:pic>
      <p:sp>
        <p:nvSpPr>
          <p:cNvPr id="27" name="Rectangle 1">
            <a:extLst>
              <a:ext uri="{FF2B5EF4-FFF2-40B4-BE49-F238E27FC236}">
                <a16:creationId xmlns:a16="http://schemas.microsoft.com/office/drawing/2014/main" id="{4643863B-0223-4319-9BC2-422D5F65CF5B}"/>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36030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0158"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AN AD-TREE IS CREATED TO COUNT REPETITION OF EVENTS AND POTENTIAL TRANSITIONS (</a:t>
            </a:r>
            <a:r>
              <a:rPr lang="en-US" sz="2000" dirty="0" err="1"/>
              <a:t>i</a:t>
            </a:r>
            <a:r>
              <a:rPr lang="en-US" sz="2000" dirty="0"/>
              <a:t>)</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Imagen 8">
            <a:extLst>
              <a:ext uri="{FF2B5EF4-FFF2-40B4-BE49-F238E27FC236}">
                <a16:creationId xmlns:a16="http://schemas.microsoft.com/office/drawing/2014/main" id="{944F2D2F-E914-42C6-92BA-A8B52E611A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719" y="1954895"/>
            <a:ext cx="4201111" cy="4458322"/>
          </a:xfrm>
          <a:prstGeom prst="rect">
            <a:avLst/>
          </a:prstGeom>
        </p:spPr>
      </p:pic>
      <p:sp>
        <p:nvSpPr>
          <p:cNvPr id="16" name="Triángulo isósceles 15">
            <a:extLst>
              <a:ext uri="{FF2B5EF4-FFF2-40B4-BE49-F238E27FC236}">
                <a16:creationId xmlns:a16="http://schemas.microsoft.com/office/drawing/2014/main" id="{7EECF29B-9241-484D-86CC-D3FC50B2B051}"/>
              </a:ext>
            </a:extLst>
          </p:cNvPr>
          <p:cNvSpPr/>
          <p:nvPr/>
        </p:nvSpPr>
        <p:spPr bwMode="auto">
          <a:xfrm rot="5400000">
            <a:off x="4319693" y="3496853"/>
            <a:ext cx="1653668" cy="362554"/>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2" name="5 Rectángulo">
            <a:extLst>
              <a:ext uri="{FF2B5EF4-FFF2-40B4-BE49-F238E27FC236}">
                <a16:creationId xmlns:a16="http://schemas.microsoft.com/office/drawing/2014/main" id="{67AE2BFB-FEC0-4A8A-992D-B1BB8EA7F91A}"/>
              </a:ext>
            </a:extLst>
          </p:cNvPr>
          <p:cNvSpPr/>
          <p:nvPr/>
        </p:nvSpPr>
        <p:spPr bwMode="auto">
          <a:xfrm>
            <a:off x="503648" y="1468438"/>
            <a:ext cx="4234182" cy="25360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Node’s</a:t>
            </a:r>
            <a:r>
              <a:rPr lang="es-ES" sz="1400" b="1" u="sng" dirty="0">
                <a:latin typeface="Arial" charset="0"/>
                <a:ea typeface="ＭＳ Ｐゴシック" charset="-128"/>
              </a:rPr>
              <a:t> table</a:t>
            </a:r>
            <a:endParaRPr lang="es-ES" sz="1400" b="1" u="sng" baseline="30000" dirty="0"/>
          </a:p>
        </p:txBody>
      </p:sp>
      <p:sp>
        <p:nvSpPr>
          <p:cNvPr id="17" name="Rectángulo 16">
            <a:extLst>
              <a:ext uri="{FF2B5EF4-FFF2-40B4-BE49-F238E27FC236}">
                <a16:creationId xmlns:a16="http://schemas.microsoft.com/office/drawing/2014/main" id="{EB0D880D-85F6-483C-980C-DD40CCAA4288}"/>
              </a:ext>
            </a:extLst>
          </p:cNvPr>
          <p:cNvSpPr/>
          <p:nvPr/>
        </p:nvSpPr>
        <p:spPr>
          <a:xfrm>
            <a:off x="5471820" y="2851296"/>
            <a:ext cx="3348652" cy="1815882"/>
          </a:xfrm>
          <a:prstGeom prst="rect">
            <a:avLst/>
          </a:prstGeom>
        </p:spPr>
        <p:txBody>
          <a:bodyPr wrap="square">
            <a:spAutoFit/>
          </a:bodyPr>
          <a:lstStyle/>
          <a:p>
            <a:pPr marL="285750" indent="-285750">
              <a:buFont typeface="Arial" panose="020B0604020202020204" pitchFamily="34" charset="0"/>
              <a:buChar char="•"/>
            </a:pPr>
            <a:r>
              <a:rPr lang="en-GB" sz="1400" dirty="0"/>
              <a:t>AD-tree table with all the variables related to s &lt;</a:t>
            </a:r>
            <a:r>
              <a:rPr lang="en-GB" sz="1400" dirty="0" err="1"/>
              <a:t>x,h</a:t>
            </a:r>
            <a:r>
              <a:rPr lang="en-GB" sz="1400" dirty="0"/>
              <a:t>&gt; </a:t>
            </a:r>
          </a:p>
          <a:p>
            <a:pPr marL="742950" lvl="1" indent="-285750">
              <a:buFont typeface="Arial" panose="020B0604020202020204" pitchFamily="34" charset="0"/>
              <a:buChar char="•"/>
            </a:pPr>
            <a:r>
              <a:rPr lang="en-GB" sz="1400" dirty="0" err="1"/>
              <a:t>NodeId</a:t>
            </a:r>
            <a:r>
              <a:rPr lang="en-GB" sz="1400" dirty="0"/>
              <a:t> is added to each Node working as a unique key for each node </a:t>
            </a:r>
          </a:p>
          <a:p>
            <a:pPr marL="742950" lvl="1" indent="-285750">
              <a:buFont typeface="Arial" panose="020B0604020202020204" pitchFamily="34" charset="0"/>
              <a:buChar char="•"/>
            </a:pPr>
            <a:r>
              <a:rPr lang="en-GB" sz="1400" dirty="0"/>
              <a:t>Occurrence, standing for how many times each state event happens in the whole dataset,</a:t>
            </a:r>
          </a:p>
        </p:txBody>
      </p:sp>
      <p:sp>
        <p:nvSpPr>
          <p:cNvPr id="34" name="5 Rectángulo">
            <a:extLst>
              <a:ext uri="{FF2B5EF4-FFF2-40B4-BE49-F238E27FC236}">
                <a16:creationId xmlns:a16="http://schemas.microsoft.com/office/drawing/2014/main" id="{7B39090B-3D24-40F2-B4AD-8C77C4FEA010}"/>
              </a:ext>
            </a:extLst>
          </p:cNvPr>
          <p:cNvSpPr/>
          <p:nvPr/>
        </p:nvSpPr>
        <p:spPr bwMode="auto">
          <a:xfrm>
            <a:off x="5436096" y="2241278"/>
            <a:ext cx="3171185" cy="46764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Explanation</a:t>
            </a:r>
            <a:endParaRPr lang="es-ES" sz="1400" b="1" u="sng" baseline="30000" dirty="0"/>
          </a:p>
        </p:txBody>
      </p:sp>
      <p:grpSp>
        <p:nvGrpSpPr>
          <p:cNvPr id="19" name="Grupo 18">
            <a:extLst>
              <a:ext uri="{FF2B5EF4-FFF2-40B4-BE49-F238E27FC236}">
                <a16:creationId xmlns:a16="http://schemas.microsoft.com/office/drawing/2014/main" id="{5646C78B-6CEF-4C40-AED3-A016D3C7B1AD}"/>
              </a:ext>
            </a:extLst>
          </p:cNvPr>
          <p:cNvGrpSpPr/>
          <p:nvPr/>
        </p:nvGrpSpPr>
        <p:grpSpPr>
          <a:xfrm rot="5400000">
            <a:off x="7747196" y="1441205"/>
            <a:ext cx="1318518" cy="540002"/>
            <a:chOff x="512058" y="1871515"/>
            <a:chExt cx="7956651" cy="898943"/>
          </a:xfrm>
        </p:grpSpPr>
        <p:sp>
          <p:nvSpPr>
            <p:cNvPr id="20" name="AutoShape 10">
              <a:extLst>
                <a:ext uri="{FF2B5EF4-FFF2-40B4-BE49-F238E27FC236}">
                  <a16:creationId xmlns:a16="http://schemas.microsoft.com/office/drawing/2014/main" id="{C0043BB3-5989-4243-B68F-04DEFCE30F45}"/>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21" name="AutoShape 11">
              <a:extLst>
                <a:ext uri="{FF2B5EF4-FFF2-40B4-BE49-F238E27FC236}">
                  <a16:creationId xmlns:a16="http://schemas.microsoft.com/office/drawing/2014/main" id="{BF5DF09A-BFB9-44C7-BAB7-8202AA3E271E}"/>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2" name="AutoShape 11">
              <a:extLst>
                <a:ext uri="{FF2B5EF4-FFF2-40B4-BE49-F238E27FC236}">
                  <a16:creationId xmlns:a16="http://schemas.microsoft.com/office/drawing/2014/main" id="{2F9D84A0-3F41-404D-A21F-FE35C7D22158}"/>
                </a:ext>
              </a:extLst>
            </p:cNvPr>
            <p:cNvSpPr>
              <a:spLocks noChangeArrowheads="1"/>
            </p:cNvSpPr>
            <p:nvPr/>
          </p:nvSpPr>
          <p:spPr bwMode="auto">
            <a:xfrm>
              <a:off x="2137341" y="1871518"/>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3" name="AutoShape 11">
              <a:extLst>
                <a:ext uri="{FF2B5EF4-FFF2-40B4-BE49-F238E27FC236}">
                  <a16:creationId xmlns:a16="http://schemas.microsoft.com/office/drawing/2014/main" id="{F8BCC480-EF81-4187-934B-78A8F30AFFC8}"/>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4" name="AutoShape 11">
              <a:extLst>
                <a:ext uri="{FF2B5EF4-FFF2-40B4-BE49-F238E27FC236}">
                  <a16:creationId xmlns:a16="http://schemas.microsoft.com/office/drawing/2014/main" id="{6274CA5B-074F-4620-B367-C6406CE6516E}"/>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25" name="Rectangle 1">
            <a:extLst>
              <a:ext uri="{FF2B5EF4-FFF2-40B4-BE49-F238E27FC236}">
                <a16:creationId xmlns:a16="http://schemas.microsoft.com/office/drawing/2014/main" id="{202C6AAD-30E3-4D4A-AED7-CDF19BBABB4A}"/>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910522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1181"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764609"/>
          </a:xfrm>
        </p:spPr>
        <p:txBody>
          <a:bodyPr/>
          <a:lstStyle/>
          <a:p>
            <a:r>
              <a:rPr lang="en-US" sz="2000" dirty="0"/>
              <a:t>AN AD-TREE IS CREATED TO COUNT REPETITION OF EVENTS AND POTENTIAL TRANSITIONS (ii)</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Imagen 11">
            <a:extLst>
              <a:ext uri="{FF2B5EF4-FFF2-40B4-BE49-F238E27FC236}">
                <a16:creationId xmlns:a16="http://schemas.microsoft.com/office/drawing/2014/main" id="{F0FF5804-9DB9-4490-83E2-08AAD05999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9632" y="1808631"/>
            <a:ext cx="1162212" cy="2753109"/>
          </a:xfrm>
          <a:prstGeom prst="rect">
            <a:avLst/>
          </a:prstGeom>
        </p:spPr>
      </p:pic>
      <p:pic>
        <p:nvPicPr>
          <p:cNvPr id="14" name="Imagen 13">
            <a:extLst>
              <a:ext uri="{FF2B5EF4-FFF2-40B4-BE49-F238E27FC236}">
                <a16:creationId xmlns:a16="http://schemas.microsoft.com/office/drawing/2014/main" id="{E0C32B43-28CF-4F90-AD8E-6A72F2D3CB4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01964" y="1808631"/>
            <a:ext cx="1438476" cy="2781688"/>
          </a:xfrm>
          <a:prstGeom prst="rect">
            <a:avLst/>
          </a:prstGeom>
        </p:spPr>
      </p:pic>
      <p:sp>
        <p:nvSpPr>
          <p:cNvPr id="19" name="5 Rectángulo">
            <a:extLst>
              <a:ext uri="{FF2B5EF4-FFF2-40B4-BE49-F238E27FC236}">
                <a16:creationId xmlns:a16="http://schemas.microsoft.com/office/drawing/2014/main" id="{7C134630-CD59-41B5-9033-16EC203AA3D1}"/>
              </a:ext>
            </a:extLst>
          </p:cNvPr>
          <p:cNvSpPr/>
          <p:nvPr/>
        </p:nvSpPr>
        <p:spPr bwMode="auto">
          <a:xfrm>
            <a:off x="1062952" y="1268760"/>
            <a:ext cx="1718932" cy="3238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Reward</a:t>
            </a:r>
            <a:r>
              <a:rPr lang="es-ES" sz="1400" b="1" u="sng" dirty="0">
                <a:latin typeface="Arial" charset="0"/>
                <a:ea typeface="ＭＳ Ｐゴシック" charset="-128"/>
              </a:rPr>
              <a:t> table</a:t>
            </a:r>
            <a:endParaRPr lang="es-ES" sz="1400" b="1" u="sng" baseline="30000" dirty="0"/>
          </a:p>
        </p:txBody>
      </p:sp>
      <p:sp>
        <p:nvSpPr>
          <p:cNvPr id="20" name="5 Rectángulo">
            <a:extLst>
              <a:ext uri="{FF2B5EF4-FFF2-40B4-BE49-F238E27FC236}">
                <a16:creationId xmlns:a16="http://schemas.microsoft.com/office/drawing/2014/main" id="{99760A88-04B1-4ABB-B67B-BDF9ECF23B98}"/>
              </a:ext>
            </a:extLst>
          </p:cNvPr>
          <p:cNvSpPr/>
          <p:nvPr/>
        </p:nvSpPr>
        <p:spPr bwMode="auto">
          <a:xfrm>
            <a:off x="3454559" y="1268760"/>
            <a:ext cx="1718932" cy="3238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edges</a:t>
            </a:r>
            <a:r>
              <a:rPr lang="es-ES" sz="1400" b="1" u="sng" dirty="0">
                <a:latin typeface="Arial" charset="0"/>
                <a:ea typeface="ＭＳ Ｐゴシック" charset="-128"/>
              </a:rPr>
              <a:t> table</a:t>
            </a:r>
            <a:endParaRPr lang="es-ES" sz="1400" b="1" u="sng" baseline="30000" dirty="0"/>
          </a:p>
        </p:txBody>
      </p:sp>
      <p:sp>
        <p:nvSpPr>
          <p:cNvPr id="21" name="5 Rectángulo">
            <a:extLst>
              <a:ext uri="{FF2B5EF4-FFF2-40B4-BE49-F238E27FC236}">
                <a16:creationId xmlns:a16="http://schemas.microsoft.com/office/drawing/2014/main" id="{76D97104-5530-407A-A59C-834584F964D3}"/>
              </a:ext>
            </a:extLst>
          </p:cNvPr>
          <p:cNvSpPr/>
          <p:nvPr/>
        </p:nvSpPr>
        <p:spPr bwMode="auto">
          <a:xfrm>
            <a:off x="5846164" y="1268760"/>
            <a:ext cx="1952897" cy="3238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node_info</a:t>
            </a:r>
            <a:r>
              <a:rPr lang="es-ES" sz="1400" b="1" u="sng" dirty="0">
                <a:latin typeface="Arial" charset="0"/>
                <a:ea typeface="ＭＳ Ｐゴシック" charset="-128"/>
              </a:rPr>
              <a:t> table</a:t>
            </a:r>
            <a:endParaRPr lang="es-ES" sz="1400" b="1" u="sng" baseline="30000" dirty="0"/>
          </a:p>
        </p:txBody>
      </p:sp>
      <p:sp>
        <p:nvSpPr>
          <p:cNvPr id="22" name="22 Rectángulo">
            <a:extLst>
              <a:ext uri="{FF2B5EF4-FFF2-40B4-BE49-F238E27FC236}">
                <a16:creationId xmlns:a16="http://schemas.microsoft.com/office/drawing/2014/main" id="{57C4E016-3956-4394-8DF2-A478205B9F77}"/>
              </a:ext>
            </a:extLst>
          </p:cNvPr>
          <p:cNvSpPr/>
          <p:nvPr/>
        </p:nvSpPr>
        <p:spPr bwMode="auto">
          <a:xfrm>
            <a:off x="385452" y="4777764"/>
            <a:ext cx="730164" cy="1146468"/>
          </a:xfrm>
          <a:prstGeom prst="rect">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Expla-nation</a:t>
            </a:r>
            <a:endParaRPr lang="es-ES" sz="1400" b="1" dirty="0">
              <a:solidFill>
                <a:schemeClr val="bg1"/>
              </a:solidFill>
              <a:latin typeface="Arial" charset="0"/>
              <a:ea typeface="ＭＳ Ｐゴシック" charset="-128"/>
            </a:endParaRPr>
          </a:p>
        </p:txBody>
      </p:sp>
      <p:sp>
        <p:nvSpPr>
          <p:cNvPr id="23" name="8 CuadroTexto">
            <a:extLst>
              <a:ext uri="{FF2B5EF4-FFF2-40B4-BE49-F238E27FC236}">
                <a16:creationId xmlns:a16="http://schemas.microsoft.com/office/drawing/2014/main" id="{B93BD28E-5867-4927-B9E7-43B8B5742CD9}"/>
              </a:ext>
            </a:extLst>
          </p:cNvPr>
          <p:cNvSpPr txBox="1"/>
          <p:nvPr/>
        </p:nvSpPr>
        <p:spPr bwMode="auto">
          <a:xfrm>
            <a:off x="1171591" y="4777764"/>
            <a:ext cx="1970333" cy="1146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It stores the rewards given to actions.</a:t>
            </a:r>
          </a:p>
          <a:p>
            <a:pPr marL="363538">
              <a:spcAft>
                <a:spcPts val="100"/>
              </a:spcAft>
            </a:pPr>
            <a:r>
              <a:rPr lang="en-US" sz="1100" dirty="0">
                <a:solidFill>
                  <a:schemeClr val="tx1"/>
                </a:solidFill>
                <a:latin typeface="+mj-lt"/>
              </a:rPr>
              <a:t> Receiving a Goal gives a reward of -1, </a:t>
            </a:r>
          </a:p>
          <a:p>
            <a:pPr marL="363538">
              <a:spcAft>
                <a:spcPts val="100"/>
              </a:spcAft>
            </a:pPr>
            <a:r>
              <a:rPr lang="en-US" sz="1100" dirty="0">
                <a:solidFill>
                  <a:schemeClr val="tx1"/>
                </a:solidFill>
                <a:latin typeface="+mj-lt"/>
              </a:rPr>
              <a:t>Scoring a goal = +1, </a:t>
            </a:r>
          </a:p>
          <a:p>
            <a:pPr marL="363538">
              <a:spcAft>
                <a:spcPts val="100"/>
              </a:spcAft>
            </a:pPr>
            <a:r>
              <a:rPr lang="en-US" sz="1100" dirty="0">
                <a:solidFill>
                  <a:schemeClr val="tx1"/>
                </a:solidFill>
                <a:latin typeface="+mj-lt"/>
              </a:rPr>
              <a:t>Else, 0</a:t>
            </a:r>
            <a:endParaRPr lang="en-US" sz="1100" b="1" dirty="0">
              <a:solidFill>
                <a:schemeClr val="tx1"/>
              </a:solidFill>
              <a:latin typeface="+mj-lt"/>
            </a:endParaRPr>
          </a:p>
        </p:txBody>
      </p:sp>
      <p:sp>
        <p:nvSpPr>
          <p:cNvPr id="24" name="8 CuadroTexto">
            <a:extLst>
              <a:ext uri="{FF2B5EF4-FFF2-40B4-BE49-F238E27FC236}">
                <a16:creationId xmlns:a16="http://schemas.microsoft.com/office/drawing/2014/main" id="{74C3A46A-342C-4CB9-A19F-7196407BBC3F}"/>
              </a:ext>
            </a:extLst>
          </p:cNvPr>
          <p:cNvSpPr txBox="1"/>
          <p:nvPr/>
        </p:nvSpPr>
        <p:spPr bwMode="auto">
          <a:xfrm>
            <a:off x="3141924" y="4777764"/>
            <a:ext cx="2481302" cy="95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It stores the links between nodes in the dataset and its occurrence. </a:t>
            </a:r>
          </a:p>
          <a:p>
            <a:pPr>
              <a:spcAft>
                <a:spcPts val="100"/>
              </a:spcAft>
            </a:pPr>
            <a:r>
              <a:rPr lang="en-US" sz="1100" dirty="0">
                <a:solidFill>
                  <a:schemeClr val="tx1"/>
                </a:solidFill>
                <a:latin typeface="+mj-lt"/>
              </a:rPr>
              <a:t>The Variables </a:t>
            </a:r>
            <a:r>
              <a:rPr lang="en-US" sz="1100" dirty="0" err="1">
                <a:solidFill>
                  <a:schemeClr val="tx1"/>
                </a:solidFill>
                <a:latin typeface="+mj-lt"/>
              </a:rPr>
              <a:t>FromId</a:t>
            </a:r>
            <a:r>
              <a:rPr lang="en-US" sz="1100" dirty="0">
                <a:solidFill>
                  <a:schemeClr val="tx1"/>
                </a:solidFill>
                <a:latin typeface="+mj-lt"/>
              </a:rPr>
              <a:t> and </a:t>
            </a:r>
            <a:r>
              <a:rPr lang="en-US" sz="1100" dirty="0" err="1">
                <a:solidFill>
                  <a:schemeClr val="tx1"/>
                </a:solidFill>
                <a:latin typeface="+mj-lt"/>
              </a:rPr>
              <a:t>ToId</a:t>
            </a:r>
            <a:r>
              <a:rPr lang="en-US" sz="1100" dirty="0">
                <a:solidFill>
                  <a:schemeClr val="tx1"/>
                </a:solidFill>
                <a:latin typeface="+mj-lt"/>
              </a:rPr>
              <a:t> refers to the link created between two nodes</a:t>
            </a:r>
            <a:endParaRPr lang="en-US" sz="1100" b="1" dirty="0">
              <a:solidFill>
                <a:schemeClr val="tx1"/>
              </a:solidFill>
              <a:latin typeface="+mj-lt"/>
            </a:endParaRPr>
          </a:p>
        </p:txBody>
      </p:sp>
      <p:sp>
        <p:nvSpPr>
          <p:cNvPr id="25" name="8 CuadroTexto">
            <a:extLst>
              <a:ext uri="{FF2B5EF4-FFF2-40B4-BE49-F238E27FC236}">
                <a16:creationId xmlns:a16="http://schemas.microsoft.com/office/drawing/2014/main" id="{8016CD03-B731-4AF2-969C-AE7196087812}"/>
              </a:ext>
            </a:extLst>
          </p:cNvPr>
          <p:cNvSpPr txBox="1"/>
          <p:nvPr/>
        </p:nvSpPr>
        <p:spPr bwMode="auto">
          <a:xfrm>
            <a:off x="5846165" y="4777764"/>
            <a:ext cx="248033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It stores the original pair of unique keys from the original table with the matching </a:t>
            </a:r>
            <a:r>
              <a:rPr lang="en-US" sz="1100" dirty="0" err="1">
                <a:solidFill>
                  <a:schemeClr val="tx1"/>
                </a:solidFill>
                <a:latin typeface="+mj-lt"/>
              </a:rPr>
              <a:t>NodeId</a:t>
            </a:r>
            <a:endParaRPr lang="en-US" sz="1100" b="1" dirty="0">
              <a:solidFill>
                <a:schemeClr val="tx1"/>
              </a:solidFill>
              <a:latin typeface="+mj-lt"/>
            </a:endParaRPr>
          </a:p>
        </p:txBody>
      </p:sp>
      <p:pic>
        <p:nvPicPr>
          <p:cNvPr id="7" name="Imagen 6">
            <a:extLst>
              <a:ext uri="{FF2B5EF4-FFF2-40B4-BE49-F238E27FC236}">
                <a16:creationId xmlns:a16="http://schemas.microsoft.com/office/drawing/2014/main" id="{6220CE06-FF99-4959-ACF4-0E83709D4F5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38266" y="1718087"/>
            <a:ext cx="2228319" cy="3001553"/>
          </a:xfrm>
          <a:prstGeom prst="rect">
            <a:avLst/>
          </a:prstGeom>
        </p:spPr>
      </p:pic>
      <p:grpSp>
        <p:nvGrpSpPr>
          <p:cNvPr id="26" name="Grupo 25">
            <a:extLst>
              <a:ext uri="{FF2B5EF4-FFF2-40B4-BE49-F238E27FC236}">
                <a16:creationId xmlns:a16="http://schemas.microsoft.com/office/drawing/2014/main" id="{DF9823FC-0BB9-4FD8-BFEB-E13580B07888}"/>
              </a:ext>
            </a:extLst>
          </p:cNvPr>
          <p:cNvGrpSpPr/>
          <p:nvPr/>
        </p:nvGrpSpPr>
        <p:grpSpPr>
          <a:xfrm rot="5400000">
            <a:off x="7747196" y="1441205"/>
            <a:ext cx="1318518" cy="540002"/>
            <a:chOff x="512058" y="1871515"/>
            <a:chExt cx="7956651" cy="898943"/>
          </a:xfrm>
        </p:grpSpPr>
        <p:sp>
          <p:nvSpPr>
            <p:cNvPr id="27" name="AutoShape 10">
              <a:extLst>
                <a:ext uri="{FF2B5EF4-FFF2-40B4-BE49-F238E27FC236}">
                  <a16:creationId xmlns:a16="http://schemas.microsoft.com/office/drawing/2014/main" id="{B2D3EE67-A77D-47DD-828B-799EBCC9C71D}"/>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28" name="AutoShape 11">
              <a:extLst>
                <a:ext uri="{FF2B5EF4-FFF2-40B4-BE49-F238E27FC236}">
                  <a16:creationId xmlns:a16="http://schemas.microsoft.com/office/drawing/2014/main" id="{C5C67E8C-F3B9-4B2A-9EE1-5EDCB6889462}"/>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9" name="AutoShape 11">
              <a:extLst>
                <a:ext uri="{FF2B5EF4-FFF2-40B4-BE49-F238E27FC236}">
                  <a16:creationId xmlns:a16="http://schemas.microsoft.com/office/drawing/2014/main" id="{2FF33D3B-F790-4CB3-83A4-6F39FA707F22}"/>
                </a:ext>
              </a:extLst>
            </p:cNvPr>
            <p:cNvSpPr>
              <a:spLocks noChangeArrowheads="1"/>
            </p:cNvSpPr>
            <p:nvPr/>
          </p:nvSpPr>
          <p:spPr bwMode="auto">
            <a:xfrm>
              <a:off x="2137341" y="1871518"/>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0" name="AutoShape 11">
              <a:extLst>
                <a:ext uri="{FF2B5EF4-FFF2-40B4-BE49-F238E27FC236}">
                  <a16:creationId xmlns:a16="http://schemas.microsoft.com/office/drawing/2014/main" id="{E07C82EA-4D39-483D-80A9-E24930BD3E23}"/>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1" name="AutoShape 11">
              <a:extLst>
                <a:ext uri="{FF2B5EF4-FFF2-40B4-BE49-F238E27FC236}">
                  <a16:creationId xmlns:a16="http://schemas.microsoft.com/office/drawing/2014/main" id="{F001AE3D-85FB-4CFD-8116-FBE6FC5E6671}"/>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32" name="Rectangle 1">
            <a:extLst>
              <a:ext uri="{FF2B5EF4-FFF2-40B4-BE49-F238E27FC236}">
                <a16:creationId xmlns:a16="http://schemas.microsoft.com/office/drawing/2014/main" id="{44994A6B-2464-402D-9007-BDD27B946BB8}"/>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719282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16046"/>
          </a:xfrm>
          <a:prstGeom prst="rect">
            <a:avLst/>
          </a:prstGeom>
        </p:spPr>
        <p:txBody>
          <a:bodyPr vert="horz" wrap="square" lIns="91440" tIns="45720" rIns="91440" bIns="45720" rtlCol="0">
            <a:spAutoFit/>
          </a:bodyPr>
          <a:lstStyle/>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400" b="1" i="0" u="none" strike="noStrike" kern="1200" cap="none" spc="0" normalizeH="0" baseline="0" noProof="0" dirty="0">
                <a:ln>
                  <a:noFill/>
                </a:ln>
                <a:solidFill>
                  <a:srgbClr val="00B0CA"/>
                </a:solidFill>
                <a:effectLst/>
                <a:uLnTx/>
                <a:uFillTx/>
                <a:latin typeface="Arial"/>
                <a:ea typeface="ＭＳ Ｐゴシック" pitchFamily="34" charset="-128"/>
                <a:cs typeface="+mn-cs"/>
              </a:rPr>
              <a:t>Introduction to the Hockey Project</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400" b="1" i="0" u="none" strike="noStrike" kern="1200" cap="none" spc="0" normalizeH="0" baseline="0" noProof="0" dirty="0">
                <a:ln>
                  <a:noFill/>
                </a:ln>
                <a:solidFill>
                  <a:srgbClr val="5A5A5A"/>
                </a:solidFill>
                <a:effectLst/>
                <a:uLnTx/>
                <a:uFillTx/>
                <a:latin typeface="Arial"/>
                <a:ea typeface="ＭＳ Ｐゴシック" pitchFamily="34" charset="-128"/>
                <a:cs typeface="+mn-cs"/>
              </a:rPr>
              <a:t>Master thesis Project</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      Objective</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      Data</a:t>
            </a:r>
          </a:p>
          <a:p>
            <a:pPr marL="271463"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Methodology</a:t>
            </a:r>
          </a:p>
          <a:p>
            <a:pPr marL="271463" lvl="0" eaLnBrk="0" fontAlgn="base" hangingPunct="0">
              <a:spcBef>
                <a:spcPts val="1800"/>
              </a:spcBef>
              <a:spcAft>
                <a:spcPct val="0"/>
              </a:spcAft>
              <a:defRPr/>
            </a:pPr>
            <a:r>
              <a:rPr lang="en-CA" sz="1200" b="1" dirty="0">
                <a:solidFill>
                  <a:srgbClr val="5A5A5A"/>
                </a:solidFill>
                <a:ea typeface="ＭＳ Ｐゴシック" pitchFamily="34" charset="-128"/>
              </a:rPr>
              <a:t>Results- </a:t>
            </a:r>
            <a:r>
              <a:rPr lang="en-CA" sz="1200" b="1" dirty="0" err="1">
                <a:solidFill>
                  <a:srgbClr val="5A5A5A"/>
                </a:solidFill>
                <a:ea typeface="ＭＳ Ｐゴシック" pitchFamily="34" charset="-128"/>
              </a:rPr>
              <a:t>Disccusion</a:t>
            </a:r>
            <a:r>
              <a:rPr lang="en-CA" sz="1200" b="1" dirty="0">
                <a:solidFill>
                  <a:srgbClr val="5A5A5A"/>
                </a:solidFill>
                <a:ea typeface="ＭＳ Ｐゴシック" pitchFamily="34" charset="-128"/>
              </a:rPr>
              <a:t>- Criticism</a:t>
            </a:r>
            <a:endPar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endParaRP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749262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8334"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GB" sz="2000" dirty="0"/>
              <a:t>GRAPHICAL EXAMPLE OF A STATE</a:t>
            </a:r>
          </a:p>
        </p:txBody>
      </p:sp>
      <p:sp>
        <p:nvSpPr>
          <p:cNvPr id="8" name="7 Marcador de texto"/>
          <p:cNvSpPr>
            <a:spLocks noGrp="1"/>
          </p:cNvSpPr>
          <p:nvPr>
            <p:ph type="body" sz="quarter" idx="13"/>
          </p:nvPr>
        </p:nvSpPr>
        <p:spPr/>
        <p:txBody>
          <a:bodyPr/>
          <a:lstStyle/>
          <a:p>
            <a:r>
              <a:rPr lang="en-CA" dirty="0"/>
              <a:t>Master Thesis – Definition of start /End Markers </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39909" y="646630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descr="Screen Clipping">
            <a:extLst>
              <a:ext uri="{FF2B5EF4-FFF2-40B4-BE49-F238E27FC236}">
                <a16:creationId xmlns:a16="http://schemas.microsoft.com/office/drawing/2014/main" id="{2A05D2B7-B0A5-426C-8DB2-C2E61CD06F7F}"/>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219489" y="1579017"/>
            <a:ext cx="4272049" cy="344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a16="http://schemas.microsoft.com/office/drawing/2014/main" id="{18BF7A25-F7D0-4754-8F45-30D74CD8F673}"/>
              </a:ext>
            </a:extLst>
          </p:cNvPr>
          <p:cNvSpPr txBox="1">
            <a:spLocks noChangeArrowheads="1"/>
          </p:cNvSpPr>
          <p:nvPr/>
        </p:nvSpPr>
        <p:spPr bwMode="auto">
          <a:xfrm>
            <a:off x="539750" y="1124744"/>
            <a:ext cx="46714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zh-CN" sz="2800" dirty="0">
                <a:latin typeface="+mj-lt"/>
                <a:ea typeface="宋体" panose="02010600030101010101" pitchFamily="2" charset="-122"/>
              </a:rPr>
              <a:t>State </a:t>
            </a:r>
            <a:r>
              <a:rPr lang="en-US" altLang="zh-CN" sz="2800" i="1" dirty="0">
                <a:latin typeface="+mj-lt"/>
                <a:ea typeface="宋体" panose="02010600030101010101" pitchFamily="2" charset="-122"/>
              </a:rPr>
              <a:t>s </a:t>
            </a:r>
            <a:r>
              <a:rPr lang="en-US" altLang="zh-CN" sz="2800" dirty="0">
                <a:latin typeface="+mj-lt"/>
                <a:ea typeface="宋体" panose="02010600030101010101" pitchFamily="2" charset="-122"/>
              </a:rPr>
              <a:t>= &lt; </a:t>
            </a:r>
            <a:r>
              <a:rPr lang="en-US" altLang="zh-CN" sz="2800" i="1" dirty="0">
                <a:latin typeface="+mj-lt"/>
                <a:ea typeface="宋体" panose="02010600030101010101" pitchFamily="2" charset="-122"/>
              </a:rPr>
              <a:t>x,</a:t>
            </a:r>
            <a:r>
              <a:rPr lang="en-US" altLang="zh-CN" sz="2800" dirty="0">
                <a:latin typeface="+mj-lt"/>
                <a:ea typeface="宋体" panose="02010600030101010101" pitchFamily="2" charset="-122"/>
              </a:rPr>
              <a:t> </a:t>
            </a:r>
            <a:r>
              <a:rPr lang="en-US" altLang="zh-CN" sz="2800" i="1" dirty="0">
                <a:latin typeface="+mj-lt"/>
                <a:ea typeface="宋体" panose="02010600030101010101" pitchFamily="2" charset="-122"/>
              </a:rPr>
              <a:t>h</a:t>
            </a:r>
            <a:r>
              <a:rPr lang="en-US" altLang="zh-CN" sz="2800" dirty="0">
                <a:latin typeface="+mj-lt"/>
                <a:ea typeface="宋体" panose="02010600030101010101" pitchFamily="2" charset="-122"/>
              </a:rPr>
              <a:t> &gt; , </a:t>
            </a:r>
          </a:p>
          <a:p>
            <a:pPr>
              <a:spcBef>
                <a:spcPct val="0"/>
              </a:spcBef>
              <a:buClrTx/>
              <a:buSzTx/>
              <a:buFontTx/>
              <a:buNone/>
            </a:pPr>
            <a:r>
              <a:rPr lang="en-US" altLang="zh-CN" sz="2000" dirty="0">
                <a:latin typeface="+mj-lt"/>
                <a:ea typeface="宋体" panose="02010600030101010101" pitchFamily="2" charset="-122"/>
              </a:rPr>
              <a:t>where x is context and h play sequence</a:t>
            </a:r>
            <a:endParaRPr lang="en-US" altLang="zh-CN" sz="2800" dirty="0">
              <a:latin typeface="+mj-lt"/>
              <a:ea typeface="宋体" panose="02010600030101010101" pitchFamily="2" charset="-122"/>
            </a:endParaRPr>
          </a:p>
        </p:txBody>
      </p:sp>
      <p:pic>
        <p:nvPicPr>
          <p:cNvPr id="18" name="Picture 1" descr="Screen Clipping">
            <a:extLst>
              <a:ext uri="{FF2B5EF4-FFF2-40B4-BE49-F238E27FC236}">
                <a16:creationId xmlns:a16="http://schemas.microsoft.com/office/drawing/2014/main" id="{3B9B041A-1818-4AA7-9E3D-C9EDBC1B475D}"/>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2163217"/>
            <a:ext cx="2881312"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descr="Screen Clipping">
            <a:extLst>
              <a:ext uri="{FF2B5EF4-FFF2-40B4-BE49-F238E27FC236}">
                <a16:creationId xmlns:a16="http://schemas.microsoft.com/office/drawing/2014/main" id="{16AAFBE4-4DE1-43BC-9843-C1F10867DAB5}"/>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708400" y="4314280"/>
            <a:ext cx="2592388"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Oval 4">
            <a:extLst>
              <a:ext uri="{FF2B5EF4-FFF2-40B4-BE49-F238E27FC236}">
                <a16:creationId xmlns:a16="http://schemas.microsoft.com/office/drawing/2014/main" id="{3B9F8F68-5027-47B0-A8AD-B2A43970B26A}"/>
              </a:ext>
            </a:extLst>
          </p:cNvPr>
          <p:cNvSpPr/>
          <p:nvPr/>
        </p:nvSpPr>
        <p:spPr>
          <a:xfrm>
            <a:off x="935038" y="2606130"/>
            <a:ext cx="2665412" cy="322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1" name="Oval 9">
            <a:extLst>
              <a:ext uri="{FF2B5EF4-FFF2-40B4-BE49-F238E27FC236}">
                <a16:creationId xmlns:a16="http://schemas.microsoft.com/office/drawing/2014/main" id="{769FF2B6-A633-4B09-8C1A-FE3CB5C1C431}"/>
              </a:ext>
            </a:extLst>
          </p:cNvPr>
          <p:cNvSpPr/>
          <p:nvPr/>
        </p:nvSpPr>
        <p:spPr>
          <a:xfrm>
            <a:off x="3671888" y="5133430"/>
            <a:ext cx="2663825" cy="322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4" name="Rectangle 5">
            <a:extLst>
              <a:ext uri="{FF2B5EF4-FFF2-40B4-BE49-F238E27FC236}">
                <a16:creationId xmlns:a16="http://schemas.microsoft.com/office/drawing/2014/main" id="{CC59054A-B730-4967-8ED3-0750A2966196}"/>
              </a:ext>
            </a:extLst>
          </p:cNvPr>
          <p:cNvSpPr/>
          <p:nvPr/>
        </p:nvSpPr>
        <p:spPr>
          <a:xfrm>
            <a:off x="3779838" y="4314280"/>
            <a:ext cx="2447925" cy="863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5" name="TextBox 6">
            <a:extLst>
              <a:ext uri="{FF2B5EF4-FFF2-40B4-BE49-F238E27FC236}">
                <a16:creationId xmlns:a16="http://schemas.microsoft.com/office/drawing/2014/main" id="{EFFFD239-4F18-48FA-AC08-66E22B4A4ECC}"/>
              </a:ext>
            </a:extLst>
          </p:cNvPr>
          <p:cNvSpPr txBox="1"/>
          <p:nvPr/>
        </p:nvSpPr>
        <p:spPr>
          <a:xfrm>
            <a:off x="1100163" y="4241255"/>
            <a:ext cx="979487" cy="369887"/>
          </a:xfrm>
          <a:prstGeom prst="rect">
            <a:avLst/>
          </a:prstGeom>
          <a:noFill/>
        </p:spPr>
        <p:txBody>
          <a:bodyPr wrap="none">
            <a:spAutoFit/>
          </a:bodyPr>
          <a:lstStyle/>
          <a:p>
            <a:pPr>
              <a:defRPr/>
            </a:pPr>
            <a:r>
              <a:rPr lang="sv-SE" dirty="0" err="1">
                <a:solidFill>
                  <a:schemeClr val="accent2">
                    <a:lumMod val="75000"/>
                  </a:schemeClr>
                </a:solidFill>
              </a:rPr>
              <a:t>Context</a:t>
            </a:r>
            <a:endParaRPr lang="sv-SE" dirty="0">
              <a:solidFill>
                <a:schemeClr val="accent2">
                  <a:lumMod val="75000"/>
                </a:schemeClr>
              </a:solidFill>
            </a:endParaRPr>
          </a:p>
        </p:txBody>
      </p:sp>
      <p:sp>
        <p:nvSpPr>
          <p:cNvPr id="26" name="TextBox 7">
            <a:extLst>
              <a:ext uri="{FF2B5EF4-FFF2-40B4-BE49-F238E27FC236}">
                <a16:creationId xmlns:a16="http://schemas.microsoft.com/office/drawing/2014/main" id="{0F967E81-DD53-402E-93E8-B0987068C98C}"/>
              </a:ext>
            </a:extLst>
          </p:cNvPr>
          <p:cNvSpPr txBox="1">
            <a:spLocks noChangeArrowheads="1"/>
          </p:cNvSpPr>
          <p:nvPr/>
        </p:nvSpPr>
        <p:spPr bwMode="auto">
          <a:xfrm>
            <a:off x="1046188" y="4892130"/>
            <a:ext cx="169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dirty="0">
                <a:solidFill>
                  <a:srgbClr val="FF0000"/>
                </a:solidFill>
              </a:rPr>
              <a:t>Play sequence</a:t>
            </a:r>
          </a:p>
        </p:txBody>
      </p:sp>
      <p:sp>
        <p:nvSpPr>
          <p:cNvPr id="27" name="Oval 14">
            <a:extLst>
              <a:ext uri="{FF2B5EF4-FFF2-40B4-BE49-F238E27FC236}">
                <a16:creationId xmlns:a16="http://schemas.microsoft.com/office/drawing/2014/main" id="{608AD2D2-4183-44BA-91E5-BA6233EA219C}"/>
              </a:ext>
            </a:extLst>
          </p:cNvPr>
          <p:cNvSpPr/>
          <p:nvPr/>
        </p:nvSpPr>
        <p:spPr>
          <a:xfrm>
            <a:off x="871563" y="4241255"/>
            <a:ext cx="1512887" cy="4397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8" name="Rectangle 15">
            <a:extLst>
              <a:ext uri="{FF2B5EF4-FFF2-40B4-BE49-F238E27FC236}">
                <a16:creationId xmlns:a16="http://schemas.microsoft.com/office/drawing/2014/main" id="{5862C819-05DA-41A1-B11E-41643DA3ADC6}"/>
              </a:ext>
            </a:extLst>
          </p:cNvPr>
          <p:cNvSpPr/>
          <p:nvPr/>
        </p:nvSpPr>
        <p:spPr>
          <a:xfrm>
            <a:off x="896963" y="4739730"/>
            <a:ext cx="1874837" cy="588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cxnSp>
        <p:nvCxnSpPr>
          <p:cNvPr id="29" name="Straight Arrow Connector 13">
            <a:extLst>
              <a:ext uri="{FF2B5EF4-FFF2-40B4-BE49-F238E27FC236}">
                <a16:creationId xmlns:a16="http://schemas.microsoft.com/office/drawing/2014/main" id="{54E68081-5717-4078-89BF-7C0D771B7A2D}"/>
              </a:ext>
            </a:extLst>
          </p:cNvPr>
          <p:cNvCxnSpPr/>
          <p:nvPr/>
        </p:nvCxnSpPr>
        <p:spPr>
          <a:xfrm flipH="1">
            <a:off x="3924300" y="2390230"/>
            <a:ext cx="2735263" cy="5381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0" name="Straight Arrow Connector 17">
            <a:extLst>
              <a:ext uri="{FF2B5EF4-FFF2-40B4-BE49-F238E27FC236}">
                <a16:creationId xmlns:a16="http://schemas.microsoft.com/office/drawing/2014/main" id="{4EF1A218-787D-45FF-92A8-1434DF213535}"/>
              </a:ext>
            </a:extLst>
          </p:cNvPr>
          <p:cNvCxnSpPr/>
          <p:nvPr/>
        </p:nvCxnSpPr>
        <p:spPr>
          <a:xfrm flipH="1">
            <a:off x="5916613" y="3903117"/>
            <a:ext cx="431800" cy="31591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1" name="36 Rectángulo">
            <a:extLst>
              <a:ext uri="{FF2B5EF4-FFF2-40B4-BE49-F238E27FC236}">
                <a16:creationId xmlns:a16="http://schemas.microsoft.com/office/drawing/2014/main" id="{EE79DA5F-CA72-4EB4-A700-2353930CA386}"/>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grpSp>
        <p:nvGrpSpPr>
          <p:cNvPr id="32" name="Grupo 31">
            <a:extLst>
              <a:ext uri="{FF2B5EF4-FFF2-40B4-BE49-F238E27FC236}">
                <a16:creationId xmlns:a16="http://schemas.microsoft.com/office/drawing/2014/main" id="{CC163B07-A946-452D-AABA-ABF95A806E91}"/>
              </a:ext>
            </a:extLst>
          </p:cNvPr>
          <p:cNvGrpSpPr/>
          <p:nvPr/>
        </p:nvGrpSpPr>
        <p:grpSpPr>
          <a:xfrm rot="5400000">
            <a:off x="7747196" y="1441205"/>
            <a:ext cx="1318518" cy="540002"/>
            <a:chOff x="512058" y="1871515"/>
            <a:chExt cx="7956651" cy="898943"/>
          </a:xfrm>
        </p:grpSpPr>
        <p:sp>
          <p:nvSpPr>
            <p:cNvPr id="33" name="AutoShape 10">
              <a:extLst>
                <a:ext uri="{FF2B5EF4-FFF2-40B4-BE49-F238E27FC236}">
                  <a16:creationId xmlns:a16="http://schemas.microsoft.com/office/drawing/2014/main" id="{A47C4AD5-1EC3-4564-8F1E-E97CCE42F033}"/>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34" name="AutoShape 11">
              <a:extLst>
                <a:ext uri="{FF2B5EF4-FFF2-40B4-BE49-F238E27FC236}">
                  <a16:creationId xmlns:a16="http://schemas.microsoft.com/office/drawing/2014/main" id="{F53425C8-F924-4761-B22B-1BFD878DFF9E}"/>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5" name="AutoShape 11">
              <a:extLst>
                <a:ext uri="{FF2B5EF4-FFF2-40B4-BE49-F238E27FC236}">
                  <a16:creationId xmlns:a16="http://schemas.microsoft.com/office/drawing/2014/main" id="{4DD95159-A34F-4A13-B04A-D7A9EE5769CA}"/>
                </a:ext>
              </a:extLst>
            </p:cNvPr>
            <p:cNvSpPr>
              <a:spLocks noChangeArrowheads="1"/>
            </p:cNvSpPr>
            <p:nvPr/>
          </p:nvSpPr>
          <p:spPr bwMode="auto">
            <a:xfrm>
              <a:off x="2137341" y="1871518"/>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6" name="AutoShape 11">
              <a:extLst>
                <a:ext uri="{FF2B5EF4-FFF2-40B4-BE49-F238E27FC236}">
                  <a16:creationId xmlns:a16="http://schemas.microsoft.com/office/drawing/2014/main" id="{D57D40CE-7527-4057-8FC1-91F3F9DF69C0}"/>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7" name="AutoShape 11">
              <a:extLst>
                <a:ext uri="{FF2B5EF4-FFF2-40B4-BE49-F238E27FC236}">
                  <a16:creationId xmlns:a16="http://schemas.microsoft.com/office/drawing/2014/main" id="{EE160719-CF9B-418B-8B72-FBFE3038DE75}"/>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38" name="Rectangle 1">
            <a:extLst>
              <a:ext uri="{FF2B5EF4-FFF2-40B4-BE49-F238E27FC236}">
                <a16:creationId xmlns:a16="http://schemas.microsoft.com/office/drawing/2014/main" id="{865850D7-C85A-4D4E-93FB-AA9F41EB456C}"/>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447099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9359"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sv-SE" altLang="zh-CN" sz="2000" dirty="0"/>
              <a:t>EXAMPLE OF HOW THE AD-TREE WOULD BE DISPLAYED GRAPHICALLY WITH OCCURRENCES AND REWARDS</a:t>
            </a:r>
            <a:endParaRPr lang="en-GB" sz="2000" dirty="0"/>
          </a:p>
        </p:txBody>
      </p:sp>
      <p:sp>
        <p:nvSpPr>
          <p:cNvPr id="8" name="7 Marcador de texto"/>
          <p:cNvSpPr>
            <a:spLocks noGrp="1"/>
          </p:cNvSpPr>
          <p:nvPr>
            <p:ph type="body" sz="quarter" idx="13"/>
          </p:nvPr>
        </p:nvSpPr>
        <p:spPr/>
        <p:txBody>
          <a:bodyPr/>
          <a:lstStyle/>
          <a:p>
            <a:r>
              <a:rPr lang="en-CA" dirty="0"/>
              <a:t>Master Thesis – Definition of start /End Markers </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39909" y="646630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5" descr="Screen Clipping">
            <a:extLst>
              <a:ext uri="{FF2B5EF4-FFF2-40B4-BE49-F238E27FC236}">
                <a16:creationId xmlns:a16="http://schemas.microsoft.com/office/drawing/2014/main" id="{B859EFB2-43BC-41B4-91D9-BCE7711E8473}"/>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356100" y="4652963"/>
            <a:ext cx="2592388"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descr="Screen Clipping">
            <a:extLst>
              <a:ext uri="{FF2B5EF4-FFF2-40B4-BE49-F238E27FC236}">
                <a16:creationId xmlns:a16="http://schemas.microsoft.com/office/drawing/2014/main" id="{4F1C6375-B49D-4AF3-BD53-E99122C23D95}"/>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56506" y="1849438"/>
            <a:ext cx="22606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3">
            <a:extLst>
              <a:ext uri="{FF2B5EF4-FFF2-40B4-BE49-F238E27FC236}">
                <a16:creationId xmlns:a16="http://schemas.microsoft.com/office/drawing/2014/main" id="{573582CB-066F-40F0-B5DC-EC1DE208EC4C}"/>
              </a:ext>
            </a:extLst>
          </p:cNvPr>
          <p:cNvSpPr/>
          <p:nvPr/>
        </p:nvSpPr>
        <p:spPr>
          <a:xfrm>
            <a:off x="1146994" y="2509838"/>
            <a:ext cx="1439862" cy="27146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19" name="Rectangle 9">
            <a:extLst>
              <a:ext uri="{FF2B5EF4-FFF2-40B4-BE49-F238E27FC236}">
                <a16:creationId xmlns:a16="http://schemas.microsoft.com/office/drawing/2014/main" id="{03D2E36F-5AFE-43ED-9937-AF688F811DE8}"/>
              </a:ext>
            </a:extLst>
          </p:cNvPr>
          <p:cNvSpPr/>
          <p:nvPr/>
        </p:nvSpPr>
        <p:spPr>
          <a:xfrm>
            <a:off x="1146994" y="4365625"/>
            <a:ext cx="1368425" cy="28733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0" name="Oval 6">
            <a:extLst>
              <a:ext uri="{FF2B5EF4-FFF2-40B4-BE49-F238E27FC236}">
                <a16:creationId xmlns:a16="http://schemas.microsoft.com/office/drawing/2014/main" id="{ED84126F-9436-4CB1-8AAE-4CCEE144119F}"/>
              </a:ext>
            </a:extLst>
          </p:cNvPr>
          <p:cNvSpPr/>
          <p:nvPr/>
        </p:nvSpPr>
        <p:spPr>
          <a:xfrm>
            <a:off x="1158106" y="3443288"/>
            <a:ext cx="2211388" cy="346075"/>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1" name="Rounded Rectangle 7">
            <a:extLst>
              <a:ext uri="{FF2B5EF4-FFF2-40B4-BE49-F238E27FC236}">
                <a16:creationId xmlns:a16="http://schemas.microsoft.com/office/drawing/2014/main" id="{CD9CF2F8-D906-4392-AFA0-21B115F228B6}"/>
              </a:ext>
            </a:extLst>
          </p:cNvPr>
          <p:cNvSpPr/>
          <p:nvPr/>
        </p:nvSpPr>
        <p:spPr>
          <a:xfrm>
            <a:off x="2515419" y="4375150"/>
            <a:ext cx="657225" cy="298450"/>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4" name="Rounded Rectangle 12">
            <a:extLst>
              <a:ext uri="{FF2B5EF4-FFF2-40B4-BE49-F238E27FC236}">
                <a16:creationId xmlns:a16="http://schemas.microsoft.com/office/drawing/2014/main" id="{5B2E56BF-D07F-42C1-8E98-B5AC46BFA914}"/>
              </a:ext>
            </a:extLst>
          </p:cNvPr>
          <p:cNvSpPr/>
          <p:nvPr/>
        </p:nvSpPr>
        <p:spPr>
          <a:xfrm>
            <a:off x="2586856" y="2503488"/>
            <a:ext cx="657225" cy="298450"/>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5" name="Rounded Rectangle 13">
            <a:extLst>
              <a:ext uri="{FF2B5EF4-FFF2-40B4-BE49-F238E27FC236}">
                <a16:creationId xmlns:a16="http://schemas.microsoft.com/office/drawing/2014/main" id="{56E89597-1371-4D67-B5BB-48E4D062575F}"/>
              </a:ext>
            </a:extLst>
          </p:cNvPr>
          <p:cNvSpPr/>
          <p:nvPr/>
        </p:nvSpPr>
        <p:spPr>
          <a:xfrm>
            <a:off x="5940425" y="5732463"/>
            <a:ext cx="657225" cy="300037"/>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6" name="Rounded Rectangle 14">
            <a:extLst>
              <a:ext uri="{FF2B5EF4-FFF2-40B4-BE49-F238E27FC236}">
                <a16:creationId xmlns:a16="http://schemas.microsoft.com/office/drawing/2014/main" id="{45F0604D-570F-46C2-B3B0-ABF0345614AE}"/>
              </a:ext>
            </a:extLst>
          </p:cNvPr>
          <p:cNvSpPr/>
          <p:nvPr/>
        </p:nvSpPr>
        <p:spPr>
          <a:xfrm>
            <a:off x="1507356" y="5737225"/>
            <a:ext cx="1182688" cy="560388"/>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7" name="TextBox 8">
            <a:extLst>
              <a:ext uri="{FF2B5EF4-FFF2-40B4-BE49-F238E27FC236}">
                <a16:creationId xmlns:a16="http://schemas.microsoft.com/office/drawing/2014/main" id="{70DD7576-F12E-4AE8-B391-F685E1845D31}"/>
              </a:ext>
            </a:extLst>
          </p:cNvPr>
          <p:cNvSpPr txBox="1">
            <a:spLocks noChangeArrowheads="1"/>
          </p:cNvSpPr>
          <p:nvPr/>
        </p:nvSpPr>
        <p:spPr bwMode="auto">
          <a:xfrm>
            <a:off x="1593081" y="5815013"/>
            <a:ext cx="1025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solidFill>
                  <a:srgbClr val="002060"/>
                </a:solidFill>
              </a:rPr>
              <a:t>Reward</a:t>
            </a:r>
          </a:p>
        </p:txBody>
      </p:sp>
      <p:sp>
        <p:nvSpPr>
          <p:cNvPr id="28" name="Oval 17">
            <a:extLst>
              <a:ext uri="{FF2B5EF4-FFF2-40B4-BE49-F238E27FC236}">
                <a16:creationId xmlns:a16="http://schemas.microsoft.com/office/drawing/2014/main" id="{696A125E-978C-4EB0-AF96-CF5BE3376C58}"/>
              </a:ext>
            </a:extLst>
          </p:cNvPr>
          <p:cNvSpPr/>
          <p:nvPr/>
        </p:nvSpPr>
        <p:spPr>
          <a:xfrm>
            <a:off x="2155056" y="5229225"/>
            <a:ext cx="1800225" cy="346075"/>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9" name="Rectangle 18">
            <a:extLst>
              <a:ext uri="{FF2B5EF4-FFF2-40B4-BE49-F238E27FC236}">
                <a16:creationId xmlns:a16="http://schemas.microsoft.com/office/drawing/2014/main" id="{8627C182-1CFE-4802-9239-6A1B92549F5A}"/>
              </a:ext>
            </a:extLst>
          </p:cNvPr>
          <p:cNvSpPr/>
          <p:nvPr/>
        </p:nvSpPr>
        <p:spPr>
          <a:xfrm>
            <a:off x="497706" y="5287963"/>
            <a:ext cx="1368425" cy="28892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30" name="TextBox 10">
            <a:extLst>
              <a:ext uri="{FF2B5EF4-FFF2-40B4-BE49-F238E27FC236}">
                <a16:creationId xmlns:a16="http://schemas.microsoft.com/office/drawing/2014/main" id="{5FD48AA5-F126-4D46-AE64-FA5525D367A2}"/>
              </a:ext>
            </a:extLst>
          </p:cNvPr>
          <p:cNvSpPr txBox="1">
            <a:spLocks noChangeArrowheads="1"/>
          </p:cNvSpPr>
          <p:nvPr/>
        </p:nvSpPr>
        <p:spPr bwMode="auto">
          <a:xfrm>
            <a:off x="467544" y="5233988"/>
            <a:ext cx="149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solidFill>
                  <a:srgbClr val="92D050"/>
                </a:solidFill>
              </a:rPr>
              <a:t>Occurrences</a:t>
            </a:r>
          </a:p>
        </p:txBody>
      </p:sp>
      <p:sp>
        <p:nvSpPr>
          <p:cNvPr id="31" name="TextBox 20">
            <a:extLst>
              <a:ext uri="{FF2B5EF4-FFF2-40B4-BE49-F238E27FC236}">
                <a16:creationId xmlns:a16="http://schemas.microsoft.com/office/drawing/2014/main" id="{593AC6E3-FA4C-4646-B85D-50C67FB1F019}"/>
              </a:ext>
            </a:extLst>
          </p:cNvPr>
          <p:cNvSpPr txBox="1">
            <a:spLocks noChangeArrowheads="1"/>
          </p:cNvSpPr>
          <p:nvPr/>
        </p:nvSpPr>
        <p:spPr bwMode="auto">
          <a:xfrm>
            <a:off x="2297931" y="5218113"/>
            <a:ext cx="1493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solidFill>
                  <a:srgbClr val="92D050"/>
                </a:solidFill>
              </a:rPr>
              <a:t>Occurrences</a:t>
            </a:r>
          </a:p>
        </p:txBody>
      </p:sp>
      <p:pic>
        <p:nvPicPr>
          <p:cNvPr id="32" name="Picture 2" descr="Screen Clipping">
            <a:extLst>
              <a:ext uri="{FF2B5EF4-FFF2-40B4-BE49-F238E27FC236}">
                <a16:creationId xmlns:a16="http://schemas.microsoft.com/office/drawing/2014/main" id="{611630F5-91B7-4B53-BE3F-530ED4AA3598}"/>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793344" y="1859937"/>
            <a:ext cx="3138010"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Straight Arrow Connector 22">
            <a:extLst>
              <a:ext uri="{FF2B5EF4-FFF2-40B4-BE49-F238E27FC236}">
                <a16:creationId xmlns:a16="http://schemas.microsoft.com/office/drawing/2014/main" id="{9082D055-64C5-474B-90AC-A819B7571B76}"/>
              </a:ext>
            </a:extLst>
          </p:cNvPr>
          <p:cNvCxnSpPr/>
          <p:nvPr/>
        </p:nvCxnSpPr>
        <p:spPr>
          <a:xfrm flipH="1">
            <a:off x="3348038" y="2925763"/>
            <a:ext cx="3106737" cy="6905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4" name="Straight Arrow Connector 24">
            <a:extLst>
              <a:ext uri="{FF2B5EF4-FFF2-40B4-BE49-F238E27FC236}">
                <a16:creationId xmlns:a16="http://schemas.microsoft.com/office/drawing/2014/main" id="{D6CF8FFE-BC1A-4A4C-BFFF-E57C30975B9D}"/>
              </a:ext>
            </a:extLst>
          </p:cNvPr>
          <p:cNvCxnSpPr/>
          <p:nvPr/>
        </p:nvCxnSpPr>
        <p:spPr>
          <a:xfrm flipH="1">
            <a:off x="5837238" y="4192588"/>
            <a:ext cx="431800" cy="3159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5" name="36 Rectángulo">
            <a:extLst>
              <a:ext uri="{FF2B5EF4-FFF2-40B4-BE49-F238E27FC236}">
                <a16:creationId xmlns:a16="http://schemas.microsoft.com/office/drawing/2014/main" id="{A24A4E8E-E9EC-492C-AB12-983359554249}"/>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grpSp>
        <p:nvGrpSpPr>
          <p:cNvPr id="36" name="Grupo 35">
            <a:extLst>
              <a:ext uri="{FF2B5EF4-FFF2-40B4-BE49-F238E27FC236}">
                <a16:creationId xmlns:a16="http://schemas.microsoft.com/office/drawing/2014/main" id="{93948AFF-A015-4FCE-A462-BA7E7C8CB878}"/>
              </a:ext>
            </a:extLst>
          </p:cNvPr>
          <p:cNvGrpSpPr/>
          <p:nvPr/>
        </p:nvGrpSpPr>
        <p:grpSpPr>
          <a:xfrm rot="5400000">
            <a:off x="7747196" y="1441205"/>
            <a:ext cx="1318518" cy="540002"/>
            <a:chOff x="512058" y="1871515"/>
            <a:chExt cx="7956651" cy="898943"/>
          </a:xfrm>
        </p:grpSpPr>
        <p:sp>
          <p:nvSpPr>
            <p:cNvPr id="37" name="AutoShape 10">
              <a:extLst>
                <a:ext uri="{FF2B5EF4-FFF2-40B4-BE49-F238E27FC236}">
                  <a16:creationId xmlns:a16="http://schemas.microsoft.com/office/drawing/2014/main" id="{D9A69CC1-0ADC-48B8-BEBB-9F5279518AC4}"/>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38" name="AutoShape 11">
              <a:extLst>
                <a:ext uri="{FF2B5EF4-FFF2-40B4-BE49-F238E27FC236}">
                  <a16:creationId xmlns:a16="http://schemas.microsoft.com/office/drawing/2014/main" id="{AEBB5898-2C59-471F-AE5E-781CDB09FDCD}"/>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9" name="AutoShape 11">
              <a:extLst>
                <a:ext uri="{FF2B5EF4-FFF2-40B4-BE49-F238E27FC236}">
                  <a16:creationId xmlns:a16="http://schemas.microsoft.com/office/drawing/2014/main" id="{B292444B-53AC-43B0-8FF4-35379EFEB3F4}"/>
                </a:ext>
              </a:extLst>
            </p:cNvPr>
            <p:cNvSpPr>
              <a:spLocks noChangeArrowheads="1"/>
            </p:cNvSpPr>
            <p:nvPr/>
          </p:nvSpPr>
          <p:spPr bwMode="auto">
            <a:xfrm>
              <a:off x="2137341" y="1871518"/>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40" name="AutoShape 11">
              <a:extLst>
                <a:ext uri="{FF2B5EF4-FFF2-40B4-BE49-F238E27FC236}">
                  <a16:creationId xmlns:a16="http://schemas.microsoft.com/office/drawing/2014/main" id="{251002E9-BA71-4A3E-84A2-1CD3CD4384EA}"/>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41" name="AutoShape 11">
              <a:extLst>
                <a:ext uri="{FF2B5EF4-FFF2-40B4-BE49-F238E27FC236}">
                  <a16:creationId xmlns:a16="http://schemas.microsoft.com/office/drawing/2014/main" id="{7C91572C-36E6-43CE-9BDC-696F9755826B}"/>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42" name="Rectangle 1">
            <a:extLst>
              <a:ext uri="{FF2B5EF4-FFF2-40B4-BE49-F238E27FC236}">
                <a16:creationId xmlns:a16="http://schemas.microsoft.com/office/drawing/2014/main" id="{4546E498-0D2B-4D93-9C80-B167DF86F7E7}"/>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501566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2205"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 MARKOV DECISION PROCESS IS USED TO GET THE UTILITY OF EACH STATE</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5 Rectángulo">
            <a:extLst>
              <a:ext uri="{FF2B5EF4-FFF2-40B4-BE49-F238E27FC236}">
                <a16:creationId xmlns:a16="http://schemas.microsoft.com/office/drawing/2014/main" id="{2259E11E-9278-4462-9A62-C55B2F343915}"/>
              </a:ext>
            </a:extLst>
          </p:cNvPr>
          <p:cNvSpPr/>
          <p:nvPr/>
        </p:nvSpPr>
        <p:spPr bwMode="auto">
          <a:xfrm>
            <a:off x="669293" y="3077981"/>
            <a:ext cx="3373527"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Explanation</a:t>
            </a:r>
            <a:r>
              <a:rPr lang="es-ES" sz="1400" b="1" dirty="0">
                <a:solidFill>
                  <a:schemeClr val="bg1"/>
                </a:solidFill>
                <a:latin typeface="Arial" charset="0"/>
                <a:ea typeface="ＭＳ Ｐゴシック" charset="-128"/>
              </a:rPr>
              <a:t> </a:t>
            </a:r>
            <a:r>
              <a:rPr lang="es-ES" sz="1400" b="1" dirty="0" err="1">
                <a:solidFill>
                  <a:schemeClr val="bg1"/>
                </a:solidFill>
                <a:latin typeface="Arial" charset="0"/>
                <a:ea typeface="ＭＳ Ｐゴシック" charset="-128"/>
              </a:rPr>
              <a:t>of</a:t>
            </a:r>
            <a:r>
              <a:rPr lang="es-ES" sz="1400" b="1" dirty="0">
                <a:solidFill>
                  <a:schemeClr val="bg1"/>
                </a:solidFill>
                <a:latin typeface="Arial" charset="0"/>
                <a:ea typeface="ＭＳ Ｐゴシック" charset="-128"/>
              </a:rPr>
              <a:t> </a:t>
            </a:r>
            <a:r>
              <a:rPr lang="es-ES" sz="1400" b="1" dirty="0" err="1">
                <a:solidFill>
                  <a:schemeClr val="bg1"/>
                </a:solidFill>
                <a:latin typeface="Arial" charset="0"/>
                <a:ea typeface="ＭＳ Ｐゴシック" charset="-128"/>
              </a:rPr>
              <a:t>the</a:t>
            </a:r>
            <a:r>
              <a:rPr lang="es-ES" sz="1400" b="1" dirty="0">
                <a:solidFill>
                  <a:schemeClr val="bg1"/>
                </a:solidFill>
                <a:latin typeface="Arial" charset="0"/>
                <a:ea typeface="ＭＳ Ｐゴシック" charset="-128"/>
              </a:rPr>
              <a:t> pseudocode</a:t>
            </a:r>
            <a:r>
              <a:rPr lang="es-ES" sz="1400" b="1" baseline="30000" dirty="0">
                <a:solidFill>
                  <a:schemeClr val="bg1"/>
                </a:solidFill>
                <a:latin typeface="Arial" charset="0"/>
                <a:ea typeface="ＭＳ Ｐゴシック" charset="-128"/>
              </a:rPr>
              <a:t>1</a:t>
            </a:r>
            <a:endParaRPr lang="es-ES" sz="1400" b="1" baseline="30000" dirty="0">
              <a:solidFill>
                <a:schemeClr val="bg1"/>
              </a:solidFill>
            </a:endParaRPr>
          </a:p>
        </p:txBody>
      </p:sp>
      <p:sp>
        <p:nvSpPr>
          <p:cNvPr id="29" name="8 CuadroTexto">
            <a:extLst>
              <a:ext uri="{FF2B5EF4-FFF2-40B4-BE49-F238E27FC236}">
                <a16:creationId xmlns:a16="http://schemas.microsoft.com/office/drawing/2014/main" id="{3CBCCDB8-1323-4825-A3BD-7C902AC1AB74}"/>
              </a:ext>
            </a:extLst>
          </p:cNvPr>
          <p:cNvSpPr txBox="1"/>
          <p:nvPr/>
        </p:nvSpPr>
        <p:spPr bwMode="auto">
          <a:xfrm>
            <a:off x="4905923" y="5949280"/>
            <a:ext cx="3842541" cy="443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convergence of 0.0001 </a:t>
            </a:r>
          </a:p>
          <a:p>
            <a:pPr>
              <a:spcAft>
                <a:spcPts val="100"/>
              </a:spcAft>
            </a:pPr>
            <a:r>
              <a:rPr lang="en-US" sz="1100" dirty="0">
                <a:solidFill>
                  <a:schemeClr val="tx1"/>
                </a:solidFill>
                <a:latin typeface="+mj-lt"/>
              </a:rPr>
              <a:t>max iterations = 100000</a:t>
            </a:r>
          </a:p>
        </p:txBody>
      </p:sp>
      <p:sp>
        <p:nvSpPr>
          <p:cNvPr id="7" name="Rectángulo 6">
            <a:extLst>
              <a:ext uri="{FF2B5EF4-FFF2-40B4-BE49-F238E27FC236}">
                <a16:creationId xmlns:a16="http://schemas.microsoft.com/office/drawing/2014/main" id="{38931955-126D-4FBB-A5DA-1DE559D39097}"/>
              </a:ext>
            </a:extLst>
          </p:cNvPr>
          <p:cNvSpPr/>
          <p:nvPr/>
        </p:nvSpPr>
        <p:spPr>
          <a:xfrm>
            <a:off x="669293" y="3656811"/>
            <a:ext cx="3373527" cy="1661993"/>
          </a:xfrm>
          <a:prstGeom prst="rect">
            <a:avLst/>
          </a:prstGeom>
        </p:spPr>
        <p:txBody>
          <a:bodyPr wrap="squar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Occurrences of state </a:t>
            </a:r>
            <a:r>
              <a:rPr lang="en-US" altLang="zh-CN" sz="1400" i="1" dirty="0">
                <a:latin typeface="+mj-lt"/>
                <a:ea typeface="宋体" pitchFamily="2" charset="-122"/>
              </a:rPr>
              <a:t>s</a:t>
            </a:r>
            <a:r>
              <a:rPr lang="en-US" altLang="zh-CN" sz="1400" dirty="0">
                <a:latin typeface="+mj-lt"/>
                <a:ea typeface="宋体" pitchFamily="2" charset="-122"/>
              </a:rPr>
              <a:t>: </a:t>
            </a:r>
          </a:p>
          <a:p>
            <a:pPr marL="742950" lvl="1" indent="-285750">
              <a:buSzPct val="60000"/>
              <a:buFont typeface="Arial" panose="020B0604020202020204" pitchFamily="34" charset="0"/>
              <a:buChar char="•"/>
              <a:defRPr/>
            </a:pPr>
            <a:r>
              <a:rPr lang="en-US" altLang="zh-CN" sz="1400" i="1" dirty="0">
                <a:latin typeface="+mj-lt"/>
                <a:ea typeface="宋体" pitchFamily="2" charset="-122"/>
              </a:rPr>
              <a:t>Occ(s)</a:t>
            </a:r>
          </a:p>
          <a:p>
            <a:pPr marL="285750" indent="-285750">
              <a:buSzPct val="60000"/>
              <a:buFont typeface="Arial" panose="020B0604020202020204" pitchFamily="34" charset="0"/>
              <a:buChar char="•"/>
              <a:defRPr/>
            </a:pPr>
            <a:r>
              <a:rPr lang="en-US" altLang="zh-CN" sz="1400" dirty="0">
                <a:latin typeface="+mj-lt"/>
                <a:ea typeface="宋体" pitchFamily="2" charset="-122"/>
              </a:rPr>
              <a:t>Occurrences of state </a:t>
            </a:r>
            <a:r>
              <a:rPr lang="en-US" altLang="zh-CN" sz="1400" i="1" dirty="0">
                <a:latin typeface="+mj-lt"/>
                <a:ea typeface="宋体" pitchFamily="2" charset="-122"/>
              </a:rPr>
              <a:t>s</a:t>
            </a:r>
            <a:r>
              <a:rPr lang="en-US" altLang="zh-CN" sz="1400" dirty="0">
                <a:latin typeface="+mj-lt"/>
                <a:ea typeface="宋体" pitchFamily="2" charset="-122"/>
              </a:rPr>
              <a:t> immediately followed by state </a:t>
            </a:r>
            <a:r>
              <a:rPr lang="en-US" altLang="zh-CN" sz="1400" i="1" dirty="0">
                <a:latin typeface="+mj-lt"/>
                <a:ea typeface="宋体" pitchFamily="2" charset="-122"/>
              </a:rPr>
              <a:t>s’</a:t>
            </a:r>
            <a:r>
              <a:rPr lang="en-US" altLang="zh-CN" sz="1400" dirty="0">
                <a:latin typeface="+mj-lt"/>
                <a:ea typeface="宋体" pitchFamily="2" charset="-122"/>
              </a:rPr>
              <a:t>: </a:t>
            </a:r>
          </a:p>
          <a:p>
            <a:pPr marL="742950" lvl="1" indent="-285750">
              <a:buSzPct val="60000"/>
              <a:buFont typeface="Arial" panose="020B0604020202020204" pitchFamily="34" charset="0"/>
              <a:buChar char="•"/>
              <a:defRPr/>
            </a:pPr>
            <a:r>
              <a:rPr lang="en-US" altLang="zh-CN" sz="1400" i="1" dirty="0">
                <a:latin typeface="+mj-lt"/>
                <a:ea typeface="宋体" pitchFamily="2" charset="-122"/>
              </a:rPr>
              <a:t>Occ(</a:t>
            </a:r>
            <a:r>
              <a:rPr lang="en-US" altLang="zh-CN" sz="1400" i="1" dirty="0" err="1">
                <a:latin typeface="+mj-lt"/>
                <a:ea typeface="宋体" pitchFamily="2" charset="-122"/>
              </a:rPr>
              <a:t>s,s</a:t>
            </a:r>
            <a:r>
              <a:rPr lang="en-US" altLang="zh-CN" sz="1400" i="1" dirty="0">
                <a:latin typeface="+mj-lt"/>
                <a:ea typeface="宋体" pitchFamily="2" charset="-122"/>
              </a:rPr>
              <a:t>’)</a:t>
            </a:r>
          </a:p>
          <a:p>
            <a:pPr marL="285750" indent="-285750">
              <a:buSzPct val="60000"/>
              <a:buFont typeface="Arial" panose="020B0604020202020204" pitchFamily="34" charset="0"/>
              <a:buChar char="•"/>
              <a:defRPr/>
            </a:pPr>
            <a:r>
              <a:rPr lang="en-US" altLang="zh-CN" sz="1400" dirty="0">
                <a:latin typeface="+mj-lt"/>
                <a:ea typeface="宋体" pitchFamily="2" charset="-122"/>
              </a:rPr>
              <a:t>Transition probability </a:t>
            </a:r>
          </a:p>
          <a:p>
            <a:pPr marL="742950" lvl="1" indent="-285750">
              <a:buSzPct val="60000"/>
              <a:buFont typeface="Arial" panose="020B0604020202020204" pitchFamily="34" charset="0"/>
              <a:buChar char="•"/>
              <a:defRPr/>
            </a:pPr>
            <a:r>
              <a:rPr lang="en-US" altLang="zh-CN" sz="1400" i="1" dirty="0">
                <a:latin typeface="+mj-lt"/>
                <a:ea typeface="宋体" pitchFamily="2" charset="-122"/>
              </a:rPr>
              <a:t>T(</a:t>
            </a:r>
            <a:r>
              <a:rPr lang="en-US" altLang="zh-CN" sz="1400" i="1" dirty="0" err="1">
                <a:latin typeface="+mj-lt"/>
                <a:ea typeface="宋体" pitchFamily="2" charset="-122"/>
              </a:rPr>
              <a:t>s,s</a:t>
            </a:r>
            <a:r>
              <a:rPr lang="en-US" altLang="zh-CN" sz="1400" i="1" dirty="0">
                <a:latin typeface="+mj-lt"/>
                <a:ea typeface="宋体" pitchFamily="2" charset="-122"/>
              </a:rPr>
              <a:t>’</a:t>
            </a:r>
            <a:r>
              <a:rPr lang="es-ES_tradnl" dirty="0"/>
              <a:t> </a:t>
            </a:r>
            <a:r>
              <a:rPr lang="es-ES_tradnl" sz="1400" i="1" dirty="0">
                <a:latin typeface="+mj-lt"/>
                <a:ea typeface="宋体" pitchFamily="2" charset="-122"/>
              </a:rPr>
              <a:t>|a</a:t>
            </a:r>
            <a:r>
              <a:rPr lang="en-US" altLang="zh-CN" sz="1400" i="1" dirty="0">
                <a:latin typeface="+mj-lt"/>
                <a:ea typeface="宋体" pitchFamily="2" charset="-122"/>
              </a:rPr>
              <a:t>) = Occ(</a:t>
            </a:r>
            <a:r>
              <a:rPr lang="en-US" altLang="zh-CN" sz="1400" i="1" dirty="0" err="1">
                <a:latin typeface="+mj-lt"/>
                <a:ea typeface="宋体" pitchFamily="2" charset="-122"/>
              </a:rPr>
              <a:t>s,s</a:t>
            </a:r>
            <a:r>
              <a:rPr lang="en-US" altLang="zh-CN" sz="1400" i="1" dirty="0">
                <a:latin typeface="+mj-lt"/>
                <a:ea typeface="宋体" pitchFamily="2" charset="-122"/>
              </a:rPr>
              <a:t>’) / Occ(s)</a:t>
            </a:r>
          </a:p>
        </p:txBody>
      </p:sp>
      <p:sp>
        <p:nvSpPr>
          <p:cNvPr id="31" name="5 Rectángulo">
            <a:extLst>
              <a:ext uri="{FF2B5EF4-FFF2-40B4-BE49-F238E27FC236}">
                <a16:creationId xmlns:a16="http://schemas.microsoft.com/office/drawing/2014/main" id="{BA404DA0-1AA1-4B57-A496-C4E64A3D7771}"/>
              </a:ext>
            </a:extLst>
          </p:cNvPr>
          <p:cNvSpPr/>
          <p:nvPr/>
        </p:nvSpPr>
        <p:spPr bwMode="auto">
          <a:xfrm>
            <a:off x="946715" y="1446400"/>
            <a:ext cx="3373527"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Intuition</a:t>
            </a:r>
            <a:endParaRPr lang="es-ES" sz="1400" b="1" baseline="30000" dirty="0">
              <a:solidFill>
                <a:schemeClr val="bg1"/>
              </a:solidFill>
            </a:endParaRPr>
          </a:p>
        </p:txBody>
      </p:sp>
      <p:grpSp>
        <p:nvGrpSpPr>
          <p:cNvPr id="20" name="Grupo 19">
            <a:extLst>
              <a:ext uri="{FF2B5EF4-FFF2-40B4-BE49-F238E27FC236}">
                <a16:creationId xmlns:a16="http://schemas.microsoft.com/office/drawing/2014/main" id="{B5003EDF-FD9F-4F46-8C2C-C65AE440AA44}"/>
              </a:ext>
            </a:extLst>
          </p:cNvPr>
          <p:cNvGrpSpPr/>
          <p:nvPr/>
        </p:nvGrpSpPr>
        <p:grpSpPr>
          <a:xfrm rot="5400000">
            <a:off x="7747196" y="1441205"/>
            <a:ext cx="1318518" cy="540002"/>
            <a:chOff x="512058" y="1871515"/>
            <a:chExt cx="7956651" cy="898943"/>
          </a:xfrm>
        </p:grpSpPr>
        <p:sp>
          <p:nvSpPr>
            <p:cNvPr id="21" name="AutoShape 10">
              <a:extLst>
                <a:ext uri="{FF2B5EF4-FFF2-40B4-BE49-F238E27FC236}">
                  <a16:creationId xmlns:a16="http://schemas.microsoft.com/office/drawing/2014/main" id="{C141F3A7-C1E6-4A82-A546-96EFAB4CAF8F}"/>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22" name="AutoShape 11">
              <a:extLst>
                <a:ext uri="{FF2B5EF4-FFF2-40B4-BE49-F238E27FC236}">
                  <a16:creationId xmlns:a16="http://schemas.microsoft.com/office/drawing/2014/main" id="{BCAB7BE8-A6CA-453E-8D3C-704AF04B1759}"/>
                </a:ext>
              </a:extLst>
            </p:cNvPr>
            <p:cNvSpPr>
              <a:spLocks noChangeArrowheads="1"/>
            </p:cNvSpPr>
            <p:nvPr/>
          </p:nvSpPr>
          <p:spPr bwMode="auto">
            <a:xfrm>
              <a:off x="3762621" y="1871517"/>
              <a:ext cx="1455531" cy="898938"/>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23" name="AutoShape 11">
              <a:extLst>
                <a:ext uri="{FF2B5EF4-FFF2-40B4-BE49-F238E27FC236}">
                  <a16:creationId xmlns:a16="http://schemas.microsoft.com/office/drawing/2014/main" id="{9EC9BE39-99B4-4D5A-91AA-397C79AC418F}"/>
                </a:ext>
              </a:extLst>
            </p:cNvPr>
            <p:cNvSpPr>
              <a:spLocks noChangeArrowheads="1"/>
            </p:cNvSpPr>
            <p:nvPr/>
          </p:nvSpPr>
          <p:spPr bwMode="auto">
            <a:xfrm>
              <a:off x="2137341" y="1871518"/>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24" name="AutoShape 11">
              <a:extLst>
                <a:ext uri="{FF2B5EF4-FFF2-40B4-BE49-F238E27FC236}">
                  <a16:creationId xmlns:a16="http://schemas.microsoft.com/office/drawing/2014/main" id="{42AFCDE6-4C19-4C62-B8C8-AEBEF2B3E8DA}"/>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5" name="AutoShape 11">
              <a:extLst>
                <a:ext uri="{FF2B5EF4-FFF2-40B4-BE49-F238E27FC236}">
                  <a16:creationId xmlns:a16="http://schemas.microsoft.com/office/drawing/2014/main" id="{FC9042F9-9A89-4A9B-BD3B-CF7258249BC8}"/>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6" name="Imagen 5">
            <a:extLst>
              <a:ext uri="{FF2B5EF4-FFF2-40B4-BE49-F238E27FC236}">
                <a16:creationId xmlns:a16="http://schemas.microsoft.com/office/drawing/2014/main" id="{0237A165-CEC6-4259-B50D-1D301BFD17C2}"/>
              </a:ext>
            </a:extLst>
          </p:cNvPr>
          <p:cNvPicPr>
            <a:picLocks noChangeAspect="1"/>
          </p:cNvPicPr>
          <p:nvPr/>
        </p:nvPicPr>
        <p:blipFill>
          <a:blip r:embed="rId9"/>
          <a:stretch>
            <a:fillRect/>
          </a:stretch>
        </p:blipFill>
        <p:spPr>
          <a:xfrm>
            <a:off x="4320241" y="2981166"/>
            <a:ext cx="4601187" cy="2964782"/>
          </a:xfrm>
          <a:prstGeom prst="rect">
            <a:avLst/>
          </a:prstGeom>
        </p:spPr>
      </p:pic>
      <p:sp>
        <p:nvSpPr>
          <p:cNvPr id="27" name="44 Rectángulo redondeado">
            <a:extLst>
              <a:ext uri="{FF2B5EF4-FFF2-40B4-BE49-F238E27FC236}">
                <a16:creationId xmlns:a16="http://schemas.microsoft.com/office/drawing/2014/main" id="{CCC3BEDF-70F4-4D6A-89CB-4044CC27DA15}"/>
              </a:ext>
            </a:extLst>
          </p:cNvPr>
          <p:cNvSpPr/>
          <p:nvPr/>
        </p:nvSpPr>
        <p:spPr bwMode="auto">
          <a:xfrm>
            <a:off x="1314836" y="1273709"/>
            <a:ext cx="5993468" cy="1074757"/>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324000" tIns="45720" rIns="91440" bIns="45720" numCol="1" rtlCol="0" anchor="ctr" anchorCtr="0" compatLnSpc="1">
            <a:prstTxWarp prst="textNoShape">
              <a:avLst/>
            </a:prstTxWarp>
          </a:bodyPr>
          <a:lstStyle/>
          <a:p>
            <a:pPr marL="285750" indent="-285750">
              <a:buSzPct val="60000"/>
              <a:buFont typeface="Arial" panose="020B0604020202020204" pitchFamily="34" charset="0"/>
              <a:buChar char="•"/>
              <a:defRPr/>
            </a:pPr>
            <a:r>
              <a:rPr lang="en-US" altLang="zh-CN" sz="1400" dirty="0">
                <a:ea typeface="宋体" pitchFamily="2" charset="-122"/>
              </a:rPr>
              <a:t>Since I know the transition probabilities for each state stored in the MDP, the calculation of the utility values is done following this pseudocode, which gives the </a:t>
            </a:r>
            <a:r>
              <a:rPr lang="en-US" altLang="zh-CN" sz="1400" dirty="0" err="1">
                <a:ea typeface="宋体" pitchFamily="2" charset="-122"/>
              </a:rPr>
              <a:t>Pr</a:t>
            </a:r>
            <a:r>
              <a:rPr lang="en-US" altLang="zh-CN" sz="1400" dirty="0">
                <a:ea typeface="宋体" pitchFamily="2" charset="-122"/>
              </a:rPr>
              <a:t>() associated to score in each state.</a:t>
            </a:r>
            <a:endParaRPr lang="en-US" altLang="zh-CN" sz="1400" i="1" dirty="0">
              <a:ea typeface="宋体" pitchFamily="2" charset="-122"/>
            </a:endParaRPr>
          </a:p>
        </p:txBody>
      </p:sp>
      <p:sp>
        <p:nvSpPr>
          <p:cNvPr id="30" name="Flecha: pentágono 29">
            <a:extLst>
              <a:ext uri="{FF2B5EF4-FFF2-40B4-BE49-F238E27FC236}">
                <a16:creationId xmlns:a16="http://schemas.microsoft.com/office/drawing/2014/main" id="{61D2D652-8490-4D57-85C1-268DBDA0206E}"/>
              </a:ext>
            </a:extLst>
          </p:cNvPr>
          <p:cNvSpPr/>
          <p:nvPr/>
        </p:nvSpPr>
        <p:spPr bwMode="auto">
          <a:xfrm>
            <a:off x="633932" y="1268759"/>
            <a:ext cx="951824" cy="1082455"/>
          </a:xfrm>
          <a:prstGeom prst="homePlate">
            <a:avLst>
              <a:gd name="adj" fmla="val 17920"/>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cs typeface="ＭＳ Ｐゴシック" charset="-128"/>
              </a:rPr>
              <a:t>Intuition</a:t>
            </a:r>
            <a:r>
              <a:rPr lang="es-ES" sz="1400" b="1" dirty="0">
                <a:solidFill>
                  <a:schemeClr val="bg1"/>
                </a:solidFill>
                <a:latin typeface="Arial" charset="0"/>
                <a:ea typeface="ＭＳ Ｐゴシック" charset="-128"/>
                <a:cs typeface="ＭＳ Ｐゴシック" charset="-128"/>
              </a:rPr>
              <a:t> </a:t>
            </a:r>
            <a:endParaRPr lang="en-GB" sz="1400" b="1" dirty="0">
              <a:solidFill>
                <a:schemeClr val="bg1"/>
              </a:solidFill>
              <a:latin typeface="Arial" charset="0"/>
              <a:ea typeface="ＭＳ Ｐゴシック" charset="-128"/>
            </a:endParaRPr>
          </a:p>
        </p:txBody>
      </p:sp>
      <p:sp>
        <p:nvSpPr>
          <p:cNvPr id="33" name="36 Rectángulo">
            <a:extLst>
              <a:ext uri="{FF2B5EF4-FFF2-40B4-BE49-F238E27FC236}">
                <a16:creationId xmlns:a16="http://schemas.microsoft.com/office/drawing/2014/main" id="{80450D8F-1E5C-4254-B610-1FF04EC6AB73}"/>
              </a:ext>
            </a:extLst>
          </p:cNvPr>
          <p:cNvSpPr>
            <a:spLocks noChangeArrowheads="1"/>
          </p:cNvSpPr>
          <p:nvPr/>
        </p:nvSpPr>
        <p:spPr bwMode="auto">
          <a:xfrm>
            <a:off x="1534964" y="6523295"/>
            <a:ext cx="555731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 Richard S. Sutton and Andrew G. </a:t>
            </a:r>
            <a:r>
              <a:rPr lang="en-US" sz="800" dirty="0" err="1">
                <a:solidFill>
                  <a:srgbClr val="000000"/>
                </a:solidFill>
                <a:ea typeface="ＭＳ Ｐゴシック" pitchFamily="34" charset="-128"/>
                <a:cs typeface="Arial" charset="0"/>
              </a:rPr>
              <a:t>Barto</a:t>
            </a:r>
            <a:r>
              <a:rPr lang="en-US" sz="800" dirty="0">
                <a:solidFill>
                  <a:srgbClr val="000000"/>
                </a:solidFill>
                <a:ea typeface="ＭＳ Ｐゴシック" pitchFamily="34" charset="-128"/>
                <a:cs typeface="Arial" charset="0"/>
              </a:rPr>
              <a:t>, 1998]</a:t>
            </a:r>
          </a:p>
        </p:txBody>
      </p:sp>
      <p:sp>
        <p:nvSpPr>
          <p:cNvPr id="26" name="Rectangle 1">
            <a:extLst>
              <a:ext uri="{FF2B5EF4-FFF2-40B4-BE49-F238E27FC236}">
                <a16:creationId xmlns:a16="http://schemas.microsoft.com/office/drawing/2014/main" id="{1729E11D-6A49-45B3-A98D-E6EB29948F55}"/>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509979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9804"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IMPACT MEASURE IS THE BASIS FOR POSTERIOR EVALUATION OF THE DATA</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Rectángulo 31">
            <a:extLst>
              <a:ext uri="{FF2B5EF4-FFF2-40B4-BE49-F238E27FC236}">
                <a16:creationId xmlns:a16="http://schemas.microsoft.com/office/drawing/2014/main" id="{E3E49F68-D5F6-4973-98FE-328671DAA161}"/>
              </a:ext>
            </a:extLst>
          </p:cNvPr>
          <p:cNvSpPr/>
          <p:nvPr/>
        </p:nvSpPr>
        <p:spPr>
          <a:xfrm>
            <a:off x="319284" y="2872002"/>
            <a:ext cx="2396327" cy="1169551"/>
          </a:xfrm>
          <a:prstGeom prst="rect">
            <a:avLst/>
          </a:prstGeom>
        </p:spPr>
        <p:txBody>
          <a:bodyPr wrap="square">
            <a:spAutoFit/>
          </a:bodyPr>
          <a:lstStyle/>
          <a:p>
            <a:pPr>
              <a:buSzPct val="60000"/>
              <a:defRPr/>
            </a:pPr>
            <a:r>
              <a:rPr lang="en-US" altLang="zh-CN" sz="1400" b="1" dirty="0">
                <a:latin typeface="+mj-lt"/>
                <a:ea typeface="宋体" pitchFamily="2" charset="-122"/>
              </a:rPr>
              <a:t>Impact of state (s, a):</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The difference of Utility values between the following state and the previous state.</a:t>
            </a:r>
          </a:p>
        </p:txBody>
      </p:sp>
      <p:sp>
        <p:nvSpPr>
          <p:cNvPr id="21" name="Rectángulo 20">
            <a:extLst>
              <a:ext uri="{FF2B5EF4-FFF2-40B4-BE49-F238E27FC236}">
                <a16:creationId xmlns:a16="http://schemas.microsoft.com/office/drawing/2014/main" id="{4B1EB2EE-FC42-4EE1-9772-4DEF1CBC608F}"/>
              </a:ext>
            </a:extLst>
          </p:cNvPr>
          <p:cNvSpPr/>
          <p:nvPr/>
        </p:nvSpPr>
        <p:spPr>
          <a:xfrm>
            <a:off x="3874197" y="2872002"/>
            <a:ext cx="2221741" cy="738664"/>
          </a:xfrm>
          <a:prstGeom prst="rect">
            <a:avLst/>
          </a:prstGeom>
        </p:spPr>
        <p:txBody>
          <a:bodyPr wrap="square">
            <a:spAutoFit/>
          </a:bodyPr>
          <a:lstStyle/>
          <a:p>
            <a:pPr>
              <a:buSzPct val="60000"/>
              <a:defRPr/>
            </a:pPr>
            <a:r>
              <a:rPr lang="en-US" altLang="zh-CN" sz="1400" b="1" dirty="0">
                <a:latin typeface="+mj-lt"/>
                <a:ea typeface="宋体" pitchFamily="2" charset="-122"/>
              </a:rPr>
              <a:t>Direct Impact:</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The sum of impacts for each player</a:t>
            </a:r>
          </a:p>
        </p:txBody>
      </p:sp>
      <p:sp>
        <p:nvSpPr>
          <p:cNvPr id="23" name="Rectángulo 22">
            <a:extLst>
              <a:ext uri="{FF2B5EF4-FFF2-40B4-BE49-F238E27FC236}">
                <a16:creationId xmlns:a16="http://schemas.microsoft.com/office/drawing/2014/main" id="{F74BB4A7-BC5A-4CC3-89AC-9DDEC7A50E16}"/>
              </a:ext>
            </a:extLst>
          </p:cNvPr>
          <p:cNvSpPr/>
          <p:nvPr/>
        </p:nvSpPr>
        <p:spPr>
          <a:xfrm>
            <a:off x="3929351" y="3664090"/>
            <a:ext cx="2166587" cy="954107"/>
          </a:xfrm>
          <a:prstGeom prst="rect">
            <a:avLst/>
          </a:prstGeom>
        </p:spPr>
        <p:txBody>
          <a:bodyPr wrap="square">
            <a:spAutoFit/>
          </a:bodyPr>
          <a:lstStyle/>
          <a:p>
            <a:pPr>
              <a:buSzPct val="60000"/>
              <a:defRPr/>
            </a:pPr>
            <a:r>
              <a:rPr lang="en-US" altLang="zh-CN" sz="1400" b="1" dirty="0">
                <a:latin typeface="+mj-lt"/>
                <a:ea typeface="宋体" pitchFamily="2" charset="-122"/>
              </a:rPr>
              <a:t>Collective Impact:</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Collective valuation of players actions in the rink</a:t>
            </a:r>
          </a:p>
        </p:txBody>
      </p:sp>
      <p:sp>
        <p:nvSpPr>
          <p:cNvPr id="26" name="Rectángulo 25">
            <a:extLst>
              <a:ext uri="{FF2B5EF4-FFF2-40B4-BE49-F238E27FC236}">
                <a16:creationId xmlns:a16="http://schemas.microsoft.com/office/drawing/2014/main" id="{65B7B433-417C-40DA-999F-AB6FF2D373EE}"/>
              </a:ext>
            </a:extLst>
          </p:cNvPr>
          <p:cNvSpPr/>
          <p:nvPr/>
        </p:nvSpPr>
        <p:spPr>
          <a:xfrm>
            <a:off x="2634442" y="4483915"/>
            <a:ext cx="1779242" cy="430887"/>
          </a:xfrm>
          <a:prstGeom prst="rect">
            <a:avLst/>
          </a:prstGeom>
        </p:spPr>
        <p:txBody>
          <a:bodyPr wrap="square">
            <a:spAutoFit/>
          </a:bodyPr>
          <a:lstStyle/>
          <a:p>
            <a:pPr>
              <a:buSzPct val="60000"/>
              <a:defRPr/>
            </a:pPr>
            <a:r>
              <a:rPr lang="en-US" altLang="zh-CN" sz="1050" b="1" dirty="0">
                <a:latin typeface="+mj-lt"/>
                <a:ea typeface="宋体" pitchFamily="2" charset="-122"/>
              </a:rPr>
              <a:t>For each match in Regular Season</a:t>
            </a:r>
          </a:p>
        </p:txBody>
      </p:sp>
      <p:sp>
        <p:nvSpPr>
          <p:cNvPr id="27" name="Rectángulo 26">
            <a:extLst>
              <a:ext uri="{FF2B5EF4-FFF2-40B4-BE49-F238E27FC236}">
                <a16:creationId xmlns:a16="http://schemas.microsoft.com/office/drawing/2014/main" id="{428F7A7D-0AE5-4A46-AC55-320C13A4A641}"/>
              </a:ext>
            </a:extLst>
          </p:cNvPr>
          <p:cNvSpPr/>
          <p:nvPr/>
        </p:nvSpPr>
        <p:spPr>
          <a:xfrm>
            <a:off x="6095938" y="3664090"/>
            <a:ext cx="3012566" cy="954107"/>
          </a:xfrm>
          <a:prstGeom prst="rect">
            <a:avLst/>
          </a:prstGeom>
        </p:spPr>
        <p:txBody>
          <a:bodyPr wrap="square">
            <a:spAutoFit/>
          </a:bodyPr>
          <a:lstStyle/>
          <a:p>
            <a:pPr>
              <a:buSzPct val="60000"/>
              <a:defRPr/>
            </a:pPr>
            <a:r>
              <a:rPr lang="en-US" altLang="zh-CN" sz="1400" b="1" dirty="0">
                <a:ea typeface="宋体" pitchFamily="2" charset="-122"/>
              </a:rPr>
              <a:t>Collective  </a:t>
            </a:r>
            <a:r>
              <a:rPr lang="en-US" altLang="zh-CN" sz="1400" b="1" dirty="0">
                <a:latin typeface="+mj-lt"/>
                <a:ea typeface="宋体" pitchFamily="2" charset="-122"/>
              </a:rPr>
              <a:t>Impact/time:</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Collective valuation of players actions in the rink </a:t>
            </a:r>
            <a:r>
              <a:rPr lang="en-US" altLang="zh-CN" sz="1400" dirty="0">
                <a:ea typeface="宋体" pitchFamily="2" charset="-122"/>
              </a:rPr>
              <a:t>divided by time played for each player</a:t>
            </a:r>
            <a:endParaRPr lang="en-US" altLang="zh-CN" sz="1400" dirty="0">
              <a:latin typeface="+mj-lt"/>
              <a:ea typeface="宋体" pitchFamily="2" charset="-122"/>
            </a:endParaRPr>
          </a:p>
        </p:txBody>
      </p:sp>
      <p:sp>
        <p:nvSpPr>
          <p:cNvPr id="30" name="Rectángulo 29">
            <a:extLst>
              <a:ext uri="{FF2B5EF4-FFF2-40B4-BE49-F238E27FC236}">
                <a16:creationId xmlns:a16="http://schemas.microsoft.com/office/drawing/2014/main" id="{85318108-6A53-4C3C-B031-8A4465EA6609}"/>
              </a:ext>
            </a:extLst>
          </p:cNvPr>
          <p:cNvSpPr/>
          <p:nvPr/>
        </p:nvSpPr>
        <p:spPr>
          <a:xfrm>
            <a:off x="6095938" y="2861610"/>
            <a:ext cx="2664296" cy="738664"/>
          </a:xfrm>
          <a:prstGeom prst="rect">
            <a:avLst/>
          </a:prstGeom>
        </p:spPr>
        <p:txBody>
          <a:bodyPr wrap="square">
            <a:spAutoFit/>
          </a:bodyPr>
          <a:lstStyle/>
          <a:p>
            <a:pPr>
              <a:buSzPct val="60000"/>
              <a:defRPr/>
            </a:pPr>
            <a:r>
              <a:rPr lang="en-US" altLang="zh-CN" sz="1400" b="1" dirty="0">
                <a:latin typeface="+mj-lt"/>
                <a:ea typeface="宋体" pitchFamily="2" charset="-122"/>
              </a:rPr>
              <a:t>Direct Impact /time :</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The sum of impacts </a:t>
            </a:r>
            <a:r>
              <a:rPr lang="en-US" altLang="zh-CN" sz="1400" dirty="0">
                <a:ea typeface="宋体" pitchFamily="2" charset="-122"/>
              </a:rPr>
              <a:t>divided by time played </a:t>
            </a:r>
            <a:r>
              <a:rPr lang="en-US" altLang="zh-CN" sz="1400" dirty="0">
                <a:latin typeface="+mj-lt"/>
                <a:ea typeface="宋体" pitchFamily="2" charset="-122"/>
              </a:rPr>
              <a:t>for each player</a:t>
            </a:r>
          </a:p>
        </p:txBody>
      </p:sp>
      <p:sp>
        <p:nvSpPr>
          <p:cNvPr id="34" name="Rectángulo: esquinas redondeadas 33">
            <a:extLst>
              <a:ext uri="{FF2B5EF4-FFF2-40B4-BE49-F238E27FC236}">
                <a16:creationId xmlns:a16="http://schemas.microsoft.com/office/drawing/2014/main" id="{8CB8DE66-5D1D-4915-8128-26946D6A482D}"/>
              </a:ext>
            </a:extLst>
          </p:cNvPr>
          <p:cNvSpPr/>
          <p:nvPr/>
        </p:nvSpPr>
        <p:spPr bwMode="auto">
          <a:xfrm>
            <a:off x="3858316" y="2511962"/>
            <a:ext cx="2258647" cy="2268557"/>
          </a:xfrm>
          <a:prstGeom prst="roundRect">
            <a:avLst>
              <a:gd name="adj" fmla="val 8285"/>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5" name="Rectángulo: esquinas redondeadas 34">
            <a:extLst>
              <a:ext uri="{FF2B5EF4-FFF2-40B4-BE49-F238E27FC236}">
                <a16:creationId xmlns:a16="http://schemas.microsoft.com/office/drawing/2014/main" id="{960D083C-0A53-4E05-B62F-E6B7CA320782}"/>
              </a:ext>
            </a:extLst>
          </p:cNvPr>
          <p:cNvSpPr/>
          <p:nvPr/>
        </p:nvSpPr>
        <p:spPr bwMode="auto">
          <a:xfrm>
            <a:off x="6095938" y="2511962"/>
            <a:ext cx="2881364" cy="2268557"/>
          </a:xfrm>
          <a:prstGeom prst="roundRect">
            <a:avLst>
              <a:gd name="adj" fmla="val 8285"/>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6" name="6 CuadroTexto">
            <a:extLst>
              <a:ext uri="{FF2B5EF4-FFF2-40B4-BE49-F238E27FC236}">
                <a16:creationId xmlns:a16="http://schemas.microsoft.com/office/drawing/2014/main" id="{C8AC87AA-8B5A-42AB-8232-F7E53A43C935}"/>
              </a:ext>
            </a:extLst>
          </p:cNvPr>
          <p:cNvSpPr txBox="1"/>
          <p:nvPr/>
        </p:nvSpPr>
        <p:spPr bwMode="auto">
          <a:xfrm>
            <a:off x="6417809" y="2564225"/>
            <a:ext cx="2258647" cy="307777"/>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FFC000"/>
                </a:solidFill>
              </a:rPr>
              <a:t>DERIVATED METRICS</a:t>
            </a:r>
          </a:p>
        </p:txBody>
      </p:sp>
      <p:sp>
        <p:nvSpPr>
          <p:cNvPr id="37" name="6 CuadroTexto">
            <a:extLst>
              <a:ext uri="{FF2B5EF4-FFF2-40B4-BE49-F238E27FC236}">
                <a16:creationId xmlns:a16="http://schemas.microsoft.com/office/drawing/2014/main" id="{958A2C79-135C-42D7-9392-B7F5E31A043C}"/>
              </a:ext>
            </a:extLst>
          </p:cNvPr>
          <p:cNvSpPr txBox="1"/>
          <p:nvPr/>
        </p:nvSpPr>
        <p:spPr bwMode="auto">
          <a:xfrm>
            <a:off x="3923928" y="2583970"/>
            <a:ext cx="2077462" cy="307777"/>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C00000"/>
                </a:solidFill>
              </a:rPr>
              <a:t>MAIN METRICS</a:t>
            </a:r>
          </a:p>
        </p:txBody>
      </p:sp>
      <p:sp>
        <p:nvSpPr>
          <p:cNvPr id="40" name="Rectángulo: esquinas redondeadas 39">
            <a:extLst>
              <a:ext uri="{FF2B5EF4-FFF2-40B4-BE49-F238E27FC236}">
                <a16:creationId xmlns:a16="http://schemas.microsoft.com/office/drawing/2014/main" id="{C671F479-919D-4AE3-B2AD-1DBEE1B161EB}"/>
              </a:ext>
            </a:extLst>
          </p:cNvPr>
          <p:cNvSpPr/>
          <p:nvPr/>
        </p:nvSpPr>
        <p:spPr bwMode="auto">
          <a:xfrm>
            <a:off x="251520" y="2511962"/>
            <a:ext cx="2525499" cy="2268557"/>
          </a:xfrm>
          <a:prstGeom prst="roundRect">
            <a:avLst>
              <a:gd name="adj" fmla="val 8285"/>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1" name="6 CuadroTexto">
            <a:extLst>
              <a:ext uri="{FF2B5EF4-FFF2-40B4-BE49-F238E27FC236}">
                <a16:creationId xmlns:a16="http://schemas.microsoft.com/office/drawing/2014/main" id="{F373F24E-965B-4E5B-821A-6396F8045D62}"/>
              </a:ext>
            </a:extLst>
          </p:cNvPr>
          <p:cNvSpPr txBox="1"/>
          <p:nvPr/>
        </p:nvSpPr>
        <p:spPr bwMode="auto">
          <a:xfrm>
            <a:off x="317132" y="2583970"/>
            <a:ext cx="2077462" cy="307777"/>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BASIC MEASURE</a:t>
            </a:r>
            <a:r>
              <a:rPr lang="en-US" sz="1400" b="1" baseline="30000" dirty="0">
                <a:solidFill>
                  <a:schemeClr val="accent1"/>
                </a:solidFill>
              </a:rPr>
              <a:t>1</a:t>
            </a:r>
          </a:p>
        </p:txBody>
      </p:sp>
      <p:sp>
        <p:nvSpPr>
          <p:cNvPr id="42" name="Triángulo isósceles 41">
            <a:extLst>
              <a:ext uri="{FF2B5EF4-FFF2-40B4-BE49-F238E27FC236}">
                <a16:creationId xmlns:a16="http://schemas.microsoft.com/office/drawing/2014/main" id="{AE65D38F-ADF9-4AA9-8FDD-F3B8568B7B2A}"/>
              </a:ext>
            </a:extLst>
          </p:cNvPr>
          <p:cNvSpPr/>
          <p:nvPr/>
        </p:nvSpPr>
        <p:spPr bwMode="auto">
          <a:xfrm rot="5400000">
            <a:off x="2555776" y="3443911"/>
            <a:ext cx="1653668" cy="362554"/>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pic>
        <p:nvPicPr>
          <p:cNvPr id="5" name="Imagen 4">
            <a:extLst>
              <a:ext uri="{FF2B5EF4-FFF2-40B4-BE49-F238E27FC236}">
                <a16:creationId xmlns:a16="http://schemas.microsoft.com/office/drawing/2014/main" id="{FC3F2F9E-D9E3-4E14-8ABF-2EC24EF31296}"/>
              </a:ext>
            </a:extLst>
          </p:cNvPr>
          <p:cNvPicPr>
            <a:picLocks noChangeAspect="1"/>
          </p:cNvPicPr>
          <p:nvPr/>
        </p:nvPicPr>
        <p:blipFill>
          <a:blip r:embed="rId9"/>
          <a:stretch>
            <a:fillRect/>
          </a:stretch>
        </p:blipFill>
        <p:spPr>
          <a:xfrm>
            <a:off x="369338" y="4148968"/>
            <a:ext cx="2265104" cy="291986"/>
          </a:xfrm>
          <a:prstGeom prst="rect">
            <a:avLst/>
          </a:prstGeom>
        </p:spPr>
      </p:pic>
      <p:grpSp>
        <p:nvGrpSpPr>
          <p:cNvPr id="38" name="Grupo 37">
            <a:extLst>
              <a:ext uri="{FF2B5EF4-FFF2-40B4-BE49-F238E27FC236}">
                <a16:creationId xmlns:a16="http://schemas.microsoft.com/office/drawing/2014/main" id="{C0C8EB34-1899-4DA6-BA17-8CF8C57FAFF1}"/>
              </a:ext>
            </a:extLst>
          </p:cNvPr>
          <p:cNvGrpSpPr/>
          <p:nvPr/>
        </p:nvGrpSpPr>
        <p:grpSpPr>
          <a:xfrm rot="5400000">
            <a:off x="7747196" y="1441205"/>
            <a:ext cx="1318518" cy="540002"/>
            <a:chOff x="512058" y="1871515"/>
            <a:chExt cx="7956651" cy="898943"/>
          </a:xfrm>
        </p:grpSpPr>
        <p:sp>
          <p:nvSpPr>
            <p:cNvPr id="39" name="AutoShape 10">
              <a:extLst>
                <a:ext uri="{FF2B5EF4-FFF2-40B4-BE49-F238E27FC236}">
                  <a16:creationId xmlns:a16="http://schemas.microsoft.com/office/drawing/2014/main" id="{540AC66C-DB8C-4E9F-92AB-1FC2DB7A911E}"/>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54" name="AutoShape 11">
              <a:extLst>
                <a:ext uri="{FF2B5EF4-FFF2-40B4-BE49-F238E27FC236}">
                  <a16:creationId xmlns:a16="http://schemas.microsoft.com/office/drawing/2014/main" id="{4D3AACCB-234F-4ACE-91C2-5F4DA9781BA6}"/>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5" name="AutoShape 11">
              <a:extLst>
                <a:ext uri="{FF2B5EF4-FFF2-40B4-BE49-F238E27FC236}">
                  <a16:creationId xmlns:a16="http://schemas.microsoft.com/office/drawing/2014/main" id="{84F920DC-2488-4AE9-989A-48C6043E47B3}"/>
                </a:ext>
              </a:extLst>
            </p:cNvPr>
            <p:cNvSpPr>
              <a:spLocks noChangeArrowheads="1"/>
            </p:cNvSpPr>
            <p:nvPr/>
          </p:nvSpPr>
          <p:spPr bwMode="auto">
            <a:xfrm>
              <a:off x="2137341" y="1871518"/>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7" name="AutoShape 11">
              <a:extLst>
                <a:ext uri="{FF2B5EF4-FFF2-40B4-BE49-F238E27FC236}">
                  <a16:creationId xmlns:a16="http://schemas.microsoft.com/office/drawing/2014/main" id="{198F3D2F-431E-49E7-871B-84F775C0F942}"/>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8" name="AutoShape 11">
              <a:extLst>
                <a:ext uri="{FF2B5EF4-FFF2-40B4-BE49-F238E27FC236}">
                  <a16:creationId xmlns:a16="http://schemas.microsoft.com/office/drawing/2014/main" id="{D7F00D37-CF35-4531-B63B-AD736A96F172}"/>
                </a:ext>
              </a:extLst>
            </p:cNvPr>
            <p:cNvSpPr>
              <a:spLocks noChangeArrowheads="1"/>
            </p:cNvSpPr>
            <p:nvPr/>
          </p:nvSpPr>
          <p:spPr bwMode="auto">
            <a:xfrm>
              <a:off x="5387907" y="1871515"/>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grpSp>
      <p:sp>
        <p:nvSpPr>
          <p:cNvPr id="59" name="Rectángulo: esquinas redondeadas 58">
            <a:extLst>
              <a:ext uri="{FF2B5EF4-FFF2-40B4-BE49-F238E27FC236}">
                <a16:creationId xmlns:a16="http://schemas.microsoft.com/office/drawing/2014/main" id="{F46DF305-9119-4F07-8059-E54E1838535E}"/>
              </a:ext>
            </a:extLst>
          </p:cNvPr>
          <p:cNvSpPr/>
          <p:nvPr/>
        </p:nvSpPr>
        <p:spPr bwMode="auto">
          <a:xfrm>
            <a:off x="2777020" y="5517232"/>
            <a:ext cx="6041544" cy="801595"/>
          </a:xfrm>
          <a:prstGeom prst="roundRect">
            <a:avLst>
              <a:gd name="adj" fmla="val 8285"/>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61" name="6 CuadroTexto">
            <a:extLst>
              <a:ext uri="{FF2B5EF4-FFF2-40B4-BE49-F238E27FC236}">
                <a16:creationId xmlns:a16="http://schemas.microsoft.com/office/drawing/2014/main" id="{CA0E7EEC-948B-4428-AE7D-A00ED1760F9D}"/>
              </a:ext>
            </a:extLst>
          </p:cNvPr>
          <p:cNvSpPr txBox="1"/>
          <p:nvPr/>
        </p:nvSpPr>
        <p:spPr bwMode="auto">
          <a:xfrm>
            <a:off x="3059832" y="5517233"/>
            <a:ext cx="3600400" cy="307777"/>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r>
              <a:rPr lang="en-US" sz="1400" b="1" dirty="0"/>
              <a:t>GENERAL DATA ANALYSIS</a:t>
            </a:r>
          </a:p>
        </p:txBody>
      </p:sp>
      <p:sp>
        <p:nvSpPr>
          <p:cNvPr id="65" name="Rectángulo 64">
            <a:extLst>
              <a:ext uri="{FF2B5EF4-FFF2-40B4-BE49-F238E27FC236}">
                <a16:creationId xmlns:a16="http://schemas.microsoft.com/office/drawing/2014/main" id="{B8E36F4D-FBD0-445D-9E28-F046D5DA070E}"/>
              </a:ext>
            </a:extLst>
          </p:cNvPr>
          <p:cNvSpPr/>
          <p:nvPr/>
        </p:nvSpPr>
        <p:spPr>
          <a:xfrm>
            <a:off x="2915816" y="5726862"/>
            <a:ext cx="4752528" cy="523220"/>
          </a:xfrm>
          <a:prstGeom prst="rect">
            <a:avLst/>
          </a:prstGeom>
        </p:spPr>
        <p:txBody>
          <a:bodyPr wrap="squar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General Regressions of the measures to Salary</a:t>
            </a:r>
          </a:p>
          <a:p>
            <a:pPr marL="285750" indent="-285750">
              <a:buSzPct val="60000"/>
              <a:buFont typeface="Arial" panose="020B0604020202020204" pitchFamily="34" charset="0"/>
              <a:buChar char="•"/>
              <a:defRPr/>
            </a:pPr>
            <a:r>
              <a:rPr lang="en-US" altLang="zh-CN" sz="1400" dirty="0">
                <a:latin typeface="+mj-lt"/>
                <a:ea typeface="宋体" pitchFamily="2" charset="-122"/>
              </a:rPr>
              <a:t>Quantile plots</a:t>
            </a:r>
          </a:p>
        </p:txBody>
      </p:sp>
      <p:sp>
        <p:nvSpPr>
          <p:cNvPr id="67" name="Rectángulo 66">
            <a:extLst>
              <a:ext uri="{FF2B5EF4-FFF2-40B4-BE49-F238E27FC236}">
                <a16:creationId xmlns:a16="http://schemas.microsoft.com/office/drawing/2014/main" id="{513693E1-FDFF-4767-B3BB-1FD33AC70052}"/>
              </a:ext>
            </a:extLst>
          </p:cNvPr>
          <p:cNvSpPr/>
          <p:nvPr/>
        </p:nvSpPr>
        <p:spPr>
          <a:xfrm>
            <a:off x="4932466" y="5949281"/>
            <a:ext cx="2970685" cy="307777"/>
          </a:xfrm>
          <a:prstGeom prst="rect">
            <a:avLst/>
          </a:prstGeom>
        </p:spPr>
        <p:txBody>
          <a:bodyPr wrap="non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Histograms of players valuation</a:t>
            </a:r>
          </a:p>
        </p:txBody>
      </p:sp>
      <p:sp>
        <p:nvSpPr>
          <p:cNvPr id="68" name="Triángulo isósceles 67">
            <a:extLst>
              <a:ext uri="{FF2B5EF4-FFF2-40B4-BE49-F238E27FC236}">
                <a16:creationId xmlns:a16="http://schemas.microsoft.com/office/drawing/2014/main" id="{C84EAD05-4860-4F81-A6AF-452054BD4CA9}"/>
              </a:ext>
            </a:extLst>
          </p:cNvPr>
          <p:cNvSpPr/>
          <p:nvPr/>
        </p:nvSpPr>
        <p:spPr bwMode="auto">
          <a:xfrm rot="10800000">
            <a:off x="5269104" y="4967598"/>
            <a:ext cx="1653668" cy="362554"/>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4" name="Rectangle 1">
            <a:extLst>
              <a:ext uri="{FF2B5EF4-FFF2-40B4-BE49-F238E27FC236}">
                <a16:creationId xmlns:a16="http://schemas.microsoft.com/office/drawing/2014/main" id="{4FAB2D3A-4305-4F0C-BE0D-60F12FF92A53}"/>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460989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083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ESTIMATION OF THE BEST ARIMA (</a:t>
            </a:r>
            <a:r>
              <a:rPr lang="en-US" sz="2000" dirty="0" err="1"/>
              <a:t>p,d,q</a:t>
            </a:r>
            <a:r>
              <a:rPr lang="en-US" sz="2000" dirty="0"/>
              <a:t>)  MODELS HAS BEEN DONE USING MLE FOR EACH PLAYER AND METRIC</a:t>
            </a:r>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40601"/>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upo 15">
            <a:extLst>
              <a:ext uri="{FF2B5EF4-FFF2-40B4-BE49-F238E27FC236}">
                <a16:creationId xmlns:a16="http://schemas.microsoft.com/office/drawing/2014/main" id="{802F19B8-5F8F-4AA0-8BC1-905DE6922F46}"/>
              </a:ext>
            </a:extLst>
          </p:cNvPr>
          <p:cNvGrpSpPr/>
          <p:nvPr/>
        </p:nvGrpSpPr>
        <p:grpSpPr>
          <a:xfrm rot="5400000">
            <a:off x="7747196" y="1441205"/>
            <a:ext cx="1318518" cy="540002"/>
            <a:chOff x="512058" y="1871515"/>
            <a:chExt cx="7956651" cy="898943"/>
          </a:xfrm>
        </p:grpSpPr>
        <p:sp>
          <p:nvSpPr>
            <p:cNvPr id="17" name="AutoShape 10">
              <a:extLst>
                <a:ext uri="{FF2B5EF4-FFF2-40B4-BE49-F238E27FC236}">
                  <a16:creationId xmlns:a16="http://schemas.microsoft.com/office/drawing/2014/main" id="{66D272CC-2C1D-4C34-BE66-C809FFCE2B50}"/>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18" name="AutoShape 11">
              <a:extLst>
                <a:ext uri="{FF2B5EF4-FFF2-40B4-BE49-F238E27FC236}">
                  <a16:creationId xmlns:a16="http://schemas.microsoft.com/office/drawing/2014/main" id="{F00731D7-5B5A-46C6-A05E-F7F8F28DA844}"/>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19" name="AutoShape 11">
              <a:extLst>
                <a:ext uri="{FF2B5EF4-FFF2-40B4-BE49-F238E27FC236}">
                  <a16:creationId xmlns:a16="http://schemas.microsoft.com/office/drawing/2014/main" id="{AC3BBE16-968C-45B3-8260-E988BF6A3158}"/>
                </a:ext>
              </a:extLst>
            </p:cNvPr>
            <p:cNvSpPr>
              <a:spLocks noChangeArrowheads="1"/>
            </p:cNvSpPr>
            <p:nvPr/>
          </p:nvSpPr>
          <p:spPr bwMode="auto">
            <a:xfrm>
              <a:off x="2137341" y="1871518"/>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20" name="AutoShape 11">
              <a:extLst>
                <a:ext uri="{FF2B5EF4-FFF2-40B4-BE49-F238E27FC236}">
                  <a16:creationId xmlns:a16="http://schemas.microsoft.com/office/drawing/2014/main" id="{DC43EEDA-0C15-4261-A84E-D56FB24C87C3}"/>
                </a:ext>
              </a:extLst>
            </p:cNvPr>
            <p:cNvSpPr>
              <a:spLocks noChangeArrowheads="1"/>
            </p:cNvSpPr>
            <p:nvPr/>
          </p:nvSpPr>
          <p:spPr bwMode="auto">
            <a:xfrm>
              <a:off x="7013178" y="1871515"/>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21" name="AutoShape 11">
              <a:extLst>
                <a:ext uri="{FF2B5EF4-FFF2-40B4-BE49-F238E27FC236}">
                  <a16:creationId xmlns:a16="http://schemas.microsoft.com/office/drawing/2014/main" id="{3F6CB207-5420-4A6F-B7AA-F117323331A7}"/>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grpSp>
      <p:grpSp>
        <p:nvGrpSpPr>
          <p:cNvPr id="10" name="Grupo 9">
            <a:extLst>
              <a:ext uri="{FF2B5EF4-FFF2-40B4-BE49-F238E27FC236}">
                <a16:creationId xmlns:a16="http://schemas.microsoft.com/office/drawing/2014/main" id="{BA803669-5395-4140-BFFB-5878182120EE}"/>
              </a:ext>
            </a:extLst>
          </p:cNvPr>
          <p:cNvGrpSpPr/>
          <p:nvPr/>
        </p:nvGrpSpPr>
        <p:grpSpPr>
          <a:xfrm>
            <a:off x="4032639" y="1172547"/>
            <a:ext cx="3769744" cy="2040429"/>
            <a:chOff x="2915432" y="1263803"/>
            <a:chExt cx="5256968" cy="3206576"/>
          </a:xfrm>
        </p:grpSpPr>
        <p:pic>
          <p:nvPicPr>
            <p:cNvPr id="5" name="Imagen 4">
              <a:extLst>
                <a:ext uri="{FF2B5EF4-FFF2-40B4-BE49-F238E27FC236}">
                  <a16:creationId xmlns:a16="http://schemas.microsoft.com/office/drawing/2014/main" id="{B480F482-7075-44A4-B058-32414EC89D22}"/>
                </a:ext>
              </a:extLst>
            </p:cNvPr>
            <p:cNvPicPr>
              <a:picLocks noChangeAspect="1"/>
            </p:cNvPicPr>
            <p:nvPr/>
          </p:nvPicPr>
          <p:blipFill>
            <a:blip r:embed="rId9"/>
            <a:stretch>
              <a:fillRect/>
            </a:stretch>
          </p:blipFill>
          <p:spPr>
            <a:xfrm>
              <a:off x="2915432" y="1263803"/>
              <a:ext cx="5172075" cy="2352675"/>
            </a:xfrm>
            <a:prstGeom prst="rect">
              <a:avLst/>
            </a:prstGeom>
          </p:spPr>
        </p:pic>
        <p:sp>
          <p:nvSpPr>
            <p:cNvPr id="24" name="Triángulo isósceles 23">
              <a:extLst>
                <a:ext uri="{FF2B5EF4-FFF2-40B4-BE49-F238E27FC236}">
                  <a16:creationId xmlns:a16="http://schemas.microsoft.com/office/drawing/2014/main" id="{86C49A21-AA2A-49DF-9335-58D468ADB78D}"/>
                </a:ext>
              </a:extLst>
            </p:cNvPr>
            <p:cNvSpPr/>
            <p:nvPr/>
          </p:nvSpPr>
          <p:spPr bwMode="auto">
            <a:xfrm rot="10800000">
              <a:off x="4179839" y="3718984"/>
              <a:ext cx="648072" cy="112472"/>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5" name="Triángulo isósceles 24">
              <a:extLst>
                <a:ext uri="{FF2B5EF4-FFF2-40B4-BE49-F238E27FC236}">
                  <a16:creationId xmlns:a16="http://schemas.microsoft.com/office/drawing/2014/main" id="{EADA7EFE-CB33-4166-A5FB-680C4B6FE342}"/>
                </a:ext>
              </a:extLst>
            </p:cNvPr>
            <p:cNvSpPr/>
            <p:nvPr/>
          </p:nvSpPr>
          <p:spPr bwMode="auto">
            <a:xfrm rot="10800000">
              <a:off x="4899920" y="3718984"/>
              <a:ext cx="648072" cy="112472"/>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6" name="Triángulo isósceles 25">
              <a:extLst>
                <a:ext uri="{FF2B5EF4-FFF2-40B4-BE49-F238E27FC236}">
                  <a16:creationId xmlns:a16="http://schemas.microsoft.com/office/drawing/2014/main" id="{7D78616A-8B71-4EB9-81B5-D718DF4FBCB1}"/>
                </a:ext>
              </a:extLst>
            </p:cNvPr>
            <p:cNvSpPr/>
            <p:nvPr/>
          </p:nvSpPr>
          <p:spPr bwMode="auto">
            <a:xfrm rot="10800000">
              <a:off x="5706846" y="3718984"/>
              <a:ext cx="648072" cy="112472"/>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7" name="Triángulo isósceles 26">
              <a:extLst>
                <a:ext uri="{FF2B5EF4-FFF2-40B4-BE49-F238E27FC236}">
                  <a16:creationId xmlns:a16="http://schemas.microsoft.com/office/drawing/2014/main" id="{983AF3FF-68DD-43D7-BE56-C454806AB7C7}"/>
                </a:ext>
              </a:extLst>
            </p:cNvPr>
            <p:cNvSpPr/>
            <p:nvPr/>
          </p:nvSpPr>
          <p:spPr bwMode="auto">
            <a:xfrm rot="10800000">
              <a:off x="6513771" y="3718984"/>
              <a:ext cx="648072" cy="112472"/>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8" name="Triángulo isósceles 27">
              <a:extLst>
                <a:ext uri="{FF2B5EF4-FFF2-40B4-BE49-F238E27FC236}">
                  <a16:creationId xmlns:a16="http://schemas.microsoft.com/office/drawing/2014/main" id="{54FB42F8-715E-4FFB-A8E9-FE5ED9E12823}"/>
                </a:ext>
              </a:extLst>
            </p:cNvPr>
            <p:cNvSpPr/>
            <p:nvPr/>
          </p:nvSpPr>
          <p:spPr bwMode="auto">
            <a:xfrm rot="10800000">
              <a:off x="7293785" y="3718984"/>
              <a:ext cx="648072" cy="112472"/>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0" name="Rectángulo 29">
              <a:extLst>
                <a:ext uri="{FF2B5EF4-FFF2-40B4-BE49-F238E27FC236}">
                  <a16:creationId xmlns:a16="http://schemas.microsoft.com/office/drawing/2014/main" id="{E64EE0FE-0FC0-48E9-A41E-77489F638467}"/>
                </a:ext>
              </a:extLst>
            </p:cNvPr>
            <p:cNvSpPr/>
            <p:nvPr/>
          </p:nvSpPr>
          <p:spPr>
            <a:xfrm>
              <a:off x="4126512" y="3945655"/>
              <a:ext cx="773407" cy="376222"/>
            </a:xfrm>
            <a:prstGeom prst="rect">
              <a:avLst/>
            </a:prstGeom>
          </p:spPr>
          <p:txBody>
            <a:bodyPr wrap="square">
              <a:spAutoFit/>
            </a:bodyPr>
            <a:lstStyle/>
            <a:p>
              <a:pPr lvl="0" defTabSz="684213" fontAlgn="base">
                <a:buClr>
                  <a:schemeClr val="tx2"/>
                </a:buClr>
              </a:pPr>
              <a:r>
                <a:rPr lang="en-US" sz="1200" kern="0" dirty="0">
                  <a:solidFill>
                    <a:srgbClr val="000000"/>
                  </a:solidFill>
                  <a:cs typeface="Arial" pitchFamily="34" charset="0"/>
                </a:rPr>
                <a:t>1,0,0</a:t>
              </a:r>
            </a:p>
          </p:txBody>
        </p:sp>
        <p:sp>
          <p:nvSpPr>
            <p:cNvPr id="38" name="Rectángulo 37">
              <a:extLst>
                <a:ext uri="{FF2B5EF4-FFF2-40B4-BE49-F238E27FC236}">
                  <a16:creationId xmlns:a16="http://schemas.microsoft.com/office/drawing/2014/main" id="{C5ACD15B-7A4E-4FA3-9948-CA558555255B}"/>
                </a:ext>
              </a:extLst>
            </p:cNvPr>
            <p:cNvSpPr/>
            <p:nvPr/>
          </p:nvSpPr>
          <p:spPr>
            <a:xfrm>
              <a:off x="4945265" y="3945654"/>
              <a:ext cx="773407" cy="376222"/>
            </a:xfrm>
            <a:prstGeom prst="rect">
              <a:avLst/>
            </a:prstGeom>
          </p:spPr>
          <p:txBody>
            <a:bodyPr wrap="square">
              <a:spAutoFit/>
            </a:bodyPr>
            <a:lstStyle/>
            <a:p>
              <a:pPr lvl="0" defTabSz="684213" fontAlgn="base">
                <a:buClr>
                  <a:schemeClr val="tx2"/>
                </a:buClr>
              </a:pPr>
              <a:r>
                <a:rPr lang="en-US" sz="1200" kern="0" dirty="0">
                  <a:solidFill>
                    <a:srgbClr val="000000"/>
                  </a:solidFill>
                  <a:cs typeface="Arial" pitchFamily="34" charset="0"/>
                </a:rPr>
                <a:t>1,0,0</a:t>
              </a:r>
            </a:p>
          </p:txBody>
        </p:sp>
        <p:sp>
          <p:nvSpPr>
            <p:cNvPr id="40" name="Rectángulo 39">
              <a:extLst>
                <a:ext uri="{FF2B5EF4-FFF2-40B4-BE49-F238E27FC236}">
                  <a16:creationId xmlns:a16="http://schemas.microsoft.com/office/drawing/2014/main" id="{9747F6CB-0035-4409-8DA0-F8B1E7667AA9}"/>
                </a:ext>
              </a:extLst>
            </p:cNvPr>
            <p:cNvSpPr/>
            <p:nvPr/>
          </p:nvSpPr>
          <p:spPr>
            <a:xfrm>
              <a:off x="5770430" y="3945654"/>
              <a:ext cx="773407" cy="376222"/>
            </a:xfrm>
            <a:prstGeom prst="rect">
              <a:avLst/>
            </a:prstGeom>
          </p:spPr>
          <p:txBody>
            <a:bodyPr wrap="square">
              <a:spAutoFit/>
            </a:bodyPr>
            <a:lstStyle/>
            <a:p>
              <a:pPr lvl="0" defTabSz="684213" fontAlgn="base">
                <a:buClr>
                  <a:schemeClr val="tx2"/>
                </a:buClr>
              </a:pPr>
              <a:r>
                <a:rPr lang="en-US" sz="1200" kern="0" dirty="0">
                  <a:solidFill>
                    <a:srgbClr val="000000"/>
                  </a:solidFill>
                  <a:cs typeface="Arial" pitchFamily="34" charset="0"/>
                </a:rPr>
                <a:t>0,0,0</a:t>
              </a:r>
            </a:p>
          </p:txBody>
        </p:sp>
        <p:sp>
          <p:nvSpPr>
            <p:cNvPr id="41" name="Rectángulo 40">
              <a:extLst>
                <a:ext uri="{FF2B5EF4-FFF2-40B4-BE49-F238E27FC236}">
                  <a16:creationId xmlns:a16="http://schemas.microsoft.com/office/drawing/2014/main" id="{4403FC4D-741C-4174-9EAC-B53BB48D9E36}"/>
                </a:ext>
              </a:extLst>
            </p:cNvPr>
            <p:cNvSpPr/>
            <p:nvPr/>
          </p:nvSpPr>
          <p:spPr>
            <a:xfrm>
              <a:off x="6543837" y="3945654"/>
              <a:ext cx="773407" cy="376222"/>
            </a:xfrm>
            <a:prstGeom prst="rect">
              <a:avLst/>
            </a:prstGeom>
          </p:spPr>
          <p:txBody>
            <a:bodyPr wrap="square">
              <a:spAutoFit/>
            </a:bodyPr>
            <a:lstStyle/>
            <a:p>
              <a:pPr lvl="0" defTabSz="684213" fontAlgn="base">
                <a:buClr>
                  <a:schemeClr val="tx2"/>
                </a:buClr>
              </a:pPr>
              <a:r>
                <a:rPr lang="en-US" sz="1200" kern="0" dirty="0">
                  <a:solidFill>
                    <a:srgbClr val="000000"/>
                  </a:solidFill>
                  <a:cs typeface="Arial" pitchFamily="34" charset="0"/>
                </a:rPr>
                <a:t>0,0,0</a:t>
              </a:r>
            </a:p>
          </p:txBody>
        </p:sp>
        <p:sp>
          <p:nvSpPr>
            <p:cNvPr id="42" name="Rectángulo 41">
              <a:extLst>
                <a:ext uri="{FF2B5EF4-FFF2-40B4-BE49-F238E27FC236}">
                  <a16:creationId xmlns:a16="http://schemas.microsoft.com/office/drawing/2014/main" id="{04C62E4C-9253-49A9-BCC6-030EB8CFAA3D}"/>
                </a:ext>
              </a:extLst>
            </p:cNvPr>
            <p:cNvSpPr/>
            <p:nvPr/>
          </p:nvSpPr>
          <p:spPr>
            <a:xfrm>
              <a:off x="7398993" y="3945654"/>
              <a:ext cx="773407" cy="376222"/>
            </a:xfrm>
            <a:prstGeom prst="rect">
              <a:avLst/>
            </a:prstGeom>
          </p:spPr>
          <p:txBody>
            <a:bodyPr wrap="square">
              <a:spAutoFit/>
            </a:bodyPr>
            <a:lstStyle/>
            <a:p>
              <a:pPr lvl="0" defTabSz="684213" fontAlgn="base">
                <a:buClr>
                  <a:schemeClr val="tx2"/>
                </a:buClr>
              </a:pPr>
              <a:r>
                <a:rPr lang="en-US" sz="1200" kern="0" dirty="0">
                  <a:solidFill>
                    <a:srgbClr val="000000"/>
                  </a:solidFill>
                  <a:cs typeface="Arial" pitchFamily="34" charset="0"/>
                </a:rPr>
                <a:t>0,0,2</a:t>
              </a:r>
            </a:p>
          </p:txBody>
        </p:sp>
        <p:sp>
          <p:nvSpPr>
            <p:cNvPr id="43" name="Flecha: pentágono 42">
              <a:extLst>
                <a:ext uri="{FF2B5EF4-FFF2-40B4-BE49-F238E27FC236}">
                  <a16:creationId xmlns:a16="http://schemas.microsoft.com/office/drawing/2014/main" id="{6787E30E-B0F4-41E2-B726-183B50524161}"/>
                </a:ext>
              </a:extLst>
            </p:cNvPr>
            <p:cNvSpPr/>
            <p:nvPr/>
          </p:nvSpPr>
          <p:spPr bwMode="auto">
            <a:xfrm>
              <a:off x="3027711" y="3852041"/>
              <a:ext cx="900000" cy="618338"/>
            </a:xfrm>
            <a:prstGeom prst="homePlate">
              <a:avLst>
                <a:gd name="adj" fmla="val 17920"/>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050" b="1" dirty="0">
                  <a:solidFill>
                    <a:schemeClr val="bg1"/>
                  </a:solidFill>
                  <a:latin typeface="Arial" charset="0"/>
                  <a:ea typeface="ＭＳ Ｐゴシック" charset="-128"/>
                  <a:cs typeface="ＭＳ Ｐゴシック" charset="-128"/>
                </a:rPr>
                <a:t>ARIMA </a:t>
              </a:r>
              <a:r>
                <a:rPr lang="es-ES" sz="1050" b="1" dirty="0" err="1">
                  <a:solidFill>
                    <a:schemeClr val="bg1"/>
                  </a:solidFill>
                  <a:latin typeface="Arial" charset="0"/>
                  <a:ea typeface="ＭＳ Ｐゴシック" charset="-128"/>
                  <a:cs typeface="ＭＳ Ｐゴシック" charset="-128"/>
                </a:rPr>
                <a:t>models</a:t>
              </a:r>
              <a:endParaRPr lang="en-GB" sz="1050" b="1" dirty="0">
                <a:solidFill>
                  <a:schemeClr val="bg1"/>
                </a:solidFill>
                <a:latin typeface="Arial" charset="0"/>
                <a:ea typeface="ＭＳ Ｐゴシック" charset="-128"/>
              </a:endParaRPr>
            </a:p>
          </p:txBody>
        </p:sp>
      </p:grpSp>
      <p:sp>
        <p:nvSpPr>
          <p:cNvPr id="44" name="Triángulo isósceles 43">
            <a:extLst>
              <a:ext uri="{FF2B5EF4-FFF2-40B4-BE49-F238E27FC236}">
                <a16:creationId xmlns:a16="http://schemas.microsoft.com/office/drawing/2014/main" id="{43A1AAA8-6D00-4FD8-A41F-8326E756F652}"/>
              </a:ext>
            </a:extLst>
          </p:cNvPr>
          <p:cNvSpPr/>
          <p:nvPr/>
        </p:nvSpPr>
        <p:spPr bwMode="auto">
          <a:xfrm rot="10800000">
            <a:off x="5404068" y="3284985"/>
            <a:ext cx="1359593" cy="99713"/>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graphicFrame>
        <p:nvGraphicFramePr>
          <p:cNvPr id="9" name="Tabla 8">
            <a:extLst>
              <a:ext uri="{FF2B5EF4-FFF2-40B4-BE49-F238E27FC236}">
                <a16:creationId xmlns:a16="http://schemas.microsoft.com/office/drawing/2014/main" id="{2808B1FC-D2B1-4390-857C-F490D1DA47F9}"/>
              </a:ext>
            </a:extLst>
          </p:cNvPr>
          <p:cNvGraphicFramePr>
            <a:graphicFrameLocks noGrp="1"/>
          </p:cNvGraphicFramePr>
          <p:nvPr>
            <p:extLst>
              <p:ext uri="{D42A27DB-BD31-4B8C-83A1-F6EECF244321}">
                <p14:modId xmlns:p14="http://schemas.microsoft.com/office/powerpoint/2010/main" val="1675916652"/>
              </p:ext>
            </p:extLst>
          </p:nvPr>
        </p:nvGraphicFramePr>
        <p:xfrm>
          <a:off x="4282577" y="3568599"/>
          <a:ext cx="3481790" cy="1219200"/>
        </p:xfrm>
        <a:graphic>
          <a:graphicData uri="http://schemas.openxmlformats.org/drawingml/2006/table">
            <a:tbl>
              <a:tblPr firstRow="1" bandRow="1">
                <a:tableStyleId>{5C22544A-7EE6-4342-B048-85BDC9FD1C3A}</a:tableStyleId>
              </a:tblPr>
              <a:tblGrid>
                <a:gridCol w="1740895">
                  <a:extLst>
                    <a:ext uri="{9D8B030D-6E8A-4147-A177-3AD203B41FA5}">
                      <a16:colId xmlns:a16="http://schemas.microsoft.com/office/drawing/2014/main" val="29501710"/>
                    </a:ext>
                  </a:extLst>
                </a:gridCol>
                <a:gridCol w="1740895">
                  <a:extLst>
                    <a:ext uri="{9D8B030D-6E8A-4147-A177-3AD203B41FA5}">
                      <a16:colId xmlns:a16="http://schemas.microsoft.com/office/drawing/2014/main" val="3281962565"/>
                    </a:ext>
                  </a:extLst>
                </a:gridCol>
              </a:tblGrid>
              <a:tr h="217751">
                <a:tc>
                  <a:txBody>
                    <a:bodyPr/>
                    <a:lstStyle/>
                    <a:p>
                      <a:pPr algn="ctr"/>
                      <a:r>
                        <a:rPr lang="en-GB" sz="1400" dirty="0"/>
                        <a:t>ARIMA models</a:t>
                      </a:r>
                    </a:p>
                  </a:txBody>
                  <a:tcPr/>
                </a:tc>
                <a:tc>
                  <a:txBody>
                    <a:bodyPr/>
                    <a:lstStyle/>
                    <a:p>
                      <a:pPr algn="ctr"/>
                      <a:r>
                        <a:rPr lang="en-GB" sz="1400" dirty="0"/>
                        <a:t>Count</a:t>
                      </a:r>
                    </a:p>
                  </a:txBody>
                  <a:tcPr/>
                </a:tc>
                <a:extLst>
                  <a:ext uri="{0D108BD9-81ED-4DB2-BD59-A6C34878D82A}">
                    <a16:rowId xmlns:a16="http://schemas.microsoft.com/office/drawing/2014/main" val="1656868561"/>
                  </a:ext>
                </a:extLst>
              </a:tr>
              <a:tr h="217751">
                <a:tc>
                  <a:txBody>
                    <a:bodyPr/>
                    <a:lstStyle/>
                    <a:p>
                      <a:pPr algn="ctr"/>
                      <a:r>
                        <a:rPr lang="en-GB" sz="1400" dirty="0"/>
                        <a:t>1,0,0</a:t>
                      </a:r>
                    </a:p>
                  </a:txBody>
                  <a:tcPr/>
                </a:tc>
                <a:tc>
                  <a:txBody>
                    <a:bodyPr/>
                    <a:lstStyle/>
                    <a:p>
                      <a:pPr algn="ctr"/>
                      <a:r>
                        <a:rPr lang="en-GB" sz="1400" dirty="0"/>
                        <a:t>2</a:t>
                      </a:r>
                    </a:p>
                  </a:txBody>
                  <a:tcPr/>
                </a:tc>
                <a:extLst>
                  <a:ext uri="{0D108BD9-81ED-4DB2-BD59-A6C34878D82A}">
                    <a16:rowId xmlns:a16="http://schemas.microsoft.com/office/drawing/2014/main" val="2425234594"/>
                  </a:ext>
                </a:extLst>
              </a:tr>
              <a:tr h="217751">
                <a:tc>
                  <a:txBody>
                    <a:bodyPr/>
                    <a:lstStyle/>
                    <a:p>
                      <a:pPr algn="ctr"/>
                      <a:r>
                        <a:rPr lang="en-GB" sz="1400" dirty="0"/>
                        <a:t>0,0,0</a:t>
                      </a:r>
                    </a:p>
                  </a:txBody>
                  <a:tcPr/>
                </a:tc>
                <a:tc>
                  <a:txBody>
                    <a:bodyPr/>
                    <a:lstStyle/>
                    <a:p>
                      <a:pPr algn="ctr"/>
                      <a:r>
                        <a:rPr lang="en-GB" sz="1400" dirty="0"/>
                        <a:t>2</a:t>
                      </a:r>
                    </a:p>
                  </a:txBody>
                  <a:tcPr/>
                </a:tc>
                <a:extLst>
                  <a:ext uri="{0D108BD9-81ED-4DB2-BD59-A6C34878D82A}">
                    <a16:rowId xmlns:a16="http://schemas.microsoft.com/office/drawing/2014/main" val="2556507882"/>
                  </a:ext>
                </a:extLst>
              </a:tr>
              <a:tr h="217751">
                <a:tc>
                  <a:txBody>
                    <a:bodyPr/>
                    <a:lstStyle/>
                    <a:p>
                      <a:pPr algn="ctr"/>
                      <a:r>
                        <a:rPr lang="en-GB" sz="1400" dirty="0"/>
                        <a:t>0,0,2</a:t>
                      </a:r>
                    </a:p>
                  </a:txBody>
                  <a:tcPr/>
                </a:tc>
                <a:tc>
                  <a:txBody>
                    <a:bodyPr/>
                    <a:lstStyle/>
                    <a:p>
                      <a:pPr algn="ctr"/>
                      <a:r>
                        <a:rPr lang="en-GB" sz="1400" dirty="0"/>
                        <a:t>1</a:t>
                      </a:r>
                    </a:p>
                  </a:txBody>
                  <a:tcPr/>
                </a:tc>
                <a:extLst>
                  <a:ext uri="{0D108BD9-81ED-4DB2-BD59-A6C34878D82A}">
                    <a16:rowId xmlns:a16="http://schemas.microsoft.com/office/drawing/2014/main" val="2539150800"/>
                  </a:ext>
                </a:extLst>
              </a:tr>
            </a:tbl>
          </a:graphicData>
        </a:graphic>
      </p:graphicFrame>
      <p:sp>
        <p:nvSpPr>
          <p:cNvPr id="45" name="Rectángulo 44">
            <a:extLst>
              <a:ext uri="{FF2B5EF4-FFF2-40B4-BE49-F238E27FC236}">
                <a16:creationId xmlns:a16="http://schemas.microsoft.com/office/drawing/2014/main" id="{674DCCB7-8CD6-4C90-8659-7EF11DEE8DC1}"/>
              </a:ext>
            </a:extLst>
          </p:cNvPr>
          <p:cNvSpPr/>
          <p:nvPr/>
        </p:nvSpPr>
        <p:spPr>
          <a:xfrm>
            <a:off x="1383160" y="3429000"/>
            <a:ext cx="2605161" cy="584775"/>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Count the models that happen more</a:t>
            </a:r>
          </a:p>
        </p:txBody>
      </p:sp>
      <p:sp>
        <p:nvSpPr>
          <p:cNvPr id="46" name="10 Elipse">
            <a:extLst>
              <a:ext uri="{FF2B5EF4-FFF2-40B4-BE49-F238E27FC236}">
                <a16:creationId xmlns:a16="http://schemas.microsoft.com/office/drawing/2014/main" id="{DDD1042D-EE06-4B7C-8DAA-D0B5CF576B13}"/>
              </a:ext>
            </a:extLst>
          </p:cNvPr>
          <p:cNvSpPr/>
          <p:nvPr/>
        </p:nvSpPr>
        <p:spPr bwMode="auto">
          <a:xfrm>
            <a:off x="380149" y="1756410"/>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47" name="16 CuadroTexto">
            <a:extLst>
              <a:ext uri="{FF2B5EF4-FFF2-40B4-BE49-F238E27FC236}">
                <a16:creationId xmlns:a16="http://schemas.microsoft.com/office/drawing/2014/main" id="{D552FC46-A68C-44D6-8D85-2CAA20EFEA4F}"/>
              </a:ext>
            </a:extLst>
          </p:cNvPr>
          <p:cNvSpPr txBox="1"/>
          <p:nvPr/>
        </p:nvSpPr>
        <p:spPr bwMode="auto">
          <a:xfrm>
            <a:off x="332347" y="1795463"/>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1</a:t>
            </a:r>
            <a:endParaRPr lang="es-ES" sz="1400" dirty="0">
              <a:solidFill>
                <a:srgbClr val="40DAFF">
                  <a:lumMod val="50000"/>
                </a:srgbClr>
              </a:solidFill>
            </a:endParaRPr>
          </a:p>
        </p:txBody>
      </p:sp>
      <p:sp>
        <p:nvSpPr>
          <p:cNvPr id="48" name="Rectángulo 73">
            <a:extLst>
              <a:ext uri="{FF2B5EF4-FFF2-40B4-BE49-F238E27FC236}">
                <a16:creationId xmlns:a16="http://schemas.microsoft.com/office/drawing/2014/main" id="{73F0F5A7-9B64-4A6C-8F21-68A780BF5964}"/>
              </a:ext>
            </a:extLst>
          </p:cNvPr>
          <p:cNvSpPr/>
          <p:nvPr/>
        </p:nvSpPr>
        <p:spPr bwMode="auto">
          <a:xfrm rot="5400000">
            <a:off x="625596" y="1481840"/>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dirty="0">
              <a:solidFill>
                <a:srgbClr val="00B0CA"/>
              </a:solidFill>
              <a:ea typeface="ＭＳ Ｐゴシック" pitchFamily="-32" charset="-128"/>
              <a:cs typeface="ＭＳ Ｐゴシック" charset="0"/>
            </a:endParaRPr>
          </a:p>
        </p:txBody>
      </p:sp>
      <p:sp>
        <p:nvSpPr>
          <p:cNvPr id="51" name="Rectángulo 73">
            <a:extLst>
              <a:ext uri="{FF2B5EF4-FFF2-40B4-BE49-F238E27FC236}">
                <a16:creationId xmlns:a16="http://schemas.microsoft.com/office/drawing/2014/main" id="{E15D87CE-9FAC-4F7C-9FC7-2AA7FF7A21E4}"/>
              </a:ext>
            </a:extLst>
          </p:cNvPr>
          <p:cNvSpPr/>
          <p:nvPr/>
        </p:nvSpPr>
        <p:spPr bwMode="auto">
          <a:xfrm rot="5400000">
            <a:off x="381320" y="2960882"/>
            <a:ext cx="864000" cy="72267"/>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52" name="21 Elipse">
            <a:extLst>
              <a:ext uri="{FF2B5EF4-FFF2-40B4-BE49-F238E27FC236}">
                <a16:creationId xmlns:a16="http://schemas.microsoft.com/office/drawing/2014/main" id="{E7D5EC11-3C68-4BC9-9692-C9B391BA3307}"/>
              </a:ext>
            </a:extLst>
          </p:cNvPr>
          <p:cNvSpPr/>
          <p:nvPr/>
        </p:nvSpPr>
        <p:spPr bwMode="auto">
          <a:xfrm>
            <a:off x="396924" y="3484602"/>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53" name="22 CuadroTexto">
            <a:extLst>
              <a:ext uri="{FF2B5EF4-FFF2-40B4-BE49-F238E27FC236}">
                <a16:creationId xmlns:a16="http://schemas.microsoft.com/office/drawing/2014/main" id="{32B2A022-5B34-46AB-A9AE-2E05D3F5A392}"/>
              </a:ext>
            </a:extLst>
          </p:cNvPr>
          <p:cNvSpPr txBox="1"/>
          <p:nvPr/>
        </p:nvSpPr>
        <p:spPr bwMode="auto">
          <a:xfrm>
            <a:off x="349122" y="3523655"/>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2</a:t>
            </a:r>
            <a:endParaRPr lang="es-ES" sz="1400" dirty="0">
              <a:solidFill>
                <a:srgbClr val="40DAFF">
                  <a:lumMod val="50000"/>
                </a:srgbClr>
              </a:solidFill>
            </a:endParaRPr>
          </a:p>
        </p:txBody>
      </p:sp>
      <p:sp>
        <p:nvSpPr>
          <p:cNvPr id="55" name="Rectángulo 73">
            <a:extLst>
              <a:ext uri="{FF2B5EF4-FFF2-40B4-BE49-F238E27FC236}">
                <a16:creationId xmlns:a16="http://schemas.microsoft.com/office/drawing/2014/main" id="{4670D848-B11C-42B9-83EB-54B099741063}"/>
              </a:ext>
            </a:extLst>
          </p:cNvPr>
          <p:cNvSpPr/>
          <p:nvPr/>
        </p:nvSpPr>
        <p:spPr bwMode="auto">
          <a:xfrm rot="5400000">
            <a:off x="456638" y="4637512"/>
            <a:ext cx="75600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56" name="21 Elipse">
            <a:extLst>
              <a:ext uri="{FF2B5EF4-FFF2-40B4-BE49-F238E27FC236}">
                <a16:creationId xmlns:a16="http://schemas.microsoft.com/office/drawing/2014/main" id="{E0CDC318-565F-4AA4-92A6-7D1E8AAB32A0}"/>
              </a:ext>
            </a:extLst>
          </p:cNvPr>
          <p:cNvSpPr/>
          <p:nvPr/>
        </p:nvSpPr>
        <p:spPr bwMode="auto">
          <a:xfrm>
            <a:off x="396924" y="5072042"/>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57" name="22 CuadroTexto">
            <a:extLst>
              <a:ext uri="{FF2B5EF4-FFF2-40B4-BE49-F238E27FC236}">
                <a16:creationId xmlns:a16="http://schemas.microsoft.com/office/drawing/2014/main" id="{C0316E67-AB1F-488B-A08A-CCF02CF01FFE}"/>
              </a:ext>
            </a:extLst>
          </p:cNvPr>
          <p:cNvSpPr txBox="1"/>
          <p:nvPr/>
        </p:nvSpPr>
        <p:spPr bwMode="auto">
          <a:xfrm>
            <a:off x="349122" y="5072042"/>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3</a:t>
            </a:r>
            <a:endParaRPr lang="es-ES" sz="1400" dirty="0">
              <a:solidFill>
                <a:srgbClr val="40DAFF">
                  <a:lumMod val="50000"/>
                </a:srgbClr>
              </a:solidFill>
            </a:endParaRPr>
          </a:p>
        </p:txBody>
      </p:sp>
      <p:sp>
        <p:nvSpPr>
          <p:cNvPr id="58" name="Rectángulo 73">
            <a:extLst>
              <a:ext uri="{FF2B5EF4-FFF2-40B4-BE49-F238E27FC236}">
                <a16:creationId xmlns:a16="http://schemas.microsoft.com/office/drawing/2014/main" id="{9AE58CB7-7A0A-4CD5-B044-208B660A14FC}"/>
              </a:ext>
            </a:extLst>
          </p:cNvPr>
          <p:cNvSpPr/>
          <p:nvPr/>
        </p:nvSpPr>
        <p:spPr bwMode="auto">
          <a:xfrm rot="5400000">
            <a:off x="649358" y="6010363"/>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59" name="Rectángulo 58">
            <a:extLst>
              <a:ext uri="{FF2B5EF4-FFF2-40B4-BE49-F238E27FC236}">
                <a16:creationId xmlns:a16="http://schemas.microsoft.com/office/drawing/2014/main" id="{FA493C2D-EB19-47FD-BADF-484F6871D3F9}"/>
              </a:ext>
            </a:extLst>
          </p:cNvPr>
          <p:cNvSpPr/>
          <p:nvPr/>
        </p:nvSpPr>
        <p:spPr>
          <a:xfrm>
            <a:off x="1383160" y="1514775"/>
            <a:ext cx="2546905" cy="1077218"/>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For each year player for seasons 2007-2008 and 2008-2009, fit the best </a:t>
            </a:r>
            <a:r>
              <a:rPr lang="en-US" sz="1600" kern="0" dirty="0" err="1">
                <a:solidFill>
                  <a:srgbClr val="000000"/>
                </a:solidFill>
                <a:cs typeface="Arial" pitchFamily="34" charset="0"/>
              </a:rPr>
              <a:t>arima</a:t>
            </a:r>
            <a:r>
              <a:rPr lang="en-US" sz="1600" kern="0" dirty="0">
                <a:solidFill>
                  <a:srgbClr val="000000"/>
                </a:solidFill>
                <a:cs typeface="Arial" pitchFamily="34" charset="0"/>
              </a:rPr>
              <a:t> model using MLE</a:t>
            </a:r>
          </a:p>
        </p:txBody>
      </p:sp>
      <p:sp>
        <p:nvSpPr>
          <p:cNvPr id="61" name="Rectángulo 60">
            <a:extLst>
              <a:ext uri="{FF2B5EF4-FFF2-40B4-BE49-F238E27FC236}">
                <a16:creationId xmlns:a16="http://schemas.microsoft.com/office/drawing/2014/main" id="{55647F7D-CF17-4C93-AA7F-718386BB52F8}"/>
              </a:ext>
            </a:extLst>
          </p:cNvPr>
          <p:cNvSpPr/>
          <p:nvPr/>
        </p:nvSpPr>
        <p:spPr>
          <a:xfrm>
            <a:off x="1383161" y="5091414"/>
            <a:ext cx="2691960" cy="1077218"/>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Select those which happen more frequently (over 2% of the total number of counts)</a:t>
            </a:r>
          </a:p>
        </p:txBody>
      </p:sp>
      <p:sp>
        <p:nvSpPr>
          <p:cNvPr id="62" name="126 Rectángulo">
            <a:extLst>
              <a:ext uri="{FF2B5EF4-FFF2-40B4-BE49-F238E27FC236}">
                <a16:creationId xmlns:a16="http://schemas.microsoft.com/office/drawing/2014/main" id="{45C53E68-A29E-44CE-A1EB-EEC7FB295576}"/>
              </a:ext>
            </a:extLst>
          </p:cNvPr>
          <p:cNvSpPr/>
          <p:nvPr/>
        </p:nvSpPr>
        <p:spPr>
          <a:xfrm>
            <a:off x="4282577" y="3501008"/>
            <a:ext cx="3704116" cy="969351"/>
          </a:xfrm>
          <a:prstGeom prst="rect">
            <a:avLst/>
          </a:prstGeom>
          <a:noFill/>
          <a:ln w="952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65" name="Rectangle 13">
            <a:extLst>
              <a:ext uri="{FF2B5EF4-FFF2-40B4-BE49-F238E27FC236}">
                <a16:creationId xmlns:a16="http://schemas.microsoft.com/office/drawing/2014/main" id="{CC28ECF2-8FD7-4ADE-9737-28B30EEA34C7}"/>
              </a:ext>
            </a:extLst>
          </p:cNvPr>
          <p:cNvSpPr/>
          <p:nvPr/>
        </p:nvSpPr>
        <p:spPr bwMode="auto">
          <a:xfrm>
            <a:off x="7190432" y="4433813"/>
            <a:ext cx="1562781" cy="18268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TT" sz="1200" b="1" i="0" u="none" strike="noStrike" cap="none" normalizeH="0" baseline="0" dirty="0">
                <a:ln>
                  <a:noFill/>
                </a:ln>
                <a:solidFill>
                  <a:srgbClr val="FF0000"/>
                </a:solidFill>
                <a:effectLst/>
                <a:latin typeface="Arial" charset="0"/>
                <a:ea typeface="ＭＳ Ｐゴシック" charset="-128"/>
                <a:cs typeface="ＭＳ Ｐゴシック" charset="-128"/>
              </a:rPr>
              <a:t>Selection of most frequent models</a:t>
            </a:r>
          </a:p>
        </p:txBody>
      </p:sp>
      <p:sp>
        <p:nvSpPr>
          <p:cNvPr id="66" name="Triángulo isósceles 65">
            <a:extLst>
              <a:ext uri="{FF2B5EF4-FFF2-40B4-BE49-F238E27FC236}">
                <a16:creationId xmlns:a16="http://schemas.microsoft.com/office/drawing/2014/main" id="{3BF8C0CD-6E1A-4D66-8498-0CC14D8ECA00}"/>
              </a:ext>
            </a:extLst>
          </p:cNvPr>
          <p:cNvSpPr/>
          <p:nvPr/>
        </p:nvSpPr>
        <p:spPr bwMode="auto">
          <a:xfrm rot="10800000">
            <a:off x="5521106" y="4941168"/>
            <a:ext cx="1359593" cy="99713"/>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graphicFrame>
        <p:nvGraphicFramePr>
          <p:cNvPr id="67" name="Tabla 66">
            <a:extLst>
              <a:ext uri="{FF2B5EF4-FFF2-40B4-BE49-F238E27FC236}">
                <a16:creationId xmlns:a16="http://schemas.microsoft.com/office/drawing/2014/main" id="{49B3634E-F326-4EAD-9E20-531AC3BCD927}"/>
              </a:ext>
            </a:extLst>
          </p:cNvPr>
          <p:cNvGraphicFramePr>
            <a:graphicFrameLocks noGrp="1"/>
          </p:cNvGraphicFramePr>
          <p:nvPr>
            <p:extLst>
              <p:ext uri="{D42A27DB-BD31-4B8C-83A1-F6EECF244321}">
                <p14:modId xmlns:p14="http://schemas.microsoft.com/office/powerpoint/2010/main" val="3183472338"/>
              </p:ext>
            </p:extLst>
          </p:nvPr>
        </p:nvGraphicFramePr>
        <p:xfrm>
          <a:off x="4737830" y="5176933"/>
          <a:ext cx="2691960" cy="914400"/>
        </p:xfrm>
        <a:graphic>
          <a:graphicData uri="http://schemas.openxmlformats.org/drawingml/2006/table">
            <a:tbl>
              <a:tblPr firstRow="1" bandRow="1">
                <a:tableStyleId>{5C22544A-7EE6-4342-B048-85BDC9FD1C3A}</a:tableStyleId>
              </a:tblPr>
              <a:tblGrid>
                <a:gridCol w="2691960">
                  <a:extLst>
                    <a:ext uri="{9D8B030D-6E8A-4147-A177-3AD203B41FA5}">
                      <a16:colId xmlns:a16="http://schemas.microsoft.com/office/drawing/2014/main" val="29501710"/>
                    </a:ext>
                  </a:extLst>
                </a:gridCol>
              </a:tblGrid>
              <a:tr h="217751">
                <a:tc>
                  <a:txBody>
                    <a:bodyPr/>
                    <a:lstStyle/>
                    <a:p>
                      <a:pPr algn="ctr"/>
                      <a:r>
                        <a:rPr lang="en-GB" sz="1400" dirty="0"/>
                        <a:t>Selected ARIMA models</a:t>
                      </a:r>
                    </a:p>
                  </a:txBody>
                  <a:tcPr/>
                </a:tc>
                <a:extLst>
                  <a:ext uri="{0D108BD9-81ED-4DB2-BD59-A6C34878D82A}">
                    <a16:rowId xmlns:a16="http://schemas.microsoft.com/office/drawing/2014/main" val="1656868561"/>
                  </a:ext>
                </a:extLst>
              </a:tr>
              <a:tr h="217751">
                <a:tc>
                  <a:txBody>
                    <a:bodyPr/>
                    <a:lstStyle/>
                    <a:p>
                      <a:pPr algn="ctr"/>
                      <a:r>
                        <a:rPr lang="en-GB" sz="1400" dirty="0"/>
                        <a:t>1,0,0</a:t>
                      </a:r>
                    </a:p>
                  </a:txBody>
                  <a:tcPr/>
                </a:tc>
                <a:extLst>
                  <a:ext uri="{0D108BD9-81ED-4DB2-BD59-A6C34878D82A}">
                    <a16:rowId xmlns:a16="http://schemas.microsoft.com/office/drawing/2014/main" val="2425234594"/>
                  </a:ext>
                </a:extLst>
              </a:tr>
              <a:tr h="217751">
                <a:tc>
                  <a:txBody>
                    <a:bodyPr/>
                    <a:lstStyle/>
                    <a:p>
                      <a:pPr algn="ctr"/>
                      <a:r>
                        <a:rPr lang="en-GB" sz="1400" dirty="0"/>
                        <a:t>0,0,0</a:t>
                      </a:r>
                    </a:p>
                  </a:txBody>
                  <a:tcPr/>
                </a:tc>
                <a:extLst>
                  <a:ext uri="{0D108BD9-81ED-4DB2-BD59-A6C34878D82A}">
                    <a16:rowId xmlns:a16="http://schemas.microsoft.com/office/drawing/2014/main" val="2556507882"/>
                  </a:ext>
                </a:extLst>
              </a:tr>
            </a:tbl>
          </a:graphicData>
        </a:graphic>
      </p:graphicFrame>
      <p:grpSp>
        <p:nvGrpSpPr>
          <p:cNvPr id="68" name="71 Grupo">
            <a:extLst>
              <a:ext uri="{FF2B5EF4-FFF2-40B4-BE49-F238E27FC236}">
                <a16:creationId xmlns:a16="http://schemas.microsoft.com/office/drawing/2014/main" id="{7B6F0B29-0DAE-4AB1-9DD4-5BD56189E6BF}"/>
              </a:ext>
            </a:extLst>
          </p:cNvPr>
          <p:cNvGrpSpPr/>
          <p:nvPr/>
        </p:nvGrpSpPr>
        <p:grpSpPr>
          <a:xfrm rot="931530">
            <a:off x="7117479" y="956216"/>
            <a:ext cx="935984" cy="315875"/>
            <a:chOff x="7473280" y="765336"/>
            <a:chExt cx="1710118" cy="485022"/>
          </a:xfrm>
        </p:grpSpPr>
        <p:sp>
          <p:nvSpPr>
            <p:cNvPr id="69" name="Text Box 11">
              <a:extLst>
                <a:ext uri="{FF2B5EF4-FFF2-40B4-BE49-F238E27FC236}">
                  <a16:creationId xmlns:a16="http://schemas.microsoft.com/office/drawing/2014/main" id="{60DC0877-B731-4ABB-AA9D-55E008C82200}"/>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dirty="0">
                  <a:solidFill>
                    <a:srgbClr val="FF0000"/>
                  </a:solidFill>
                </a:rPr>
                <a:t>Illustrative</a:t>
              </a:r>
            </a:p>
          </p:txBody>
        </p:sp>
        <p:sp>
          <p:nvSpPr>
            <p:cNvPr id="70" name="Line 13">
              <a:extLst>
                <a:ext uri="{FF2B5EF4-FFF2-40B4-BE49-F238E27FC236}">
                  <a16:creationId xmlns:a16="http://schemas.microsoft.com/office/drawing/2014/main" id="{873579CD-5EAF-4332-A188-D53FB2B8905A}"/>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71" name="Line 14">
              <a:extLst>
                <a:ext uri="{FF2B5EF4-FFF2-40B4-BE49-F238E27FC236}">
                  <a16:creationId xmlns:a16="http://schemas.microsoft.com/office/drawing/2014/main" id="{B897243F-B630-4FDD-AAB7-C5BE8403B5D9}"/>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sp>
        <p:nvSpPr>
          <p:cNvPr id="50" name="Rectangle 1">
            <a:extLst>
              <a:ext uri="{FF2B5EF4-FFF2-40B4-BE49-F238E27FC236}">
                <a16:creationId xmlns:a16="http://schemas.microsoft.com/office/drawing/2014/main" id="{FE9CA212-9D04-452E-889D-742DB7020636}"/>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369864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1848"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SELECTED ARIMA MODELS ARE USED TO ESTIMATE THE PARAMETER VALUES OF EVERY 5 OBSERVATIONS AND FORECAST THE FOLLOWING ONE</a:t>
            </a:r>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40601"/>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upo 15">
            <a:extLst>
              <a:ext uri="{FF2B5EF4-FFF2-40B4-BE49-F238E27FC236}">
                <a16:creationId xmlns:a16="http://schemas.microsoft.com/office/drawing/2014/main" id="{802F19B8-5F8F-4AA0-8BC1-905DE6922F46}"/>
              </a:ext>
            </a:extLst>
          </p:cNvPr>
          <p:cNvGrpSpPr/>
          <p:nvPr/>
        </p:nvGrpSpPr>
        <p:grpSpPr>
          <a:xfrm rot="5400000">
            <a:off x="7747196" y="1441205"/>
            <a:ext cx="1318518" cy="540002"/>
            <a:chOff x="512058" y="1871515"/>
            <a:chExt cx="7956651" cy="898943"/>
          </a:xfrm>
        </p:grpSpPr>
        <p:sp>
          <p:nvSpPr>
            <p:cNvPr id="17" name="AutoShape 10">
              <a:extLst>
                <a:ext uri="{FF2B5EF4-FFF2-40B4-BE49-F238E27FC236}">
                  <a16:creationId xmlns:a16="http://schemas.microsoft.com/office/drawing/2014/main" id="{66D272CC-2C1D-4C34-BE66-C809FFCE2B50}"/>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18" name="AutoShape 11">
              <a:extLst>
                <a:ext uri="{FF2B5EF4-FFF2-40B4-BE49-F238E27FC236}">
                  <a16:creationId xmlns:a16="http://schemas.microsoft.com/office/drawing/2014/main" id="{F00731D7-5B5A-46C6-A05E-F7F8F28DA844}"/>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19" name="AutoShape 11">
              <a:extLst>
                <a:ext uri="{FF2B5EF4-FFF2-40B4-BE49-F238E27FC236}">
                  <a16:creationId xmlns:a16="http://schemas.microsoft.com/office/drawing/2014/main" id="{AC3BBE16-968C-45B3-8260-E988BF6A3158}"/>
                </a:ext>
              </a:extLst>
            </p:cNvPr>
            <p:cNvSpPr>
              <a:spLocks noChangeArrowheads="1"/>
            </p:cNvSpPr>
            <p:nvPr/>
          </p:nvSpPr>
          <p:spPr bwMode="auto">
            <a:xfrm>
              <a:off x="2137341" y="1871518"/>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20" name="AutoShape 11">
              <a:extLst>
                <a:ext uri="{FF2B5EF4-FFF2-40B4-BE49-F238E27FC236}">
                  <a16:creationId xmlns:a16="http://schemas.microsoft.com/office/drawing/2014/main" id="{DC43EEDA-0C15-4261-A84E-D56FB24C87C3}"/>
                </a:ext>
              </a:extLst>
            </p:cNvPr>
            <p:cNvSpPr>
              <a:spLocks noChangeArrowheads="1"/>
            </p:cNvSpPr>
            <p:nvPr/>
          </p:nvSpPr>
          <p:spPr bwMode="auto">
            <a:xfrm>
              <a:off x="7013178" y="1871515"/>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21" name="AutoShape 11">
              <a:extLst>
                <a:ext uri="{FF2B5EF4-FFF2-40B4-BE49-F238E27FC236}">
                  <a16:creationId xmlns:a16="http://schemas.microsoft.com/office/drawing/2014/main" id="{3F6CB207-5420-4A6F-B7AA-F117323331A7}"/>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grpSp>
      <p:grpSp>
        <p:nvGrpSpPr>
          <p:cNvPr id="68" name="71 Grupo">
            <a:extLst>
              <a:ext uri="{FF2B5EF4-FFF2-40B4-BE49-F238E27FC236}">
                <a16:creationId xmlns:a16="http://schemas.microsoft.com/office/drawing/2014/main" id="{7B6F0B29-0DAE-4AB1-9DD4-5BD56189E6BF}"/>
              </a:ext>
            </a:extLst>
          </p:cNvPr>
          <p:cNvGrpSpPr/>
          <p:nvPr/>
        </p:nvGrpSpPr>
        <p:grpSpPr>
          <a:xfrm>
            <a:off x="7084941" y="1297203"/>
            <a:ext cx="935984" cy="315875"/>
            <a:chOff x="7473280" y="765336"/>
            <a:chExt cx="1710118" cy="485022"/>
          </a:xfrm>
        </p:grpSpPr>
        <p:sp>
          <p:nvSpPr>
            <p:cNvPr id="69" name="Text Box 11">
              <a:extLst>
                <a:ext uri="{FF2B5EF4-FFF2-40B4-BE49-F238E27FC236}">
                  <a16:creationId xmlns:a16="http://schemas.microsoft.com/office/drawing/2014/main" id="{60DC0877-B731-4ABB-AA9D-55E008C82200}"/>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dirty="0">
                  <a:solidFill>
                    <a:srgbClr val="FF0000"/>
                  </a:solidFill>
                </a:rPr>
                <a:t>Illustrative</a:t>
              </a:r>
            </a:p>
          </p:txBody>
        </p:sp>
        <p:sp>
          <p:nvSpPr>
            <p:cNvPr id="70" name="Line 13">
              <a:extLst>
                <a:ext uri="{FF2B5EF4-FFF2-40B4-BE49-F238E27FC236}">
                  <a16:creationId xmlns:a16="http://schemas.microsoft.com/office/drawing/2014/main" id="{873579CD-5EAF-4332-A188-D53FB2B8905A}"/>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71" name="Line 14">
              <a:extLst>
                <a:ext uri="{FF2B5EF4-FFF2-40B4-BE49-F238E27FC236}">
                  <a16:creationId xmlns:a16="http://schemas.microsoft.com/office/drawing/2014/main" id="{B897243F-B630-4FDD-AAB7-C5BE8403B5D9}"/>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graphicFrame>
        <p:nvGraphicFramePr>
          <p:cNvPr id="123" name="Tabla 122">
            <a:extLst>
              <a:ext uri="{FF2B5EF4-FFF2-40B4-BE49-F238E27FC236}">
                <a16:creationId xmlns:a16="http://schemas.microsoft.com/office/drawing/2014/main" id="{5DC6B595-3A69-4B05-97EB-C77B3F835704}"/>
              </a:ext>
            </a:extLst>
          </p:cNvPr>
          <p:cNvGraphicFramePr>
            <a:graphicFrameLocks noGrp="1"/>
          </p:cNvGraphicFramePr>
          <p:nvPr>
            <p:extLst>
              <p:ext uri="{D42A27DB-BD31-4B8C-83A1-F6EECF244321}">
                <p14:modId xmlns:p14="http://schemas.microsoft.com/office/powerpoint/2010/main" val="1051744360"/>
              </p:ext>
            </p:extLst>
          </p:nvPr>
        </p:nvGraphicFramePr>
        <p:xfrm>
          <a:off x="1121334" y="1683717"/>
          <a:ext cx="6907050" cy="1079916"/>
        </p:xfrm>
        <a:graphic>
          <a:graphicData uri="http://schemas.openxmlformats.org/drawingml/2006/table">
            <a:tbl>
              <a:tblPr firstRow="1" bandRow="1">
                <a:tableStyleId>{5C22544A-7EE6-4342-B048-85BDC9FD1C3A}</a:tableStyleId>
              </a:tblPr>
              <a:tblGrid>
                <a:gridCol w="767450">
                  <a:extLst>
                    <a:ext uri="{9D8B030D-6E8A-4147-A177-3AD203B41FA5}">
                      <a16:colId xmlns:a16="http://schemas.microsoft.com/office/drawing/2014/main" val="1537285031"/>
                    </a:ext>
                  </a:extLst>
                </a:gridCol>
                <a:gridCol w="767450">
                  <a:extLst>
                    <a:ext uri="{9D8B030D-6E8A-4147-A177-3AD203B41FA5}">
                      <a16:colId xmlns:a16="http://schemas.microsoft.com/office/drawing/2014/main" val="2516580053"/>
                    </a:ext>
                  </a:extLst>
                </a:gridCol>
                <a:gridCol w="767450">
                  <a:extLst>
                    <a:ext uri="{9D8B030D-6E8A-4147-A177-3AD203B41FA5}">
                      <a16:colId xmlns:a16="http://schemas.microsoft.com/office/drawing/2014/main" val="446999356"/>
                    </a:ext>
                  </a:extLst>
                </a:gridCol>
                <a:gridCol w="767450">
                  <a:extLst>
                    <a:ext uri="{9D8B030D-6E8A-4147-A177-3AD203B41FA5}">
                      <a16:colId xmlns:a16="http://schemas.microsoft.com/office/drawing/2014/main" val="1608390722"/>
                    </a:ext>
                  </a:extLst>
                </a:gridCol>
                <a:gridCol w="767450">
                  <a:extLst>
                    <a:ext uri="{9D8B030D-6E8A-4147-A177-3AD203B41FA5}">
                      <a16:colId xmlns:a16="http://schemas.microsoft.com/office/drawing/2014/main" val="4006629565"/>
                    </a:ext>
                  </a:extLst>
                </a:gridCol>
                <a:gridCol w="767450">
                  <a:extLst>
                    <a:ext uri="{9D8B030D-6E8A-4147-A177-3AD203B41FA5}">
                      <a16:colId xmlns:a16="http://schemas.microsoft.com/office/drawing/2014/main" val="1689877342"/>
                    </a:ext>
                  </a:extLst>
                </a:gridCol>
                <a:gridCol w="767450">
                  <a:extLst>
                    <a:ext uri="{9D8B030D-6E8A-4147-A177-3AD203B41FA5}">
                      <a16:colId xmlns:a16="http://schemas.microsoft.com/office/drawing/2014/main" val="2601242023"/>
                    </a:ext>
                  </a:extLst>
                </a:gridCol>
                <a:gridCol w="767450">
                  <a:extLst>
                    <a:ext uri="{9D8B030D-6E8A-4147-A177-3AD203B41FA5}">
                      <a16:colId xmlns:a16="http://schemas.microsoft.com/office/drawing/2014/main" val="1983456328"/>
                    </a:ext>
                  </a:extLst>
                </a:gridCol>
                <a:gridCol w="767450">
                  <a:extLst>
                    <a:ext uri="{9D8B030D-6E8A-4147-A177-3AD203B41FA5}">
                      <a16:colId xmlns:a16="http://schemas.microsoft.com/office/drawing/2014/main" val="558792356"/>
                    </a:ext>
                  </a:extLst>
                </a:gridCol>
              </a:tblGrid>
              <a:tr h="410418">
                <a:tc>
                  <a:txBody>
                    <a:bodyPr/>
                    <a:lstStyle/>
                    <a:p>
                      <a:r>
                        <a:rPr lang="en-GB" sz="1100" dirty="0"/>
                        <a:t>Match nº</a:t>
                      </a:r>
                    </a:p>
                  </a:txBody>
                  <a:tcPr anchor="ctr"/>
                </a:tc>
                <a:tc>
                  <a:txBody>
                    <a:bodyPr/>
                    <a:lstStyle/>
                    <a:p>
                      <a:pPr algn="ctr"/>
                      <a:r>
                        <a:rPr lang="en-GB" sz="1100" dirty="0"/>
                        <a:t>1</a:t>
                      </a:r>
                    </a:p>
                  </a:txBody>
                  <a:tcPr anchor="ctr"/>
                </a:tc>
                <a:tc>
                  <a:txBody>
                    <a:bodyPr/>
                    <a:lstStyle/>
                    <a:p>
                      <a:pPr algn="ctr"/>
                      <a:r>
                        <a:rPr lang="en-GB" sz="1100" dirty="0"/>
                        <a:t>2</a:t>
                      </a:r>
                    </a:p>
                  </a:txBody>
                  <a:tcPr anchor="ctr"/>
                </a:tc>
                <a:tc>
                  <a:txBody>
                    <a:bodyPr/>
                    <a:lstStyle/>
                    <a:p>
                      <a:pPr algn="ctr"/>
                      <a:r>
                        <a:rPr lang="en-GB" sz="1100" dirty="0"/>
                        <a:t>3</a:t>
                      </a:r>
                    </a:p>
                  </a:txBody>
                  <a:tcPr anchor="ctr"/>
                </a:tc>
                <a:tc>
                  <a:txBody>
                    <a:bodyPr/>
                    <a:lstStyle/>
                    <a:p>
                      <a:pPr algn="ctr"/>
                      <a:r>
                        <a:rPr lang="en-GB" sz="1100" dirty="0"/>
                        <a:t>4</a:t>
                      </a:r>
                    </a:p>
                  </a:txBody>
                  <a:tcPr anchor="ctr"/>
                </a:tc>
                <a:tc>
                  <a:txBody>
                    <a:bodyPr/>
                    <a:lstStyle/>
                    <a:p>
                      <a:pPr algn="ctr"/>
                      <a:r>
                        <a:rPr lang="en-GB" sz="1100" dirty="0"/>
                        <a:t>5</a:t>
                      </a:r>
                    </a:p>
                  </a:txBody>
                  <a:tcPr anchor="ctr"/>
                </a:tc>
                <a:tc>
                  <a:txBody>
                    <a:bodyPr/>
                    <a:lstStyle/>
                    <a:p>
                      <a:pPr algn="ctr"/>
                      <a:r>
                        <a:rPr lang="en-GB" sz="1100" dirty="0"/>
                        <a:t>6</a:t>
                      </a:r>
                    </a:p>
                  </a:txBody>
                  <a:tcPr anchor="ctr"/>
                </a:tc>
                <a:tc>
                  <a:txBody>
                    <a:bodyPr/>
                    <a:lstStyle/>
                    <a:p>
                      <a:pPr algn="ctr"/>
                      <a:r>
                        <a:rPr lang="en-GB" sz="1100" dirty="0"/>
                        <a:t>7</a:t>
                      </a:r>
                    </a:p>
                  </a:txBody>
                  <a:tcPr anchor="ctr"/>
                </a:tc>
                <a:tc>
                  <a:txBody>
                    <a:bodyPr/>
                    <a:lstStyle/>
                    <a:p>
                      <a:pPr algn="ctr"/>
                      <a:r>
                        <a:rPr lang="en-GB" sz="1100" dirty="0"/>
                        <a:t>8</a:t>
                      </a:r>
                    </a:p>
                  </a:txBody>
                  <a:tcPr anchor="ctr"/>
                </a:tc>
                <a:extLst>
                  <a:ext uri="{0D108BD9-81ED-4DB2-BD59-A6C34878D82A}">
                    <a16:rowId xmlns:a16="http://schemas.microsoft.com/office/drawing/2014/main" val="1573867021"/>
                  </a:ext>
                </a:extLst>
              </a:tr>
              <a:tr h="256382">
                <a:tc>
                  <a:txBody>
                    <a:bodyPr/>
                    <a:lstStyle/>
                    <a:p>
                      <a:r>
                        <a:rPr lang="en-GB" sz="1100" dirty="0"/>
                        <a:t>Player1</a:t>
                      </a:r>
                    </a:p>
                  </a:txBody>
                  <a:tcPr anchor="ctr"/>
                </a:tc>
                <a:tc>
                  <a:txBody>
                    <a:bodyPr/>
                    <a:lstStyle/>
                    <a:p>
                      <a:pPr algn="ctr"/>
                      <a:r>
                        <a:rPr lang="en-GB" sz="1100" dirty="0"/>
                        <a:t>3.2</a:t>
                      </a:r>
                    </a:p>
                  </a:txBody>
                  <a:tcPr anchor="ctr"/>
                </a:tc>
                <a:tc>
                  <a:txBody>
                    <a:bodyPr/>
                    <a:lstStyle/>
                    <a:p>
                      <a:pPr algn="ctr"/>
                      <a:r>
                        <a:rPr lang="en-GB" sz="1100" dirty="0"/>
                        <a:t>5.4</a:t>
                      </a:r>
                    </a:p>
                  </a:txBody>
                  <a:tcPr anchor="ctr"/>
                </a:tc>
                <a:tc>
                  <a:txBody>
                    <a:bodyPr/>
                    <a:lstStyle/>
                    <a:p>
                      <a:pPr algn="ctr"/>
                      <a:r>
                        <a:rPr lang="en-GB" sz="1100" dirty="0"/>
                        <a:t>4.5</a:t>
                      </a:r>
                    </a:p>
                  </a:txBody>
                  <a:tcPr anchor="ctr"/>
                </a:tc>
                <a:tc>
                  <a:txBody>
                    <a:bodyPr/>
                    <a:lstStyle/>
                    <a:p>
                      <a:pPr algn="ctr"/>
                      <a:r>
                        <a:rPr lang="en-GB" sz="1100" dirty="0"/>
                        <a:t>7.3</a:t>
                      </a:r>
                    </a:p>
                  </a:txBody>
                  <a:tcPr anchor="ctr"/>
                </a:tc>
                <a:tc>
                  <a:txBody>
                    <a:bodyPr/>
                    <a:lstStyle/>
                    <a:p>
                      <a:pPr algn="ctr"/>
                      <a:r>
                        <a:rPr lang="en-GB" sz="1100" dirty="0"/>
                        <a:t>4.2</a:t>
                      </a:r>
                    </a:p>
                  </a:txBody>
                  <a:tcPr anchor="ctr"/>
                </a:tc>
                <a:tc>
                  <a:txBody>
                    <a:bodyPr/>
                    <a:lstStyle/>
                    <a:p>
                      <a:pPr algn="ctr"/>
                      <a:r>
                        <a:rPr lang="en-GB" sz="1100" dirty="0"/>
                        <a:t>0</a:t>
                      </a:r>
                    </a:p>
                  </a:txBody>
                  <a:tcPr anchor="ctr"/>
                </a:tc>
                <a:tc>
                  <a:txBody>
                    <a:bodyPr/>
                    <a:lstStyle/>
                    <a:p>
                      <a:pPr algn="ctr"/>
                      <a:r>
                        <a:rPr lang="en-GB" sz="1100" dirty="0"/>
                        <a:t>3.4</a:t>
                      </a:r>
                    </a:p>
                  </a:txBody>
                  <a:tcPr anchor="ctr"/>
                </a:tc>
                <a:tc>
                  <a:txBody>
                    <a:bodyPr/>
                    <a:lstStyle/>
                    <a:p>
                      <a:pPr algn="ctr"/>
                      <a:r>
                        <a:rPr lang="en-GB" sz="1100" dirty="0"/>
                        <a:t>4.5</a:t>
                      </a:r>
                    </a:p>
                  </a:txBody>
                  <a:tcPr anchor="ctr"/>
                </a:tc>
                <a:extLst>
                  <a:ext uri="{0D108BD9-81ED-4DB2-BD59-A6C34878D82A}">
                    <a16:rowId xmlns:a16="http://schemas.microsoft.com/office/drawing/2014/main" val="3417046418"/>
                  </a:ext>
                </a:extLst>
              </a:tr>
              <a:tr h="410418">
                <a:tc>
                  <a:txBody>
                    <a:bodyPr/>
                    <a:lstStyle/>
                    <a:p>
                      <a:r>
                        <a:rPr lang="en-GB" sz="1100" dirty="0"/>
                        <a:t>Player2</a:t>
                      </a:r>
                    </a:p>
                  </a:txBody>
                  <a:tcPr anchor="ctr"/>
                </a:tc>
                <a:tc>
                  <a:txBody>
                    <a:bodyPr/>
                    <a:lstStyle/>
                    <a:p>
                      <a:pPr algn="ctr"/>
                      <a:r>
                        <a:rPr lang="en-GB" sz="1100" dirty="0"/>
                        <a:t>1.2</a:t>
                      </a:r>
                    </a:p>
                  </a:txBody>
                  <a:tcPr anchor="ctr"/>
                </a:tc>
                <a:tc>
                  <a:txBody>
                    <a:bodyPr/>
                    <a:lstStyle/>
                    <a:p>
                      <a:pPr algn="ctr"/>
                      <a:r>
                        <a:rPr lang="en-GB" sz="1100" dirty="0"/>
                        <a:t>4</a:t>
                      </a:r>
                    </a:p>
                  </a:txBody>
                  <a:tcPr anchor="ctr"/>
                </a:tc>
                <a:tc>
                  <a:txBody>
                    <a:bodyPr/>
                    <a:lstStyle/>
                    <a:p>
                      <a:pPr algn="ctr"/>
                      <a:r>
                        <a:rPr lang="en-GB" sz="1100" dirty="0"/>
                        <a:t>3</a:t>
                      </a:r>
                    </a:p>
                  </a:txBody>
                  <a:tcPr anchor="ctr"/>
                </a:tc>
                <a:tc>
                  <a:txBody>
                    <a:bodyPr/>
                    <a:lstStyle/>
                    <a:p>
                      <a:pPr algn="ctr"/>
                      <a:r>
                        <a:rPr lang="en-GB" sz="1100" dirty="0"/>
                        <a:t>4.6</a:t>
                      </a:r>
                    </a:p>
                  </a:txBody>
                  <a:tcPr anchor="ctr"/>
                </a:tc>
                <a:tc>
                  <a:txBody>
                    <a:bodyPr/>
                    <a:lstStyle/>
                    <a:p>
                      <a:pPr algn="ctr"/>
                      <a:r>
                        <a:rPr lang="en-GB" sz="1000" dirty="0"/>
                        <a:t>NotPlayed</a:t>
                      </a:r>
                    </a:p>
                  </a:txBody>
                  <a:tcPr anchor="ctr"/>
                </a:tc>
                <a:tc>
                  <a:txBody>
                    <a:bodyPr/>
                    <a:lstStyle/>
                    <a:p>
                      <a:pPr algn="ctr"/>
                      <a:r>
                        <a:rPr lang="en-GB" sz="1100" dirty="0"/>
                        <a:t>6.5</a:t>
                      </a:r>
                    </a:p>
                  </a:txBody>
                  <a:tcPr anchor="ctr"/>
                </a:tc>
                <a:tc>
                  <a:txBody>
                    <a:bodyPr/>
                    <a:lstStyle/>
                    <a:p>
                      <a:pPr algn="ctr"/>
                      <a:r>
                        <a:rPr lang="en-GB" sz="1100" dirty="0"/>
                        <a:t>1.2</a:t>
                      </a:r>
                    </a:p>
                  </a:txBody>
                  <a:tcPr anchor="ctr"/>
                </a:tc>
                <a:tc>
                  <a:txBody>
                    <a:bodyPr/>
                    <a:lstStyle/>
                    <a:p>
                      <a:pPr algn="ctr"/>
                      <a:r>
                        <a:rPr lang="en-GB" sz="1100" dirty="0"/>
                        <a:t>1.2</a:t>
                      </a:r>
                    </a:p>
                  </a:txBody>
                  <a:tcPr anchor="ctr"/>
                </a:tc>
                <a:extLst>
                  <a:ext uri="{0D108BD9-81ED-4DB2-BD59-A6C34878D82A}">
                    <a16:rowId xmlns:a16="http://schemas.microsoft.com/office/drawing/2014/main" val="3921142313"/>
                  </a:ext>
                </a:extLst>
              </a:tr>
            </a:tbl>
          </a:graphicData>
        </a:graphic>
      </p:graphicFrame>
      <p:graphicFrame>
        <p:nvGraphicFramePr>
          <p:cNvPr id="124" name="Tabla 123">
            <a:extLst>
              <a:ext uri="{FF2B5EF4-FFF2-40B4-BE49-F238E27FC236}">
                <a16:creationId xmlns:a16="http://schemas.microsoft.com/office/drawing/2014/main" id="{6573DAA2-A2D8-48E3-B8BA-F036EEF1ABEC}"/>
              </a:ext>
            </a:extLst>
          </p:cNvPr>
          <p:cNvGraphicFramePr>
            <a:graphicFrameLocks noGrp="1"/>
          </p:cNvGraphicFramePr>
          <p:nvPr>
            <p:extLst>
              <p:ext uri="{D42A27DB-BD31-4B8C-83A1-F6EECF244321}">
                <p14:modId xmlns:p14="http://schemas.microsoft.com/office/powerpoint/2010/main" val="2126149745"/>
              </p:ext>
            </p:extLst>
          </p:nvPr>
        </p:nvGraphicFramePr>
        <p:xfrm>
          <a:off x="1121337" y="3140968"/>
          <a:ext cx="6039628" cy="1554480"/>
        </p:xfrm>
        <a:graphic>
          <a:graphicData uri="http://schemas.openxmlformats.org/drawingml/2006/table">
            <a:tbl>
              <a:tblPr firstRow="1" bandRow="1">
                <a:tableStyleId>{93296810-A885-4BE3-A3E7-6D5BEEA58F35}</a:tableStyleId>
              </a:tblPr>
              <a:tblGrid>
                <a:gridCol w="862804">
                  <a:extLst>
                    <a:ext uri="{9D8B030D-6E8A-4147-A177-3AD203B41FA5}">
                      <a16:colId xmlns:a16="http://schemas.microsoft.com/office/drawing/2014/main" val="1053837506"/>
                    </a:ext>
                  </a:extLst>
                </a:gridCol>
                <a:gridCol w="862804">
                  <a:extLst>
                    <a:ext uri="{9D8B030D-6E8A-4147-A177-3AD203B41FA5}">
                      <a16:colId xmlns:a16="http://schemas.microsoft.com/office/drawing/2014/main" val="2644534884"/>
                    </a:ext>
                  </a:extLst>
                </a:gridCol>
                <a:gridCol w="862804">
                  <a:extLst>
                    <a:ext uri="{9D8B030D-6E8A-4147-A177-3AD203B41FA5}">
                      <a16:colId xmlns:a16="http://schemas.microsoft.com/office/drawing/2014/main" val="1918125553"/>
                    </a:ext>
                  </a:extLst>
                </a:gridCol>
                <a:gridCol w="862804">
                  <a:extLst>
                    <a:ext uri="{9D8B030D-6E8A-4147-A177-3AD203B41FA5}">
                      <a16:colId xmlns:a16="http://schemas.microsoft.com/office/drawing/2014/main" val="1539734149"/>
                    </a:ext>
                  </a:extLst>
                </a:gridCol>
                <a:gridCol w="862804">
                  <a:extLst>
                    <a:ext uri="{9D8B030D-6E8A-4147-A177-3AD203B41FA5}">
                      <a16:colId xmlns:a16="http://schemas.microsoft.com/office/drawing/2014/main" val="4064024653"/>
                    </a:ext>
                  </a:extLst>
                </a:gridCol>
                <a:gridCol w="862804">
                  <a:extLst>
                    <a:ext uri="{9D8B030D-6E8A-4147-A177-3AD203B41FA5}">
                      <a16:colId xmlns:a16="http://schemas.microsoft.com/office/drawing/2014/main" val="810997612"/>
                    </a:ext>
                  </a:extLst>
                </a:gridCol>
                <a:gridCol w="862804">
                  <a:extLst>
                    <a:ext uri="{9D8B030D-6E8A-4147-A177-3AD203B41FA5}">
                      <a16:colId xmlns:a16="http://schemas.microsoft.com/office/drawing/2014/main" val="3084474408"/>
                    </a:ext>
                  </a:extLst>
                </a:gridCol>
              </a:tblGrid>
              <a:tr h="251565">
                <a:tc>
                  <a:txBody>
                    <a:bodyPr/>
                    <a:lstStyle/>
                    <a:p>
                      <a:pPr marL="0" algn="l" defTabSz="914400" rtl="0" eaLnBrk="1" latinLnBrk="0" hangingPunct="1"/>
                      <a:r>
                        <a:rPr lang="en-GB" sz="1100" kern="1200" dirty="0"/>
                        <a:t>Match nº</a:t>
                      </a:r>
                      <a:endParaRPr lang="en-GB" sz="1100" b="1" kern="1200" dirty="0">
                        <a:solidFill>
                          <a:schemeClr val="lt1"/>
                        </a:solidFill>
                        <a:latin typeface="+mn-lt"/>
                        <a:ea typeface="+mn-ea"/>
                        <a:cs typeface="+mn-cs"/>
                      </a:endParaRPr>
                    </a:p>
                  </a:txBody>
                  <a:tcPr/>
                </a:tc>
                <a:tc>
                  <a:txBody>
                    <a:bodyPr/>
                    <a:lstStyle/>
                    <a:p>
                      <a:pPr marL="0" algn="ctr" defTabSz="914400" rtl="0" eaLnBrk="1" latinLnBrk="0" hangingPunct="1"/>
                      <a:r>
                        <a:rPr lang="en-GB" sz="1100" kern="1200" dirty="0"/>
                        <a:t>1</a:t>
                      </a:r>
                      <a:endParaRPr lang="en-GB" sz="11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GB" sz="1100" kern="1200" dirty="0"/>
                        <a:t>2</a:t>
                      </a:r>
                      <a:endParaRPr lang="en-GB" sz="11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GB" sz="1100" kern="1200" dirty="0"/>
                        <a:t>3</a:t>
                      </a:r>
                      <a:endParaRPr lang="en-GB" sz="11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GB" sz="1100" kern="1200" dirty="0"/>
                        <a:t>4</a:t>
                      </a:r>
                      <a:endParaRPr lang="en-GB" sz="11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GB" sz="1100" kern="1200" dirty="0"/>
                        <a:t>5</a:t>
                      </a:r>
                      <a:endParaRPr lang="en-GB" sz="11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GB" sz="1100" kern="1200" dirty="0"/>
                        <a:t>6</a:t>
                      </a:r>
                      <a:endParaRPr lang="en-GB" sz="1100" b="1" kern="1200" dirty="0">
                        <a:solidFill>
                          <a:schemeClr val="lt1"/>
                        </a:solidFill>
                        <a:latin typeface="+mn-lt"/>
                        <a:ea typeface="+mn-ea"/>
                        <a:cs typeface="+mn-cs"/>
                      </a:endParaRPr>
                    </a:p>
                  </a:txBody>
                  <a:tcPr anchor="ctr">
                    <a:solidFill>
                      <a:srgbClr val="FFC000"/>
                    </a:solidFill>
                  </a:tcPr>
                </a:tc>
                <a:extLst>
                  <a:ext uri="{0D108BD9-81ED-4DB2-BD59-A6C34878D82A}">
                    <a16:rowId xmlns:a16="http://schemas.microsoft.com/office/drawing/2014/main" val="2472020667"/>
                  </a:ext>
                </a:extLst>
              </a:tr>
              <a:tr h="251565">
                <a:tc>
                  <a:txBody>
                    <a:bodyPr/>
                    <a:lstStyle/>
                    <a:p>
                      <a:pPr marL="0" algn="l" defTabSz="914400" rtl="0" eaLnBrk="1" latinLnBrk="0" hangingPunct="1"/>
                      <a:r>
                        <a:rPr lang="en-GB" sz="1100" kern="1200" dirty="0"/>
                        <a:t>Player1</a:t>
                      </a:r>
                      <a:endParaRPr lang="en-GB" sz="1100" kern="1200" dirty="0">
                        <a:solidFill>
                          <a:schemeClr val="dk1"/>
                        </a:solidFill>
                        <a:latin typeface="+mn-lt"/>
                        <a:ea typeface="+mn-ea"/>
                        <a:cs typeface="+mn-cs"/>
                      </a:endParaRPr>
                    </a:p>
                  </a:txBody>
                  <a:tcPr/>
                </a:tc>
                <a:tc>
                  <a:txBody>
                    <a:bodyPr/>
                    <a:lstStyle/>
                    <a:p>
                      <a:pPr algn="ctr"/>
                      <a:r>
                        <a:rPr lang="en-GB" sz="1100" dirty="0"/>
                        <a:t>3.2</a:t>
                      </a:r>
                    </a:p>
                  </a:txBody>
                  <a:tcPr anchor="ctr"/>
                </a:tc>
                <a:tc>
                  <a:txBody>
                    <a:bodyPr/>
                    <a:lstStyle/>
                    <a:p>
                      <a:pPr algn="ctr"/>
                      <a:r>
                        <a:rPr lang="en-GB" sz="1100" dirty="0"/>
                        <a:t>5.4</a:t>
                      </a:r>
                    </a:p>
                  </a:txBody>
                  <a:tcPr anchor="ctr"/>
                </a:tc>
                <a:tc>
                  <a:txBody>
                    <a:bodyPr/>
                    <a:lstStyle/>
                    <a:p>
                      <a:pPr algn="ctr"/>
                      <a:r>
                        <a:rPr lang="en-GB" sz="1100" dirty="0"/>
                        <a:t>4.5</a:t>
                      </a:r>
                    </a:p>
                  </a:txBody>
                  <a:tcPr anchor="ctr"/>
                </a:tc>
                <a:tc>
                  <a:txBody>
                    <a:bodyPr/>
                    <a:lstStyle/>
                    <a:p>
                      <a:pPr algn="ctr"/>
                      <a:r>
                        <a:rPr lang="en-GB" sz="1100" dirty="0"/>
                        <a:t>7.3</a:t>
                      </a:r>
                    </a:p>
                  </a:txBody>
                  <a:tcPr anchor="ctr"/>
                </a:tc>
                <a:tc>
                  <a:txBody>
                    <a:bodyPr/>
                    <a:lstStyle/>
                    <a:p>
                      <a:pPr algn="ctr"/>
                      <a:r>
                        <a:rPr lang="en-GB" sz="1100" dirty="0"/>
                        <a:t>4.2</a:t>
                      </a:r>
                    </a:p>
                  </a:txBody>
                  <a:tcPr anchor="ctr"/>
                </a:tc>
                <a:tc>
                  <a:txBody>
                    <a:bodyPr/>
                    <a:lstStyle/>
                    <a:p>
                      <a:pPr algn="ctr"/>
                      <a:r>
                        <a:rPr lang="en-GB" sz="1100" dirty="0"/>
                        <a:t>0</a:t>
                      </a:r>
                    </a:p>
                  </a:txBody>
                  <a:tcPr anchor="ctr">
                    <a:solidFill>
                      <a:srgbClr val="FFC000"/>
                    </a:solidFill>
                  </a:tcPr>
                </a:tc>
                <a:extLst>
                  <a:ext uri="{0D108BD9-81ED-4DB2-BD59-A6C34878D82A}">
                    <a16:rowId xmlns:a16="http://schemas.microsoft.com/office/drawing/2014/main" val="2936285359"/>
                  </a:ext>
                </a:extLst>
              </a:tr>
              <a:tr h="251565">
                <a:tc>
                  <a:txBody>
                    <a:bodyPr/>
                    <a:lstStyle/>
                    <a:p>
                      <a:pPr marL="0" algn="l" defTabSz="914400" rtl="0" eaLnBrk="1" latinLnBrk="0" hangingPunct="1"/>
                      <a:r>
                        <a:rPr lang="en-GB" sz="1100" kern="1200" dirty="0"/>
                        <a:t>Player1</a:t>
                      </a:r>
                      <a:endParaRPr lang="en-GB" sz="1100" kern="1200" dirty="0">
                        <a:solidFill>
                          <a:schemeClr val="dk1"/>
                        </a:solidFill>
                        <a:latin typeface="+mn-lt"/>
                        <a:ea typeface="+mn-ea"/>
                        <a:cs typeface="+mn-cs"/>
                      </a:endParaRPr>
                    </a:p>
                  </a:txBody>
                  <a:tcPr/>
                </a:tc>
                <a:tc>
                  <a:txBody>
                    <a:bodyPr/>
                    <a:lstStyle/>
                    <a:p>
                      <a:pPr algn="ctr"/>
                      <a:r>
                        <a:rPr lang="en-GB" sz="1100" dirty="0"/>
                        <a:t>5.4</a:t>
                      </a:r>
                    </a:p>
                  </a:txBody>
                  <a:tcPr anchor="ctr"/>
                </a:tc>
                <a:tc>
                  <a:txBody>
                    <a:bodyPr/>
                    <a:lstStyle/>
                    <a:p>
                      <a:pPr algn="ctr"/>
                      <a:r>
                        <a:rPr lang="en-GB" sz="1100" dirty="0"/>
                        <a:t>4.5</a:t>
                      </a:r>
                    </a:p>
                  </a:txBody>
                  <a:tcPr anchor="ctr"/>
                </a:tc>
                <a:tc>
                  <a:txBody>
                    <a:bodyPr/>
                    <a:lstStyle/>
                    <a:p>
                      <a:pPr algn="ctr"/>
                      <a:r>
                        <a:rPr lang="en-GB" sz="1100" dirty="0"/>
                        <a:t>7.3</a:t>
                      </a:r>
                    </a:p>
                  </a:txBody>
                  <a:tcPr anchor="ctr"/>
                </a:tc>
                <a:tc>
                  <a:txBody>
                    <a:bodyPr/>
                    <a:lstStyle/>
                    <a:p>
                      <a:pPr algn="ctr"/>
                      <a:r>
                        <a:rPr lang="en-GB" sz="1100" dirty="0"/>
                        <a:t>4.2</a:t>
                      </a:r>
                    </a:p>
                  </a:txBody>
                  <a:tcPr anchor="ctr"/>
                </a:tc>
                <a:tc>
                  <a:txBody>
                    <a:bodyPr/>
                    <a:lstStyle/>
                    <a:p>
                      <a:pPr algn="ctr"/>
                      <a:r>
                        <a:rPr lang="en-GB" sz="1100" dirty="0"/>
                        <a:t>0</a:t>
                      </a:r>
                    </a:p>
                  </a:txBody>
                  <a:tcPr anchor="ctr"/>
                </a:tc>
                <a:tc>
                  <a:txBody>
                    <a:bodyPr/>
                    <a:lstStyle/>
                    <a:p>
                      <a:pPr algn="ctr"/>
                      <a:r>
                        <a:rPr lang="en-GB" sz="1100" dirty="0"/>
                        <a:t>3.4</a:t>
                      </a:r>
                    </a:p>
                  </a:txBody>
                  <a:tcPr anchor="ctr">
                    <a:solidFill>
                      <a:srgbClr val="FFC000"/>
                    </a:solidFill>
                  </a:tcPr>
                </a:tc>
                <a:extLst>
                  <a:ext uri="{0D108BD9-81ED-4DB2-BD59-A6C34878D82A}">
                    <a16:rowId xmlns:a16="http://schemas.microsoft.com/office/drawing/2014/main" val="3372079928"/>
                  </a:ext>
                </a:extLst>
              </a:tr>
              <a:tr h="251565">
                <a:tc>
                  <a:txBody>
                    <a:bodyPr/>
                    <a:lstStyle/>
                    <a:p>
                      <a:pPr marL="0" algn="l" defTabSz="914400" rtl="0" eaLnBrk="1" latinLnBrk="0" hangingPunct="1"/>
                      <a:r>
                        <a:rPr lang="en-GB" sz="1100" kern="1200" dirty="0"/>
                        <a:t>Player1</a:t>
                      </a:r>
                      <a:endParaRPr lang="en-GB" sz="1100" kern="1200" dirty="0">
                        <a:solidFill>
                          <a:schemeClr val="dk1"/>
                        </a:solidFill>
                        <a:latin typeface="+mn-lt"/>
                        <a:ea typeface="+mn-ea"/>
                        <a:cs typeface="+mn-cs"/>
                      </a:endParaRPr>
                    </a:p>
                  </a:txBody>
                  <a:tcPr/>
                </a:tc>
                <a:tc>
                  <a:txBody>
                    <a:bodyPr/>
                    <a:lstStyle/>
                    <a:p>
                      <a:pPr algn="ctr"/>
                      <a:r>
                        <a:rPr lang="en-GB" sz="1100" dirty="0"/>
                        <a:t>4.5</a:t>
                      </a:r>
                    </a:p>
                  </a:txBody>
                  <a:tcPr anchor="ctr"/>
                </a:tc>
                <a:tc>
                  <a:txBody>
                    <a:bodyPr/>
                    <a:lstStyle/>
                    <a:p>
                      <a:pPr algn="ctr"/>
                      <a:r>
                        <a:rPr lang="en-GB" sz="1100" dirty="0"/>
                        <a:t>7.3</a:t>
                      </a:r>
                    </a:p>
                  </a:txBody>
                  <a:tcPr anchor="ctr"/>
                </a:tc>
                <a:tc>
                  <a:txBody>
                    <a:bodyPr/>
                    <a:lstStyle/>
                    <a:p>
                      <a:pPr algn="ctr"/>
                      <a:r>
                        <a:rPr lang="en-GB" sz="1100" dirty="0"/>
                        <a:t>4.2</a:t>
                      </a:r>
                    </a:p>
                  </a:txBody>
                  <a:tcPr anchor="ctr"/>
                </a:tc>
                <a:tc>
                  <a:txBody>
                    <a:bodyPr/>
                    <a:lstStyle/>
                    <a:p>
                      <a:pPr algn="ctr"/>
                      <a:r>
                        <a:rPr lang="en-GB" sz="1100" dirty="0"/>
                        <a:t>0</a:t>
                      </a:r>
                    </a:p>
                  </a:txBody>
                  <a:tcPr anchor="ctr"/>
                </a:tc>
                <a:tc>
                  <a:txBody>
                    <a:bodyPr/>
                    <a:lstStyle/>
                    <a:p>
                      <a:pPr algn="ctr"/>
                      <a:r>
                        <a:rPr lang="en-GB" sz="1100" dirty="0"/>
                        <a:t>3.4</a:t>
                      </a:r>
                    </a:p>
                  </a:txBody>
                  <a:tcPr anchor="ctr"/>
                </a:tc>
                <a:tc>
                  <a:txBody>
                    <a:bodyPr/>
                    <a:lstStyle/>
                    <a:p>
                      <a:pPr algn="ctr"/>
                      <a:r>
                        <a:rPr lang="en-GB" sz="1100" dirty="0"/>
                        <a:t>4.5</a:t>
                      </a:r>
                    </a:p>
                  </a:txBody>
                  <a:tcPr anchor="ctr">
                    <a:solidFill>
                      <a:srgbClr val="FFC000"/>
                    </a:solidFill>
                  </a:tcPr>
                </a:tc>
                <a:extLst>
                  <a:ext uri="{0D108BD9-81ED-4DB2-BD59-A6C34878D82A}">
                    <a16:rowId xmlns:a16="http://schemas.microsoft.com/office/drawing/2014/main" val="1243011306"/>
                  </a:ext>
                </a:extLst>
              </a:tr>
              <a:tr h="251565">
                <a:tc>
                  <a:txBody>
                    <a:bodyPr/>
                    <a:lstStyle/>
                    <a:p>
                      <a:pPr marL="0" algn="l" defTabSz="914400" rtl="0" eaLnBrk="1" latinLnBrk="0" hangingPunct="1"/>
                      <a:r>
                        <a:rPr lang="en-GB" sz="1100" kern="1200" dirty="0"/>
                        <a:t>Player2</a:t>
                      </a:r>
                      <a:endParaRPr lang="en-GB" sz="1100" kern="1200" dirty="0">
                        <a:solidFill>
                          <a:schemeClr val="dk1"/>
                        </a:solidFill>
                        <a:latin typeface="+mn-lt"/>
                        <a:ea typeface="+mn-ea"/>
                        <a:cs typeface="+mn-cs"/>
                      </a:endParaRPr>
                    </a:p>
                  </a:txBody>
                  <a:tcPr/>
                </a:tc>
                <a:tc>
                  <a:txBody>
                    <a:bodyPr/>
                    <a:lstStyle/>
                    <a:p>
                      <a:pPr algn="ctr"/>
                      <a:r>
                        <a:rPr lang="en-GB" sz="1100" dirty="0"/>
                        <a:t>1.2</a:t>
                      </a:r>
                    </a:p>
                  </a:txBody>
                  <a:tcPr anchor="ctr"/>
                </a:tc>
                <a:tc>
                  <a:txBody>
                    <a:bodyPr/>
                    <a:lstStyle/>
                    <a:p>
                      <a:pPr algn="ctr"/>
                      <a:r>
                        <a:rPr lang="en-GB" sz="1100" dirty="0"/>
                        <a:t>4</a:t>
                      </a:r>
                    </a:p>
                  </a:txBody>
                  <a:tcPr anchor="ctr"/>
                </a:tc>
                <a:tc>
                  <a:txBody>
                    <a:bodyPr/>
                    <a:lstStyle/>
                    <a:p>
                      <a:pPr algn="ctr"/>
                      <a:r>
                        <a:rPr lang="en-GB" sz="1100" dirty="0"/>
                        <a:t>3</a:t>
                      </a:r>
                    </a:p>
                  </a:txBody>
                  <a:tcPr anchor="ctr"/>
                </a:tc>
                <a:tc>
                  <a:txBody>
                    <a:bodyPr/>
                    <a:lstStyle/>
                    <a:p>
                      <a:pPr algn="ctr"/>
                      <a:r>
                        <a:rPr lang="en-GB" sz="1100" dirty="0"/>
                        <a:t>4.6</a:t>
                      </a:r>
                    </a:p>
                  </a:txBody>
                  <a:tcPr anchor="ctr"/>
                </a:tc>
                <a:tc>
                  <a:txBody>
                    <a:bodyPr/>
                    <a:lstStyle/>
                    <a:p>
                      <a:pPr algn="ctr"/>
                      <a:r>
                        <a:rPr lang="en-GB" sz="1100" dirty="0"/>
                        <a:t>6.5</a:t>
                      </a:r>
                    </a:p>
                  </a:txBody>
                  <a:tcPr anchor="ctr"/>
                </a:tc>
                <a:tc>
                  <a:txBody>
                    <a:bodyPr/>
                    <a:lstStyle/>
                    <a:p>
                      <a:pPr algn="ctr"/>
                      <a:r>
                        <a:rPr lang="en-GB" sz="1100" dirty="0"/>
                        <a:t>1.2</a:t>
                      </a:r>
                    </a:p>
                  </a:txBody>
                  <a:tcPr anchor="ctr">
                    <a:solidFill>
                      <a:srgbClr val="FFC000"/>
                    </a:solidFill>
                  </a:tcPr>
                </a:tc>
                <a:extLst>
                  <a:ext uri="{0D108BD9-81ED-4DB2-BD59-A6C34878D82A}">
                    <a16:rowId xmlns:a16="http://schemas.microsoft.com/office/drawing/2014/main" val="637677617"/>
                  </a:ext>
                </a:extLst>
              </a:tr>
              <a:tr h="251565">
                <a:tc>
                  <a:txBody>
                    <a:bodyPr/>
                    <a:lstStyle/>
                    <a:p>
                      <a:pPr marL="0" algn="l" defTabSz="914400" rtl="0" eaLnBrk="1" latinLnBrk="0" hangingPunct="1"/>
                      <a:r>
                        <a:rPr lang="en-GB" sz="1100" kern="1200" dirty="0"/>
                        <a:t>Player2</a:t>
                      </a:r>
                      <a:endParaRPr lang="en-GB" sz="1100" kern="1200" dirty="0">
                        <a:solidFill>
                          <a:schemeClr val="dk1"/>
                        </a:solidFill>
                        <a:latin typeface="+mn-lt"/>
                        <a:ea typeface="+mn-ea"/>
                        <a:cs typeface="+mn-cs"/>
                      </a:endParaRPr>
                    </a:p>
                  </a:txBody>
                  <a:tcPr/>
                </a:tc>
                <a:tc>
                  <a:txBody>
                    <a:bodyPr/>
                    <a:lstStyle/>
                    <a:p>
                      <a:pPr algn="ctr"/>
                      <a:r>
                        <a:rPr lang="en-GB" sz="1100" dirty="0"/>
                        <a:t>4</a:t>
                      </a:r>
                    </a:p>
                  </a:txBody>
                  <a:tcPr anchor="ctr"/>
                </a:tc>
                <a:tc>
                  <a:txBody>
                    <a:bodyPr/>
                    <a:lstStyle/>
                    <a:p>
                      <a:pPr algn="ctr"/>
                      <a:r>
                        <a:rPr lang="en-GB" sz="1100" dirty="0"/>
                        <a:t>3</a:t>
                      </a:r>
                    </a:p>
                  </a:txBody>
                  <a:tcPr anchor="ctr"/>
                </a:tc>
                <a:tc>
                  <a:txBody>
                    <a:bodyPr/>
                    <a:lstStyle/>
                    <a:p>
                      <a:pPr algn="ctr"/>
                      <a:r>
                        <a:rPr lang="en-GB" sz="1100" dirty="0"/>
                        <a:t>4.6</a:t>
                      </a:r>
                    </a:p>
                  </a:txBody>
                  <a:tcPr anchor="ctr"/>
                </a:tc>
                <a:tc>
                  <a:txBody>
                    <a:bodyPr/>
                    <a:lstStyle/>
                    <a:p>
                      <a:pPr algn="ctr"/>
                      <a:r>
                        <a:rPr lang="en-GB" sz="1100" dirty="0"/>
                        <a:t>6.5</a:t>
                      </a:r>
                    </a:p>
                  </a:txBody>
                  <a:tcPr anchor="ctr"/>
                </a:tc>
                <a:tc>
                  <a:txBody>
                    <a:bodyPr/>
                    <a:lstStyle/>
                    <a:p>
                      <a:pPr algn="ctr"/>
                      <a:r>
                        <a:rPr lang="en-GB" sz="1100" dirty="0"/>
                        <a:t>1.2</a:t>
                      </a:r>
                    </a:p>
                  </a:txBody>
                  <a:tcPr anchor="ctr"/>
                </a:tc>
                <a:tc>
                  <a:txBody>
                    <a:bodyPr/>
                    <a:lstStyle/>
                    <a:p>
                      <a:pPr algn="ctr"/>
                      <a:r>
                        <a:rPr lang="en-GB" sz="1100" dirty="0"/>
                        <a:t>1.2</a:t>
                      </a:r>
                    </a:p>
                  </a:txBody>
                  <a:tcPr anchor="ctr">
                    <a:solidFill>
                      <a:srgbClr val="FFC000"/>
                    </a:solidFill>
                  </a:tcPr>
                </a:tc>
                <a:extLst>
                  <a:ext uri="{0D108BD9-81ED-4DB2-BD59-A6C34878D82A}">
                    <a16:rowId xmlns:a16="http://schemas.microsoft.com/office/drawing/2014/main" val="3319304773"/>
                  </a:ext>
                </a:extLst>
              </a:tr>
            </a:tbl>
          </a:graphicData>
        </a:graphic>
      </p:graphicFrame>
      <p:cxnSp>
        <p:nvCxnSpPr>
          <p:cNvPr id="125" name="Conector recto 124">
            <a:extLst>
              <a:ext uri="{FF2B5EF4-FFF2-40B4-BE49-F238E27FC236}">
                <a16:creationId xmlns:a16="http://schemas.microsoft.com/office/drawing/2014/main" id="{D342CB0A-3936-47BA-860C-883C4D92FFE6}"/>
              </a:ext>
            </a:extLst>
          </p:cNvPr>
          <p:cNvCxnSpPr/>
          <p:nvPr/>
        </p:nvCxnSpPr>
        <p:spPr>
          <a:xfrm flipH="1">
            <a:off x="382108" y="2003774"/>
            <a:ext cx="739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Conector recto 125">
            <a:extLst>
              <a:ext uri="{FF2B5EF4-FFF2-40B4-BE49-F238E27FC236}">
                <a16:creationId xmlns:a16="http://schemas.microsoft.com/office/drawing/2014/main" id="{2C341027-0548-4EFA-90CA-5538B773BEB7}"/>
              </a:ext>
            </a:extLst>
          </p:cNvPr>
          <p:cNvCxnSpPr>
            <a:cxnSpLocks/>
          </p:cNvCxnSpPr>
          <p:nvPr/>
        </p:nvCxnSpPr>
        <p:spPr>
          <a:xfrm>
            <a:off x="382108" y="2003774"/>
            <a:ext cx="0" cy="1662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Conector recto 126">
            <a:extLst>
              <a:ext uri="{FF2B5EF4-FFF2-40B4-BE49-F238E27FC236}">
                <a16:creationId xmlns:a16="http://schemas.microsoft.com/office/drawing/2014/main" id="{A1C1E5FB-B12B-414A-903E-451E2667D61F}"/>
              </a:ext>
            </a:extLst>
          </p:cNvPr>
          <p:cNvCxnSpPr>
            <a:cxnSpLocks/>
          </p:cNvCxnSpPr>
          <p:nvPr/>
        </p:nvCxnSpPr>
        <p:spPr>
          <a:xfrm flipV="1">
            <a:off x="382108" y="3659287"/>
            <a:ext cx="369614" cy="6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Conector recto de flecha 127">
            <a:extLst>
              <a:ext uri="{FF2B5EF4-FFF2-40B4-BE49-F238E27FC236}">
                <a16:creationId xmlns:a16="http://schemas.microsoft.com/office/drawing/2014/main" id="{B557CE24-D5BD-492D-B971-99CED0CB1CAB}"/>
              </a:ext>
            </a:extLst>
          </p:cNvPr>
          <p:cNvCxnSpPr>
            <a:cxnSpLocks/>
          </p:cNvCxnSpPr>
          <p:nvPr/>
        </p:nvCxnSpPr>
        <p:spPr>
          <a:xfrm>
            <a:off x="751722" y="3659286"/>
            <a:ext cx="369614" cy="417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a:extLst>
              <a:ext uri="{FF2B5EF4-FFF2-40B4-BE49-F238E27FC236}">
                <a16:creationId xmlns:a16="http://schemas.microsoft.com/office/drawing/2014/main" id="{CD334D05-F23F-466D-BA41-947D3EF00E89}"/>
              </a:ext>
            </a:extLst>
          </p:cNvPr>
          <p:cNvCxnSpPr>
            <a:cxnSpLocks/>
          </p:cNvCxnSpPr>
          <p:nvPr/>
        </p:nvCxnSpPr>
        <p:spPr>
          <a:xfrm>
            <a:off x="751722" y="3659286"/>
            <a:ext cx="369612" cy="187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Conector recto de flecha 129">
            <a:extLst>
              <a:ext uri="{FF2B5EF4-FFF2-40B4-BE49-F238E27FC236}">
                <a16:creationId xmlns:a16="http://schemas.microsoft.com/office/drawing/2014/main" id="{CE825351-CAB3-4174-A7F9-29550EA090A3}"/>
              </a:ext>
            </a:extLst>
          </p:cNvPr>
          <p:cNvCxnSpPr>
            <a:cxnSpLocks/>
          </p:cNvCxnSpPr>
          <p:nvPr/>
        </p:nvCxnSpPr>
        <p:spPr>
          <a:xfrm flipV="1">
            <a:off x="751722" y="3544421"/>
            <a:ext cx="392419" cy="114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Conector recto 130">
            <a:extLst>
              <a:ext uri="{FF2B5EF4-FFF2-40B4-BE49-F238E27FC236}">
                <a16:creationId xmlns:a16="http://schemas.microsoft.com/office/drawing/2014/main" id="{CAFC50E3-106F-4104-8C0A-0A4E953E2573}"/>
              </a:ext>
            </a:extLst>
          </p:cNvPr>
          <p:cNvCxnSpPr>
            <a:cxnSpLocks/>
          </p:cNvCxnSpPr>
          <p:nvPr/>
        </p:nvCxnSpPr>
        <p:spPr>
          <a:xfrm flipH="1">
            <a:off x="571295" y="2381374"/>
            <a:ext cx="550041"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2" name="Conector recto 131">
            <a:extLst>
              <a:ext uri="{FF2B5EF4-FFF2-40B4-BE49-F238E27FC236}">
                <a16:creationId xmlns:a16="http://schemas.microsoft.com/office/drawing/2014/main" id="{11CFB4D2-63C3-425B-AAA1-DA38411DA22D}"/>
              </a:ext>
            </a:extLst>
          </p:cNvPr>
          <p:cNvCxnSpPr>
            <a:cxnSpLocks/>
          </p:cNvCxnSpPr>
          <p:nvPr/>
        </p:nvCxnSpPr>
        <p:spPr>
          <a:xfrm flipH="1">
            <a:off x="562534" y="2381374"/>
            <a:ext cx="8763" cy="1817403"/>
          </a:xfrm>
          <a:prstGeom prst="line">
            <a:avLst/>
          </a:prstGeom>
        </p:spPr>
        <p:style>
          <a:lnRef idx="1">
            <a:schemeClr val="accent2"/>
          </a:lnRef>
          <a:fillRef idx="0">
            <a:schemeClr val="accent2"/>
          </a:fillRef>
          <a:effectRef idx="0">
            <a:schemeClr val="accent2"/>
          </a:effectRef>
          <a:fontRef idx="minor">
            <a:schemeClr val="tx1"/>
          </a:fontRef>
        </p:style>
      </p:cxnSp>
      <p:cxnSp>
        <p:nvCxnSpPr>
          <p:cNvPr id="133" name="Conector recto 132">
            <a:extLst>
              <a:ext uri="{FF2B5EF4-FFF2-40B4-BE49-F238E27FC236}">
                <a16:creationId xmlns:a16="http://schemas.microsoft.com/office/drawing/2014/main" id="{2E7831D9-4152-4680-9E41-22149AFA0696}"/>
              </a:ext>
            </a:extLst>
          </p:cNvPr>
          <p:cNvCxnSpPr>
            <a:cxnSpLocks/>
          </p:cNvCxnSpPr>
          <p:nvPr/>
        </p:nvCxnSpPr>
        <p:spPr>
          <a:xfrm>
            <a:off x="571295" y="4198777"/>
            <a:ext cx="180427"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4" name="Conector recto de flecha 133">
            <a:extLst>
              <a:ext uri="{FF2B5EF4-FFF2-40B4-BE49-F238E27FC236}">
                <a16:creationId xmlns:a16="http://schemas.microsoft.com/office/drawing/2014/main" id="{E3194B76-2EE9-42ED-9793-7D910E94962A}"/>
              </a:ext>
            </a:extLst>
          </p:cNvPr>
          <p:cNvCxnSpPr>
            <a:cxnSpLocks/>
          </p:cNvCxnSpPr>
          <p:nvPr/>
        </p:nvCxnSpPr>
        <p:spPr>
          <a:xfrm>
            <a:off x="751722" y="4198777"/>
            <a:ext cx="369614" cy="4177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5" name="Conector recto de flecha 134">
            <a:extLst>
              <a:ext uri="{FF2B5EF4-FFF2-40B4-BE49-F238E27FC236}">
                <a16:creationId xmlns:a16="http://schemas.microsoft.com/office/drawing/2014/main" id="{B979AE22-44EE-4140-948A-312B973F4E7F}"/>
              </a:ext>
            </a:extLst>
          </p:cNvPr>
          <p:cNvCxnSpPr>
            <a:cxnSpLocks/>
          </p:cNvCxnSpPr>
          <p:nvPr/>
        </p:nvCxnSpPr>
        <p:spPr>
          <a:xfrm>
            <a:off x="751722" y="4198777"/>
            <a:ext cx="369614" cy="386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6" name="Abrir llave 135">
            <a:extLst>
              <a:ext uri="{FF2B5EF4-FFF2-40B4-BE49-F238E27FC236}">
                <a16:creationId xmlns:a16="http://schemas.microsoft.com/office/drawing/2014/main" id="{86EB0FE6-1FE9-49CF-98F1-5EAA0149CB0E}"/>
              </a:ext>
            </a:extLst>
          </p:cNvPr>
          <p:cNvSpPr/>
          <p:nvPr/>
        </p:nvSpPr>
        <p:spPr>
          <a:xfrm rot="16200000">
            <a:off x="3456689" y="2484607"/>
            <a:ext cx="458952" cy="50840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7" name="Abrir llave 136">
            <a:extLst>
              <a:ext uri="{FF2B5EF4-FFF2-40B4-BE49-F238E27FC236}">
                <a16:creationId xmlns:a16="http://schemas.microsoft.com/office/drawing/2014/main" id="{25B85F93-1F63-40D3-AB6C-3979806AA295}"/>
              </a:ext>
            </a:extLst>
          </p:cNvPr>
          <p:cNvSpPr/>
          <p:nvPr/>
        </p:nvSpPr>
        <p:spPr>
          <a:xfrm rot="16200000">
            <a:off x="6473032" y="4538197"/>
            <a:ext cx="458952" cy="948642"/>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solidFill>
                <a:schemeClr val="accent4"/>
              </a:solidFill>
            </a:endParaRPr>
          </a:p>
        </p:txBody>
      </p:sp>
      <p:sp>
        <p:nvSpPr>
          <p:cNvPr id="138" name="11 Rectángulo redondeado">
            <a:extLst>
              <a:ext uri="{FF2B5EF4-FFF2-40B4-BE49-F238E27FC236}">
                <a16:creationId xmlns:a16="http://schemas.microsoft.com/office/drawing/2014/main" id="{597F52D8-99EB-4FA7-ACCD-7032B68D6DA3}"/>
              </a:ext>
            </a:extLst>
          </p:cNvPr>
          <p:cNvSpPr/>
          <p:nvPr/>
        </p:nvSpPr>
        <p:spPr>
          <a:xfrm>
            <a:off x="2422914" y="5470570"/>
            <a:ext cx="3436474" cy="45615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0" marR="0" lvl="1" defTabSz="684213" eaLnBrk="0" fontAlgn="base" hangingPunct="0">
              <a:lnSpc>
                <a:spcPct val="100000"/>
              </a:lnSpc>
              <a:spcBef>
                <a:spcPts val="300"/>
              </a:spcBef>
              <a:spcAft>
                <a:spcPts val="600"/>
              </a:spcAft>
              <a:buClrTx/>
              <a:buSzTx/>
              <a:tabLst/>
              <a:defRPr/>
            </a:pPr>
            <a:r>
              <a:rPr lang="en-TT" sz="1400" b="1" dirty="0">
                <a:solidFill>
                  <a:srgbClr val="000000"/>
                </a:solidFill>
                <a:latin typeface="Arial" pitchFamily="34" charset="0"/>
                <a:ea typeface="ＭＳ Ｐゴシック" pitchFamily="34" charset="-128"/>
              </a:rPr>
              <a:t>Estimate parameter values using the previous chosen ARIMA (p,d,q) models to forecast  the 6</a:t>
            </a:r>
            <a:r>
              <a:rPr lang="en-TT" sz="1400" b="1" baseline="30000" dirty="0">
                <a:solidFill>
                  <a:srgbClr val="000000"/>
                </a:solidFill>
                <a:latin typeface="Arial" pitchFamily="34" charset="0"/>
                <a:ea typeface="ＭＳ Ｐゴシック" pitchFamily="34" charset="-128"/>
              </a:rPr>
              <a:t>th</a:t>
            </a:r>
            <a:r>
              <a:rPr lang="en-TT" sz="1400" b="1" dirty="0">
                <a:solidFill>
                  <a:srgbClr val="000000"/>
                </a:solidFill>
                <a:latin typeface="Arial" pitchFamily="34" charset="0"/>
                <a:ea typeface="ＭＳ Ｐゴシック" pitchFamily="34" charset="-128"/>
              </a:rPr>
              <a:t> value</a:t>
            </a:r>
          </a:p>
        </p:txBody>
      </p:sp>
      <p:sp>
        <p:nvSpPr>
          <p:cNvPr id="139" name="11 Rectángulo redondeado">
            <a:extLst>
              <a:ext uri="{FF2B5EF4-FFF2-40B4-BE49-F238E27FC236}">
                <a16:creationId xmlns:a16="http://schemas.microsoft.com/office/drawing/2014/main" id="{40A0FAA0-55AF-4ABF-B930-021290EA3295}"/>
              </a:ext>
            </a:extLst>
          </p:cNvPr>
          <p:cNvSpPr/>
          <p:nvPr/>
        </p:nvSpPr>
        <p:spPr>
          <a:xfrm>
            <a:off x="5971957" y="5470570"/>
            <a:ext cx="1655380" cy="45615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0" lvl="1" algn="ctr" defTabSz="684213" eaLnBrk="0" fontAlgn="base" hangingPunct="0">
              <a:spcBef>
                <a:spcPts val="300"/>
              </a:spcBef>
              <a:spcAft>
                <a:spcPts val="600"/>
              </a:spcAft>
              <a:defRPr/>
            </a:pPr>
            <a:r>
              <a:rPr lang="en-TT" sz="1400" b="1" dirty="0">
                <a:solidFill>
                  <a:srgbClr val="000000"/>
                </a:solidFill>
                <a:latin typeface="Arial" pitchFamily="34" charset="0"/>
                <a:ea typeface="ＭＳ Ｐゴシック" pitchFamily="34" charset="-128"/>
              </a:rPr>
              <a:t>Values kept to compare with the forecast</a:t>
            </a:r>
          </a:p>
        </p:txBody>
      </p:sp>
      <p:sp>
        <p:nvSpPr>
          <p:cNvPr id="35" name="Rectangle 1">
            <a:extLst>
              <a:ext uri="{FF2B5EF4-FFF2-40B4-BE49-F238E27FC236}">
                <a16:creationId xmlns:a16="http://schemas.microsoft.com/office/drawing/2014/main" id="{CF326B76-AFFD-4968-9509-35697B8149E4}"/>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579784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00B0CA"/>
                </a:solidFill>
                <a:ea typeface="ＭＳ Ｐゴシック" pitchFamily="34" charset="-128"/>
              </a:rPr>
              <a:t>Results- </a:t>
            </a:r>
            <a:r>
              <a:rPr lang="en-CA" sz="1200" b="1" dirty="0" err="1">
                <a:solidFill>
                  <a:srgbClr val="00B0CA"/>
                </a:solidFill>
                <a:ea typeface="ＭＳ Ｐゴシック" pitchFamily="34" charset="-128"/>
              </a:rPr>
              <a:t>Disccusion</a:t>
            </a:r>
            <a:r>
              <a:rPr lang="en-CA" sz="1200" b="1" dirty="0">
                <a:solidFill>
                  <a:srgbClr val="00B0CA"/>
                </a:solidFill>
                <a:ea typeface="ＭＳ Ｐゴシック" pitchFamily="34" charset="-128"/>
              </a:rPr>
              <a:t>- Criticism</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97297B26-7C0D-4BD4-BBF6-3FE4AD340D82}"/>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154856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652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PLAYER’S VALUATION SEEMS QUITE RANDOM ACROSS THE LEAGUE, AND IN SOME CASES, IT EVEN LOOKS LIKE SOME NOISE ACROSS THE MEAN</a:t>
            </a:r>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Imagen 5">
            <a:extLst>
              <a:ext uri="{FF2B5EF4-FFF2-40B4-BE49-F238E27FC236}">
                <a16:creationId xmlns:a16="http://schemas.microsoft.com/office/drawing/2014/main" id="{04C36E41-9437-4486-8607-892B4E99F8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81768" y="1311713"/>
            <a:ext cx="5074461" cy="5013567"/>
          </a:xfrm>
          <a:prstGeom prst="rect">
            <a:avLst/>
          </a:prstGeom>
        </p:spPr>
      </p:pic>
      <p:sp>
        <p:nvSpPr>
          <p:cNvPr id="7" name="Rectángulo 6">
            <a:extLst>
              <a:ext uri="{FF2B5EF4-FFF2-40B4-BE49-F238E27FC236}">
                <a16:creationId xmlns:a16="http://schemas.microsoft.com/office/drawing/2014/main" id="{B934E126-F722-4510-9553-D26710B71D51}"/>
              </a:ext>
            </a:extLst>
          </p:cNvPr>
          <p:cNvSpPr/>
          <p:nvPr/>
        </p:nvSpPr>
        <p:spPr>
          <a:xfrm>
            <a:off x="1349776" y="6320353"/>
            <a:ext cx="5074462" cy="276999"/>
          </a:xfrm>
          <a:prstGeom prst="rect">
            <a:avLst/>
          </a:prstGeom>
        </p:spPr>
        <p:txBody>
          <a:bodyPr wrap="square">
            <a:spAutoFit/>
          </a:bodyPr>
          <a:lstStyle/>
          <a:p>
            <a:r>
              <a:rPr lang="en-GB" sz="1200" dirty="0"/>
              <a:t>Figure 5.1: Example of ﬁve players valuation through the regular season</a:t>
            </a:r>
          </a:p>
        </p:txBody>
      </p:sp>
      <p:sp>
        <p:nvSpPr>
          <p:cNvPr id="10" name="Rectangle 1">
            <a:extLst>
              <a:ext uri="{FF2B5EF4-FFF2-40B4-BE49-F238E27FC236}">
                <a16:creationId xmlns:a16="http://schemas.microsoft.com/office/drawing/2014/main" id="{4281751B-D856-4593-BBB1-C9DCA9AD9A04}"/>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806216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538"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DISTRIBUTIONS OF PLAYER’S PERFORMANCE FOR BOTH SEASONS ARE REALLY SIMILAR</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Imagen 5">
            <a:extLst>
              <a:ext uri="{FF2B5EF4-FFF2-40B4-BE49-F238E27FC236}">
                <a16:creationId xmlns:a16="http://schemas.microsoft.com/office/drawing/2014/main" id="{2DD103BE-4739-4091-895A-0871E10A06C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3343" y="1027647"/>
            <a:ext cx="3648648" cy="3600000"/>
          </a:xfrm>
          <a:prstGeom prst="rect">
            <a:avLst/>
          </a:prstGeom>
        </p:spPr>
      </p:pic>
      <p:pic>
        <p:nvPicPr>
          <p:cNvPr id="10" name="Imagen 9">
            <a:extLst>
              <a:ext uri="{FF2B5EF4-FFF2-40B4-BE49-F238E27FC236}">
                <a16:creationId xmlns:a16="http://schemas.microsoft.com/office/drawing/2014/main" id="{7F3DC236-7CD3-49C2-BC3A-5DCF02E687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4087" y="1027647"/>
            <a:ext cx="3648650" cy="3600000"/>
          </a:xfrm>
          <a:prstGeom prst="rect">
            <a:avLst/>
          </a:prstGeom>
        </p:spPr>
      </p:pic>
      <p:sp>
        <p:nvSpPr>
          <p:cNvPr id="11" name="Rectángulo 10">
            <a:extLst>
              <a:ext uri="{FF2B5EF4-FFF2-40B4-BE49-F238E27FC236}">
                <a16:creationId xmlns:a16="http://schemas.microsoft.com/office/drawing/2014/main" id="{C5AFFBD4-CB9F-4C50-B495-9535A89D8F92}"/>
              </a:ext>
            </a:extLst>
          </p:cNvPr>
          <p:cNvSpPr/>
          <p:nvPr/>
        </p:nvSpPr>
        <p:spPr>
          <a:xfrm>
            <a:off x="953648" y="4602968"/>
            <a:ext cx="3479089" cy="430887"/>
          </a:xfrm>
          <a:prstGeom prst="rect">
            <a:avLst/>
          </a:prstGeom>
        </p:spPr>
        <p:txBody>
          <a:bodyPr wrap="square">
            <a:spAutoFit/>
          </a:bodyPr>
          <a:lstStyle/>
          <a:p>
            <a:r>
              <a:rPr lang="en-GB" sz="1050" dirty="0"/>
              <a:t>a) Histogram distribution of player’s performance values in matches</a:t>
            </a:r>
          </a:p>
        </p:txBody>
      </p:sp>
      <p:sp>
        <p:nvSpPr>
          <p:cNvPr id="12" name="Rectángulo 11">
            <a:extLst>
              <a:ext uri="{FF2B5EF4-FFF2-40B4-BE49-F238E27FC236}">
                <a16:creationId xmlns:a16="http://schemas.microsoft.com/office/drawing/2014/main" id="{8E9FC59D-799D-43A4-A066-473FCAC47EA4}"/>
              </a:ext>
            </a:extLst>
          </p:cNvPr>
          <p:cNvSpPr/>
          <p:nvPr/>
        </p:nvSpPr>
        <p:spPr>
          <a:xfrm>
            <a:off x="4737830" y="4602968"/>
            <a:ext cx="3648648" cy="738664"/>
          </a:xfrm>
          <a:prstGeom prst="rect">
            <a:avLst/>
          </a:prstGeom>
        </p:spPr>
        <p:txBody>
          <a:bodyPr wrap="square">
            <a:spAutoFit/>
          </a:bodyPr>
          <a:lstStyle/>
          <a:p>
            <a:r>
              <a:rPr lang="en-GB" sz="1050" dirty="0"/>
              <a:t>b) Box plot distribution of player’s valuation in matches. The box encloses values from Q1´1.5(Q3´Q1) to Q3+1.5(Q3´Q1),where Q1 and Q3 are the 25% and 75% quantiles respectively</a:t>
            </a:r>
          </a:p>
        </p:txBody>
      </p:sp>
      <p:sp>
        <p:nvSpPr>
          <p:cNvPr id="5" name="Rectángulo 4">
            <a:extLst>
              <a:ext uri="{FF2B5EF4-FFF2-40B4-BE49-F238E27FC236}">
                <a16:creationId xmlns:a16="http://schemas.microsoft.com/office/drawing/2014/main" id="{6C250286-C4FA-499D-BD6A-661BA4A443B8}"/>
              </a:ext>
            </a:extLst>
          </p:cNvPr>
          <p:cNvSpPr/>
          <p:nvPr/>
        </p:nvSpPr>
        <p:spPr>
          <a:xfrm>
            <a:off x="953649" y="5446385"/>
            <a:ext cx="7248342" cy="430887"/>
          </a:xfrm>
          <a:prstGeom prst="rect">
            <a:avLst/>
          </a:prstGeom>
        </p:spPr>
        <p:txBody>
          <a:bodyPr wrap="square">
            <a:spAutoFit/>
          </a:bodyPr>
          <a:lstStyle/>
          <a:p>
            <a:r>
              <a:rPr lang="en-GB" sz="1100" dirty="0"/>
              <a:t> Figure 5.2: Distribution of the 99.8% player’s performance values in matches during regular seasons 2007-2008 and 2008-2009 per metric (excluding 0.01% tails). </a:t>
            </a:r>
          </a:p>
        </p:txBody>
      </p:sp>
      <p:sp>
        <p:nvSpPr>
          <p:cNvPr id="13" name="Rectangle 1">
            <a:extLst>
              <a:ext uri="{FF2B5EF4-FFF2-40B4-BE49-F238E27FC236}">
                <a16:creationId xmlns:a16="http://schemas.microsoft.com/office/drawing/2014/main" id="{16AF8F1C-9CBD-4CB1-B77F-13E85E17E034}"/>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466914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563"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PLAYERS’ RANGE OF PERFORMANCE THROUGH SEASON IS QUITE STABLE</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magen 6">
            <a:extLst>
              <a:ext uri="{FF2B5EF4-FFF2-40B4-BE49-F238E27FC236}">
                <a16:creationId xmlns:a16="http://schemas.microsoft.com/office/drawing/2014/main" id="{D1D29D46-F5AA-4DCD-B26F-C4F076DFF1D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84310" y="980729"/>
            <a:ext cx="5181656" cy="5112568"/>
          </a:xfrm>
          <a:prstGeom prst="rect">
            <a:avLst/>
          </a:prstGeom>
        </p:spPr>
      </p:pic>
      <p:sp>
        <p:nvSpPr>
          <p:cNvPr id="5" name="Rectángulo 4">
            <a:extLst>
              <a:ext uri="{FF2B5EF4-FFF2-40B4-BE49-F238E27FC236}">
                <a16:creationId xmlns:a16="http://schemas.microsoft.com/office/drawing/2014/main" id="{33DAAFF1-A198-4025-A20A-647F82D7FB31}"/>
              </a:ext>
            </a:extLst>
          </p:cNvPr>
          <p:cNvSpPr/>
          <p:nvPr/>
        </p:nvSpPr>
        <p:spPr>
          <a:xfrm>
            <a:off x="1976522" y="6022449"/>
            <a:ext cx="5181656" cy="430887"/>
          </a:xfrm>
          <a:prstGeom prst="rect">
            <a:avLst/>
          </a:prstGeom>
        </p:spPr>
        <p:txBody>
          <a:bodyPr wrap="square">
            <a:spAutoFit/>
          </a:bodyPr>
          <a:lstStyle/>
          <a:p>
            <a:r>
              <a:rPr lang="en-GB" sz="1100" dirty="0"/>
              <a:t>Figure 5.3: Quantile analysis of players’ valuation in matches during regular seasons 20072008 and 2008-2009.</a:t>
            </a:r>
          </a:p>
        </p:txBody>
      </p:sp>
      <p:sp>
        <p:nvSpPr>
          <p:cNvPr id="10" name="Rectangle 1">
            <a:extLst>
              <a:ext uri="{FF2B5EF4-FFF2-40B4-BE49-F238E27FC236}">
                <a16:creationId xmlns:a16="http://schemas.microsoft.com/office/drawing/2014/main" id="{5F695F0E-84A1-4535-A8FC-10E961C64604}"/>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5419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6">
            <a:extLst>
              <a:ext uri="{FF2B5EF4-FFF2-40B4-BE49-F238E27FC236}">
                <a16:creationId xmlns:a16="http://schemas.microsoft.com/office/drawing/2014/main" id="{E4C1E77E-FBDD-470B-8D17-E272F8895599}"/>
              </a:ext>
            </a:extLst>
          </p:cNvPr>
          <p:cNvSpPr txBox="1">
            <a:spLocks noChangeArrowheads="1"/>
          </p:cNvSpPr>
          <p:nvPr/>
        </p:nvSpPr>
        <p:spPr bwMode="auto">
          <a:xfrm>
            <a:off x="5026484" y="2067264"/>
            <a:ext cx="3889656" cy="69207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The player who occasioned it will sit in the penalty box for 2,4 or 5 minutes. </a:t>
            </a:r>
          </a:p>
          <a:p>
            <a:pPr marL="539750" lvl="1" indent="-171450" algn="just">
              <a:spcBef>
                <a:spcPts val="0"/>
              </a:spcBef>
              <a:buFont typeface="Wingdings" panose="05000000000000000000" pitchFamily="2" charset="2"/>
              <a:buChar char="§"/>
            </a:pPr>
            <a:r>
              <a:rPr lang="en-US" altLang="es-ES_tradnl" sz="1200" b="1" dirty="0">
                <a:solidFill>
                  <a:schemeClr val="tx1"/>
                </a:solidFill>
              </a:rPr>
              <a:t>Manpower Differential (MD) </a:t>
            </a:r>
            <a:r>
              <a:rPr lang="en-US" altLang="es-ES_tradnl" sz="1200" dirty="0">
                <a:solidFill>
                  <a:schemeClr val="tx1"/>
                </a:solidFill>
              </a:rPr>
              <a:t>between teams</a:t>
            </a: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0769"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p:txBody>
          <a:bodyPr/>
          <a:lstStyle/>
          <a:p>
            <a:r>
              <a:rPr lang="en-GB" dirty="0"/>
              <a:t>THE MAIN OBJECTIVE OF ICE HOCKEY IS TO SCORE MORE GOALS THAN YOUR OPPONENT ON AN ICE RINK</a:t>
            </a:r>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a:t>
            </a:r>
            <a:r>
              <a:rPr lang="en-US" dirty="0"/>
              <a:t>Introduction to the Hockey Project</a:t>
            </a:r>
          </a:p>
        </p:txBody>
      </p:sp>
      <p:sp>
        <p:nvSpPr>
          <p:cNvPr id="12" name="Text Box 16">
            <a:extLst>
              <a:ext uri="{FF2B5EF4-FFF2-40B4-BE49-F238E27FC236}">
                <a16:creationId xmlns:a16="http://schemas.microsoft.com/office/drawing/2014/main" id="{C461C018-1BBF-4D7B-840F-9383F08FBCF4}"/>
              </a:ext>
            </a:extLst>
          </p:cNvPr>
          <p:cNvSpPr txBox="1">
            <a:spLocks noChangeArrowheads="1"/>
          </p:cNvSpPr>
          <p:nvPr/>
        </p:nvSpPr>
        <p:spPr bwMode="auto">
          <a:xfrm>
            <a:off x="4134327" y="1197257"/>
            <a:ext cx="4781813" cy="772790"/>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 Two-team team sport played on an ice rink with 5 players plus a goalkeeper each team which</a:t>
            </a:r>
            <a:r>
              <a:rPr lang="en-US" altLang="es-ES_tradnl" sz="1200" dirty="0"/>
              <a:t> objective is to score more goals than the opponent</a:t>
            </a:r>
            <a:r>
              <a:rPr lang="en-US" altLang="es-ES_tradnl" sz="1200" b="0" dirty="0"/>
              <a:t> in 3 periods of 20 minutes.</a:t>
            </a:r>
            <a:endParaRPr lang="en-PH" altLang="es-ES_tradnl" sz="1200" b="0" dirty="0"/>
          </a:p>
        </p:txBody>
      </p:sp>
      <p:sp>
        <p:nvSpPr>
          <p:cNvPr id="15" name="21 Pentágono">
            <a:extLst>
              <a:ext uri="{FF2B5EF4-FFF2-40B4-BE49-F238E27FC236}">
                <a16:creationId xmlns:a16="http://schemas.microsoft.com/office/drawing/2014/main" id="{CE889C59-D1E2-4520-AF49-1F86F9D4774E}"/>
              </a:ext>
            </a:extLst>
          </p:cNvPr>
          <p:cNvSpPr/>
          <p:nvPr/>
        </p:nvSpPr>
        <p:spPr>
          <a:xfrm>
            <a:off x="3249229" y="1197257"/>
            <a:ext cx="818715" cy="772790"/>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Definition </a:t>
            </a:r>
          </a:p>
          <a:p>
            <a:pPr algn="ctr"/>
            <a:r>
              <a:rPr lang="en-PH" sz="1200" b="1" dirty="0"/>
              <a:t>and </a:t>
            </a:r>
          </a:p>
          <a:p>
            <a:pPr algn="ctr"/>
            <a:r>
              <a:rPr lang="en-PH" sz="1200" b="1" dirty="0"/>
              <a:t>Objective</a:t>
            </a:r>
            <a:r>
              <a:rPr lang="en-PH" sz="1200" b="1" baseline="30000" dirty="0"/>
              <a:t>2</a:t>
            </a:r>
          </a:p>
        </p:txBody>
      </p:sp>
      <p:sp>
        <p:nvSpPr>
          <p:cNvPr id="16" name="21 Pentágono">
            <a:extLst>
              <a:ext uri="{FF2B5EF4-FFF2-40B4-BE49-F238E27FC236}">
                <a16:creationId xmlns:a16="http://schemas.microsoft.com/office/drawing/2014/main" id="{36109A10-BCEE-4D58-B2E2-0D37747497BB}"/>
              </a:ext>
            </a:extLst>
          </p:cNvPr>
          <p:cNvSpPr/>
          <p:nvPr/>
        </p:nvSpPr>
        <p:spPr>
          <a:xfrm>
            <a:off x="3249229" y="2067263"/>
            <a:ext cx="818715" cy="4026033"/>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p>
          <a:p>
            <a:pPr algn="ctr"/>
            <a:r>
              <a:rPr lang="en-PH" sz="1200" b="1" dirty="0"/>
              <a:t>Relevant </a:t>
            </a:r>
          </a:p>
          <a:p>
            <a:pPr algn="ctr"/>
            <a:r>
              <a:rPr lang="en-PH" sz="1200" b="1" dirty="0"/>
              <a:t>events</a:t>
            </a:r>
          </a:p>
        </p:txBody>
      </p:sp>
      <p:sp>
        <p:nvSpPr>
          <p:cNvPr id="2" name="Rectángulo 1">
            <a:extLst>
              <a:ext uri="{FF2B5EF4-FFF2-40B4-BE49-F238E27FC236}">
                <a16:creationId xmlns:a16="http://schemas.microsoft.com/office/drawing/2014/main" id="{1E6CA403-65F1-424A-8B12-2C3235ED1292}"/>
              </a:ext>
            </a:extLst>
          </p:cNvPr>
          <p:cNvSpPr/>
          <p:nvPr/>
        </p:nvSpPr>
        <p:spPr bwMode="auto">
          <a:xfrm>
            <a:off x="2771800" y="1197255"/>
            <a:ext cx="411045" cy="49129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wordArtVert"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bg1"/>
                </a:solidFill>
                <a:effectLst/>
                <a:latin typeface="Arial" charset="0"/>
                <a:ea typeface="ＭＳ Ｐゴシック" charset="-128"/>
                <a:cs typeface="ＭＳ Ｐゴシック" charset="-128"/>
              </a:rPr>
              <a:t>Ice hockey</a:t>
            </a:r>
          </a:p>
        </p:txBody>
      </p:sp>
      <p:pic>
        <p:nvPicPr>
          <p:cNvPr id="110610" name="Picture 18" descr="Resultat d'imatges de ice hockey">
            <a:extLst>
              <a:ext uri="{FF2B5EF4-FFF2-40B4-BE49-F238E27FC236}">
                <a16:creationId xmlns:a16="http://schemas.microsoft.com/office/drawing/2014/main" id="{E77E50C3-1E31-4AD3-BA58-C0879E1FE4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753" y="1340768"/>
            <a:ext cx="2781776" cy="4614929"/>
          </a:xfrm>
          <a:prstGeom prst="rect">
            <a:avLst/>
          </a:prstGeom>
          <a:noFill/>
          <a:extLst>
            <a:ext uri="{909E8E84-426E-40DD-AFC4-6F175D3DCCD1}">
              <a14:hiddenFill xmlns:a14="http://schemas.microsoft.com/office/drawing/2010/main">
                <a:solidFill>
                  <a:srgbClr val="FFFFFF"/>
                </a:solidFill>
              </a14:hiddenFill>
            </a:ext>
          </a:extLst>
        </p:spPr>
      </p:pic>
      <p:sp>
        <p:nvSpPr>
          <p:cNvPr id="17" name="21 Pentágono">
            <a:extLst>
              <a:ext uri="{FF2B5EF4-FFF2-40B4-BE49-F238E27FC236}">
                <a16:creationId xmlns:a16="http://schemas.microsoft.com/office/drawing/2014/main" id="{1D56805F-71FA-451E-976B-9D2DA1C3FA50}"/>
              </a:ext>
            </a:extLst>
          </p:cNvPr>
          <p:cNvSpPr/>
          <p:nvPr/>
        </p:nvSpPr>
        <p:spPr>
          <a:xfrm>
            <a:off x="4201925" y="2067263"/>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Penalty</a:t>
            </a:r>
          </a:p>
        </p:txBody>
      </p:sp>
      <p:sp>
        <p:nvSpPr>
          <p:cNvPr id="19" name="21 Pentágono">
            <a:extLst>
              <a:ext uri="{FF2B5EF4-FFF2-40B4-BE49-F238E27FC236}">
                <a16:creationId xmlns:a16="http://schemas.microsoft.com/office/drawing/2014/main" id="{7107463A-B4BA-4BEE-AF09-ACC5B0A54485}"/>
              </a:ext>
            </a:extLst>
          </p:cNvPr>
          <p:cNvSpPr/>
          <p:nvPr/>
        </p:nvSpPr>
        <p:spPr>
          <a:xfrm>
            <a:off x="4201925" y="2898509"/>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Faceoff</a:t>
            </a:r>
          </a:p>
        </p:txBody>
      </p:sp>
      <p:sp>
        <p:nvSpPr>
          <p:cNvPr id="20" name="21 Pentágono">
            <a:extLst>
              <a:ext uri="{FF2B5EF4-FFF2-40B4-BE49-F238E27FC236}">
                <a16:creationId xmlns:a16="http://schemas.microsoft.com/office/drawing/2014/main" id="{4A653D93-1901-4CD2-BD60-588B009B02AB}"/>
              </a:ext>
            </a:extLst>
          </p:cNvPr>
          <p:cNvSpPr/>
          <p:nvPr/>
        </p:nvSpPr>
        <p:spPr>
          <a:xfrm>
            <a:off x="4201925" y="3729755"/>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Giveaway</a:t>
            </a:r>
          </a:p>
        </p:txBody>
      </p:sp>
      <p:sp>
        <p:nvSpPr>
          <p:cNvPr id="21" name="21 Pentágono">
            <a:extLst>
              <a:ext uri="{FF2B5EF4-FFF2-40B4-BE49-F238E27FC236}">
                <a16:creationId xmlns:a16="http://schemas.microsoft.com/office/drawing/2014/main" id="{CDA96BAC-9A64-4F64-B7DA-92960A9CD78D}"/>
              </a:ext>
            </a:extLst>
          </p:cNvPr>
          <p:cNvSpPr/>
          <p:nvPr/>
        </p:nvSpPr>
        <p:spPr>
          <a:xfrm>
            <a:off x="4201925" y="4565488"/>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Takeaway</a:t>
            </a:r>
          </a:p>
        </p:txBody>
      </p:sp>
      <p:sp>
        <p:nvSpPr>
          <p:cNvPr id="22" name="21 Pentágono">
            <a:extLst>
              <a:ext uri="{FF2B5EF4-FFF2-40B4-BE49-F238E27FC236}">
                <a16:creationId xmlns:a16="http://schemas.microsoft.com/office/drawing/2014/main" id="{458322B2-0E06-45E6-BF4A-3194D766848A}"/>
              </a:ext>
            </a:extLst>
          </p:cNvPr>
          <p:cNvSpPr/>
          <p:nvPr/>
        </p:nvSpPr>
        <p:spPr>
          <a:xfrm>
            <a:off x="4201925" y="5401221"/>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Others</a:t>
            </a:r>
          </a:p>
        </p:txBody>
      </p:sp>
      <p:sp>
        <p:nvSpPr>
          <p:cNvPr id="23" name="Text Box 16">
            <a:extLst>
              <a:ext uri="{FF2B5EF4-FFF2-40B4-BE49-F238E27FC236}">
                <a16:creationId xmlns:a16="http://schemas.microsoft.com/office/drawing/2014/main" id="{7385A856-6988-4A54-8222-F255A2985B55}"/>
              </a:ext>
            </a:extLst>
          </p:cNvPr>
          <p:cNvSpPr txBox="1">
            <a:spLocks noChangeArrowheads="1"/>
          </p:cNvSpPr>
          <p:nvPr/>
        </p:nvSpPr>
        <p:spPr bwMode="auto">
          <a:xfrm>
            <a:off x="5026484" y="2879966"/>
            <a:ext cx="3889656" cy="71061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One player from each team stands at the face-off spot (see below) to await the drop of the puck</a:t>
            </a:r>
          </a:p>
        </p:txBody>
      </p:sp>
      <p:sp>
        <p:nvSpPr>
          <p:cNvPr id="24" name="Text Box 16">
            <a:extLst>
              <a:ext uri="{FF2B5EF4-FFF2-40B4-BE49-F238E27FC236}">
                <a16:creationId xmlns:a16="http://schemas.microsoft.com/office/drawing/2014/main" id="{04C20D9F-5826-4243-9EFD-DEA002F8A80B}"/>
              </a:ext>
            </a:extLst>
          </p:cNvPr>
          <p:cNvSpPr txBox="1">
            <a:spLocks noChangeArrowheads="1"/>
          </p:cNvSpPr>
          <p:nvPr/>
        </p:nvSpPr>
        <p:spPr bwMode="auto">
          <a:xfrm>
            <a:off x="5026484" y="3711213"/>
            <a:ext cx="3889656" cy="710617"/>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sz="1200" b="0" dirty="0"/>
              <a:t>Turnover: when the offensive player with the puck gets hit or makes a play (e.g. a pass) that causes their team to lose possession</a:t>
            </a:r>
            <a:endParaRPr lang="en-US" altLang="es-ES_tradnl" sz="1200" dirty="0"/>
          </a:p>
        </p:txBody>
      </p:sp>
      <p:sp>
        <p:nvSpPr>
          <p:cNvPr id="25" name="Text Box 16">
            <a:extLst>
              <a:ext uri="{FF2B5EF4-FFF2-40B4-BE49-F238E27FC236}">
                <a16:creationId xmlns:a16="http://schemas.microsoft.com/office/drawing/2014/main" id="{00A1D45D-E82F-4EED-848A-722FDDE6EA95}"/>
              </a:ext>
            </a:extLst>
          </p:cNvPr>
          <p:cNvSpPr txBox="1">
            <a:spLocks noChangeArrowheads="1"/>
          </p:cNvSpPr>
          <p:nvPr/>
        </p:nvSpPr>
        <p:spPr bwMode="auto">
          <a:xfrm>
            <a:off x="5026484" y="4553585"/>
            <a:ext cx="3889656" cy="692075"/>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The same as a give away event seen from the point of view of the player that takes the puck</a:t>
            </a:r>
            <a:endParaRPr lang="en-US" altLang="es-ES_tradnl" sz="1200" dirty="0"/>
          </a:p>
        </p:txBody>
      </p:sp>
      <p:sp>
        <p:nvSpPr>
          <p:cNvPr id="26" name="Text Box 16">
            <a:extLst>
              <a:ext uri="{FF2B5EF4-FFF2-40B4-BE49-F238E27FC236}">
                <a16:creationId xmlns:a16="http://schemas.microsoft.com/office/drawing/2014/main" id="{2988125E-65EA-433E-97E1-8BFE8B51E4A7}"/>
              </a:ext>
            </a:extLst>
          </p:cNvPr>
          <p:cNvSpPr txBox="1">
            <a:spLocks noChangeArrowheads="1"/>
          </p:cNvSpPr>
          <p:nvPr/>
        </p:nvSpPr>
        <p:spPr bwMode="auto">
          <a:xfrm>
            <a:off x="5026484" y="5401220"/>
            <a:ext cx="3889656" cy="692075"/>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Icing, hit, missed shot, shot, goal, …</a:t>
            </a:r>
          </a:p>
        </p:txBody>
      </p:sp>
      <p:sp>
        <p:nvSpPr>
          <p:cNvPr id="27" name="36 Rectángulo">
            <a:extLst>
              <a:ext uri="{FF2B5EF4-FFF2-40B4-BE49-F238E27FC236}">
                <a16:creationId xmlns:a16="http://schemas.microsoft.com/office/drawing/2014/main" id="{B8C4260B-C506-4139-85F7-0C51B979018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Image </a:t>
            </a:r>
            <a:r>
              <a:rPr lang="fr-FR" sz="800" dirty="0" err="1">
                <a:solidFill>
                  <a:srgbClr val="000000"/>
                </a:solidFill>
                <a:ea typeface="ＭＳ Ｐゴシック" pitchFamily="34" charset="-128"/>
                <a:cs typeface="Arial" charset="0"/>
              </a:rPr>
              <a:t>ref</a:t>
            </a:r>
            <a:r>
              <a:rPr lang="fr-FR" sz="800" dirty="0">
                <a:solidFill>
                  <a:srgbClr val="000000"/>
                </a:solidFill>
                <a:ea typeface="ＭＳ Ｐゴシック" pitchFamily="34" charset="-128"/>
                <a:cs typeface="Arial" charset="0"/>
              </a:rPr>
              <a:t>:  </a:t>
            </a:r>
            <a:r>
              <a:rPr lang="fr-FR" sz="800" dirty="0">
                <a:solidFill>
                  <a:srgbClr val="000000"/>
                </a:solidFill>
                <a:ea typeface="ＭＳ Ｐゴシック" pitchFamily="34" charset="-128"/>
                <a:cs typeface="Arial" charset="0"/>
                <a:hlinkClick r:id="rId10"/>
              </a:rPr>
              <a:t>http://pngimg.com/download/26505</a:t>
            </a:r>
            <a:endParaRPr lang="fr-FR" sz="800" dirty="0">
              <a:solidFill>
                <a:srgbClr val="000000"/>
              </a:solidFill>
              <a:ea typeface="ＭＳ Ｐゴシック" pitchFamily="34" charset="-128"/>
              <a:cs typeface="Arial" charset="0"/>
            </a:endParaRP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http://www.nhl.com/nhl/en/v3/ext/rules/2018-2019-NHL-rulebook.pdf</a:t>
            </a:r>
          </a:p>
        </p:txBody>
      </p:sp>
      <p:sp>
        <p:nvSpPr>
          <p:cNvPr id="28" name="Rectangle 1">
            <a:extLst>
              <a:ext uri="{FF2B5EF4-FFF2-40B4-BE49-F238E27FC236}">
                <a16:creationId xmlns:a16="http://schemas.microsoft.com/office/drawing/2014/main" id="{CC013FCA-2FC5-4629-88C5-9409CFE86E79}"/>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23504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0615"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THERE EXIST SOME LINEAR DEPENDENCE BETWEEN THE DIRECT, COLLECTIVE  AND THE POINTS METRICS PER GAME PLAYED ON SALARY</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Imagen 9">
            <a:extLst>
              <a:ext uri="{FF2B5EF4-FFF2-40B4-BE49-F238E27FC236}">
                <a16:creationId xmlns:a16="http://schemas.microsoft.com/office/drawing/2014/main" id="{206BD06E-CA06-4DA4-B354-B33959FDBF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83767" y="1356375"/>
            <a:ext cx="5544243" cy="4662709"/>
          </a:xfrm>
          <a:prstGeom prst="rect">
            <a:avLst/>
          </a:prstGeom>
        </p:spPr>
      </p:pic>
      <p:sp>
        <p:nvSpPr>
          <p:cNvPr id="9" name="126 Rectángulo">
            <a:extLst>
              <a:ext uri="{FF2B5EF4-FFF2-40B4-BE49-F238E27FC236}">
                <a16:creationId xmlns:a16="http://schemas.microsoft.com/office/drawing/2014/main" id="{2F31635C-7324-4FB6-B61D-2FF8A5D15FF1}"/>
              </a:ext>
            </a:extLst>
          </p:cNvPr>
          <p:cNvSpPr/>
          <p:nvPr/>
        </p:nvSpPr>
        <p:spPr>
          <a:xfrm>
            <a:off x="2483767" y="1309927"/>
            <a:ext cx="3384376" cy="914874"/>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1" name="Rectangle 13">
            <a:extLst>
              <a:ext uri="{FF2B5EF4-FFF2-40B4-BE49-F238E27FC236}">
                <a16:creationId xmlns:a16="http://schemas.microsoft.com/office/drawing/2014/main" id="{D83DBAA4-E996-4249-8658-D2B7CE7CF5A9}"/>
              </a:ext>
            </a:extLst>
          </p:cNvPr>
          <p:cNvSpPr/>
          <p:nvPr/>
        </p:nvSpPr>
        <p:spPr bwMode="auto">
          <a:xfrm>
            <a:off x="886207" y="2141643"/>
            <a:ext cx="1562781" cy="44478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TT" sz="1200" b="1" i="0" u="none" strike="noStrike" cap="none" normalizeH="0" baseline="0" dirty="0">
                <a:ln>
                  <a:noFill/>
                </a:ln>
                <a:solidFill>
                  <a:srgbClr val="FFC000"/>
                </a:solidFill>
                <a:effectLst/>
                <a:latin typeface="Arial" charset="0"/>
                <a:ea typeface="ＭＳ Ｐゴシック" charset="-128"/>
                <a:cs typeface="ＭＳ Ｐゴシック" charset="-128"/>
              </a:rPr>
              <a:t>Seems there is linear dependence</a:t>
            </a:r>
          </a:p>
        </p:txBody>
      </p:sp>
      <p:sp>
        <p:nvSpPr>
          <p:cNvPr id="14" name="126 Rectángulo">
            <a:extLst>
              <a:ext uri="{FF2B5EF4-FFF2-40B4-BE49-F238E27FC236}">
                <a16:creationId xmlns:a16="http://schemas.microsoft.com/office/drawing/2014/main" id="{B55ADA7D-6194-4E2C-B81B-9663FC535B81}"/>
              </a:ext>
            </a:extLst>
          </p:cNvPr>
          <p:cNvSpPr/>
          <p:nvPr/>
        </p:nvSpPr>
        <p:spPr>
          <a:xfrm>
            <a:off x="2483767" y="2224800"/>
            <a:ext cx="3384376" cy="847776"/>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5" name="126 Rectángulo">
            <a:extLst>
              <a:ext uri="{FF2B5EF4-FFF2-40B4-BE49-F238E27FC236}">
                <a16:creationId xmlns:a16="http://schemas.microsoft.com/office/drawing/2014/main" id="{75B20CF7-04E3-4982-A659-05C6DA104BD1}"/>
              </a:ext>
            </a:extLst>
          </p:cNvPr>
          <p:cNvSpPr/>
          <p:nvPr/>
        </p:nvSpPr>
        <p:spPr>
          <a:xfrm>
            <a:off x="2483766" y="5021083"/>
            <a:ext cx="3384377" cy="847776"/>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5" name="Rectángulo 4">
            <a:extLst>
              <a:ext uri="{FF2B5EF4-FFF2-40B4-BE49-F238E27FC236}">
                <a16:creationId xmlns:a16="http://schemas.microsoft.com/office/drawing/2014/main" id="{9445C7D1-363B-452C-A652-E1D645D00E80}"/>
              </a:ext>
            </a:extLst>
          </p:cNvPr>
          <p:cNvSpPr/>
          <p:nvPr/>
        </p:nvSpPr>
        <p:spPr>
          <a:xfrm>
            <a:off x="2736304" y="5962452"/>
            <a:ext cx="4788024" cy="430887"/>
          </a:xfrm>
          <a:prstGeom prst="rect">
            <a:avLst/>
          </a:prstGeom>
        </p:spPr>
        <p:txBody>
          <a:bodyPr wrap="square">
            <a:spAutoFit/>
          </a:bodyPr>
          <a:lstStyle/>
          <a:p>
            <a:r>
              <a:rPr lang="en-GB" sz="1100" dirty="0"/>
              <a:t>Figure 5.4: Dependence between players’ valuation metrics on salary (Valuation„ Salary) based on players general position.</a:t>
            </a:r>
          </a:p>
        </p:txBody>
      </p:sp>
      <p:sp>
        <p:nvSpPr>
          <p:cNvPr id="16" name="Rectangle 1">
            <a:extLst>
              <a:ext uri="{FF2B5EF4-FFF2-40B4-BE49-F238E27FC236}">
                <a16:creationId xmlns:a16="http://schemas.microsoft.com/office/drawing/2014/main" id="{30C6AA6E-443F-4ED8-BB2F-6C105C669CF6}"/>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69448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3891"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TOP 10 PLAYERS PERFORMANCE FOR EACH METRIC (I)</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n 4">
            <a:extLst>
              <a:ext uri="{FF2B5EF4-FFF2-40B4-BE49-F238E27FC236}">
                <a16:creationId xmlns:a16="http://schemas.microsoft.com/office/drawing/2014/main" id="{7665078F-51CC-4A39-AA66-2C38F9265A55}"/>
              </a:ext>
            </a:extLst>
          </p:cNvPr>
          <p:cNvPicPr>
            <a:picLocks noChangeAspect="1"/>
          </p:cNvPicPr>
          <p:nvPr/>
        </p:nvPicPr>
        <p:blipFill>
          <a:blip r:embed="rId9"/>
          <a:stretch>
            <a:fillRect/>
          </a:stretch>
        </p:blipFill>
        <p:spPr>
          <a:xfrm>
            <a:off x="163865" y="1397371"/>
            <a:ext cx="4320000" cy="2086834"/>
          </a:xfrm>
          <a:prstGeom prst="rect">
            <a:avLst/>
          </a:prstGeom>
        </p:spPr>
      </p:pic>
      <p:pic>
        <p:nvPicPr>
          <p:cNvPr id="6" name="Imagen 5">
            <a:extLst>
              <a:ext uri="{FF2B5EF4-FFF2-40B4-BE49-F238E27FC236}">
                <a16:creationId xmlns:a16="http://schemas.microsoft.com/office/drawing/2014/main" id="{E74FB7C3-70B8-44F5-88C3-72303D78B509}"/>
              </a:ext>
            </a:extLst>
          </p:cNvPr>
          <p:cNvPicPr>
            <a:picLocks noChangeAspect="1"/>
          </p:cNvPicPr>
          <p:nvPr/>
        </p:nvPicPr>
        <p:blipFill>
          <a:blip r:embed="rId10"/>
          <a:stretch>
            <a:fillRect/>
          </a:stretch>
        </p:blipFill>
        <p:spPr>
          <a:xfrm>
            <a:off x="201434" y="3907404"/>
            <a:ext cx="4320000" cy="2072093"/>
          </a:xfrm>
          <a:prstGeom prst="rect">
            <a:avLst/>
          </a:prstGeom>
        </p:spPr>
      </p:pic>
      <p:pic>
        <p:nvPicPr>
          <p:cNvPr id="7" name="Imagen 6">
            <a:extLst>
              <a:ext uri="{FF2B5EF4-FFF2-40B4-BE49-F238E27FC236}">
                <a16:creationId xmlns:a16="http://schemas.microsoft.com/office/drawing/2014/main" id="{459B3846-4480-41A3-BB0B-E2D23F4D97DE}"/>
              </a:ext>
            </a:extLst>
          </p:cNvPr>
          <p:cNvPicPr>
            <a:picLocks noChangeAspect="1"/>
          </p:cNvPicPr>
          <p:nvPr/>
        </p:nvPicPr>
        <p:blipFill>
          <a:blip r:embed="rId11"/>
          <a:stretch>
            <a:fillRect/>
          </a:stretch>
        </p:blipFill>
        <p:spPr>
          <a:xfrm>
            <a:off x="4572000" y="1397371"/>
            <a:ext cx="4320000" cy="2093632"/>
          </a:xfrm>
          <a:prstGeom prst="rect">
            <a:avLst/>
          </a:prstGeom>
        </p:spPr>
      </p:pic>
      <p:pic>
        <p:nvPicPr>
          <p:cNvPr id="9" name="Imagen 8">
            <a:extLst>
              <a:ext uri="{FF2B5EF4-FFF2-40B4-BE49-F238E27FC236}">
                <a16:creationId xmlns:a16="http://schemas.microsoft.com/office/drawing/2014/main" id="{A2426F28-AFA5-4726-8E16-D55F0B05A617}"/>
              </a:ext>
            </a:extLst>
          </p:cNvPr>
          <p:cNvPicPr>
            <a:picLocks noChangeAspect="1"/>
          </p:cNvPicPr>
          <p:nvPr/>
        </p:nvPicPr>
        <p:blipFill>
          <a:blip r:embed="rId12"/>
          <a:stretch>
            <a:fillRect/>
          </a:stretch>
        </p:blipFill>
        <p:spPr>
          <a:xfrm>
            <a:off x="4609325" y="3907404"/>
            <a:ext cx="4320000" cy="2404068"/>
          </a:xfrm>
          <a:prstGeom prst="rect">
            <a:avLst/>
          </a:prstGeom>
        </p:spPr>
      </p:pic>
      <p:sp>
        <p:nvSpPr>
          <p:cNvPr id="12" name="Rectangle 1">
            <a:extLst>
              <a:ext uri="{FF2B5EF4-FFF2-40B4-BE49-F238E27FC236}">
                <a16:creationId xmlns:a16="http://schemas.microsoft.com/office/drawing/2014/main" id="{E6CD4739-2DA0-4AB9-8840-5B2EE5DA5220}"/>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038378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915"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TOP 10 PLAYERS PERFORMANCE FOR EACH METRIC (II)</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Imagen 9">
            <a:extLst>
              <a:ext uri="{FF2B5EF4-FFF2-40B4-BE49-F238E27FC236}">
                <a16:creationId xmlns:a16="http://schemas.microsoft.com/office/drawing/2014/main" id="{62408C14-33BC-4C81-B93F-0BDD84A0CA39}"/>
              </a:ext>
            </a:extLst>
          </p:cNvPr>
          <p:cNvPicPr>
            <a:picLocks noChangeAspect="1"/>
          </p:cNvPicPr>
          <p:nvPr/>
        </p:nvPicPr>
        <p:blipFill>
          <a:blip r:embed="rId9"/>
          <a:stretch>
            <a:fillRect/>
          </a:stretch>
        </p:blipFill>
        <p:spPr>
          <a:xfrm>
            <a:off x="1354482" y="1038317"/>
            <a:ext cx="6200336" cy="3484414"/>
          </a:xfrm>
          <a:prstGeom prst="rect">
            <a:avLst/>
          </a:prstGeom>
        </p:spPr>
      </p:pic>
      <p:sp>
        <p:nvSpPr>
          <p:cNvPr id="9" name="Rectangle 1">
            <a:extLst>
              <a:ext uri="{FF2B5EF4-FFF2-40B4-BE49-F238E27FC236}">
                <a16:creationId xmlns:a16="http://schemas.microsoft.com/office/drawing/2014/main" id="{1D240B6E-E7FB-4BCB-92C8-AB343508CA2A}"/>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210628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588"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ARIMA (0,0,0)  IS THE MOST FREQUENT MODEL, NOT MATTERING THE POSITION OF A PLAYER NEITHER THE METRIC</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n 4">
            <a:extLst>
              <a:ext uri="{FF2B5EF4-FFF2-40B4-BE49-F238E27FC236}">
                <a16:creationId xmlns:a16="http://schemas.microsoft.com/office/drawing/2014/main" id="{314A6D17-044F-4264-A0E6-E4CA300118FB}"/>
              </a:ext>
            </a:extLst>
          </p:cNvPr>
          <p:cNvPicPr>
            <a:picLocks noChangeAspect="1"/>
          </p:cNvPicPr>
          <p:nvPr/>
        </p:nvPicPr>
        <p:blipFill>
          <a:blip r:embed="rId9"/>
          <a:stretch>
            <a:fillRect/>
          </a:stretch>
        </p:blipFill>
        <p:spPr>
          <a:xfrm>
            <a:off x="925896" y="1331796"/>
            <a:ext cx="6705600" cy="3600450"/>
          </a:xfrm>
          <a:prstGeom prst="rect">
            <a:avLst/>
          </a:prstGeom>
        </p:spPr>
      </p:pic>
      <p:sp>
        <p:nvSpPr>
          <p:cNvPr id="9" name="Rectangle 1">
            <a:extLst>
              <a:ext uri="{FF2B5EF4-FFF2-40B4-BE49-F238E27FC236}">
                <a16:creationId xmlns:a16="http://schemas.microsoft.com/office/drawing/2014/main" id="{65F1BFCC-A8CC-4D9E-90E2-F023E48754F8}"/>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93994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681"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ARIMA (0,0,0)  IS THE MOST FREQUENT MODEL NO MATTER THE Nº OF MATCHES OR THE POSITION OF A PLAYER</a:t>
            </a:r>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Imagen 8">
            <a:extLst>
              <a:ext uri="{FF2B5EF4-FFF2-40B4-BE49-F238E27FC236}">
                <a16:creationId xmlns:a16="http://schemas.microsoft.com/office/drawing/2014/main" id="{E76C164C-1591-4BCA-80BA-6754EEAC33C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7943" y="1196752"/>
            <a:ext cx="4106857" cy="3453866"/>
          </a:xfrm>
          <a:prstGeom prst="rect">
            <a:avLst/>
          </a:prstGeom>
        </p:spPr>
      </p:pic>
      <p:pic>
        <p:nvPicPr>
          <p:cNvPr id="11" name="Imagen 10">
            <a:extLst>
              <a:ext uri="{FF2B5EF4-FFF2-40B4-BE49-F238E27FC236}">
                <a16:creationId xmlns:a16="http://schemas.microsoft.com/office/drawing/2014/main" id="{E47BA356-BBC5-4FBE-B99E-A055D213E1D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11894" y="1196752"/>
            <a:ext cx="4002015" cy="3365695"/>
          </a:xfrm>
          <a:prstGeom prst="rect">
            <a:avLst/>
          </a:prstGeom>
        </p:spPr>
      </p:pic>
      <p:sp>
        <p:nvSpPr>
          <p:cNvPr id="12" name="Rectángulo 11">
            <a:extLst>
              <a:ext uri="{FF2B5EF4-FFF2-40B4-BE49-F238E27FC236}">
                <a16:creationId xmlns:a16="http://schemas.microsoft.com/office/drawing/2014/main" id="{1E25F90B-86EB-4AC6-AFA7-65E27F5FF7FA}"/>
              </a:ext>
            </a:extLst>
          </p:cNvPr>
          <p:cNvSpPr/>
          <p:nvPr/>
        </p:nvSpPr>
        <p:spPr>
          <a:xfrm>
            <a:off x="611560" y="4718005"/>
            <a:ext cx="3960440" cy="430887"/>
          </a:xfrm>
          <a:prstGeom prst="rect">
            <a:avLst/>
          </a:prstGeom>
        </p:spPr>
        <p:txBody>
          <a:bodyPr wrap="square">
            <a:spAutoFit/>
          </a:bodyPr>
          <a:lstStyle/>
          <a:p>
            <a:r>
              <a:rPr lang="en-GB" sz="1050" dirty="0"/>
              <a:t>a) Histogram distribution of the 98% most frequent </a:t>
            </a:r>
            <a:r>
              <a:rPr lang="en-GB" sz="1050" dirty="0" err="1"/>
              <a:t>arima</a:t>
            </a:r>
            <a:r>
              <a:rPr lang="en-GB" sz="1050" dirty="0"/>
              <a:t> models by position and metric.</a:t>
            </a:r>
          </a:p>
        </p:txBody>
      </p:sp>
      <p:sp>
        <p:nvSpPr>
          <p:cNvPr id="13" name="Rectángulo 12">
            <a:extLst>
              <a:ext uri="{FF2B5EF4-FFF2-40B4-BE49-F238E27FC236}">
                <a16:creationId xmlns:a16="http://schemas.microsoft.com/office/drawing/2014/main" id="{207B97CC-A042-4C30-BF8A-E67711D020D2}"/>
              </a:ext>
            </a:extLst>
          </p:cNvPr>
          <p:cNvSpPr/>
          <p:nvPr/>
        </p:nvSpPr>
        <p:spPr>
          <a:xfrm>
            <a:off x="4737830" y="4718005"/>
            <a:ext cx="4080733" cy="430887"/>
          </a:xfrm>
          <a:prstGeom prst="rect">
            <a:avLst/>
          </a:prstGeom>
        </p:spPr>
        <p:txBody>
          <a:bodyPr wrap="square">
            <a:spAutoFit/>
          </a:bodyPr>
          <a:lstStyle/>
          <a:p>
            <a:r>
              <a:rPr lang="en-GB" sz="1050" dirty="0"/>
              <a:t>b) Histogram distribution of the 98% most frequent </a:t>
            </a:r>
            <a:r>
              <a:rPr lang="en-GB" sz="1050" dirty="0" err="1"/>
              <a:t>arima</a:t>
            </a:r>
            <a:r>
              <a:rPr lang="en-GB" sz="1050" dirty="0"/>
              <a:t> models by range and metric.</a:t>
            </a:r>
          </a:p>
        </p:txBody>
      </p:sp>
      <p:sp>
        <p:nvSpPr>
          <p:cNvPr id="5" name="Rectángulo 4">
            <a:extLst>
              <a:ext uri="{FF2B5EF4-FFF2-40B4-BE49-F238E27FC236}">
                <a16:creationId xmlns:a16="http://schemas.microsoft.com/office/drawing/2014/main" id="{7A27492E-E0E2-4EB8-BF87-18C4C7B7509B}"/>
              </a:ext>
            </a:extLst>
          </p:cNvPr>
          <p:cNvSpPr/>
          <p:nvPr/>
        </p:nvSpPr>
        <p:spPr>
          <a:xfrm>
            <a:off x="1065549" y="5287701"/>
            <a:ext cx="7200800" cy="261610"/>
          </a:xfrm>
          <a:prstGeom prst="rect">
            <a:avLst/>
          </a:prstGeom>
        </p:spPr>
        <p:txBody>
          <a:bodyPr wrap="square">
            <a:spAutoFit/>
          </a:bodyPr>
          <a:lstStyle/>
          <a:p>
            <a:r>
              <a:rPr lang="en-GB" sz="1100" dirty="0"/>
              <a:t>Figure 5.5: Histogram distribution of the 98% most frequent </a:t>
            </a:r>
            <a:r>
              <a:rPr lang="en-GB" sz="1100" dirty="0" err="1"/>
              <a:t>arima</a:t>
            </a:r>
            <a:r>
              <a:rPr lang="en-GB" sz="1100" dirty="0"/>
              <a:t> models by range, position and metric.</a:t>
            </a:r>
          </a:p>
        </p:txBody>
      </p:sp>
      <p:sp>
        <p:nvSpPr>
          <p:cNvPr id="14" name="Rectangle 13">
            <a:extLst>
              <a:ext uri="{FF2B5EF4-FFF2-40B4-BE49-F238E27FC236}">
                <a16:creationId xmlns:a16="http://schemas.microsoft.com/office/drawing/2014/main" id="{107E025B-9AC7-4B9A-97B8-CEC64F34C863}"/>
              </a:ext>
            </a:extLst>
          </p:cNvPr>
          <p:cNvSpPr/>
          <p:nvPr/>
        </p:nvSpPr>
        <p:spPr bwMode="auto">
          <a:xfrm>
            <a:off x="7925038" y="4575958"/>
            <a:ext cx="1123878" cy="1493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TT" sz="1200" b="1" dirty="0">
                <a:solidFill>
                  <a:srgbClr val="FFC000"/>
                </a:solidFill>
                <a:latin typeface="Arial" charset="0"/>
                <a:ea typeface="ＭＳ Ｐゴシック" charset="-128"/>
                <a:cs typeface="ＭＳ Ｐゴシック" charset="-128"/>
              </a:rPr>
              <a:t>Best model</a:t>
            </a:r>
            <a:endParaRPr kumimoji="0" lang="en-TT" sz="1200" b="1" i="0" u="none" strike="noStrike" cap="none" normalizeH="0" baseline="0" dirty="0">
              <a:ln>
                <a:noFill/>
              </a:ln>
              <a:solidFill>
                <a:srgbClr val="FFC000"/>
              </a:solidFill>
              <a:effectLst/>
              <a:latin typeface="Arial" charset="0"/>
              <a:ea typeface="ＭＳ Ｐゴシック" charset="-128"/>
              <a:cs typeface="ＭＳ Ｐゴシック" charset="-128"/>
            </a:endParaRPr>
          </a:p>
        </p:txBody>
      </p:sp>
      <p:sp>
        <p:nvSpPr>
          <p:cNvPr id="15" name="126 Rectángulo">
            <a:extLst>
              <a:ext uri="{FF2B5EF4-FFF2-40B4-BE49-F238E27FC236}">
                <a16:creationId xmlns:a16="http://schemas.microsoft.com/office/drawing/2014/main" id="{17EE811F-F312-459B-8B46-BAFC42266A0F}"/>
              </a:ext>
            </a:extLst>
          </p:cNvPr>
          <p:cNvSpPr/>
          <p:nvPr/>
        </p:nvSpPr>
        <p:spPr>
          <a:xfrm>
            <a:off x="705509"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8" name="126 Rectángulo">
            <a:extLst>
              <a:ext uri="{FF2B5EF4-FFF2-40B4-BE49-F238E27FC236}">
                <a16:creationId xmlns:a16="http://schemas.microsoft.com/office/drawing/2014/main" id="{942FEA62-2F46-4902-86CB-BD86FB5DD015}"/>
              </a:ext>
            </a:extLst>
          </p:cNvPr>
          <p:cNvSpPr/>
          <p:nvPr/>
        </p:nvSpPr>
        <p:spPr>
          <a:xfrm>
            <a:off x="1648725"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9" name="126 Rectángulo">
            <a:extLst>
              <a:ext uri="{FF2B5EF4-FFF2-40B4-BE49-F238E27FC236}">
                <a16:creationId xmlns:a16="http://schemas.microsoft.com/office/drawing/2014/main" id="{550AFA46-376A-4F90-BB14-83524792E185}"/>
              </a:ext>
            </a:extLst>
          </p:cNvPr>
          <p:cNvSpPr/>
          <p:nvPr/>
        </p:nvSpPr>
        <p:spPr>
          <a:xfrm>
            <a:off x="2627784"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23" name="126 Rectángulo">
            <a:extLst>
              <a:ext uri="{FF2B5EF4-FFF2-40B4-BE49-F238E27FC236}">
                <a16:creationId xmlns:a16="http://schemas.microsoft.com/office/drawing/2014/main" id="{12E8EBD6-9D45-43C0-94BB-533716540558}"/>
              </a:ext>
            </a:extLst>
          </p:cNvPr>
          <p:cNvSpPr/>
          <p:nvPr/>
        </p:nvSpPr>
        <p:spPr>
          <a:xfrm>
            <a:off x="3524933"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24" name="126 Rectángulo">
            <a:extLst>
              <a:ext uri="{FF2B5EF4-FFF2-40B4-BE49-F238E27FC236}">
                <a16:creationId xmlns:a16="http://schemas.microsoft.com/office/drawing/2014/main" id="{AA28CCD2-641A-40CD-9C5A-83C80B64B994}"/>
              </a:ext>
            </a:extLst>
          </p:cNvPr>
          <p:cNvSpPr/>
          <p:nvPr/>
        </p:nvSpPr>
        <p:spPr>
          <a:xfrm>
            <a:off x="4881148"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25" name="126 Rectángulo">
            <a:extLst>
              <a:ext uri="{FF2B5EF4-FFF2-40B4-BE49-F238E27FC236}">
                <a16:creationId xmlns:a16="http://schemas.microsoft.com/office/drawing/2014/main" id="{B273AFD5-D7DC-4192-9301-D9D89D284037}"/>
              </a:ext>
            </a:extLst>
          </p:cNvPr>
          <p:cNvSpPr/>
          <p:nvPr/>
        </p:nvSpPr>
        <p:spPr>
          <a:xfrm>
            <a:off x="5824364"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26" name="126 Rectángulo">
            <a:extLst>
              <a:ext uri="{FF2B5EF4-FFF2-40B4-BE49-F238E27FC236}">
                <a16:creationId xmlns:a16="http://schemas.microsoft.com/office/drawing/2014/main" id="{C1BD6C51-FB88-4D19-8DFF-F41E53FEA223}"/>
              </a:ext>
            </a:extLst>
          </p:cNvPr>
          <p:cNvSpPr/>
          <p:nvPr/>
        </p:nvSpPr>
        <p:spPr>
          <a:xfrm>
            <a:off x="6732240"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27" name="126 Rectángulo">
            <a:extLst>
              <a:ext uri="{FF2B5EF4-FFF2-40B4-BE49-F238E27FC236}">
                <a16:creationId xmlns:a16="http://schemas.microsoft.com/office/drawing/2014/main" id="{49FC2DC4-1345-4984-8892-653F7D3B3AF5}"/>
              </a:ext>
            </a:extLst>
          </p:cNvPr>
          <p:cNvSpPr/>
          <p:nvPr/>
        </p:nvSpPr>
        <p:spPr>
          <a:xfrm>
            <a:off x="7668344"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22" name="Rectangle 1">
            <a:extLst>
              <a:ext uri="{FF2B5EF4-FFF2-40B4-BE49-F238E27FC236}">
                <a16:creationId xmlns:a16="http://schemas.microsoft.com/office/drawing/2014/main" id="{FE8D9A08-6AB6-477E-A519-D88C97B96597}"/>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551620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4705"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MODEL FORECASTING THE BEST IS THE ARIMA (0,0,0), IN OTHER WORDS, THE MEAN</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n 4">
            <a:extLst>
              <a:ext uri="{FF2B5EF4-FFF2-40B4-BE49-F238E27FC236}">
                <a16:creationId xmlns:a16="http://schemas.microsoft.com/office/drawing/2014/main" id="{8FD9FCFC-5999-47D3-BB77-B3095B6EFA56}"/>
              </a:ext>
            </a:extLst>
          </p:cNvPr>
          <p:cNvPicPr>
            <a:picLocks noChangeAspect="1"/>
          </p:cNvPicPr>
          <p:nvPr/>
        </p:nvPicPr>
        <p:blipFill>
          <a:blip r:embed="rId9"/>
          <a:stretch>
            <a:fillRect/>
          </a:stretch>
        </p:blipFill>
        <p:spPr>
          <a:xfrm>
            <a:off x="512686" y="1104164"/>
            <a:ext cx="6435578" cy="5349172"/>
          </a:xfrm>
          <a:prstGeom prst="rect">
            <a:avLst/>
          </a:prstGeom>
        </p:spPr>
      </p:pic>
      <p:sp>
        <p:nvSpPr>
          <p:cNvPr id="9" name="Rectangle 13">
            <a:extLst>
              <a:ext uri="{FF2B5EF4-FFF2-40B4-BE49-F238E27FC236}">
                <a16:creationId xmlns:a16="http://schemas.microsoft.com/office/drawing/2014/main" id="{96EFD8FF-682E-4D0B-85F3-4DB0C2DA4CE4}"/>
              </a:ext>
            </a:extLst>
          </p:cNvPr>
          <p:cNvSpPr/>
          <p:nvPr/>
        </p:nvSpPr>
        <p:spPr bwMode="auto">
          <a:xfrm>
            <a:off x="1071858" y="2161636"/>
            <a:ext cx="1123878" cy="1493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TT" sz="1200" b="1" dirty="0">
                <a:solidFill>
                  <a:srgbClr val="FFC000"/>
                </a:solidFill>
                <a:latin typeface="Arial" charset="0"/>
                <a:ea typeface="ＭＳ Ｐゴシック" charset="-128"/>
                <a:cs typeface="ＭＳ Ｐゴシック" charset="-128"/>
              </a:rPr>
              <a:t>Best model</a:t>
            </a:r>
            <a:endParaRPr kumimoji="0" lang="en-TT" sz="1200" b="1" i="0" u="none" strike="noStrike" cap="none" normalizeH="0" baseline="0" dirty="0">
              <a:ln>
                <a:noFill/>
              </a:ln>
              <a:solidFill>
                <a:srgbClr val="FFC000"/>
              </a:solidFill>
              <a:effectLst/>
              <a:latin typeface="Arial" charset="0"/>
              <a:ea typeface="ＭＳ Ｐゴシック" charset="-128"/>
              <a:cs typeface="ＭＳ Ｐゴシック" charset="-128"/>
            </a:endParaRPr>
          </a:p>
        </p:txBody>
      </p:sp>
      <p:sp>
        <p:nvSpPr>
          <p:cNvPr id="10" name="126 Rectángulo">
            <a:extLst>
              <a:ext uri="{FF2B5EF4-FFF2-40B4-BE49-F238E27FC236}">
                <a16:creationId xmlns:a16="http://schemas.microsoft.com/office/drawing/2014/main" id="{CEA2ED18-9B02-44DC-9532-03B22072D9F4}"/>
              </a:ext>
            </a:extLst>
          </p:cNvPr>
          <p:cNvSpPr/>
          <p:nvPr/>
        </p:nvSpPr>
        <p:spPr>
          <a:xfrm>
            <a:off x="2195736" y="2176428"/>
            <a:ext cx="2880320" cy="216025"/>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1" name="126 Rectángulo">
            <a:extLst>
              <a:ext uri="{FF2B5EF4-FFF2-40B4-BE49-F238E27FC236}">
                <a16:creationId xmlns:a16="http://schemas.microsoft.com/office/drawing/2014/main" id="{6801F168-911B-4BE6-8900-284710A3AFB5}"/>
              </a:ext>
            </a:extLst>
          </p:cNvPr>
          <p:cNvSpPr/>
          <p:nvPr/>
        </p:nvSpPr>
        <p:spPr>
          <a:xfrm>
            <a:off x="2195736" y="3284983"/>
            <a:ext cx="2880320" cy="216025"/>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2" name="126 Rectángulo">
            <a:extLst>
              <a:ext uri="{FF2B5EF4-FFF2-40B4-BE49-F238E27FC236}">
                <a16:creationId xmlns:a16="http://schemas.microsoft.com/office/drawing/2014/main" id="{9AA797B7-FDC8-4A7F-ABD0-B6B41D27543B}"/>
              </a:ext>
            </a:extLst>
          </p:cNvPr>
          <p:cNvSpPr/>
          <p:nvPr/>
        </p:nvSpPr>
        <p:spPr>
          <a:xfrm>
            <a:off x="2195736" y="4408675"/>
            <a:ext cx="3024336" cy="216025"/>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3" name="126 Rectángulo">
            <a:extLst>
              <a:ext uri="{FF2B5EF4-FFF2-40B4-BE49-F238E27FC236}">
                <a16:creationId xmlns:a16="http://schemas.microsoft.com/office/drawing/2014/main" id="{1EB07D8F-0255-4DF1-906F-52743D8437B9}"/>
              </a:ext>
            </a:extLst>
          </p:cNvPr>
          <p:cNvSpPr/>
          <p:nvPr/>
        </p:nvSpPr>
        <p:spPr>
          <a:xfrm>
            <a:off x="2195736" y="5488795"/>
            <a:ext cx="3024336" cy="216025"/>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4" name="Rectangle 13">
            <a:extLst>
              <a:ext uri="{FF2B5EF4-FFF2-40B4-BE49-F238E27FC236}">
                <a16:creationId xmlns:a16="http://schemas.microsoft.com/office/drawing/2014/main" id="{FAED190A-7E91-4001-BBB3-4975BC3A2D1A}"/>
              </a:ext>
            </a:extLst>
          </p:cNvPr>
          <p:cNvSpPr/>
          <p:nvPr/>
        </p:nvSpPr>
        <p:spPr bwMode="auto">
          <a:xfrm>
            <a:off x="1071858" y="3315648"/>
            <a:ext cx="1123878" cy="1493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TT" sz="1200" b="1" dirty="0">
                <a:solidFill>
                  <a:srgbClr val="FFC000"/>
                </a:solidFill>
                <a:latin typeface="Arial" charset="0"/>
                <a:ea typeface="ＭＳ Ｐゴシック" charset="-128"/>
                <a:cs typeface="ＭＳ Ｐゴシック" charset="-128"/>
              </a:rPr>
              <a:t>Best model</a:t>
            </a:r>
            <a:endParaRPr kumimoji="0" lang="en-TT" sz="1200" b="1" i="0" u="none" strike="noStrike" cap="none" normalizeH="0" baseline="0" dirty="0">
              <a:ln>
                <a:noFill/>
              </a:ln>
              <a:solidFill>
                <a:srgbClr val="FFC000"/>
              </a:solidFill>
              <a:effectLst/>
              <a:latin typeface="Arial" charset="0"/>
              <a:ea typeface="ＭＳ Ｐゴシック" charset="-128"/>
              <a:cs typeface="ＭＳ Ｐゴシック" charset="-128"/>
            </a:endParaRPr>
          </a:p>
        </p:txBody>
      </p:sp>
      <p:sp>
        <p:nvSpPr>
          <p:cNvPr id="15" name="Rectangle 13">
            <a:extLst>
              <a:ext uri="{FF2B5EF4-FFF2-40B4-BE49-F238E27FC236}">
                <a16:creationId xmlns:a16="http://schemas.microsoft.com/office/drawing/2014/main" id="{72721080-C198-4B8E-AD6C-98F80154B331}"/>
              </a:ext>
            </a:extLst>
          </p:cNvPr>
          <p:cNvSpPr/>
          <p:nvPr/>
        </p:nvSpPr>
        <p:spPr bwMode="auto">
          <a:xfrm>
            <a:off x="1071858" y="4442027"/>
            <a:ext cx="1123878" cy="1493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TT" sz="1200" b="1" dirty="0">
                <a:solidFill>
                  <a:srgbClr val="FFC000"/>
                </a:solidFill>
                <a:latin typeface="Arial" charset="0"/>
                <a:ea typeface="ＭＳ Ｐゴシック" charset="-128"/>
                <a:cs typeface="ＭＳ Ｐゴシック" charset="-128"/>
              </a:rPr>
              <a:t>Best model</a:t>
            </a:r>
            <a:endParaRPr kumimoji="0" lang="en-TT" sz="1200" b="1" i="0" u="none" strike="noStrike" cap="none" normalizeH="0" baseline="0" dirty="0">
              <a:ln>
                <a:noFill/>
              </a:ln>
              <a:solidFill>
                <a:srgbClr val="FFC000"/>
              </a:solidFill>
              <a:effectLst/>
              <a:latin typeface="Arial" charset="0"/>
              <a:ea typeface="ＭＳ Ｐゴシック" charset="-128"/>
              <a:cs typeface="ＭＳ Ｐゴシック" charset="-128"/>
            </a:endParaRPr>
          </a:p>
        </p:txBody>
      </p:sp>
      <p:sp>
        <p:nvSpPr>
          <p:cNvPr id="16" name="Rectangle 13">
            <a:extLst>
              <a:ext uri="{FF2B5EF4-FFF2-40B4-BE49-F238E27FC236}">
                <a16:creationId xmlns:a16="http://schemas.microsoft.com/office/drawing/2014/main" id="{F434718E-FBD1-4D8F-B9B5-562C1FF14BB6}"/>
              </a:ext>
            </a:extLst>
          </p:cNvPr>
          <p:cNvSpPr/>
          <p:nvPr/>
        </p:nvSpPr>
        <p:spPr bwMode="auto">
          <a:xfrm>
            <a:off x="1071858" y="5522147"/>
            <a:ext cx="1123878" cy="1493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TT" sz="1200" b="1" dirty="0">
                <a:solidFill>
                  <a:srgbClr val="FFC000"/>
                </a:solidFill>
                <a:latin typeface="Arial" charset="0"/>
                <a:ea typeface="ＭＳ Ｐゴシック" charset="-128"/>
                <a:cs typeface="ＭＳ Ｐゴシック" charset="-128"/>
              </a:rPr>
              <a:t>Best model</a:t>
            </a:r>
            <a:endParaRPr kumimoji="0" lang="en-TT" sz="1200" b="1" i="0" u="none" strike="noStrike" cap="none" normalizeH="0" baseline="0" dirty="0">
              <a:ln>
                <a:noFill/>
              </a:ln>
              <a:solidFill>
                <a:srgbClr val="FFC000"/>
              </a:solidFill>
              <a:effectLst/>
              <a:latin typeface="Arial" charset="0"/>
              <a:ea typeface="ＭＳ Ｐゴシック" charset="-128"/>
              <a:cs typeface="ＭＳ Ｐゴシック" charset="-128"/>
            </a:endParaRPr>
          </a:p>
        </p:txBody>
      </p:sp>
      <p:sp>
        <p:nvSpPr>
          <p:cNvPr id="17" name="Rectangle 1">
            <a:extLst>
              <a:ext uri="{FF2B5EF4-FFF2-40B4-BE49-F238E27FC236}">
                <a16:creationId xmlns:a16="http://schemas.microsoft.com/office/drawing/2014/main" id="{49E313EF-34EC-4E78-B44D-E4C0D0467E5C}"/>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411562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2659"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444783"/>
          </a:xfrm>
        </p:spPr>
        <p:txBody>
          <a:bodyPr/>
          <a:lstStyle/>
          <a:p>
            <a:r>
              <a:rPr lang="en-US" sz="2000" dirty="0"/>
              <a:t>MAIN BULLETS FOR DISCUSSION</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sp>
        <p:nvSpPr>
          <p:cNvPr id="19" name="Rectangle 17">
            <a:extLst>
              <a:ext uri="{FF2B5EF4-FFF2-40B4-BE49-F238E27FC236}">
                <a16:creationId xmlns:a16="http://schemas.microsoft.com/office/drawing/2014/main" id="{2B39A0C8-B1D8-401C-B53C-E4BCAEF17E56}"/>
              </a:ext>
            </a:extLst>
          </p:cNvPr>
          <p:cNvSpPr>
            <a:spLocks noChangeArrowheads="1"/>
          </p:cNvSpPr>
          <p:nvPr/>
        </p:nvSpPr>
        <p:spPr bwMode="auto">
          <a:xfrm>
            <a:off x="6106591" y="1670114"/>
            <a:ext cx="2353841" cy="110799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171450" indent="-171450" fontAlgn="base">
              <a:spcBef>
                <a:spcPct val="0"/>
              </a:spcBef>
              <a:spcAft>
                <a:spcPts val="300"/>
              </a:spcAft>
              <a:buClr>
                <a:srgbClr val="00B050"/>
              </a:buClr>
              <a:buFont typeface="Wingdings" panose="05000000000000000000" pitchFamily="2" charset="2"/>
              <a:buChar char="ü"/>
            </a:pPr>
            <a:r>
              <a:rPr lang="en-IN" sz="1200" dirty="0">
                <a:solidFill>
                  <a:prstClr val="black"/>
                </a:solidFill>
                <a:latin typeface="+mj-lt"/>
                <a:cs typeface="Arial" pitchFamily="34" charset="0"/>
              </a:rPr>
              <a:t>The best time series ARIMA model for forecasting players performance has proven to be an ARIMA (0,0,0) which is indeed the mean of all previous matches</a:t>
            </a:r>
          </a:p>
        </p:txBody>
      </p:sp>
      <p:sp>
        <p:nvSpPr>
          <p:cNvPr id="23" name="Rectangle 24">
            <a:extLst>
              <a:ext uri="{FF2B5EF4-FFF2-40B4-BE49-F238E27FC236}">
                <a16:creationId xmlns:a16="http://schemas.microsoft.com/office/drawing/2014/main" id="{F640420A-D20B-4542-B9C3-3B2931B7D91C}"/>
              </a:ext>
            </a:extLst>
          </p:cNvPr>
          <p:cNvSpPr>
            <a:spLocks noChangeArrowheads="1"/>
          </p:cNvSpPr>
          <p:nvPr/>
        </p:nvSpPr>
        <p:spPr bwMode="auto">
          <a:xfrm>
            <a:off x="726974" y="1698687"/>
            <a:ext cx="2680336" cy="296234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171450" indent="-171450" fontAlgn="base">
              <a:spcBef>
                <a:spcPct val="0"/>
              </a:spcBef>
              <a:spcAft>
                <a:spcPts val="300"/>
              </a:spcAft>
              <a:buClr>
                <a:srgbClr val="00B050"/>
              </a:buClr>
              <a:buFont typeface="Wingdings" panose="05000000000000000000" pitchFamily="2" charset="2"/>
              <a:buChar char="ü"/>
            </a:pPr>
            <a:r>
              <a:rPr lang="en-IN" sz="1200" dirty="0">
                <a:solidFill>
                  <a:prstClr val="black"/>
                </a:solidFill>
                <a:latin typeface="+mj-lt"/>
                <a:cs typeface="Arial" pitchFamily="34" charset="0"/>
              </a:rPr>
              <a:t>Distribution of players’ valuation on matches is really similar across years</a:t>
            </a:r>
          </a:p>
          <a:p>
            <a:pPr marL="171450" indent="-171450" fontAlgn="base">
              <a:spcBef>
                <a:spcPct val="0"/>
              </a:spcBef>
              <a:spcAft>
                <a:spcPts val="300"/>
              </a:spcAft>
              <a:buClr>
                <a:srgbClr val="00B050"/>
              </a:buClr>
              <a:buFont typeface="Wingdings" panose="05000000000000000000" pitchFamily="2" charset="2"/>
              <a:buChar char="ü"/>
            </a:pPr>
            <a:r>
              <a:rPr lang="en-IN" sz="1200" dirty="0">
                <a:solidFill>
                  <a:prstClr val="black"/>
                </a:solidFill>
                <a:latin typeface="+mj-lt"/>
                <a:cs typeface="Arial" pitchFamily="34" charset="0"/>
              </a:rPr>
              <a:t>Distributions skewed to the right</a:t>
            </a:r>
          </a:p>
          <a:p>
            <a:pPr marL="171450" indent="-171450" fontAlgn="base">
              <a:spcBef>
                <a:spcPct val="0"/>
              </a:spcBef>
              <a:spcAft>
                <a:spcPts val="300"/>
              </a:spcAft>
              <a:buClr>
                <a:srgbClr val="00B050"/>
              </a:buClr>
              <a:buFont typeface="Wingdings" panose="05000000000000000000" pitchFamily="2" charset="2"/>
              <a:buChar char="ü"/>
            </a:pPr>
            <a:r>
              <a:rPr lang="en-IN" sz="1200" dirty="0">
                <a:latin typeface="+mj-lt"/>
              </a:rPr>
              <a:t>+/- metric not good to predict players salary</a:t>
            </a:r>
          </a:p>
          <a:p>
            <a:pPr marL="171450" indent="-171450" fontAlgn="base">
              <a:spcBef>
                <a:spcPct val="0"/>
              </a:spcBef>
              <a:spcAft>
                <a:spcPts val="300"/>
              </a:spcAft>
              <a:buClr>
                <a:srgbClr val="00B050"/>
              </a:buClr>
              <a:buFont typeface="Wingdings" panose="05000000000000000000" pitchFamily="2" charset="2"/>
              <a:buChar char="ü"/>
            </a:pPr>
            <a:r>
              <a:rPr lang="en-IN" sz="1200" dirty="0">
                <a:latin typeface="+mj-lt"/>
              </a:rPr>
              <a:t>The direct and the points metrics are  fairly dependent on players salary for forward and defender players</a:t>
            </a:r>
          </a:p>
          <a:p>
            <a:pPr marL="171450" indent="-171450" fontAlgn="base">
              <a:spcBef>
                <a:spcPct val="0"/>
              </a:spcBef>
              <a:spcAft>
                <a:spcPts val="300"/>
              </a:spcAft>
              <a:buClr>
                <a:srgbClr val="00B050"/>
              </a:buClr>
              <a:buFont typeface="Wingdings" panose="05000000000000000000" pitchFamily="2" charset="2"/>
              <a:buChar char="ü"/>
            </a:pPr>
            <a:r>
              <a:rPr lang="en-IN" sz="1200" dirty="0">
                <a:latin typeface="+mj-lt"/>
              </a:rPr>
              <a:t>Collective metric outputs goalkeepers, which are the players that play the most</a:t>
            </a:r>
          </a:p>
          <a:p>
            <a:pPr marL="171450" indent="-171450" fontAlgn="base">
              <a:spcBef>
                <a:spcPct val="0"/>
              </a:spcBef>
              <a:spcAft>
                <a:spcPts val="300"/>
              </a:spcAft>
              <a:buClr>
                <a:srgbClr val="00B050"/>
              </a:buClr>
              <a:buFont typeface="Wingdings" panose="05000000000000000000" pitchFamily="2" charset="2"/>
              <a:buChar char="ü"/>
            </a:pPr>
            <a:r>
              <a:rPr lang="en-IN" sz="1200" dirty="0">
                <a:latin typeface="+mj-lt"/>
              </a:rPr>
              <a:t>Metrics divided by time do not seem to have any impact on players performance on by game played</a:t>
            </a:r>
            <a:endParaRPr lang="en-IN" sz="1200" dirty="0">
              <a:solidFill>
                <a:prstClr val="black"/>
              </a:solidFill>
              <a:latin typeface="+mj-lt"/>
              <a:cs typeface="Arial" pitchFamily="34" charset="0"/>
            </a:endParaRPr>
          </a:p>
        </p:txBody>
      </p:sp>
      <p:sp>
        <p:nvSpPr>
          <p:cNvPr id="32" name="Rectangle 36">
            <a:extLst>
              <a:ext uri="{FF2B5EF4-FFF2-40B4-BE49-F238E27FC236}">
                <a16:creationId xmlns:a16="http://schemas.microsoft.com/office/drawing/2014/main" id="{8E9F1898-E63A-4C75-86BD-4AEB6987A171}"/>
              </a:ext>
            </a:extLst>
          </p:cNvPr>
          <p:cNvSpPr>
            <a:spLocks noChangeArrowheads="1"/>
          </p:cNvSpPr>
          <p:nvPr/>
        </p:nvSpPr>
        <p:spPr bwMode="auto">
          <a:xfrm>
            <a:off x="701734" y="1264760"/>
            <a:ext cx="7728222" cy="331788"/>
          </a:xfrm>
          <a:prstGeom prst="rect">
            <a:avLst/>
          </a:prstGeom>
          <a:solidFill>
            <a:schemeClr val="accent2">
              <a:lumMod val="50000"/>
            </a:schemeClr>
          </a:solidFill>
          <a:ln w="9525">
            <a:solidFill>
              <a:schemeClr val="bg1"/>
            </a:solidFill>
            <a:miter lim="800000"/>
            <a:headEnd/>
            <a:tailEnd/>
          </a:ln>
        </p:spPr>
        <p:txBody>
          <a:bodyPr vert="horz" wrap="square" lIns="91440" tIns="45720" rIns="91440" bIns="45720" numCol="1" anchor="ctr" anchorCtr="0" compatLnSpc="1">
            <a:prstTxWarp prst="textNoShape">
              <a:avLst/>
            </a:prstTxWarp>
          </a:bodyPr>
          <a:lstStyle/>
          <a:p>
            <a:endParaRPr lang="en-IN" sz="1200">
              <a:solidFill>
                <a:prstClr val="black"/>
              </a:solidFill>
            </a:endParaRPr>
          </a:p>
        </p:txBody>
      </p:sp>
      <p:sp>
        <p:nvSpPr>
          <p:cNvPr id="34" name="Rectangle 38">
            <a:extLst>
              <a:ext uri="{FF2B5EF4-FFF2-40B4-BE49-F238E27FC236}">
                <a16:creationId xmlns:a16="http://schemas.microsoft.com/office/drawing/2014/main" id="{784BD5F0-BC71-4292-B208-03968EBE93CB}"/>
              </a:ext>
            </a:extLst>
          </p:cNvPr>
          <p:cNvSpPr>
            <a:spLocks noChangeArrowheads="1"/>
          </p:cNvSpPr>
          <p:nvPr/>
        </p:nvSpPr>
        <p:spPr bwMode="auto">
          <a:xfrm>
            <a:off x="1478304" y="1338326"/>
            <a:ext cx="1221488" cy="184666"/>
          </a:xfrm>
          <a:prstGeom prst="rect">
            <a:avLst/>
          </a:prstGeom>
          <a:noFill/>
          <a:ln w="9525">
            <a:noFill/>
            <a:miter lim="800000"/>
            <a:headEnd/>
            <a:tailEnd/>
          </a:ln>
        </p:spPr>
        <p:txBody>
          <a:bodyPr vert="horz" wrap="none" lIns="0" tIns="0" rIns="0" bIns="0" numCol="1" anchor="ctr" anchorCtr="0" compatLnSpc="1">
            <a:prstTxWarp prst="textNoShape">
              <a:avLst/>
            </a:prstTxWarp>
            <a:spAutoFit/>
          </a:bodyPr>
          <a:lstStyle/>
          <a:p>
            <a:pPr fontAlgn="base">
              <a:spcBef>
                <a:spcPct val="0"/>
              </a:spcBef>
              <a:spcAft>
                <a:spcPct val="0"/>
              </a:spcAft>
            </a:pPr>
            <a:r>
              <a:rPr lang="en-IN" sz="1200" b="1">
                <a:solidFill>
                  <a:srgbClr val="FFFFFF"/>
                </a:solidFill>
                <a:cs typeface="Arial" pitchFamily="34" charset="0"/>
              </a:rPr>
              <a:t>General analysis</a:t>
            </a:r>
            <a:endParaRPr lang="en-IN" sz="1100">
              <a:solidFill>
                <a:prstClr val="black"/>
              </a:solidFill>
              <a:cs typeface="Arial" pitchFamily="34" charset="0"/>
            </a:endParaRPr>
          </a:p>
        </p:txBody>
      </p:sp>
      <p:sp>
        <p:nvSpPr>
          <p:cNvPr id="35" name="Rectangle 39">
            <a:extLst>
              <a:ext uri="{FF2B5EF4-FFF2-40B4-BE49-F238E27FC236}">
                <a16:creationId xmlns:a16="http://schemas.microsoft.com/office/drawing/2014/main" id="{5F5D8DD3-3CEC-48E6-BE2F-76F1F0CBFD34}"/>
              </a:ext>
            </a:extLst>
          </p:cNvPr>
          <p:cNvSpPr>
            <a:spLocks noChangeArrowheads="1"/>
          </p:cNvSpPr>
          <p:nvPr/>
        </p:nvSpPr>
        <p:spPr bwMode="auto">
          <a:xfrm>
            <a:off x="3420152" y="1264760"/>
            <a:ext cx="2520000" cy="331788"/>
          </a:xfrm>
          <a:prstGeom prst="rect">
            <a:avLst/>
          </a:prstGeom>
          <a:solidFill>
            <a:schemeClr val="accent2">
              <a:lumMod val="75000"/>
            </a:schemeClr>
          </a:solidFill>
          <a:ln w="9525">
            <a:solidFill>
              <a:schemeClr val="bg1"/>
            </a:solidFill>
            <a:miter lim="800000"/>
            <a:headEnd/>
            <a:tailEnd/>
          </a:ln>
        </p:spPr>
        <p:txBody>
          <a:bodyPr vert="horz" wrap="square" lIns="91440" tIns="45720" rIns="91440" bIns="45720" numCol="1" anchor="ctr" anchorCtr="0" compatLnSpc="1">
            <a:prstTxWarp prst="textNoShape">
              <a:avLst/>
            </a:prstTxWarp>
          </a:bodyPr>
          <a:lstStyle/>
          <a:p>
            <a:endParaRPr lang="en-IN" sz="1800">
              <a:solidFill>
                <a:schemeClr val="bg1"/>
              </a:solidFill>
            </a:endParaRPr>
          </a:p>
        </p:txBody>
      </p:sp>
      <p:sp>
        <p:nvSpPr>
          <p:cNvPr id="36" name="Rectangle 40">
            <a:extLst>
              <a:ext uri="{FF2B5EF4-FFF2-40B4-BE49-F238E27FC236}">
                <a16:creationId xmlns:a16="http://schemas.microsoft.com/office/drawing/2014/main" id="{99BA9BC6-76E1-44C4-84DB-CCBB98D44943}"/>
              </a:ext>
            </a:extLst>
          </p:cNvPr>
          <p:cNvSpPr>
            <a:spLocks noChangeArrowheads="1"/>
          </p:cNvSpPr>
          <p:nvPr/>
        </p:nvSpPr>
        <p:spPr bwMode="auto">
          <a:xfrm>
            <a:off x="3524426" y="1346020"/>
            <a:ext cx="2415726" cy="169277"/>
          </a:xfrm>
          <a:prstGeom prst="rect">
            <a:avLst/>
          </a:prstGeom>
          <a:noFill/>
          <a:ln w="9525">
            <a:noFill/>
            <a:miter lim="800000"/>
            <a:headEnd/>
            <a:tailEnd/>
          </a:ln>
        </p:spPr>
        <p:txBody>
          <a:bodyPr vert="horz" wrap="none" lIns="0" tIns="0" rIns="0" bIns="0" numCol="1" anchor="ctr" anchorCtr="0" compatLnSpc="1">
            <a:prstTxWarp prst="textNoShape">
              <a:avLst/>
            </a:prstTxWarp>
            <a:spAutoFit/>
          </a:bodyPr>
          <a:lstStyle/>
          <a:p>
            <a:pPr fontAlgn="base">
              <a:spcBef>
                <a:spcPct val="0"/>
              </a:spcBef>
              <a:spcAft>
                <a:spcPct val="0"/>
              </a:spcAft>
            </a:pPr>
            <a:r>
              <a:rPr lang="en-IN" sz="1100" b="1">
                <a:solidFill>
                  <a:schemeClr val="bg1"/>
                </a:solidFill>
                <a:cs typeface="Arial" pitchFamily="34" charset="0"/>
              </a:rPr>
              <a:t>Estimation of the best arima models</a:t>
            </a:r>
            <a:endParaRPr lang="en-IN" sz="1100">
              <a:solidFill>
                <a:schemeClr val="bg1"/>
              </a:solidFill>
              <a:cs typeface="Arial" pitchFamily="34" charset="0"/>
            </a:endParaRPr>
          </a:p>
        </p:txBody>
      </p:sp>
      <p:sp>
        <p:nvSpPr>
          <p:cNvPr id="37" name="Rectangle 41">
            <a:extLst>
              <a:ext uri="{FF2B5EF4-FFF2-40B4-BE49-F238E27FC236}">
                <a16:creationId xmlns:a16="http://schemas.microsoft.com/office/drawing/2014/main" id="{1A5226E0-B17C-4EDE-AFD8-9CF256CBA385}"/>
              </a:ext>
            </a:extLst>
          </p:cNvPr>
          <p:cNvSpPr>
            <a:spLocks noChangeArrowheads="1"/>
          </p:cNvSpPr>
          <p:nvPr/>
        </p:nvSpPr>
        <p:spPr bwMode="auto">
          <a:xfrm>
            <a:off x="5940432" y="1264760"/>
            <a:ext cx="2520000" cy="331788"/>
          </a:xfrm>
          <a:prstGeom prst="rect">
            <a:avLst/>
          </a:prstGeom>
          <a:solidFill>
            <a:schemeClr val="accent2">
              <a:lumMod val="40000"/>
              <a:lumOff val="60000"/>
            </a:schemeClr>
          </a:solidFill>
          <a:ln w="9525">
            <a:solidFill>
              <a:schemeClr val="bg1"/>
            </a:solidFill>
            <a:miter lim="800000"/>
            <a:headEnd/>
            <a:tailEnd/>
          </a:ln>
        </p:spPr>
        <p:txBody>
          <a:bodyPr vert="horz" wrap="square" lIns="91440" tIns="45720" rIns="91440" bIns="45720" numCol="1" anchor="ctr" anchorCtr="0" compatLnSpc="1">
            <a:prstTxWarp prst="textNoShape">
              <a:avLst/>
            </a:prstTxWarp>
          </a:bodyPr>
          <a:lstStyle/>
          <a:p>
            <a:endParaRPr lang="en-IN" sz="1800"/>
          </a:p>
        </p:txBody>
      </p:sp>
      <p:sp>
        <p:nvSpPr>
          <p:cNvPr id="39" name="Rectangle 43">
            <a:extLst>
              <a:ext uri="{FF2B5EF4-FFF2-40B4-BE49-F238E27FC236}">
                <a16:creationId xmlns:a16="http://schemas.microsoft.com/office/drawing/2014/main" id="{3CF2B45C-0C96-40D5-AE68-5FA32A40295D}"/>
              </a:ext>
            </a:extLst>
          </p:cNvPr>
          <p:cNvSpPr>
            <a:spLocks noChangeArrowheads="1"/>
          </p:cNvSpPr>
          <p:nvPr/>
        </p:nvSpPr>
        <p:spPr bwMode="auto">
          <a:xfrm>
            <a:off x="6228184" y="1338326"/>
            <a:ext cx="1827423" cy="184666"/>
          </a:xfrm>
          <a:prstGeom prst="rect">
            <a:avLst/>
          </a:prstGeom>
          <a:noFill/>
          <a:ln w="9525">
            <a:noFill/>
            <a:miter lim="800000"/>
            <a:headEnd/>
            <a:tailEnd/>
          </a:ln>
        </p:spPr>
        <p:txBody>
          <a:bodyPr vert="horz" wrap="none" lIns="0" tIns="0" rIns="0" bIns="0" numCol="1" anchor="ctr" anchorCtr="0" compatLnSpc="1">
            <a:prstTxWarp prst="textNoShape">
              <a:avLst/>
            </a:prstTxWarp>
            <a:spAutoFit/>
          </a:bodyPr>
          <a:lstStyle/>
          <a:p>
            <a:pPr fontAlgn="base">
              <a:spcBef>
                <a:spcPct val="0"/>
              </a:spcBef>
              <a:spcAft>
                <a:spcPct val="0"/>
              </a:spcAft>
            </a:pPr>
            <a:r>
              <a:rPr lang="en-IN" sz="1200" b="1">
                <a:solidFill>
                  <a:schemeClr val="tx2">
                    <a:lumMod val="75000"/>
                  </a:schemeClr>
                </a:solidFill>
                <a:cs typeface="Arial" pitchFamily="34" charset="0"/>
              </a:rPr>
              <a:t>Modelling and prediction</a:t>
            </a:r>
            <a:endParaRPr lang="en-IN" sz="1200">
              <a:solidFill>
                <a:schemeClr val="tx2">
                  <a:lumMod val="75000"/>
                </a:schemeClr>
              </a:solidFill>
              <a:cs typeface="Arial" pitchFamily="34" charset="0"/>
            </a:endParaRPr>
          </a:p>
        </p:txBody>
      </p:sp>
      <p:sp>
        <p:nvSpPr>
          <p:cNvPr id="40" name="Rectangle 24">
            <a:extLst>
              <a:ext uri="{FF2B5EF4-FFF2-40B4-BE49-F238E27FC236}">
                <a16:creationId xmlns:a16="http://schemas.microsoft.com/office/drawing/2014/main" id="{CD9E9888-8FBC-4559-A313-24B7D7EA5AE8}"/>
              </a:ext>
            </a:extLst>
          </p:cNvPr>
          <p:cNvSpPr>
            <a:spLocks noChangeArrowheads="1"/>
          </p:cNvSpPr>
          <p:nvPr/>
        </p:nvSpPr>
        <p:spPr bwMode="auto">
          <a:xfrm>
            <a:off x="3407310" y="1698687"/>
            <a:ext cx="2532842" cy="923330"/>
          </a:xfrm>
          <a:prstGeom prst="rect">
            <a:avLst/>
          </a:prstGeom>
        </p:spPr>
        <p:txBody>
          <a:bodyPr vert="horz" wrap="square" lIns="0" tIns="0" rIns="0" bIns="0" numCol="1" anchor="t" anchorCtr="0" compatLnSpc="1">
            <a:prstTxWarp prst="textNoShape">
              <a:avLst/>
            </a:prstTxWarp>
            <a:spAutoFit/>
          </a:bodyPr>
          <a:lstStyle/>
          <a:p>
            <a:pPr marL="171450" indent="-171450" fontAlgn="base">
              <a:spcBef>
                <a:spcPct val="0"/>
              </a:spcBef>
              <a:spcAft>
                <a:spcPts val="300"/>
              </a:spcAft>
              <a:buClr>
                <a:srgbClr val="00B050"/>
              </a:buClr>
              <a:buFont typeface="Wingdings" panose="05000000000000000000" pitchFamily="2" charset="2"/>
              <a:buChar char="ü"/>
            </a:pPr>
            <a:r>
              <a:rPr lang="en-IN" sz="1200" dirty="0">
                <a:solidFill>
                  <a:prstClr val="black"/>
                </a:solidFill>
                <a:latin typeface="+mj-lt"/>
                <a:cs typeface="Arial" pitchFamily="34" charset="0"/>
              </a:rPr>
              <a:t>The best time series ARIMA model for forecasting players performance has proven to be an ARIMA (0,0,0) which is indeed the mean of all previous matches</a:t>
            </a:r>
          </a:p>
        </p:txBody>
      </p:sp>
      <p:sp>
        <p:nvSpPr>
          <p:cNvPr id="18" name="Rectangle 1">
            <a:extLst>
              <a:ext uri="{FF2B5EF4-FFF2-40B4-BE49-F238E27FC236}">
                <a16:creationId xmlns:a16="http://schemas.microsoft.com/office/drawing/2014/main" id="{06E2DBA4-C552-427D-9B97-EEA6F08D90EB}"/>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280144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5937"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CRITICISM</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sp>
        <p:nvSpPr>
          <p:cNvPr id="19" name="Rectángulo 18">
            <a:extLst>
              <a:ext uri="{FF2B5EF4-FFF2-40B4-BE49-F238E27FC236}">
                <a16:creationId xmlns:a16="http://schemas.microsoft.com/office/drawing/2014/main" id="{16EBB608-8302-4FBD-980A-9F0116040C0E}"/>
              </a:ext>
            </a:extLst>
          </p:cNvPr>
          <p:cNvSpPr/>
          <p:nvPr/>
        </p:nvSpPr>
        <p:spPr>
          <a:xfrm>
            <a:off x="1383160" y="4143919"/>
            <a:ext cx="3196730" cy="1077218"/>
          </a:xfrm>
          <a:prstGeom prst="rect">
            <a:avLst/>
          </a:prstGeom>
        </p:spPr>
        <p:txBody>
          <a:bodyPr wrap="square">
            <a:spAutoFit/>
          </a:bodyPr>
          <a:lstStyle/>
          <a:p>
            <a:r>
              <a:rPr lang="en-GB" sz="1600" b="1" dirty="0"/>
              <a:t>Only ARIMA models have been evaluated </a:t>
            </a:r>
          </a:p>
          <a:p>
            <a:r>
              <a:rPr lang="en-GB" sz="1600" dirty="0"/>
              <a:t>Gaussian Processes or Neural Networks could be valuated</a:t>
            </a:r>
          </a:p>
        </p:txBody>
      </p:sp>
      <p:sp>
        <p:nvSpPr>
          <p:cNvPr id="20" name="10 Elipse">
            <a:extLst>
              <a:ext uri="{FF2B5EF4-FFF2-40B4-BE49-F238E27FC236}">
                <a16:creationId xmlns:a16="http://schemas.microsoft.com/office/drawing/2014/main" id="{01A2E132-9DBD-4734-B4BC-2014F2EA24B7}"/>
              </a:ext>
            </a:extLst>
          </p:cNvPr>
          <p:cNvSpPr/>
          <p:nvPr/>
        </p:nvSpPr>
        <p:spPr bwMode="auto">
          <a:xfrm>
            <a:off x="380149" y="1797344"/>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1" name="16 CuadroTexto">
            <a:extLst>
              <a:ext uri="{FF2B5EF4-FFF2-40B4-BE49-F238E27FC236}">
                <a16:creationId xmlns:a16="http://schemas.microsoft.com/office/drawing/2014/main" id="{6927ADC5-3425-44F7-8D7A-998C93EA12A2}"/>
              </a:ext>
            </a:extLst>
          </p:cNvPr>
          <p:cNvSpPr txBox="1"/>
          <p:nvPr/>
        </p:nvSpPr>
        <p:spPr bwMode="auto">
          <a:xfrm>
            <a:off x="332347" y="1797344"/>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1</a:t>
            </a:r>
            <a:endParaRPr lang="es-ES" sz="1400" dirty="0">
              <a:solidFill>
                <a:srgbClr val="40DAFF">
                  <a:lumMod val="50000"/>
                </a:srgbClr>
              </a:solidFill>
            </a:endParaRPr>
          </a:p>
        </p:txBody>
      </p:sp>
      <p:sp>
        <p:nvSpPr>
          <p:cNvPr id="22" name="Rectángulo 73">
            <a:extLst>
              <a:ext uri="{FF2B5EF4-FFF2-40B4-BE49-F238E27FC236}">
                <a16:creationId xmlns:a16="http://schemas.microsoft.com/office/drawing/2014/main" id="{6AD5BFB2-DEF9-4928-A6A3-6D8436837905}"/>
              </a:ext>
            </a:extLst>
          </p:cNvPr>
          <p:cNvSpPr/>
          <p:nvPr/>
        </p:nvSpPr>
        <p:spPr bwMode="auto">
          <a:xfrm rot="5400000">
            <a:off x="625596" y="1544645"/>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dirty="0">
              <a:solidFill>
                <a:srgbClr val="00B0CA"/>
              </a:solidFill>
              <a:ea typeface="ＭＳ Ｐゴシック" pitchFamily="-32" charset="-128"/>
              <a:cs typeface="ＭＳ Ｐゴシック" charset="0"/>
            </a:endParaRPr>
          </a:p>
        </p:txBody>
      </p:sp>
      <p:sp>
        <p:nvSpPr>
          <p:cNvPr id="23" name="18 Elipse">
            <a:extLst>
              <a:ext uri="{FF2B5EF4-FFF2-40B4-BE49-F238E27FC236}">
                <a16:creationId xmlns:a16="http://schemas.microsoft.com/office/drawing/2014/main" id="{AB98CF4D-D94D-4556-8265-D5F803478472}"/>
              </a:ext>
            </a:extLst>
          </p:cNvPr>
          <p:cNvSpPr/>
          <p:nvPr/>
        </p:nvSpPr>
        <p:spPr bwMode="auto">
          <a:xfrm>
            <a:off x="385040" y="2986541"/>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4" name="19 CuadroTexto">
            <a:extLst>
              <a:ext uri="{FF2B5EF4-FFF2-40B4-BE49-F238E27FC236}">
                <a16:creationId xmlns:a16="http://schemas.microsoft.com/office/drawing/2014/main" id="{E0AFA4DF-2FC3-4474-B014-E582C83D09B1}"/>
              </a:ext>
            </a:extLst>
          </p:cNvPr>
          <p:cNvSpPr txBox="1"/>
          <p:nvPr/>
        </p:nvSpPr>
        <p:spPr bwMode="auto">
          <a:xfrm>
            <a:off x="361006" y="2986541"/>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2</a:t>
            </a:r>
            <a:endParaRPr lang="es-ES" sz="1400" dirty="0">
              <a:solidFill>
                <a:srgbClr val="40DAFF">
                  <a:lumMod val="50000"/>
                </a:srgbClr>
              </a:solidFill>
            </a:endParaRPr>
          </a:p>
        </p:txBody>
      </p:sp>
      <p:sp>
        <p:nvSpPr>
          <p:cNvPr id="25" name="Rectángulo 73">
            <a:extLst>
              <a:ext uri="{FF2B5EF4-FFF2-40B4-BE49-F238E27FC236}">
                <a16:creationId xmlns:a16="http://schemas.microsoft.com/office/drawing/2014/main" id="{DB79111A-E1C1-4362-A9C9-F9FFECB65E2D}"/>
              </a:ext>
            </a:extLst>
          </p:cNvPr>
          <p:cNvSpPr/>
          <p:nvPr/>
        </p:nvSpPr>
        <p:spPr bwMode="auto">
          <a:xfrm rot="5400000">
            <a:off x="630488" y="2733842"/>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6" name="21 Elipse">
            <a:extLst>
              <a:ext uri="{FF2B5EF4-FFF2-40B4-BE49-F238E27FC236}">
                <a16:creationId xmlns:a16="http://schemas.microsoft.com/office/drawing/2014/main" id="{89CBA8A8-08F3-48A3-B741-E8DFF183879D}"/>
              </a:ext>
            </a:extLst>
          </p:cNvPr>
          <p:cNvSpPr/>
          <p:nvPr/>
        </p:nvSpPr>
        <p:spPr bwMode="auto">
          <a:xfrm>
            <a:off x="396924" y="4143919"/>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7" name="22 CuadroTexto">
            <a:extLst>
              <a:ext uri="{FF2B5EF4-FFF2-40B4-BE49-F238E27FC236}">
                <a16:creationId xmlns:a16="http://schemas.microsoft.com/office/drawing/2014/main" id="{8D8EF3BC-81E9-4BBD-9B3A-F89F93CF22D8}"/>
              </a:ext>
            </a:extLst>
          </p:cNvPr>
          <p:cNvSpPr txBox="1"/>
          <p:nvPr/>
        </p:nvSpPr>
        <p:spPr bwMode="auto">
          <a:xfrm>
            <a:off x="349122" y="4143919"/>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3</a:t>
            </a:r>
            <a:endParaRPr lang="es-ES" sz="1400" dirty="0">
              <a:solidFill>
                <a:srgbClr val="40DAFF">
                  <a:lumMod val="50000"/>
                </a:srgbClr>
              </a:solidFill>
            </a:endParaRPr>
          </a:p>
        </p:txBody>
      </p:sp>
      <p:sp>
        <p:nvSpPr>
          <p:cNvPr id="28" name="Rectángulo 73">
            <a:extLst>
              <a:ext uri="{FF2B5EF4-FFF2-40B4-BE49-F238E27FC236}">
                <a16:creationId xmlns:a16="http://schemas.microsoft.com/office/drawing/2014/main" id="{A2E593CF-D3EB-43C2-B8EC-FF9EEDFA9C5A}"/>
              </a:ext>
            </a:extLst>
          </p:cNvPr>
          <p:cNvSpPr/>
          <p:nvPr/>
        </p:nvSpPr>
        <p:spPr bwMode="auto">
          <a:xfrm rot="5400000">
            <a:off x="630488" y="3936746"/>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9" name="Rectángulo 73">
            <a:extLst>
              <a:ext uri="{FF2B5EF4-FFF2-40B4-BE49-F238E27FC236}">
                <a16:creationId xmlns:a16="http://schemas.microsoft.com/office/drawing/2014/main" id="{F344C92D-8F70-41EF-84AA-7509C3615F3E}"/>
              </a:ext>
            </a:extLst>
          </p:cNvPr>
          <p:cNvSpPr/>
          <p:nvPr/>
        </p:nvSpPr>
        <p:spPr bwMode="auto">
          <a:xfrm rot="5400000">
            <a:off x="649358" y="5082240"/>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30" name="Rectángulo 29">
            <a:extLst>
              <a:ext uri="{FF2B5EF4-FFF2-40B4-BE49-F238E27FC236}">
                <a16:creationId xmlns:a16="http://schemas.microsoft.com/office/drawing/2014/main" id="{CD9C5423-90DD-4B24-ACFD-A36667E78A9D}"/>
              </a:ext>
            </a:extLst>
          </p:cNvPr>
          <p:cNvSpPr/>
          <p:nvPr/>
        </p:nvSpPr>
        <p:spPr>
          <a:xfrm>
            <a:off x="1383160" y="1783083"/>
            <a:ext cx="5857768" cy="1323439"/>
          </a:xfrm>
          <a:prstGeom prst="rect">
            <a:avLst/>
          </a:prstGeom>
        </p:spPr>
        <p:txBody>
          <a:bodyPr wrap="square">
            <a:spAutoFit/>
          </a:bodyPr>
          <a:lstStyle/>
          <a:p>
            <a:r>
              <a:rPr lang="en-GB" sz="1600" b="1" dirty="0"/>
              <a:t>The deﬁnition of a state </a:t>
            </a:r>
          </a:p>
          <a:p>
            <a:r>
              <a:rPr lang="en-GB" sz="1600" dirty="0"/>
              <a:t>Include new state variables such as </a:t>
            </a:r>
          </a:p>
          <a:p>
            <a:pPr marL="285750" indent="-285750">
              <a:buFont typeface="Arial" panose="020B0604020202020204" pitchFamily="34" charset="0"/>
              <a:buChar char="•"/>
            </a:pPr>
            <a:r>
              <a:rPr lang="en-GB" sz="1600" dirty="0"/>
              <a:t>time remaining in the quarter, </a:t>
            </a:r>
          </a:p>
          <a:p>
            <a:pPr marL="285750" indent="-285750">
              <a:buFont typeface="Arial" panose="020B0604020202020204" pitchFamily="34" charset="0"/>
              <a:buChar char="•"/>
            </a:pPr>
            <a:r>
              <a:rPr lang="en-GB" sz="1600" dirty="0"/>
              <a:t>duration of the possession until the moment of the action</a:t>
            </a:r>
          </a:p>
          <a:p>
            <a:endParaRPr lang="en-GB" sz="1600" b="1" dirty="0"/>
          </a:p>
        </p:txBody>
      </p:sp>
      <p:sp>
        <p:nvSpPr>
          <p:cNvPr id="31" name="Rectángulo 30">
            <a:extLst>
              <a:ext uri="{FF2B5EF4-FFF2-40B4-BE49-F238E27FC236}">
                <a16:creationId xmlns:a16="http://schemas.microsoft.com/office/drawing/2014/main" id="{98E7A2B9-5ED9-49A2-8CDD-02F099CB7FE0}"/>
              </a:ext>
            </a:extLst>
          </p:cNvPr>
          <p:cNvSpPr/>
          <p:nvPr/>
        </p:nvSpPr>
        <p:spPr>
          <a:xfrm>
            <a:off x="1383160" y="2986541"/>
            <a:ext cx="3196730" cy="584775"/>
          </a:xfrm>
          <a:prstGeom prst="rect">
            <a:avLst/>
          </a:prstGeom>
        </p:spPr>
        <p:txBody>
          <a:bodyPr wrap="square">
            <a:spAutoFit/>
          </a:bodyPr>
          <a:lstStyle/>
          <a:p>
            <a:r>
              <a:rPr lang="en-GB" sz="1600" b="1" dirty="0"/>
              <a:t>The choice of the reward function </a:t>
            </a:r>
          </a:p>
        </p:txBody>
      </p:sp>
      <p:sp>
        <p:nvSpPr>
          <p:cNvPr id="32" name="Rectangle 1">
            <a:extLst>
              <a:ext uri="{FF2B5EF4-FFF2-40B4-BE49-F238E27FC236}">
                <a16:creationId xmlns:a16="http://schemas.microsoft.com/office/drawing/2014/main" id="{ACB81D3B-4FB3-4972-AC3C-6459F868C2BE}"/>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589905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6961"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SUGGESTION FOR FURTHER RESEARCH</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[Liu and </a:t>
            </a:r>
            <a:r>
              <a:rPr lang="fr-FR" sz="800" dirty="0" err="1">
                <a:solidFill>
                  <a:srgbClr val="000000"/>
                </a:solidFill>
                <a:ea typeface="ＭＳ Ｐゴシック" pitchFamily="34" charset="-128"/>
                <a:cs typeface="Arial" charset="0"/>
              </a:rPr>
              <a:t>Shultle</a:t>
            </a:r>
            <a:r>
              <a:rPr lang="fr-FR" sz="800" dirty="0">
                <a:solidFill>
                  <a:srgbClr val="000000"/>
                </a:solidFill>
                <a:ea typeface="ＭＳ Ｐゴシック" pitchFamily="34" charset="-128"/>
                <a:cs typeface="Arial" charset="0"/>
              </a:rPr>
              <a:t>, 2015]</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Schulte</a:t>
            </a:r>
            <a:r>
              <a:rPr lang="fr-FR" sz="800" dirty="0">
                <a:solidFill>
                  <a:srgbClr val="000000"/>
                </a:solidFill>
                <a:ea typeface="ＭＳ Ｐゴシック" pitchFamily="34" charset="-128"/>
                <a:cs typeface="Arial" charset="0"/>
              </a:rPr>
              <a:t>, </a:t>
            </a:r>
            <a:r>
              <a:rPr lang="fr-FR" sz="800" dirty="0" err="1">
                <a:solidFill>
                  <a:srgbClr val="000000"/>
                </a:solidFill>
                <a:ea typeface="ＭＳ Ｐゴシック" pitchFamily="34" charset="-128"/>
                <a:cs typeface="Arial" charset="0"/>
              </a:rPr>
              <a:t>Khademi</a:t>
            </a:r>
            <a:r>
              <a:rPr lang="fr-FR" sz="800" dirty="0">
                <a:solidFill>
                  <a:srgbClr val="000000"/>
                </a:solidFill>
                <a:ea typeface="ＭＳ Ｐゴシック" pitchFamily="34" charset="-128"/>
                <a:cs typeface="Arial" charset="0"/>
              </a:rPr>
              <a:t>, </a:t>
            </a:r>
            <a:r>
              <a:rPr lang="fr-FR" sz="800" dirty="0" err="1">
                <a:solidFill>
                  <a:srgbClr val="000000"/>
                </a:solidFill>
                <a:ea typeface="ＭＳ Ｐゴシック" pitchFamily="34" charset="-128"/>
                <a:cs typeface="Arial" charset="0"/>
              </a:rPr>
              <a:t>Gholami</a:t>
            </a:r>
            <a:r>
              <a:rPr lang="fr-FR" sz="800" dirty="0">
                <a:solidFill>
                  <a:srgbClr val="000000"/>
                </a:solidFill>
                <a:ea typeface="ＭＳ Ｐゴシック" pitchFamily="34" charset="-128"/>
                <a:cs typeface="Arial" charset="0"/>
              </a:rPr>
              <a:t>, Zhao, </a:t>
            </a:r>
            <a:r>
              <a:rPr lang="fr-FR" sz="800" dirty="0" err="1">
                <a:solidFill>
                  <a:srgbClr val="000000"/>
                </a:solidFill>
                <a:ea typeface="ＭＳ Ｐゴシック" pitchFamily="34" charset="-128"/>
                <a:cs typeface="Arial" charset="0"/>
              </a:rPr>
              <a:t>Javan</a:t>
            </a:r>
            <a:r>
              <a:rPr lang="fr-FR" sz="800" dirty="0">
                <a:solidFill>
                  <a:srgbClr val="000000"/>
                </a:solidFill>
                <a:ea typeface="ＭＳ Ｐゴシック" pitchFamily="34" charset="-128"/>
                <a:cs typeface="Arial" charset="0"/>
              </a:rPr>
              <a:t>, and Desaulniers, 2017]</a:t>
            </a:r>
          </a:p>
        </p:txBody>
      </p:sp>
      <p:sp>
        <p:nvSpPr>
          <p:cNvPr id="5" name="Rectángulo 4">
            <a:extLst>
              <a:ext uri="{FF2B5EF4-FFF2-40B4-BE49-F238E27FC236}">
                <a16:creationId xmlns:a16="http://schemas.microsoft.com/office/drawing/2014/main" id="{1746292A-B893-48BC-8100-7E81879C06B9}"/>
              </a:ext>
            </a:extLst>
          </p:cNvPr>
          <p:cNvSpPr/>
          <p:nvPr/>
        </p:nvSpPr>
        <p:spPr>
          <a:xfrm>
            <a:off x="1577586" y="2985657"/>
            <a:ext cx="3863142" cy="923330"/>
          </a:xfrm>
          <a:prstGeom prst="rect">
            <a:avLst/>
          </a:prstGeom>
        </p:spPr>
        <p:txBody>
          <a:bodyPr wrap="square">
            <a:spAutoFit/>
          </a:bodyPr>
          <a:lstStyle/>
          <a:p>
            <a:endParaRPr lang="en-GB" dirty="0"/>
          </a:p>
          <a:p>
            <a:r>
              <a:rPr lang="en-GB" sz="1600" b="1" dirty="0"/>
              <a:t>Trying new models</a:t>
            </a:r>
          </a:p>
          <a:p>
            <a:endParaRPr lang="en-GB" dirty="0"/>
          </a:p>
        </p:txBody>
      </p:sp>
      <p:pic>
        <p:nvPicPr>
          <p:cNvPr id="7" name="Imagen 6">
            <a:extLst>
              <a:ext uri="{FF2B5EF4-FFF2-40B4-BE49-F238E27FC236}">
                <a16:creationId xmlns:a16="http://schemas.microsoft.com/office/drawing/2014/main" id="{639C66B6-4DB5-4B22-8189-51C3CB717C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79544" y="2251977"/>
            <a:ext cx="4396912" cy="3697803"/>
          </a:xfrm>
          <a:prstGeom prst="rect">
            <a:avLst/>
          </a:prstGeom>
        </p:spPr>
      </p:pic>
      <p:sp>
        <p:nvSpPr>
          <p:cNvPr id="11" name="10 Elipse">
            <a:extLst>
              <a:ext uri="{FF2B5EF4-FFF2-40B4-BE49-F238E27FC236}">
                <a16:creationId xmlns:a16="http://schemas.microsoft.com/office/drawing/2014/main" id="{6FB0116E-996F-4EEA-9764-DFCECF9848FE}"/>
              </a:ext>
            </a:extLst>
          </p:cNvPr>
          <p:cNvSpPr/>
          <p:nvPr/>
        </p:nvSpPr>
        <p:spPr bwMode="auto">
          <a:xfrm>
            <a:off x="380149" y="1797344"/>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2" name="16 CuadroTexto">
            <a:extLst>
              <a:ext uri="{FF2B5EF4-FFF2-40B4-BE49-F238E27FC236}">
                <a16:creationId xmlns:a16="http://schemas.microsoft.com/office/drawing/2014/main" id="{B1D12501-2703-4462-8BCE-9D8F6B2D26A0}"/>
              </a:ext>
            </a:extLst>
          </p:cNvPr>
          <p:cNvSpPr txBox="1"/>
          <p:nvPr/>
        </p:nvSpPr>
        <p:spPr bwMode="auto">
          <a:xfrm>
            <a:off x="332347" y="1797344"/>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1</a:t>
            </a:r>
            <a:endParaRPr lang="es-ES" sz="1400" dirty="0">
              <a:solidFill>
                <a:srgbClr val="40DAFF">
                  <a:lumMod val="50000"/>
                </a:srgbClr>
              </a:solidFill>
            </a:endParaRPr>
          </a:p>
        </p:txBody>
      </p:sp>
      <p:sp>
        <p:nvSpPr>
          <p:cNvPr id="13" name="Rectángulo 73">
            <a:extLst>
              <a:ext uri="{FF2B5EF4-FFF2-40B4-BE49-F238E27FC236}">
                <a16:creationId xmlns:a16="http://schemas.microsoft.com/office/drawing/2014/main" id="{EC8950CD-950F-4E77-B7A6-07E65E663E78}"/>
              </a:ext>
            </a:extLst>
          </p:cNvPr>
          <p:cNvSpPr/>
          <p:nvPr/>
        </p:nvSpPr>
        <p:spPr bwMode="auto">
          <a:xfrm rot="5400000">
            <a:off x="625596" y="1544645"/>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dirty="0">
              <a:solidFill>
                <a:srgbClr val="00B0CA"/>
              </a:solidFill>
              <a:ea typeface="ＭＳ Ｐゴシック" pitchFamily="-32" charset="-128"/>
              <a:cs typeface="ＭＳ Ｐゴシック" charset="0"/>
            </a:endParaRPr>
          </a:p>
        </p:txBody>
      </p:sp>
      <p:sp>
        <p:nvSpPr>
          <p:cNvPr id="14" name="18 Elipse">
            <a:extLst>
              <a:ext uri="{FF2B5EF4-FFF2-40B4-BE49-F238E27FC236}">
                <a16:creationId xmlns:a16="http://schemas.microsoft.com/office/drawing/2014/main" id="{CB1789D3-5804-4A20-9859-5D362CAD5A52}"/>
              </a:ext>
            </a:extLst>
          </p:cNvPr>
          <p:cNvSpPr/>
          <p:nvPr/>
        </p:nvSpPr>
        <p:spPr bwMode="auto">
          <a:xfrm>
            <a:off x="385040" y="2986541"/>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5" name="19 CuadroTexto">
            <a:extLst>
              <a:ext uri="{FF2B5EF4-FFF2-40B4-BE49-F238E27FC236}">
                <a16:creationId xmlns:a16="http://schemas.microsoft.com/office/drawing/2014/main" id="{8B2F9C12-A0F3-4B93-A90C-CEB6AF700BA2}"/>
              </a:ext>
            </a:extLst>
          </p:cNvPr>
          <p:cNvSpPr txBox="1"/>
          <p:nvPr/>
        </p:nvSpPr>
        <p:spPr bwMode="auto">
          <a:xfrm>
            <a:off x="361006" y="2986541"/>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2</a:t>
            </a:r>
            <a:endParaRPr lang="es-ES" sz="1400" dirty="0">
              <a:solidFill>
                <a:srgbClr val="40DAFF">
                  <a:lumMod val="50000"/>
                </a:srgbClr>
              </a:solidFill>
            </a:endParaRPr>
          </a:p>
        </p:txBody>
      </p:sp>
      <p:sp>
        <p:nvSpPr>
          <p:cNvPr id="16" name="Rectángulo 73">
            <a:extLst>
              <a:ext uri="{FF2B5EF4-FFF2-40B4-BE49-F238E27FC236}">
                <a16:creationId xmlns:a16="http://schemas.microsoft.com/office/drawing/2014/main" id="{B2B0E62A-58C8-4380-AFE3-EE0AFE028D6C}"/>
              </a:ext>
            </a:extLst>
          </p:cNvPr>
          <p:cNvSpPr/>
          <p:nvPr/>
        </p:nvSpPr>
        <p:spPr bwMode="auto">
          <a:xfrm rot="5400000">
            <a:off x="630488" y="2733842"/>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17" name="21 Elipse">
            <a:extLst>
              <a:ext uri="{FF2B5EF4-FFF2-40B4-BE49-F238E27FC236}">
                <a16:creationId xmlns:a16="http://schemas.microsoft.com/office/drawing/2014/main" id="{F9AA6F79-2D36-40D9-8248-E19760DC9855}"/>
              </a:ext>
            </a:extLst>
          </p:cNvPr>
          <p:cNvSpPr/>
          <p:nvPr/>
        </p:nvSpPr>
        <p:spPr bwMode="auto">
          <a:xfrm>
            <a:off x="396924" y="4143919"/>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8" name="22 CuadroTexto">
            <a:extLst>
              <a:ext uri="{FF2B5EF4-FFF2-40B4-BE49-F238E27FC236}">
                <a16:creationId xmlns:a16="http://schemas.microsoft.com/office/drawing/2014/main" id="{AB43F12A-2508-4B32-A4D1-C888F3E17AB4}"/>
              </a:ext>
            </a:extLst>
          </p:cNvPr>
          <p:cNvSpPr txBox="1"/>
          <p:nvPr/>
        </p:nvSpPr>
        <p:spPr bwMode="auto">
          <a:xfrm>
            <a:off x="349122" y="4143919"/>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3</a:t>
            </a:r>
            <a:endParaRPr lang="es-ES" sz="1400" dirty="0">
              <a:solidFill>
                <a:srgbClr val="40DAFF">
                  <a:lumMod val="50000"/>
                </a:srgbClr>
              </a:solidFill>
            </a:endParaRPr>
          </a:p>
        </p:txBody>
      </p:sp>
      <p:sp>
        <p:nvSpPr>
          <p:cNvPr id="19" name="Rectángulo 73">
            <a:extLst>
              <a:ext uri="{FF2B5EF4-FFF2-40B4-BE49-F238E27FC236}">
                <a16:creationId xmlns:a16="http://schemas.microsoft.com/office/drawing/2014/main" id="{1BB1C714-675E-4466-AE8D-4CEF3598C487}"/>
              </a:ext>
            </a:extLst>
          </p:cNvPr>
          <p:cNvSpPr/>
          <p:nvPr/>
        </p:nvSpPr>
        <p:spPr bwMode="auto">
          <a:xfrm rot="5400000">
            <a:off x="630488" y="3936746"/>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0" name="Rectángulo 73">
            <a:extLst>
              <a:ext uri="{FF2B5EF4-FFF2-40B4-BE49-F238E27FC236}">
                <a16:creationId xmlns:a16="http://schemas.microsoft.com/office/drawing/2014/main" id="{6E44E082-3FEB-4CD3-BE54-5FBF9C37EDF7}"/>
              </a:ext>
            </a:extLst>
          </p:cNvPr>
          <p:cNvSpPr/>
          <p:nvPr/>
        </p:nvSpPr>
        <p:spPr bwMode="auto">
          <a:xfrm rot="5400000">
            <a:off x="649358" y="5082240"/>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6" name="Rectángulo 5">
            <a:extLst>
              <a:ext uri="{FF2B5EF4-FFF2-40B4-BE49-F238E27FC236}">
                <a16:creationId xmlns:a16="http://schemas.microsoft.com/office/drawing/2014/main" id="{FFCFE980-4853-4F09-BD5B-F27CC70DA3AC}"/>
              </a:ext>
            </a:extLst>
          </p:cNvPr>
          <p:cNvSpPr/>
          <p:nvPr/>
        </p:nvSpPr>
        <p:spPr>
          <a:xfrm>
            <a:off x="1577586" y="1386074"/>
            <a:ext cx="5082646" cy="1323439"/>
          </a:xfrm>
          <a:prstGeom prst="rect">
            <a:avLst/>
          </a:prstGeom>
        </p:spPr>
        <p:txBody>
          <a:bodyPr wrap="square">
            <a:spAutoFit/>
          </a:bodyPr>
          <a:lstStyle/>
          <a:p>
            <a:r>
              <a:rPr lang="en-GB" sz="1600" b="1" dirty="0"/>
              <a:t>Get a richer data set </a:t>
            </a:r>
            <a:r>
              <a:rPr lang="en-GB" sz="1600" dirty="0"/>
              <a:t>in terms of performing actions</a:t>
            </a:r>
            <a:r>
              <a:rPr lang="en-GB" sz="1600" baseline="30000" dirty="0"/>
              <a:t>1,2</a:t>
            </a:r>
            <a:r>
              <a:rPr lang="en-GB" sz="1600" dirty="0"/>
              <a:t> to have a better precision of the action’s impact and therefore of the player performance :</a:t>
            </a:r>
          </a:p>
          <a:p>
            <a:pPr marL="285750" indent="-285750">
              <a:buFont typeface="Arial" panose="020B0604020202020204" pitchFamily="34" charset="0"/>
              <a:buChar char="•"/>
            </a:pPr>
            <a:r>
              <a:rPr lang="en-GB" sz="1600" dirty="0"/>
              <a:t>passes or pucks</a:t>
            </a:r>
          </a:p>
          <a:p>
            <a:pPr marL="285750" indent="-285750">
              <a:buFont typeface="Arial" panose="020B0604020202020204" pitchFamily="34" charset="0"/>
              <a:buChar char="•"/>
            </a:pPr>
            <a:r>
              <a:rPr lang="en-GB" sz="1600" dirty="0"/>
              <a:t>zone variable</a:t>
            </a:r>
          </a:p>
        </p:txBody>
      </p:sp>
      <p:sp>
        <p:nvSpPr>
          <p:cNvPr id="9" name="Rectángulo 8">
            <a:extLst>
              <a:ext uri="{FF2B5EF4-FFF2-40B4-BE49-F238E27FC236}">
                <a16:creationId xmlns:a16="http://schemas.microsoft.com/office/drawing/2014/main" id="{FD467E98-0DD2-4F36-937F-48A3230F72ED}"/>
              </a:ext>
            </a:extLst>
          </p:cNvPr>
          <p:cNvSpPr/>
          <p:nvPr/>
        </p:nvSpPr>
        <p:spPr>
          <a:xfrm>
            <a:off x="1577587" y="4100879"/>
            <a:ext cx="2789626" cy="1477328"/>
          </a:xfrm>
          <a:prstGeom prst="rect">
            <a:avLst/>
          </a:prstGeom>
        </p:spPr>
        <p:txBody>
          <a:bodyPr wrap="square">
            <a:spAutoFit/>
          </a:bodyPr>
          <a:lstStyle/>
          <a:p>
            <a:r>
              <a:rPr lang="en-GB" b="1" dirty="0"/>
              <a:t>Rules on quantile analysis </a:t>
            </a:r>
            <a:r>
              <a:rPr lang="en-GB" dirty="0"/>
              <a:t>to decide whether a player would be ﬁred/hired/ maintained using different metrics. </a:t>
            </a:r>
          </a:p>
        </p:txBody>
      </p:sp>
      <p:sp>
        <p:nvSpPr>
          <p:cNvPr id="10" name="Rectángulo 9">
            <a:extLst>
              <a:ext uri="{FF2B5EF4-FFF2-40B4-BE49-F238E27FC236}">
                <a16:creationId xmlns:a16="http://schemas.microsoft.com/office/drawing/2014/main" id="{F00B4FC6-FB0B-4D11-9805-C24047B8A292}"/>
              </a:ext>
            </a:extLst>
          </p:cNvPr>
          <p:cNvSpPr/>
          <p:nvPr/>
        </p:nvSpPr>
        <p:spPr>
          <a:xfrm>
            <a:off x="4639296" y="5913802"/>
            <a:ext cx="3413333" cy="430887"/>
          </a:xfrm>
          <a:prstGeom prst="rect">
            <a:avLst/>
          </a:prstGeom>
        </p:spPr>
        <p:txBody>
          <a:bodyPr wrap="square">
            <a:spAutoFit/>
          </a:bodyPr>
          <a:lstStyle/>
          <a:p>
            <a:r>
              <a:rPr lang="en-GB" sz="1100" dirty="0"/>
              <a:t>Figure 6.1: Quantile distribution of the regression on players performance by game to Salary Range</a:t>
            </a:r>
          </a:p>
        </p:txBody>
      </p:sp>
      <p:sp>
        <p:nvSpPr>
          <p:cNvPr id="24" name="Rectangle 1">
            <a:extLst>
              <a:ext uri="{FF2B5EF4-FFF2-40B4-BE49-F238E27FC236}">
                <a16:creationId xmlns:a16="http://schemas.microsoft.com/office/drawing/2014/main" id="{9677DDB6-92FC-4F75-9DF5-FBCA97B172C2}"/>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152535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6737"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107504" y="287338"/>
            <a:ext cx="8711059" cy="1181100"/>
          </a:xfrm>
        </p:spPr>
        <p:txBody>
          <a:bodyPr/>
          <a:lstStyle/>
          <a:p>
            <a:r>
              <a:rPr lang="en-US" dirty="0"/>
              <a:t>THE AIM OF THE PROJECT IS TO CREATE A TIME VALUATION  MEASURE FOR TEAMS TO SEE POTENTIAL HIRINGS/ FIRINGS</a:t>
            </a:r>
            <a:endParaRPr lang="en-GB" dirty="0"/>
          </a:p>
        </p:txBody>
      </p:sp>
      <p:sp>
        <p:nvSpPr>
          <p:cNvPr id="8" name="7 Marcador de texto"/>
          <p:cNvSpPr>
            <a:spLocks noGrp="1"/>
          </p:cNvSpPr>
          <p:nvPr>
            <p:ph type="body" sz="quarter" idx="13"/>
          </p:nvPr>
        </p:nvSpPr>
        <p:spPr/>
        <p:txBody>
          <a:bodyPr/>
          <a:lstStyle/>
          <a:p>
            <a:r>
              <a:rPr lang="en-CA" dirty="0"/>
              <a:t>Master thesis Project - </a:t>
            </a:r>
            <a:r>
              <a:rPr lang="en-CA" b="1" dirty="0">
                <a:solidFill>
                  <a:srgbClr val="5A5A5A"/>
                </a:solidFill>
                <a:ea typeface="ＭＳ Ｐゴシック" pitchFamily="34" charset="-128"/>
              </a:rPr>
              <a:t>Project Questions</a:t>
            </a:r>
          </a:p>
        </p:txBody>
      </p:sp>
      <p:pic>
        <p:nvPicPr>
          <p:cNvPr id="64"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38 Rectángulo">
            <a:extLst>
              <a:ext uri="{FF2B5EF4-FFF2-40B4-BE49-F238E27FC236}">
                <a16:creationId xmlns:a16="http://schemas.microsoft.com/office/drawing/2014/main" id="{5F3A538F-93DA-4FD3-BA0E-C87173AC670A}"/>
              </a:ext>
            </a:extLst>
          </p:cNvPr>
          <p:cNvSpPr/>
          <p:nvPr/>
        </p:nvSpPr>
        <p:spPr bwMode="auto">
          <a:xfrm>
            <a:off x="2123992" y="1088856"/>
            <a:ext cx="2448008" cy="104400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a:t>
            </a:r>
            <a:r>
              <a:rPr lang="en-US" sz="1100" kern="0" dirty="0" err="1">
                <a:solidFill>
                  <a:srgbClr val="000000"/>
                </a:solidFill>
                <a:cs typeface="Arial" pitchFamily="34" charset="0"/>
              </a:rPr>
              <a:t>Routley</a:t>
            </a:r>
            <a:r>
              <a:rPr lang="en-US" sz="1100" kern="0" dirty="0">
                <a:solidFill>
                  <a:srgbClr val="000000"/>
                </a:solidFill>
                <a:cs typeface="Arial" pitchFamily="34" charset="0"/>
              </a:rPr>
              <a:t>, 2015] creates a general metric for players using a MDP with context variables (e.g. probability of goal/penalty  events on each event)</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My idea is to reproduce this part of the paper and </a:t>
            </a:r>
            <a:r>
              <a:rPr lang="en-US" sz="1100" b="1" kern="0" dirty="0">
                <a:solidFill>
                  <a:srgbClr val="000000"/>
                </a:solidFill>
                <a:cs typeface="Arial" pitchFamily="34" charset="0"/>
              </a:rPr>
              <a:t>create a time series measure valuation for players to see potential </a:t>
            </a:r>
            <a:r>
              <a:rPr lang="en-US" sz="1100" b="1" kern="0" dirty="0" err="1">
                <a:solidFill>
                  <a:srgbClr val="000000"/>
                </a:solidFill>
                <a:cs typeface="Arial" pitchFamily="34" charset="0"/>
              </a:rPr>
              <a:t>hirings</a:t>
            </a:r>
            <a:r>
              <a:rPr lang="en-US" sz="1100" b="1" kern="0" dirty="0">
                <a:solidFill>
                  <a:srgbClr val="000000"/>
                </a:solidFill>
                <a:cs typeface="Arial" pitchFamily="34" charset="0"/>
              </a:rPr>
              <a:t>/ firings</a:t>
            </a:r>
          </a:p>
        </p:txBody>
      </p:sp>
      <p:sp>
        <p:nvSpPr>
          <p:cNvPr id="20" name="31 Rectángulo">
            <a:extLst>
              <a:ext uri="{FF2B5EF4-FFF2-40B4-BE49-F238E27FC236}">
                <a16:creationId xmlns:a16="http://schemas.microsoft.com/office/drawing/2014/main" id="{A6B2C11F-4AC1-499F-9F9A-47FFB9E6875B}"/>
              </a:ext>
            </a:extLst>
          </p:cNvPr>
          <p:cNvSpPr/>
          <p:nvPr/>
        </p:nvSpPr>
        <p:spPr bwMode="auto">
          <a:xfrm>
            <a:off x="2123991" y="2889056"/>
            <a:ext cx="2874931" cy="171653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72000" tIns="36000" rIns="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Among others:</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 [</a:t>
            </a:r>
            <a:r>
              <a:rPr lang="en-US" sz="1050" kern="0" dirty="0" err="1">
                <a:solidFill>
                  <a:srgbClr val="000000"/>
                </a:solidFill>
                <a:cs typeface="Arial" pitchFamily="34" charset="0"/>
              </a:rPr>
              <a:t>Barkell</a:t>
            </a:r>
            <a:r>
              <a:rPr lang="en-US" sz="1050" kern="0" dirty="0">
                <a:solidFill>
                  <a:srgbClr val="000000"/>
                </a:solidFill>
                <a:cs typeface="Arial" pitchFamily="34" charset="0"/>
              </a:rPr>
              <a:t>, 2017] , where a MDP is ﬁtted to evaluate which sequences of events are more prone to scores in rugby to ﬁnd the most effective rugby strategies</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a:t>
            </a:r>
            <a:r>
              <a:rPr lang="en-US" sz="1050" kern="0" dirty="0" err="1">
                <a:solidFill>
                  <a:srgbClr val="000000"/>
                </a:solidFill>
                <a:cs typeface="Arial" pitchFamily="34" charset="0"/>
              </a:rPr>
              <a:t>Schuckers</a:t>
            </a:r>
            <a:r>
              <a:rPr lang="en-US" sz="1050" kern="0" dirty="0">
                <a:solidFill>
                  <a:srgbClr val="000000"/>
                </a:solidFill>
                <a:cs typeface="Arial" pitchFamily="34" charset="0"/>
              </a:rPr>
              <a:t>, 2013]  gave a value to all events performed in ice hockey match as a measure to how nearer the possibility of a goal was in the following 20 seconds</a:t>
            </a:r>
            <a:endParaRPr lang="en-US" sz="1000" kern="0" dirty="0">
              <a:solidFill>
                <a:srgbClr val="000000"/>
              </a:solidFill>
              <a:cs typeface="Arial" pitchFamily="34" charset="0"/>
            </a:endParaRPr>
          </a:p>
        </p:txBody>
      </p:sp>
      <p:sp>
        <p:nvSpPr>
          <p:cNvPr id="21" name="32 Rectángulo">
            <a:extLst>
              <a:ext uri="{FF2B5EF4-FFF2-40B4-BE49-F238E27FC236}">
                <a16:creationId xmlns:a16="http://schemas.microsoft.com/office/drawing/2014/main" id="{BEB02B82-5227-4865-A2FB-3E978484AC1A}"/>
              </a:ext>
            </a:extLst>
          </p:cNvPr>
          <p:cNvSpPr/>
          <p:nvPr/>
        </p:nvSpPr>
        <p:spPr bwMode="auto">
          <a:xfrm>
            <a:off x="2051720" y="4616724"/>
            <a:ext cx="2370874" cy="1836612"/>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 How does a MDP/RL is used to evaluate actions under certain time-series events ?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How can I store time series data for the usage of a MDP?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What is the MDP valuation of each player of the NHL league per match ?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Is there a way to use a MDP to create a metric for evaluation of players for hiring/maintaining/ﬁring?</a:t>
            </a:r>
          </a:p>
        </p:txBody>
      </p:sp>
      <p:grpSp>
        <p:nvGrpSpPr>
          <p:cNvPr id="27" name="Grupo 26">
            <a:extLst>
              <a:ext uri="{FF2B5EF4-FFF2-40B4-BE49-F238E27FC236}">
                <a16:creationId xmlns:a16="http://schemas.microsoft.com/office/drawing/2014/main" id="{FAD873FF-2A50-4EC0-9A8D-FE501FF554BA}"/>
              </a:ext>
            </a:extLst>
          </p:cNvPr>
          <p:cNvGrpSpPr/>
          <p:nvPr/>
        </p:nvGrpSpPr>
        <p:grpSpPr>
          <a:xfrm>
            <a:off x="251520" y="1196808"/>
            <a:ext cx="1872208" cy="4824480"/>
            <a:chOff x="251520" y="1196808"/>
            <a:chExt cx="1872208" cy="4824480"/>
          </a:xfrm>
        </p:grpSpPr>
        <p:sp>
          <p:nvSpPr>
            <p:cNvPr id="18" name="Rectángulo 73">
              <a:extLst>
                <a:ext uri="{FF2B5EF4-FFF2-40B4-BE49-F238E27FC236}">
                  <a16:creationId xmlns:a16="http://schemas.microsoft.com/office/drawing/2014/main" id="{6CDDE6E3-6287-43CE-8F33-8A3352F993E3}"/>
                </a:ext>
              </a:extLst>
            </p:cNvPr>
            <p:cNvSpPr/>
            <p:nvPr/>
          </p:nvSpPr>
          <p:spPr bwMode="auto">
            <a:xfrm rot="5400000">
              <a:off x="913129" y="5705931"/>
              <a:ext cx="553580"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24" name="10 Elipse">
              <a:extLst>
                <a:ext uri="{FF2B5EF4-FFF2-40B4-BE49-F238E27FC236}">
                  <a16:creationId xmlns:a16="http://schemas.microsoft.com/office/drawing/2014/main" id="{224B20E5-785D-4E77-834F-543021140A97}"/>
                </a:ext>
              </a:extLst>
            </p:cNvPr>
            <p:cNvSpPr/>
            <p:nvPr/>
          </p:nvSpPr>
          <p:spPr bwMode="auto">
            <a:xfrm>
              <a:off x="251520" y="4708151"/>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25" name="16 CuadroTexto">
              <a:extLst>
                <a:ext uri="{FF2B5EF4-FFF2-40B4-BE49-F238E27FC236}">
                  <a16:creationId xmlns:a16="http://schemas.microsoft.com/office/drawing/2014/main" id="{4520F09B-8A6E-48AD-8B26-A03E3C8426C3}"/>
                </a:ext>
              </a:extLst>
            </p:cNvPr>
            <p:cNvSpPr txBox="1"/>
            <p:nvPr/>
          </p:nvSpPr>
          <p:spPr bwMode="auto">
            <a:xfrm>
              <a:off x="338108" y="4904231"/>
              <a:ext cx="1764810" cy="397033"/>
            </a:xfrm>
            <a:prstGeom prst="rect">
              <a:avLst/>
            </a:prstGeom>
            <a:noFill/>
            <a:ln>
              <a:noFill/>
            </a:ln>
            <a:extLst>
              <a:ext uri="{FAA26D3D-D897-4be2-8F04-BA451C77F1D7}"/>
            </a:extLst>
          </p:spPr>
          <p:txBody>
            <a:bodyPr wrap="square" lIns="36000" rIns="36000">
              <a:spAutoFit/>
            </a:bodyPr>
            <a:lstStyle/>
            <a:p>
              <a:pPr algn="ctr">
                <a:lnSpc>
                  <a:spcPct val="90000"/>
                </a:lnSpc>
                <a:spcBef>
                  <a:spcPct val="0"/>
                </a:spcBef>
                <a:spcAft>
                  <a:spcPct val="35000"/>
                </a:spcAft>
                <a:defRPr/>
              </a:pPr>
              <a:r>
                <a:rPr lang="en-US" sz="1100" b="1" dirty="0">
                  <a:solidFill>
                    <a:srgbClr val="40DAFF">
                      <a:lumMod val="50000"/>
                    </a:srgbClr>
                  </a:solidFill>
                </a:rPr>
                <a:t>What lessons can there be learnt ?</a:t>
              </a:r>
            </a:p>
          </p:txBody>
        </p:sp>
        <p:sp>
          <p:nvSpPr>
            <p:cNvPr id="14" name="16 CuadroTexto">
              <a:extLst>
                <a:ext uri="{FF2B5EF4-FFF2-40B4-BE49-F238E27FC236}">
                  <a16:creationId xmlns:a16="http://schemas.microsoft.com/office/drawing/2014/main" id="{80D21A9D-F627-44B0-B64A-73EDDD870C46}"/>
                </a:ext>
              </a:extLst>
            </p:cNvPr>
            <p:cNvSpPr txBox="1"/>
            <p:nvPr/>
          </p:nvSpPr>
          <p:spPr bwMode="auto">
            <a:xfrm>
              <a:off x="328662" y="1844880"/>
              <a:ext cx="1764810" cy="492443"/>
            </a:xfrm>
            <a:prstGeom prst="rect">
              <a:avLst/>
            </a:prstGeom>
            <a:noFill/>
            <a:ln>
              <a:noFill/>
            </a:ln>
            <a:extLst>
              <a:ext uri="{FAA26D3D-D897-4be2-8F04-BA451C77F1D7}"/>
            </a:extLst>
          </p:spPr>
          <p:txBody>
            <a:bodyPr wrap="square">
              <a:spAutoFit/>
            </a:bodyPr>
            <a:lstStyle/>
            <a:p>
              <a:pPr algn="ctr">
                <a:defRPr/>
              </a:pPr>
              <a:r>
                <a:rPr lang="en-GB" sz="1100" b="1" dirty="0">
                  <a:solidFill>
                    <a:srgbClr val="40DAFF">
                      <a:lumMod val="50000"/>
                    </a:srgbClr>
                  </a:solidFill>
                </a:rPr>
                <a:t>Has anyone studied your kind of problems?</a:t>
              </a:r>
            </a:p>
            <a:p>
              <a:pPr algn="ctr">
                <a:defRPr/>
              </a:pPr>
              <a:endParaRPr lang="en-BZ" sz="400" b="1" dirty="0">
                <a:solidFill>
                  <a:srgbClr val="40DAFF">
                    <a:lumMod val="50000"/>
                  </a:srgbClr>
                </a:solidFill>
              </a:endParaRPr>
            </a:p>
          </p:txBody>
        </p:sp>
        <p:sp>
          <p:nvSpPr>
            <p:cNvPr id="15" name="Rectángulo 73">
              <a:extLst>
                <a:ext uri="{FF2B5EF4-FFF2-40B4-BE49-F238E27FC236}">
                  <a16:creationId xmlns:a16="http://schemas.microsoft.com/office/drawing/2014/main" id="{FBC18FB7-5CE7-4390-AAE9-628586292733}"/>
                </a:ext>
              </a:extLst>
            </p:cNvPr>
            <p:cNvSpPr/>
            <p:nvPr/>
          </p:nvSpPr>
          <p:spPr bwMode="auto">
            <a:xfrm rot="5400000">
              <a:off x="923531" y="1395490"/>
              <a:ext cx="474498"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a:solidFill>
                  <a:srgbClr val="00B0CA"/>
                </a:solidFill>
                <a:ea typeface="ＭＳ Ｐゴシック" pitchFamily="-32" charset="-128"/>
                <a:cs typeface="ＭＳ Ｐゴシック" charset="0"/>
              </a:endParaRPr>
            </a:p>
          </p:txBody>
        </p:sp>
        <p:sp>
          <p:nvSpPr>
            <p:cNvPr id="16" name="Rectángulo 73">
              <a:extLst>
                <a:ext uri="{FF2B5EF4-FFF2-40B4-BE49-F238E27FC236}">
                  <a16:creationId xmlns:a16="http://schemas.microsoft.com/office/drawing/2014/main" id="{477D8C14-B39E-439B-B231-320B9E6CC171}"/>
                </a:ext>
              </a:extLst>
            </p:cNvPr>
            <p:cNvSpPr/>
            <p:nvPr/>
          </p:nvSpPr>
          <p:spPr bwMode="auto">
            <a:xfrm rot="5400000">
              <a:off x="850447" y="2819080"/>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dirty="0">
                <a:solidFill>
                  <a:srgbClr val="00B0CA"/>
                </a:solidFill>
                <a:ea typeface="ＭＳ Ｐゴシック" pitchFamily="-32" charset="-128"/>
                <a:cs typeface="ＭＳ Ｐゴシック" charset="0"/>
              </a:endParaRPr>
            </a:p>
          </p:txBody>
        </p:sp>
        <p:sp>
          <p:nvSpPr>
            <p:cNvPr id="17" name="Rectángulo 73">
              <a:extLst>
                <a:ext uri="{FF2B5EF4-FFF2-40B4-BE49-F238E27FC236}">
                  <a16:creationId xmlns:a16="http://schemas.microsoft.com/office/drawing/2014/main" id="{9B8AD91B-5650-468F-A81B-8E98A015A6E3}"/>
                </a:ext>
              </a:extLst>
            </p:cNvPr>
            <p:cNvSpPr/>
            <p:nvPr/>
          </p:nvSpPr>
          <p:spPr bwMode="auto">
            <a:xfrm rot="5400000">
              <a:off x="850447" y="4321822"/>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22" name="10 Elipse">
              <a:extLst>
                <a:ext uri="{FF2B5EF4-FFF2-40B4-BE49-F238E27FC236}">
                  <a16:creationId xmlns:a16="http://schemas.microsoft.com/office/drawing/2014/main" id="{5AD79B22-B1F3-4479-A853-786D9C167EAD}"/>
                </a:ext>
              </a:extLst>
            </p:cNvPr>
            <p:cNvSpPr/>
            <p:nvPr/>
          </p:nvSpPr>
          <p:spPr bwMode="auto">
            <a:xfrm>
              <a:off x="251520" y="3240548"/>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23" name="16 CuadroTexto">
              <a:extLst>
                <a:ext uri="{FF2B5EF4-FFF2-40B4-BE49-F238E27FC236}">
                  <a16:creationId xmlns:a16="http://schemas.microsoft.com/office/drawing/2014/main" id="{FD33A479-E728-44EA-A7C7-ACA9F478E953}"/>
                </a:ext>
              </a:extLst>
            </p:cNvPr>
            <p:cNvSpPr txBox="1"/>
            <p:nvPr/>
          </p:nvSpPr>
          <p:spPr bwMode="auto">
            <a:xfrm>
              <a:off x="338108" y="3375965"/>
              <a:ext cx="1764810" cy="538609"/>
            </a:xfrm>
            <a:prstGeom prst="rect">
              <a:avLst/>
            </a:prstGeom>
            <a:noFill/>
            <a:ln>
              <a:noFill/>
            </a:ln>
            <a:extLst>
              <a:ext uri="{FAA26D3D-D897-4be2-8F04-BA451C77F1D7}"/>
            </a:extLst>
          </p:spPr>
          <p:txBody>
            <a:bodyPr wrap="square">
              <a:spAutoFit/>
            </a:bodyPr>
            <a:lstStyle/>
            <a:p>
              <a:pPr algn="ctr">
                <a:defRPr/>
              </a:pPr>
              <a:r>
                <a:rPr lang="en-GB" sz="1100" b="1" dirty="0">
                  <a:solidFill>
                    <a:srgbClr val="40DAFF">
                      <a:lumMod val="50000"/>
                    </a:srgbClr>
                  </a:solidFill>
                </a:rPr>
                <a:t>Are there studies of similar problems?</a:t>
              </a:r>
            </a:p>
            <a:p>
              <a:pPr algn="ctr">
                <a:defRPr/>
              </a:pPr>
              <a:endParaRPr lang="en-BZ" sz="700" b="1" dirty="0">
                <a:solidFill>
                  <a:srgbClr val="40DAFF">
                    <a:lumMod val="50000"/>
                  </a:srgbClr>
                </a:solidFill>
              </a:endParaRPr>
            </a:p>
          </p:txBody>
        </p:sp>
        <p:sp>
          <p:nvSpPr>
            <p:cNvPr id="26" name="10 Elipse">
              <a:extLst>
                <a:ext uri="{FF2B5EF4-FFF2-40B4-BE49-F238E27FC236}">
                  <a16:creationId xmlns:a16="http://schemas.microsoft.com/office/drawing/2014/main" id="{453BBAD8-8E38-42FF-A395-679BD13CAE6B}"/>
                </a:ext>
              </a:extLst>
            </p:cNvPr>
            <p:cNvSpPr/>
            <p:nvPr/>
          </p:nvSpPr>
          <p:spPr bwMode="auto">
            <a:xfrm>
              <a:off x="251520" y="1745606"/>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grpSp>
      <p:sp>
        <p:nvSpPr>
          <p:cNvPr id="30" name="16 CuadroTexto">
            <a:extLst>
              <a:ext uri="{FF2B5EF4-FFF2-40B4-BE49-F238E27FC236}">
                <a16:creationId xmlns:a16="http://schemas.microsoft.com/office/drawing/2014/main" id="{6F7E9743-8EFE-43EE-95CB-F37183B537D0}"/>
              </a:ext>
            </a:extLst>
          </p:cNvPr>
          <p:cNvSpPr txBox="1"/>
          <p:nvPr/>
        </p:nvSpPr>
        <p:spPr bwMode="auto">
          <a:xfrm>
            <a:off x="4433118" y="2148457"/>
            <a:ext cx="1764810" cy="492443"/>
          </a:xfrm>
          <a:prstGeom prst="rect">
            <a:avLst/>
          </a:prstGeom>
          <a:noFill/>
          <a:ln>
            <a:noFill/>
          </a:ln>
          <a:extLst>
            <a:ext uri="{FAA26D3D-D897-4be2-8F04-BA451C77F1D7}"/>
          </a:extLst>
        </p:spPr>
        <p:txBody>
          <a:bodyPr wrap="square">
            <a:spAutoFit/>
          </a:bodyPr>
          <a:lstStyle/>
          <a:p>
            <a:pPr algn="ctr">
              <a:defRPr/>
            </a:pPr>
            <a:r>
              <a:rPr lang="en-US" sz="1100" b="1" dirty="0">
                <a:solidFill>
                  <a:srgbClr val="40DAFF">
                    <a:lumMod val="50000"/>
                  </a:srgbClr>
                </a:solidFill>
              </a:rPr>
              <a:t>Why did you choose a certain model ?</a:t>
            </a:r>
          </a:p>
          <a:p>
            <a:pPr algn="ctr">
              <a:defRPr/>
            </a:pPr>
            <a:endParaRPr lang="en-BZ" sz="400" b="1" dirty="0">
              <a:solidFill>
                <a:srgbClr val="40DAFF">
                  <a:lumMod val="50000"/>
                </a:srgbClr>
              </a:solidFill>
            </a:endParaRPr>
          </a:p>
        </p:txBody>
      </p:sp>
      <p:sp>
        <p:nvSpPr>
          <p:cNvPr id="31" name="Rectángulo 73">
            <a:extLst>
              <a:ext uri="{FF2B5EF4-FFF2-40B4-BE49-F238E27FC236}">
                <a16:creationId xmlns:a16="http://schemas.microsoft.com/office/drawing/2014/main" id="{3BA4240C-EE2A-4FEB-B663-E3FF90B99EC0}"/>
              </a:ext>
            </a:extLst>
          </p:cNvPr>
          <p:cNvSpPr/>
          <p:nvPr/>
        </p:nvSpPr>
        <p:spPr bwMode="auto">
          <a:xfrm rot="5400000">
            <a:off x="5027987" y="1654500"/>
            <a:ext cx="474498"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a:solidFill>
                <a:srgbClr val="00B0CA"/>
              </a:solidFill>
              <a:ea typeface="ＭＳ Ｐゴシック" pitchFamily="-32" charset="-128"/>
              <a:cs typeface="ＭＳ Ｐゴシック" charset="0"/>
            </a:endParaRPr>
          </a:p>
        </p:txBody>
      </p:sp>
      <p:sp>
        <p:nvSpPr>
          <p:cNvPr id="33" name="Rectángulo 73">
            <a:extLst>
              <a:ext uri="{FF2B5EF4-FFF2-40B4-BE49-F238E27FC236}">
                <a16:creationId xmlns:a16="http://schemas.microsoft.com/office/drawing/2014/main" id="{BD01A0DE-23F6-4E00-AB01-8CFF000A1F7A}"/>
              </a:ext>
            </a:extLst>
          </p:cNvPr>
          <p:cNvSpPr/>
          <p:nvPr/>
        </p:nvSpPr>
        <p:spPr bwMode="auto">
          <a:xfrm rot="5400000">
            <a:off x="4461234" y="3571758"/>
            <a:ext cx="1620000"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34" name="Rectángulo 73">
            <a:extLst>
              <a:ext uri="{FF2B5EF4-FFF2-40B4-BE49-F238E27FC236}">
                <a16:creationId xmlns:a16="http://schemas.microsoft.com/office/drawing/2014/main" id="{9CB3EA07-0CC8-4CF6-A135-1D2F4B116B77}"/>
              </a:ext>
            </a:extLst>
          </p:cNvPr>
          <p:cNvSpPr/>
          <p:nvPr/>
        </p:nvSpPr>
        <p:spPr bwMode="auto">
          <a:xfrm rot="5400000">
            <a:off x="4954903" y="5594382"/>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35" name="10 Elipse">
            <a:extLst>
              <a:ext uri="{FF2B5EF4-FFF2-40B4-BE49-F238E27FC236}">
                <a16:creationId xmlns:a16="http://schemas.microsoft.com/office/drawing/2014/main" id="{5B5E2BC9-0F29-40B0-B073-9B8B5009B574}"/>
              </a:ext>
            </a:extLst>
          </p:cNvPr>
          <p:cNvSpPr/>
          <p:nvPr/>
        </p:nvSpPr>
        <p:spPr bwMode="auto">
          <a:xfrm>
            <a:off x="4355976" y="4513108"/>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36" name="16 CuadroTexto">
            <a:extLst>
              <a:ext uri="{FF2B5EF4-FFF2-40B4-BE49-F238E27FC236}">
                <a16:creationId xmlns:a16="http://schemas.microsoft.com/office/drawing/2014/main" id="{7CAD1DB5-7F8A-4E8A-B160-D6B9289B4C5B}"/>
              </a:ext>
            </a:extLst>
          </p:cNvPr>
          <p:cNvSpPr txBox="1"/>
          <p:nvPr/>
        </p:nvSpPr>
        <p:spPr bwMode="auto">
          <a:xfrm>
            <a:off x="4442564" y="4648525"/>
            <a:ext cx="1764810" cy="430887"/>
          </a:xfrm>
          <a:prstGeom prst="rect">
            <a:avLst/>
          </a:prstGeom>
          <a:noFill/>
          <a:ln>
            <a:noFill/>
          </a:ln>
          <a:extLst>
            <a:ext uri="{FAA26D3D-D897-4be2-8F04-BA451C77F1D7}"/>
          </a:extLst>
        </p:spPr>
        <p:txBody>
          <a:bodyPr wrap="square">
            <a:spAutoFit/>
          </a:bodyPr>
          <a:lstStyle/>
          <a:p>
            <a:pPr algn="ctr">
              <a:defRPr/>
            </a:pPr>
            <a:r>
              <a:rPr lang="en-US" sz="1100" b="1" dirty="0">
                <a:solidFill>
                  <a:srgbClr val="40DAFF">
                    <a:lumMod val="50000"/>
                  </a:srgbClr>
                </a:solidFill>
              </a:rPr>
              <a:t>What is new in your study?</a:t>
            </a:r>
            <a:endParaRPr lang="en-BZ" sz="700" b="1" dirty="0">
              <a:solidFill>
                <a:srgbClr val="40DAFF">
                  <a:lumMod val="50000"/>
                </a:srgbClr>
              </a:solidFill>
            </a:endParaRPr>
          </a:p>
        </p:txBody>
      </p:sp>
      <p:sp>
        <p:nvSpPr>
          <p:cNvPr id="37" name="10 Elipse">
            <a:extLst>
              <a:ext uri="{FF2B5EF4-FFF2-40B4-BE49-F238E27FC236}">
                <a16:creationId xmlns:a16="http://schemas.microsoft.com/office/drawing/2014/main" id="{04B985A5-9246-414A-B417-D52A8C127766}"/>
              </a:ext>
            </a:extLst>
          </p:cNvPr>
          <p:cNvSpPr/>
          <p:nvPr/>
        </p:nvSpPr>
        <p:spPr bwMode="auto">
          <a:xfrm>
            <a:off x="4355976" y="2004616"/>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38" name="38 Rectángulo">
            <a:extLst>
              <a:ext uri="{FF2B5EF4-FFF2-40B4-BE49-F238E27FC236}">
                <a16:creationId xmlns:a16="http://schemas.microsoft.com/office/drawing/2014/main" id="{5BC1C520-9A2E-423C-A141-8DC0BCA37764}"/>
              </a:ext>
            </a:extLst>
          </p:cNvPr>
          <p:cNvSpPr/>
          <p:nvPr/>
        </p:nvSpPr>
        <p:spPr bwMode="auto">
          <a:xfrm>
            <a:off x="6179724" y="1271067"/>
            <a:ext cx="2712755" cy="2661989"/>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36000" tIns="45720" rIns="3600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Innovative model</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The MDP seems to be a good model to create a player’s valuation metric:</a:t>
            </a:r>
          </a:p>
          <a:p>
            <a:pPr marL="354013" lvl="1" indent="-176213" defTabSz="684213" fontAlgn="base">
              <a:spcBef>
                <a:spcPts val="300"/>
              </a:spcBef>
              <a:buClr>
                <a:schemeClr val="tx2"/>
              </a:buClr>
              <a:buFont typeface="Wingdings" panose="05000000000000000000" pitchFamily="2" charset="2"/>
              <a:buChar char="§"/>
            </a:pPr>
            <a:r>
              <a:rPr lang="en-US" sz="1050" b="1" kern="0" dirty="0">
                <a:solidFill>
                  <a:srgbClr val="000000"/>
                </a:solidFill>
                <a:cs typeface="Arial" pitchFamily="34" charset="0"/>
              </a:rPr>
              <a:t>Model treatment decisions under uncertainty </a:t>
            </a:r>
            <a:r>
              <a:rPr lang="en-US" sz="1050" kern="0" dirty="0">
                <a:solidFill>
                  <a:srgbClr val="000000"/>
                </a:solidFill>
                <a:cs typeface="Arial" pitchFamily="34" charset="0"/>
              </a:rPr>
              <a:t>(which is the action that leaves you nearer to score?)</a:t>
            </a:r>
          </a:p>
          <a:p>
            <a:pPr marL="354013" lvl="1" indent="-176213" defTabSz="684213" fontAlgn="base">
              <a:spcBef>
                <a:spcPts val="300"/>
              </a:spcBef>
              <a:buClr>
                <a:schemeClr val="tx2"/>
              </a:buClr>
              <a:buFont typeface="Wingdings" panose="05000000000000000000" pitchFamily="2" charset="2"/>
              <a:buChar char="§"/>
            </a:pPr>
            <a:r>
              <a:rPr lang="en-US" sz="1050" b="1" kern="0" dirty="0">
                <a:solidFill>
                  <a:srgbClr val="000000"/>
                </a:solidFill>
                <a:cs typeface="Arial" pitchFamily="34" charset="0"/>
              </a:rPr>
              <a:t>It rewards and penalizes each action on its context by how near  the action player is to score </a:t>
            </a:r>
            <a:endParaRPr lang="en-US" sz="1050" kern="0" dirty="0">
              <a:solidFill>
                <a:srgbClr val="000000"/>
              </a:solidFill>
              <a:cs typeface="Arial" pitchFamily="34" charset="0"/>
            </a:endParaRPr>
          </a:p>
          <a:p>
            <a:pPr marL="173038" lvl="1"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The AD-tree seems to be a good way to classify players actions. </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It is impossible to calculate all possible combinations of events on a MDP</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Need to narrow possible transitions between states</a:t>
            </a:r>
          </a:p>
          <a:p>
            <a:pPr marL="173038" lvl="1" indent="-173038" defTabSz="684213" fontAlgn="base">
              <a:spcBef>
                <a:spcPts val="300"/>
              </a:spcBef>
              <a:buClr>
                <a:schemeClr val="tx2"/>
              </a:buClr>
              <a:buFont typeface="Arial" panose="020B0604020202020204" pitchFamily="34" charset="0"/>
              <a:buChar char="&gt;"/>
            </a:pPr>
            <a:endParaRPr lang="en-US" sz="1050" kern="0" dirty="0">
              <a:solidFill>
                <a:srgbClr val="000000"/>
              </a:solidFill>
              <a:cs typeface="Arial" pitchFamily="34" charset="0"/>
            </a:endParaRPr>
          </a:p>
        </p:txBody>
      </p:sp>
      <p:sp>
        <p:nvSpPr>
          <p:cNvPr id="40" name="38 Rectángulo">
            <a:extLst>
              <a:ext uri="{FF2B5EF4-FFF2-40B4-BE49-F238E27FC236}">
                <a16:creationId xmlns:a16="http://schemas.microsoft.com/office/drawing/2014/main" id="{3601C8D9-17F0-4183-BA71-5A599B6934AD}"/>
              </a:ext>
            </a:extLst>
          </p:cNvPr>
          <p:cNvSpPr/>
          <p:nvPr/>
        </p:nvSpPr>
        <p:spPr bwMode="auto">
          <a:xfrm>
            <a:off x="6179724" y="4437112"/>
            <a:ext cx="2712755" cy="1512168"/>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36000" tIns="45720" rIns="3600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Creation of  a time series measure valuation for players to see potential </a:t>
            </a:r>
            <a:r>
              <a:rPr lang="en-US" sz="1100" kern="0" dirty="0" err="1">
                <a:solidFill>
                  <a:srgbClr val="000000"/>
                </a:solidFill>
                <a:cs typeface="Arial" pitchFamily="34" charset="0"/>
              </a:rPr>
              <a:t>hirings</a:t>
            </a:r>
            <a:r>
              <a:rPr lang="en-US" sz="1100" kern="0" dirty="0">
                <a:solidFill>
                  <a:srgbClr val="000000"/>
                </a:solidFill>
                <a:cs typeface="Arial" pitchFamily="34" charset="0"/>
              </a:rPr>
              <a:t>/ firings during a season</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Usage of MDP to create a time-series measure performance</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(Maybe) Usage of a this model in the Linköping Dataset</a:t>
            </a:r>
          </a:p>
        </p:txBody>
      </p:sp>
      <p:sp>
        <p:nvSpPr>
          <p:cNvPr id="32" name="Rectangle 1">
            <a:extLst>
              <a:ext uri="{FF2B5EF4-FFF2-40B4-BE49-F238E27FC236}">
                <a16:creationId xmlns:a16="http://schemas.microsoft.com/office/drawing/2014/main" id="{C4C0DC66-B8AD-41C8-9FF6-3B7523576043}"/>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65820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44 Rectángulo redondeado">
            <a:extLst>
              <a:ext uri="{FF2B5EF4-FFF2-40B4-BE49-F238E27FC236}">
                <a16:creationId xmlns:a16="http://schemas.microsoft.com/office/drawing/2014/main" id="{E57D4FC0-05DB-4D64-B901-854279D889B5}"/>
              </a:ext>
            </a:extLst>
          </p:cNvPr>
          <p:cNvSpPr/>
          <p:nvPr/>
        </p:nvSpPr>
        <p:spPr bwMode="auto">
          <a:xfrm>
            <a:off x="780728" y="3897391"/>
            <a:ext cx="8254479" cy="565509"/>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022"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a:xfrm>
            <a:off x="511174" y="287338"/>
            <a:ext cx="8632825" cy="837406"/>
          </a:xfrm>
        </p:spPr>
        <p:txBody>
          <a:bodyPr/>
          <a:lstStyle/>
          <a:p>
            <a:r>
              <a:rPr lang="en-GB" dirty="0"/>
              <a:t>IT IS CRUCIAL FOR ICE HOCKEY </a:t>
            </a:r>
            <a:r>
              <a:rPr lang="en-US" dirty="0"/>
              <a:t>TEAMS TO UNDERSTAND GAME DYNAMICS TO IMPROVE THEIR PLAYING PERFORMANCE</a:t>
            </a:r>
            <a:endParaRPr lang="en-GB" dirty="0"/>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a:t>
            </a:r>
            <a:r>
              <a:rPr lang="en-US" dirty="0"/>
              <a:t>Introduction to the Hockey Project</a:t>
            </a:r>
            <a:endParaRPr lang="en-CA" dirty="0"/>
          </a:p>
        </p:txBody>
      </p:sp>
      <p:sp>
        <p:nvSpPr>
          <p:cNvPr id="9" name="24 Rectángulo">
            <a:extLst>
              <a:ext uri="{FF2B5EF4-FFF2-40B4-BE49-F238E27FC236}">
                <a16:creationId xmlns:a16="http://schemas.microsoft.com/office/drawing/2014/main" id="{5AA8A986-E1A3-4146-83E6-8649341127E0}"/>
              </a:ext>
            </a:extLst>
          </p:cNvPr>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Understanding players’ performance and finding successful scoring strategies are key elements to improve team’s performance and optimize asset management</a:t>
            </a:r>
          </a:p>
        </p:txBody>
      </p:sp>
      <p:grpSp>
        <p:nvGrpSpPr>
          <p:cNvPr id="11" name="49 Grupo">
            <a:extLst>
              <a:ext uri="{FF2B5EF4-FFF2-40B4-BE49-F238E27FC236}">
                <a16:creationId xmlns:a16="http://schemas.microsoft.com/office/drawing/2014/main" id="{4514AF06-55CF-4B63-9CF2-65840452DBD9}"/>
              </a:ext>
            </a:extLst>
          </p:cNvPr>
          <p:cNvGrpSpPr/>
          <p:nvPr/>
        </p:nvGrpSpPr>
        <p:grpSpPr>
          <a:xfrm>
            <a:off x="317989" y="1114566"/>
            <a:ext cx="8508023" cy="278093"/>
            <a:chOff x="631582" y="1134683"/>
            <a:chExt cx="8642593" cy="278093"/>
          </a:xfrm>
        </p:grpSpPr>
        <p:sp>
          <p:nvSpPr>
            <p:cNvPr id="12" name="8 Marcador de texto">
              <a:extLst>
                <a:ext uri="{FF2B5EF4-FFF2-40B4-BE49-F238E27FC236}">
                  <a16:creationId xmlns:a16="http://schemas.microsoft.com/office/drawing/2014/main" id="{DFB309CB-F540-475C-AA29-1B1DADB33F1D}"/>
                </a:ext>
              </a:extLst>
            </p:cNvPr>
            <p:cNvSpPr txBox="1">
              <a:spLocks/>
            </p:cNvSpPr>
            <p:nvPr/>
          </p:nvSpPr>
          <p:spPr>
            <a:xfrm>
              <a:off x="631582" y="1134683"/>
              <a:ext cx="8642593" cy="261720"/>
            </a:xfrm>
            <a:prstGeom prst="rect">
              <a:avLst/>
            </a:prstGeom>
            <a:solidFill>
              <a:schemeClr val="bg1"/>
            </a:solid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IN" sz="1400" b="1" dirty="0">
                  <a:solidFill>
                    <a:srgbClr val="00B0CA"/>
                  </a:solidFill>
                  <a:ea typeface="ＭＳ Ｐゴシック" pitchFamily="34" charset="-128"/>
                </a:rPr>
                <a:t>Common statistics for ice hockey</a:t>
              </a:r>
              <a:r>
                <a:rPr lang="en-IN" sz="1400" b="1" baseline="30000" dirty="0">
                  <a:solidFill>
                    <a:srgbClr val="00B0CA"/>
                  </a:solidFill>
                  <a:ea typeface="ＭＳ Ｐゴシック" pitchFamily="34" charset="-128"/>
                </a:rPr>
                <a:t>1</a:t>
              </a:r>
            </a:p>
          </p:txBody>
        </p:sp>
        <p:cxnSp>
          <p:nvCxnSpPr>
            <p:cNvPr id="13" name="51 Conector recto">
              <a:extLst>
                <a:ext uri="{FF2B5EF4-FFF2-40B4-BE49-F238E27FC236}">
                  <a16:creationId xmlns:a16="http://schemas.microsoft.com/office/drawing/2014/main" id="{D1E4C23A-3A23-4B2E-987F-85CDB011DC0A}"/>
                </a:ext>
              </a:extLst>
            </p:cNvPr>
            <p:cNvCxnSpPr/>
            <p:nvPr/>
          </p:nvCxnSpPr>
          <p:spPr>
            <a:xfrm>
              <a:off x="631582" y="1412776"/>
              <a:ext cx="8642593"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6" name="36 Rectángulo">
            <a:extLst>
              <a:ext uri="{FF2B5EF4-FFF2-40B4-BE49-F238E27FC236}">
                <a16:creationId xmlns:a16="http://schemas.microsoft.com/office/drawing/2014/main" id="{9A9F64CE-281E-42ED-BA3A-22A65A029D27}"/>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https://en.wikipedia.org/wiki/Analytics_(ice_hockey)</a:t>
            </a:r>
          </a:p>
        </p:txBody>
      </p:sp>
      <p:sp>
        <p:nvSpPr>
          <p:cNvPr id="27" name="5 Rectángulo">
            <a:extLst>
              <a:ext uri="{FF2B5EF4-FFF2-40B4-BE49-F238E27FC236}">
                <a16:creationId xmlns:a16="http://schemas.microsoft.com/office/drawing/2014/main" id="{773B5371-C531-4F82-ACCB-248BD31728F9}"/>
              </a:ext>
            </a:extLst>
          </p:cNvPr>
          <p:cNvSpPr/>
          <p:nvPr/>
        </p:nvSpPr>
        <p:spPr bwMode="auto">
          <a:xfrm>
            <a:off x="2872730"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rPr>
              <a:t>Corsi</a:t>
            </a:r>
            <a:endParaRPr lang="es-ES" sz="1400" b="1" baseline="30000" dirty="0">
              <a:solidFill>
                <a:schemeClr val="bg1"/>
              </a:solidFill>
            </a:endParaRPr>
          </a:p>
        </p:txBody>
      </p:sp>
      <p:sp>
        <p:nvSpPr>
          <p:cNvPr id="29" name="69 Rectángulo">
            <a:extLst>
              <a:ext uri="{FF2B5EF4-FFF2-40B4-BE49-F238E27FC236}">
                <a16:creationId xmlns:a16="http://schemas.microsoft.com/office/drawing/2014/main" id="{4BCEA053-24E7-4D62-943F-B4E465AE7323}"/>
              </a:ext>
            </a:extLst>
          </p:cNvPr>
          <p:cNvSpPr/>
          <p:nvPr/>
        </p:nvSpPr>
        <p:spPr bwMode="auto">
          <a:xfrm>
            <a:off x="4998496"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err="1">
                <a:ln>
                  <a:noFill/>
                </a:ln>
                <a:solidFill>
                  <a:schemeClr val="bg1"/>
                </a:solidFill>
                <a:latin typeface="Arial" charset="0"/>
                <a:ea typeface="ＭＳ Ｐゴシック" charset="-128"/>
                <a:cs typeface="ＭＳ Ｐゴシック" charset="-128"/>
              </a:rPr>
              <a:t>Fenwick</a:t>
            </a:r>
            <a:endParaRPr kumimoji="0" lang="en-US" sz="1400" b="1" i="0" u="none" strike="noStrike" cap="none" normalizeH="0" baseline="0" dirty="0">
              <a:ln>
                <a:noFill/>
              </a:ln>
              <a:solidFill>
                <a:schemeClr val="bg1"/>
              </a:solidFill>
              <a:latin typeface="Arial" charset="0"/>
              <a:ea typeface="ＭＳ Ｐゴシック" charset="-128"/>
              <a:cs typeface="ＭＳ Ｐゴシック" charset="-128"/>
            </a:endParaRPr>
          </a:p>
        </p:txBody>
      </p:sp>
      <p:sp>
        <p:nvSpPr>
          <p:cNvPr id="30" name="8 CuadroTexto">
            <a:extLst>
              <a:ext uri="{FF2B5EF4-FFF2-40B4-BE49-F238E27FC236}">
                <a16:creationId xmlns:a16="http://schemas.microsoft.com/office/drawing/2014/main" id="{5E4FB5B0-35FC-4D33-A71A-E5766DDB8604}"/>
              </a:ext>
            </a:extLst>
          </p:cNvPr>
          <p:cNvSpPr txBox="1"/>
          <p:nvPr/>
        </p:nvSpPr>
        <p:spPr bwMode="auto">
          <a:xfrm>
            <a:off x="2801735" y="2261399"/>
            <a:ext cx="2157684" cy="130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600"/>
              </a:spcAft>
            </a:pPr>
            <a:r>
              <a:rPr lang="en-US" dirty="0">
                <a:solidFill>
                  <a:schemeClr val="tx1"/>
                </a:solidFill>
                <a:latin typeface="+mj-lt"/>
              </a:rPr>
              <a:t>Shot attempts (SAT) is the sum of shots on goal, missed shots and blocked shots.</a:t>
            </a:r>
          </a:p>
          <a:p>
            <a:pPr>
              <a:spcAft>
                <a:spcPts val="600"/>
              </a:spcAft>
            </a:pPr>
            <a:r>
              <a:rPr lang="en-US" dirty="0">
                <a:solidFill>
                  <a:schemeClr val="tx1"/>
                </a:solidFill>
                <a:latin typeface="+mj-lt"/>
              </a:rPr>
              <a:t>Used to approximate puck possession – the length of time a player's team controls the puck </a:t>
            </a:r>
          </a:p>
        </p:txBody>
      </p:sp>
      <p:sp>
        <p:nvSpPr>
          <p:cNvPr id="31" name="80 CuadroTexto">
            <a:extLst>
              <a:ext uri="{FF2B5EF4-FFF2-40B4-BE49-F238E27FC236}">
                <a16:creationId xmlns:a16="http://schemas.microsoft.com/office/drawing/2014/main" id="{F72AA0B8-390B-47FB-BC7D-CCF3279C54BF}"/>
              </a:ext>
            </a:extLst>
          </p:cNvPr>
          <p:cNvSpPr txBox="1"/>
          <p:nvPr/>
        </p:nvSpPr>
        <p:spPr bwMode="auto">
          <a:xfrm>
            <a:off x="4873240" y="2261399"/>
            <a:ext cx="2089079" cy="1623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marL="171450" lvl="0" indent="-171450">
              <a:spcAft>
                <a:spcPts val="600"/>
              </a:spcAft>
              <a:buFont typeface="Arial" panose="020B0604020202020204" pitchFamily="34" charset="0"/>
              <a:buChar char="•"/>
            </a:pPr>
            <a:r>
              <a:rPr lang="en-US" sz="1050" dirty="0">
                <a:latin typeface="+mj-lt"/>
              </a:rPr>
              <a:t>Unblocked shot attempts (USAT) is a variant of </a:t>
            </a:r>
            <a:r>
              <a:rPr lang="en-US" sz="1050" dirty="0" err="1">
                <a:latin typeface="+mj-lt"/>
              </a:rPr>
              <a:t>Corsi</a:t>
            </a:r>
            <a:r>
              <a:rPr lang="en-US" sz="1050" dirty="0">
                <a:latin typeface="+mj-lt"/>
              </a:rPr>
              <a:t> that counts only shots on goal and missed shots; </a:t>
            </a:r>
            <a:r>
              <a:rPr lang="en-US" sz="1050" b="1" dirty="0">
                <a:latin typeface="+mj-lt"/>
              </a:rPr>
              <a:t>blocked shots are not included. </a:t>
            </a:r>
          </a:p>
          <a:p>
            <a:pPr marL="171450" lvl="0" indent="-171450">
              <a:spcAft>
                <a:spcPts val="600"/>
              </a:spcAft>
              <a:buFont typeface="Arial" panose="020B0604020202020204" pitchFamily="34" charset="0"/>
              <a:buChar char="•"/>
            </a:pPr>
            <a:r>
              <a:rPr lang="en-US" sz="1050" dirty="0">
                <a:latin typeface="+mj-lt"/>
              </a:rPr>
              <a:t>It is viewed as having a stronger correlation to scoring chances</a:t>
            </a:r>
          </a:p>
        </p:txBody>
      </p:sp>
      <p:sp>
        <p:nvSpPr>
          <p:cNvPr id="32" name="Oval 68">
            <a:extLst>
              <a:ext uri="{FF2B5EF4-FFF2-40B4-BE49-F238E27FC236}">
                <a16:creationId xmlns:a16="http://schemas.microsoft.com/office/drawing/2014/main" id="{9DCCD4D8-EFEF-489A-BAC0-2A58B098DE61}"/>
              </a:ext>
            </a:extLst>
          </p:cNvPr>
          <p:cNvSpPr/>
          <p:nvPr/>
        </p:nvSpPr>
        <p:spPr>
          <a:xfrm>
            <a:off x="273476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2</a:t>
            </a:r>
          </a:p>
        </p:txBody>
      </p:sp>
      <p:sp>
        <p:nvSpPr>
          <p:cNvPr id="33" name="Oval 68">
            <a:extLst>
              <a:ext uri="{FF2B5EF4-FFF2-40B4-BE49-F238E27FC236}">
                <a16:creationId xmlns:a16="http://schemas.microsoft.com/office/drawing/2014/main" id="{A6198F2A-71A6-409E-875B-60042393AF5C}"/>
              </a:ext>
            </a:extLst>
          </p:cNvPr>
          <p:cNvSpPr/>
          <p:nvPr/>
        </p:nvSpPr>
        <p:spPr>
          <a:xfrm>
            <a:off x="488247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3</a:t>
            </a:r>
          </a:p>
        </p:txBody>
      </p:sp>
      <p:sp>
        <p:nvSpPr>
          <p:cNvPr id="34" name="22 Rectángulo">
            <a:extLst>
              <a:ext uri="{FF2B5EF4-FFF2-40B4-BE49-F238E27FC236}">
                <a16:creationId xmlns:a16="http://schemas.microsoft.com/office/drawing/2014/main" id="{CFD4D9AA-1729-49D1-87A6-FDE7E23846FF}"/>
              </a:ext>
            </a:extLst>
          </p:cNvPr>
          <p:cNvSpPr/>
          <p:nvPr/>
        </p:nvSpPr>
        <p:spPr bwMode="auto">
          <a:xfrm>
            <a:off x="780728"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cs typeface="ＭＳ Ｐゴシック" charset="-128"/>
              </a:rPr>
              <a:t>+/-</a:t>
            </a:r>
          </a:p>
        </p:txBody>
      </p:sp>
      <p:sp>
        <p:nvSpPr>
          <p:cNvPr id="35" name="23 CuadroTexto">
            <a:extLst>
              <a:ext uri="{FF2B5EF4-FFF2-40B4-BE49-F238E27FC236}">
                <a16:creationId xmlns:a16="http://schemas.microsoft.com/office/drawing/2014/main" id="{36BA0F78-572C-4668-A4D0-AEF7F46539C5}"/>
              </a:ext>
            </a:extLst>
          </p:cNvPr>
          <p:cNvSpPr txBox="1"/>
          <p:nvPr/>
        </p:nvSpPr>
        <p:spPr bwMode="auto">
          <a:xfrm>
            <a:off x="721874" y="2261399"/>
            <a:ext cx="211680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r>
              <a:rPr lang="en-US" dirty="0">
                <a:solidFill>
                  <a:schemeClr val="tx1"/>
                </a:solidFill>
                <a:latin typeface="+mj-lt"/>
              </a:rPr>
              <a:t>A player is given +1 if he is on the field while his team scores and -1 if the other team scores. </a:t>
            </a:r>
          </a:p>
          <a:p>
            <a:r>
              <a:rPr lang="en-US" dirty="0">
                <a:solidFill>
                  <a:schemeClr val="tx1"/>
                </a:solidFill>
                <a:latin typeface="+mj-lt"/>
              </a:rPr>
              <a:t>The difference on scores received by that player is his evaluation</a:t>
            </a:r>
          </a:p>
          <a:p>
            <a:endParaRPr lang="es-ES" dirty="0">
              <a:solidFill>
                <a:schemeClr val="tx1"/>
              </a:solidFill>
              <a:latin typeface="+mj-lt"/>
            </a:endParaRPr>
          </a:p>
        </p:txBody>
      </p:sp>
      <p:sp>
        <p:nvSpPr>
          <p:cNvPr id="36" name="Oval 68">
            <a:extLst>
              <a:ext uri="{FF2B5EF4-FFF2-40B4-BE49-F238E27FC236}">
                <a16:creationId xmlns:a16="http://schemas.microsoft.com/office/drawing/2014/main" id="{9222FD50-B7D2-4D78-B1AC-940D8AB5FC10}"/>
              </a:ext>
            </a:extLst>
          </p:cNvPr>
          <p:cNvSpPr/>
          <p:nvPr/>
        </p:nvSpPr>
        <p:spPr>
          <a:xfrm>
            <a:off x="675694"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1</a:t>
            </a:r>
          </a:p>
        </p:txBody>
      </p:sp>
      <p:sp>
        <p:nvSpPr>
          <p:cNvPr id="37" name="27 Rectángulo">
            <a:extLst>
              <a:ext uri="{FF2B5EF4-FFF2-40B4-BE49-F238E27FC236}">
                <a16:creationId xmlns:a16="http://schemas.microsoft.com/office/drawing/2014/main" id="{C8881519-1171-4F72-A960-43F3D4DD4A46}"/>
              </a:ext>
            </a:extLst>
          </p:cNvPr>
          <p:cNvSpPr/>
          <p:nvPr/>
        </p:nvSpPr>
        <p:spPr bwMode="auto">
          <a:xfrm>
            <a:off x="7072984"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ES" sz="1400" b="1" dirty="0">
                <a:solidFill>
                  <a:schemeClr val="bg1"/>
                </a:solidFill>
                <a:latin typeface="Arial" charset="0"/>
                <a:ea typeface="ＭＳ Ｐゴシック" charset="-128"/>
                <a:cs typeface="ＭＳ Ｐゴシック" charset="-128"/>
              </a:rPr>
              <a:t>PDO</a:t>
            </a:r>
            <a:endParaRPr kumimoji="0" lang="en-US" sz="1400" b="1" i="0" u="none" strike="noStrike" cap="none" normalizeH="0" baseline="0" dirty="0">
              <a:ln>
                <a:noFill/>
              </a:ln>
              <a:solidFill>
                <a:schemeClr val="bg1"/>
              </a:solidFill>
              <a:latin typeface="Arial" charset="0"/>
              <a:ea typeface="ＭＳ Ｐゴシック" charset="-128"/>
              <a:cs typeface="ＭＳ Ｐゴシック" charset="-128"/>
            </a:endParaRPr>
          </a:p>
        </p:txBody>
      </p:sp>
      <p:sp>
        <p:nvSpPr>
          <p:cNvPr id="38" name="28 CuadroTexto">
            <a:extLst>
              <a:ext uri="{FF2B5EF4-FFF2-40B4-BE49-F238E27FC236}">
                <a16:creationId xmlns:a16="http://schemas.microsoft.com/office/drawing/2014/main" id="{1547C6BB-C87C-4969-A336-F5BEB507AF39}"/>
              </a:ext>
            </a:extLst>
          </p:cNvPr>
          <p:cNvSpPr txBox="1"/>
          <p:nvPr/>
        </p:nvSpPr>
        <p:spPr bwMode="auto">
          <a:xfrm>
            <a:off x="7003741" y="2261399"/>
            <a:ext cx="2088462"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lvl="0">
              <a:spcAft>
                <a:spcPts val="600"/>
              </a:spcAft>
            </a:pPr>
            <a:r>
              <a:rPr lang="en-US" dirty="0">
                <a:solidFill>
                  <a:srgbClr val="000000"/>
                </a:solidFill>
                <a:latin typeface="+mj-lt"/>
              </a:rPr>
              <a:t>PDO, ( SPSV%) is the sum of a team's shooting percentage and its save percentage. </a:t>
            </a:r>
          </a:p>
          <a:p>
            <a:pPr lvl="0">
              <a:spcAft>
                <a:spcPts val="600"/>
              </a:spcAft>
            </a:pPr>
            <a:r>
              <a:rPr lang="en-US" dirty="0">
                <a:solidFill>
                  <a:srgbClr val="000000"/>
                </a:solidFill>
                <a:latin typeface="+mj-lt"/>
              </a:rPr>
              <a:t>PDO is usually measured at even strength, </a:t>
            </a:r>
          </a:p>
          <a:p>
            <a:pPr lvl="0">
              <a:spcAft>
                <a:spcPts val="600"/>
              </a:spcAft>
            </a:pPr>
            <a:r>
              <a:rPr lang="en-US" dirty="0">
                <a:solidFill>
                  <a:srgbClr val="000000"/>
                </a:solidFill>
                <a:latin typeface="+mj-lt"/>
              </a:rPr>
              <a:t>is often viewed as a proxy for how lucky a team is. </a:t>
            </a:r>
          </a:p>
        </p:txBody>
      </p:sp>
      <p:sp>
        <p:nvSpPr>
          <p:cNvPr id="39" name="Oval 68">
            <a:extLst>
              <a:ext uri="{FF2B5EF4-FFF2-40B4-BE49-F238E27FC236}">
                <a16:creationId xmlns:a16="http://schemas.microsoft.com/office/drawing/2014/main" id="{E038E4C7-45E1-427A-B60A-F1C23F0FD746}"/>
              </a:ext>
            </a:extLst>
          </p:cNvPr>
          <p:cNvSpPr/>
          <p:nvPr/>
        </p:nvSpPr>
        <p:spPr>
          <a:xfrm>
            <a:off x="696679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4</a:t>
            </a:r>
          </a:p>
        </p:txBody>
      </p:sp>
      <p:sp>
        <p:nvSpPr>
          <p:cNvPr id="40" name="Rectángulo 39">
            <a:extLst>
              <a:ext uri="{FF2B5EF4-FFF2-40B4-BE49-F238E27FC236}">
                <a16:creationId xmlns:a16="http://schemas.microsoft.com/office/drawing/2014/main" id="{F8A0E9BC-5576-41CC-AB7C-3E62A81561B3}"/>
              </a:ext>
            </a:extLst>
          </p:cNvPr>
          <p:cNvSpPr/>
          <p:nvPr/>
        </p:nvSpPr>
        <p:spPr>
          <a:xfrm>
            <a:off x="2747341" y="3962112"/>
            <a:ext cx="2017969" cy="430887"/>
          </a:xfrm>
          <a:prstGeom prst="rect">
            <a:avLst/>
          </a:prstGeom>
        </p:spPr>
        <p:txBody>
          <a:bodyPr wrap="square">
            <a:spAutoFit/>
          </a:bodyPr>
          <a:lstStyle/>
          <a:p>
            <a:pPr algn="ctr"/>
            <a:r>
              <a:rPr lang="en-US" sz="1100" i="1" dirty="0" err="1">
                <a:latin typeface="Arial" panose="020B0604020202020204" pitchFamily="34" charset="0"/>
              </a:rPr>
              <a:t>Corsi</a:t>
            </a:r>
            <a:r>
              <a:rPr lang="en-US" sz="1100" i="1" dirty="0">
                <a:latin typeface="Arial" panose="020B0604020202020204" pitchFamily="34" charset="0"/>
              </a:rPr>
              <a:t> = Shot attempts FOR – Shot Attempts AGAINST</a:t>
            </a:r>
            <a:endParaRPr lang="en-US" sz="1100" b="0" i="1" dirty="0">
              <a:effectLst/>
              <a:latin typeface="Arial" panose="020B0604020202020204" pitchFamily="34" charset="0"/>
            </a:endParaRPr>
          </a:p>
        </p:txBody>
      </p:sp>
      <p:sp>
        <p:nvSpPr>
          <p:cNvPr id="41" name="Rectángulo 40">
            <a:extLst>
              <a:ext uri="{FF2B5EF4-FFF2-40B4-BE49-F238E27FC236}">
                <a16:creationId xmlns:a16="http://schemas.microsoft.com/office/drawing/2014/main" id="{8FD2D869-82EA-4E4A-B5BC-25D7F2192433}"/>
              </a:ext>
            </a:extLst>
          </p:cNvPr>
          <p:cNvSpPr/>
          <p:nvPr/>
        </p:nvSpPr>
        <p:spPr>
          <a:xfrm>
            <a:off x="6948264" y="3962112"/>
            <a:ext cx="2231871" cy="430887"/>
          </a:xfrm>
          <a:prstGeom prst="rect">
            <a:avLst/>
          </a:prstGeom>
        </p:spPr>
        <p:txBody>
          <a:bodyPr wrap="square">
            <a:spAutoFit/>
          </a:bodyPr>
          <a:lstStyle/>
          <a:p>
            <a:pPr algn="ctr"/>
            <a:r>
              <a:rPr lang="en-US" sz="1100" i="1" dirty="0">
                <a:latin typeface="Arial" panose="020B0604020202020204" pitchFamily="34" charset="0"/>
              </a:rPr>
              <a:t>PDO = Shooting Percentage + Save Percentage</a:t>
            </a:r>
            <a:endParaRPr lang="en-GB" sz="1100" i="1" dirty="0">
              <a:latin typeface="Arial" panose="020B0604020202020204" pitchFamily="34" charset="0"/>
            </a:endParaRPr>
          </a:p>
        </p:txBody>
      </p:sp>
      <p:sp>
        <p:nvSpPr>
          <p:cNvPr id="42" name="Rectángulo 41">
            <a:extLst>
              <a:ext uri="{FF2B5EF4-FFF2-40B4-BE49-F238E27FC236}">
                <a16:creationId xmlns:a16="http://schemas.microsoft.com/office/drawing/2014/main" id="{890B378E-2F2F-4FB8-B03F-CAA83EED0328}"/>
              </a:ext>
            </a:extLst>
          </p:cNvPr>
          <p:cNvSpPr/>
          <p:nvPr/>
        </p:nvSpPr>
        <p:spPr>
          <a:xfrm>
            <a:off x="968532" y="3962112"/>
            <a:ext cx="1803268" cy="430887"/>
          </a:xfrm>
          <a:prstGeom prst="rect">
            <a:avLst/>
          </a:prstGeom>
        </p:spPr>
        <p:txBody>
          <a:bodyPr wrap="square">
            <a:spAutoFit/>
          </a:bodyPr>
          <a:lstStyle/>
          <a:p>
            <a:pPr algn="ctr"/>
            <a:r>
              <a:rPr lang="en-US" sz="1100" i="1" dirty="0">
                <a:latin typeface="Arial" panose="020B0604020202020204" pitchFamily="34" charset="0"/>
              </a:rPr>
              <a:t>+/- = </a:t>
            </a:r>
            <a:r>
              <a:rPr lang="en-US" sz="1100" i="1" dirty="0" err="1">
                <a:latin typeface="Arial" panose="020B0604020202020204" pitchFamily="34" charset="0"/>
              </a:rPr>
              <a:t>GoalTeam</a:t>
            </a:r>
            <a:r>
              <a:rPr lang="en-US" sz="1100" i="1" dirty="0">
                <a:latin typeface="Arial" panose="020B0604020202020204" pitchFamily="34" charset="0"/>
              </a:rPr>
              <a:t> FOR – </a:t>
            </a:r>
            <a:r>
              <a:rPr lang="en-US" sz="1100" i="1" dirty="0" err="1">
                <a:latin typeface="Arial" panose="020B0604020202020204" pitchFamily="34" charset="0"/>
              </a:rPr>
              <a:t>GoalTeam</a:t>
            </a:r>
            <a:r>
              <a:rPr lang="en-US" sz="1100" i="1" dirty="0">
                <a:latin typeface="Arial" panose="020B0604020202020204" pitchFamily="34" charset="0"/>
              </a:rPr>
              <a:t> AGAINST</a:t>
            </a:r>
            <a:endParaRPr lang="en-US" sz="1100" b="0" i="1" dirty="0">
              <a:effectLst/>
              <a:latin typeface="Arial" panose="020B0604020202020204" pitchFamily="34" charset="0"/>
            </a:endParaRPr>
          </a:p>
        </p:txBody>
      </p:sp>
      <p:sp>
        <p:nvSpPr>
          <p:cNvPr id="43" name="Rectángulo 42">
            <a:extLst>
              <a:ext uri="{FF2B5EF4-FFF2-40B4-BE49-F238E27FC236}">
                <a16:creationId xmlns:a16="http://schemas.microsoft.com/office/drawing/2014/main" id="{08B58AD7-2937-470B-A0C8-9C3FA753A637}"/>
              </a:ext>
            </a:extLst>
          </p:cNvPr>
          <p:cNvSpPr/>
          <p:nvPr/>
        </p:nvSpPr>
        <p:spPr>
          <a:xfrm>
            <a:off x="4740851" y="3962112"/>
            <a:ext cx="2231871" cy="430887"/>
          </a:xfrm>
          <a:prstGeom prst="rect">
            <a:avLst/>
          </a:prstGeom>
        </p:spPr>
        <p:txBody>
          <a:bodyPr wrap="square">
            <a:spAutoFit/>
          </a:bodyPr>
          <a:lstStyle/>
          <a:p>
            <a:pPr algn="ctr"/>
            <a:r>
              <a:rPr lang="en-US" sz="1100" i="1" dirty="0">
                <a:latin typeface="Arial" panose="020B0604020202020204" pitchFamily="34" charset="0"/>
              </a:rPr>
              <a:t>Fenwick = Shot attempts FOR – Shot Attempts AGAINST</a:t>
            </a:r>
            <a:endParaRPr lang="en-US" sz="1100" b="0" i="1" dirty="0">
              <a:effectLst/>
              <a:latin typeface="Arial" panose="020B0604020202020204" pitchFamily="34" charset="0"/>
            </a:endParaRPr>
          </a:p>
        </p:txBody>
      </p:sp>
      <p:sp>
        <p:nvSpPr>
          <p:cNvPr id="2" name="Flecha: pentágono 1">
            <a:extLst>
              <a:ext uri="{FF2B5EF4-FFF2-40B4-BE49-F238E27FC236}">
                <a16:creationId xmlns:a16="http://schemas.microsoft.com/office/drawing/2014/main" id="{51236C59-E2A0-440A-B2FA-800E79BBAE25}"/>
              </a:ext>
            </a:extLst>
          </p:cNvPr>
          <p:cNvSpPr/>
          <p:nvPr/>
        </p:nvSpPr>
        <p:spPr bwMode="auto">
          <a:xfrm>
            <a:off x="99825" y="3893340"/>
            <a:ext cx="871775" cy="569559"/>
          </a:xfrm>
          <a:prstGeom prst="homePlate">
            <a:avLst>
              <a:gd name="adj" fmla="val 17920"/>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cs typeface="ＭＳ Ｐゴシック" charset="-128"/>
              </a:rPr>
              <a:t>Formula</a:t>
            </a:r>
            <a:endParaRPr lang="en-GB" sz="1400" b="1" dirty="0">
              <a:solidFill>
                <a:schemeClr val="bg1"/>
              </a:solidFill>
              <a:latin typeface="Arial" charset="0"/>
              <a:ea typeface="ＭＳ Ｐゴシック" charset="-128"/>
            </a:endParaRPr>
          </a:p>
        </p:txBody>
      </p:sp>
      <p:sp>
        <p:nvSpPr>
          <p:cNvPr id="54" name="AutoShape 16">
            <a:extLst>
              <a:ext uri="{FF2B5EF4-FFF2-40B4-BE49-F238E27FC236}">
                <a16:creationId xmlns:a16="http://schemas.microsoft.com/office/drawing/2014/main" id="{B4DB6CEE-8DBD-4183-BCD4-0BD463317EFB}"/>
              </a:ext>
            </a:extLst>
          </p:cNvPr>
          <p:cNvSpPr>
            <a:spLocks noChangeArrowheads="1"/>
          </p:cNvSpPr>
          <p:nvPr/>
        </p:nvSpPr>
        <p:spPr bwMode="gray">
          <a:xfrm>
            <a:off x="3208052" y="4714646"/>
            <a:ext cx="144018" cy="756610"/>
          </a:xfrm>
          <a:prstGeom prst="homePlate">
            <a:avLst>
              <a:gd name="adj" fmla="val 100000"/>
            </a:avLst>
          </a:prstGeom>
          <a:solidFill>
            <a:schemeClr val="bg1">
              <a:lumMod val="75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
        <p:nvSpPr>
          <p:cNvPr id="55" name="21 Rectángulo redondeado">
            <a:extLst>
              <a:ext uri="{FF2B5EF4-FFF2-40B4-BE49-F238E27FC236}">
                <a16:creationId xmlns:a16="http://schemas.microsoft.com/office/drawing/2014/main" id="{9753172E-8F70-4703-9C93-9D0B47634318}"/>
              </a:ext>
            </a:extLst>
          </p:cNvPr>
          <p:cNvSpPr/>
          <p:nvPr/>
        </p:nvSpPr>
        <p:spPr bwMode="auto">
          <a:xfrm>
            <a:off x="663557" y="4581128"/>
            <a:ext cx="2396275" cy="928021"/>
          </a:xfrm>
          <a:prstGeom prst="roundRect">
            <a:avLst>
              <a:gd name="adj" fmla="val 805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44000" tIns="45720" rIns="144000" bIns="45720" numCol="1" rtlCol="0" anchor="ctr" anchorCtr="0" compatLnSpc="1">
            <a:prstTxWarp prst="textNoShape">
              <a:avLst/>
            </a:prstTxWarp>
          </a:bodyPr>
          <a:lstStyle/>
          <a:p>
            <a:pPr eaLnBrk="0" fontAlgn="base" hangingPunct="0">
              <a:spcBef>
                <a:spcPct val="0"/>
              </a:spcBef>
              <a:spcAft>
                <a:spcPct val="0"/>
              </a:spcAft>
            </a:pPr>
            <a:r>
              <a:rPr lang="en-US" sz="1100" dirty="0">
                <a:solidFill>
                  <a:schemeClr val="tx1"/>
                </a:solidFill>
                <a:latin typeface="Arial" charset="0"/>
                <a:ea typeface="ＭＳ Ｐゴシック" charset="-128"/>
                <a:cs typeface="ＭＳ Ｐゴシック" charset="-128"/>
              </a:rPr>
              <a:t>All measures are quite simple and straight forward</a:t>
            </a:r>
          </a:p>
          <a:p>
            <a:pPr eaLnBrk="0" fontAlgn="base" hangingPunct="0">
              <a:spcBef>
                <a:spcPct val="0"/>
              </a:spcBef>
              <a:spcAft>
                <a:spcPct val="0"/>
              </a:spcAft>
            </a:pPr>
            <a:r>
              <a:rPr lang="en-US" sz="1100" dirty="0">
                <a:solidFill>
                  <a:schemeClr val="tx1"/>
                </a:solidFill>
                <a:latin typeface="Arial" charset="0"/>
                <a:ea typeface="ＭＳ Ｐゴシック" charset="-128"/>
                <a:cs typeface="ＭＳ Ｐゴシック" charset="-128"/>
              </a:rPr>
              <a:t>How reliable are these measures?</a:t>
            </a:r>
          </a:p>
        </p:txBody>
      </p:sp>
      <p:sp>
        <p:nvSpPr>
          <p:cNvPr id="56" name="Rectangle 5">
            <a:extLst>
              <a:ext uri="{FF2B5EF4-FFF2-40B4-BE49-F238E27FC236}">
                <a16:creationId xmlns:a16="http://schemas.microsoft.com/office/drawing/2014/main" id="{572275EF-7379-4EDA-819B-6FAAFF45B75F}"/>
              </a:ext>
            </a:extLst>
          </p:cNvPr>
          <p:cNvSpPr/>
          <p:nvPr/>
        </p:nvSpPr>
        <p:spPr>
          <a:xfrm>
            <a:off x="3785773" y="4629168"/>
            <a:ext cx="3123164" cy="953721"/>
          </a:xfrm>
          <a:prstGeom prst="rect">
            <a:avLst/>
          </a:prstGeom>
          <a:ln w="3175">
            <a:noFill/>
          </a:ln>
        </p:spPr>
        <p:style>
          <a:lnRef idx="2">
            <a:schemeClr val="accent4"/>
          </a:lnRef>
          <a:fillRef idx="1">
            <a:schemeClr val="lt1"/>
          </a:fillRef>
          <a:effectRef idx="0">
            <a:schemeClr val="accent4"/>
          </a:effectRef>
          <a:fontRef idx="minor">
            <a:schemeClr val="dk1"/>
          </a:fontRef>
        </p:style>
        <p:txBody>
          <a:bodyPr wrap="square" lIns="72000" tIns="36000" rIns="36000" bIns="36000">
            <a:noAutofit/>
          </a:bodyPr>
          <a:lstStyle/>
          <a:p>
            <a:r>
              <a:rPr lang="en-US" sz="1400" b="1" dirty="0">
                <a:solidFill>
                  <a:schemeClr val="dk1"/>
                </a:solidFill>
              </a:rPr>
              <a:t>How can I create a more reliable and complex measure to see player’s evaluation by match through time ?</a:t>
            </a:r>
            <a:endParaRPr lang="en-US" sz="1400" dirty="0"/>
          </a:p>
          <a:p>
            <a:endParaRPr lang="en-US" sz="1400" b="1" dirty="0">
              <a:solidFill>
                <a:schemeClr val="dk1"/>
              </a:solidFill>
            </a:endParaRPr>
          </a:p>
          <a:p>
            <a:endParaRPr lang="en-US" sz="1400" b="1" dirty="0">
              <a:solidFill>
                <a:schemeClr val="dk1"/>
              </a:solidFill>
            </a:endParaRPr>
          </a:p>
        </p:txBody>
      </p:sp>
      <p:pic>
        <p:nvPicPr>
          <p:cNvPr id="58" name="Picture 4" descr="http://windessa.com/wp-content/themes/windessa/img/featured-windessa-home.png">
            <a:extLst>
              <a:ext uri="{FF2B5EF4-FFF2-40B4-BE49-F238E27FC236}">
                <a16:creationId xmlns:a16="http://schemas.microsoft.com/office/drawing/2014/main" id="{5750D565-257D-417E-95A9-5712A75CCF6C}"/>
              </a:ext>
            </a:extLst>
          </p:cNvPr>
          <p:cNvPicPr preferRelativeResize="0">
            <a:picLocks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6400857" y="4820489"/>
            <a:ext cx="505252" cy="774789"/>
          </a:xfrm>
          <a:prstGeom prst="rect">
            <a:avLst/>
          </a:prstGeom>
          <a:noFill/>
          <a:extLst>
            <a:ext uri="{909E8E84-426E-40DD-AFC4-6F175D3DCCD1}">
              <a14:hiddenFill xmlns:a14="http://schemas.microsoft.com/office/drawing/2010/main">
                <a:solidFill>
                  <a:srgbClr val="FFFFFF"/>
                </a:solidFill>
              </a14:hiddenFill>
            </a:ext>
          </a:extLst>
        </p:spPr>
      </p:pic>
      <p:sp>
        <p:nvSpPr>
          <p:cNvPr id="59" name="126 Rectángulo">
            <a:extLst>
              <a:ext uri="{FF2B5EF4-FFF2-40B4-BE49-F238E27FC236}">
                <a16:creationId xmlns:a16="http://schemas.microsoft.com/office/drawing/2014/main" id="{F326D5A7-C0CB-4FCC-B085-29A671AAA9CF}"/>
              </a:ext>
            </a:extLst>
          </p:cNvPr>
          <p:cNvSpPr/>
          <p:nvPr/>
        </p:nvSpPr>
        <p:spPr>
          <a:xfrm flipH="1">
            <a:off x="3674833" y="4503438"/>
            <a:ext cx="3246928" cy="1170643"/>
          </a:xfrm>
          <a:prstGeom prst="rect">
            <a:avLst/>
          </a:prstGeom>
          <a:noFill/>
          <a:ln w="19050">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sz="2000" dirty="0"/>
          </a:p>
        </p:txBody>
      </p:sp>
      <p:pic>
        <p:nvPicPr>
          <p:cNvPr id="60" name="Picture 49">
            <a:extLst>
              <a:ext uri="{FF2B5EF4-FFF2-40B4-BE49-F238E27FC236}">
                <a16:creationId xmlns:a16="http://schemas.microsoft.com/office/drawing/2014/main" id="{913142C8-6BB1-4ED6-8800-1AE94DD0776E}"/>
              </a:ext>
            </a:extLst>
          </p:cNvPr>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4411" y="4293096"/>
            <a:ext cx="617189" cy="430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Rectangle 13">
            <a:extLst>
              <a:ext uri="{FF2B5EF4-FFF2-40B4-BE49-F238E27FC236}">
                <a16:creationId xmlns:a16="http://schemas.microsoft.com/office/drawing/2014/main" id="{D73463C7-8E8D-48A5-A502-5A9D39A65EFB}"/>
              </a:ext>
            </a:extLst>
          </p:cNvPr>
          <p:cNvSpPr/>
          <p:nvPr/>
        </p:nvSpPr>
        <p:spPr bwMode="auto">
          <a:xfrm>
            <a:off x="4932040" y="5373216"/>
            <a:ext cx="1778346" cy="4528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Focus of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the</a:t>
            </a: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project</a:t>
            </a:r>
            <a:endPar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endParaRPr>
          </a:p>
        </p:txBody>
      </p:sp>
      <p:sp>
        <p:nvSpPr>
          <p:cNvPr id="44" name="Rectangle 1">
            <a:extLst>
              <a:ext uri="{FF2B5EF4-FFF2-40B4-BE49-F238E27FC236}">
                <a16:creationId xmlns:a16="http://schemas.microsoft.com/office/drawing/2014/main" id="{B028369B-880A-4D55-8E81-9A9830EEFFF3}"/>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59510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número de diapositiva"/>
          <p:cNvSpPr>
            <a:spLocks noGrp="1"/>
          </p:cNvSpPr>
          <p:nvPr>
            <p:ph type="sldNum" sz="quarter" idx="10"/>
          </p:nvPr>
        </p:nvSpPr>
        <p:spPr/>
        <p:txBody>
          <a:bodyPr/>
          <a:lstStyle/>
          <a:p>
            <a:fld id="{28E5FE06-1A4D-43ED-B1DA-3D9BBBE53210}" type="slidenum">
              <a:rPr lang="es-ES" altLang="es-ES"/>
              <a:pPr/>
              <a:t>40</a:t>
            </a:fld>
            <a:endParaRPr lang="es-ES" altLang="es-ES"/>
          </a:p>
        </p:txBody>
      </p:sp>
      <p:sp>
        <p:nvSpPr>
          <p:cNvPr id="345510" name="Rectangle 422"/>
          <p:cNvSpPr>
            <a:spLocks noGrp="1" noChangeArrowheads="1"/>
          </p:cNvSpPr>
          <p:nvPr>
            <p:ph type="title"/>
          </p:nvPr>
        </p:nvSpPr>
        <p:spPr/>
        <p:txBody>
          <a:bodyPr/>
          <a:lstStyle/>
          <a:p>
            <a:endParaRPr lang="es-ES" altLang="es-ES"/>
          </a:p>
        </p:txBody>
      </p:sp>
      <p:sp>
        <p:nvSpPr>
          <p:cNvPr id="345092" name="Rectangle 4"/>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es-ES_tradnl"/>
          </a:p>
        </p:txBody>
      </p:sp>
      <p:pic>
        <p:nvPicPr>
          <p:cNvPr id="345511" name="Picture 423" descr="indraF_gr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1689100"/>
            <a:ext cx="5765800" cy="5168900"/>
          </a:xfrm>
          <a:prstGeom prst="rect">
            <a:avLst/>
          </a:prstGeom>
          <a:noFill/>
          <a:extLst>
            <a:ext uri="{909E8E84-426E-40DD-AFC4-6F175D3DCCD1}">
              <a14:hiddenFill xmlns:a14="http://schemas.microsoft.com/office/drawing/2010/main">
                <a:solidFill>
                  <a:srgbClr val="FFFFFF"/>
                </a:solidFill>
              </a14:hiddenFill>
            </a:ext>
          </a:extLst>
        </p:spPr>
      </p:pic>
      <p:sp>
        <p:nvSpPr>
          <p:cNvPr id="345093" name="Rectangle 5"/>
          <p:cNvSpPr>
            <a:spLocks noChangeArrowheads="1"/>
          </p:cNvSpPr>
          <p:nvPr/>
        </p:nvSpPr>
        <p:spPr bwMode="auto">
          <a:xfrm>
            <a:off x="1597025" y="2917825"/>
            <a:ext cx="3623047" cy="3048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nSpc>
                <a:spcPts val="2300"/>
              </a:lnSpc>
              <a:defRPr sz="2400" b="1">
                <a:solidFill>
                  <a:schemeClr val="tx1"/>
                </a:solidFill>
                <a:latin typeface="Arial" charset="0"/>
                <a:ea typeface="ＭＳ Ｐゴシック" pitchFamily="-32" charset="-128"/>
              </a:defRPr>
            </a:lvl1pPr>
            <a:lvl2pPr>
              <a:lnSpc>
                <a:spcPts val="2300"/>
              </a:lnSpc>
              <a:defRPr sz="2400" b="1">
                <a:solidFill>
                  <a:schemeClr val="tx1"/>
                </a:solidFill>
                <a:latin typeface="Arial" charset="0"/>
                <a:ea typeface="ＭＳ Ｐゴシック" pitchFamily="-32" charset="-128"/>
              </a:defRPr>
            </a:lvl2pPr>
            <a:lvl3pPr>
              <a:lnSpc>
                <a:spcPts val="2300"/>
              </a:lnSpc>
              <a:defRPr sz="2400" b="1">
                <a:solidFill>
                  <a:schemeClr val="tx1"/>
                </a:solidFill>
                <a:latin typeface="Arial" charset="0"/>
                <a:ea typeface="ＭＳ Ｐゴシック" pitchFamily="-32" charset="-128"/>
              </a:defRPr>
            </a:lvl3pPr>
            <a:lvl4pPr>
              <a:lnSpc>
                <a:spcPts val="2300"/>
              </a:lnSpc>
              <a:defRPr sz="2400" b="1">
                <a:solidFill>
                  <a:schemeClr val="tx1"/>
                </a:solidFill>
                <a:latin typeface="Arial" charset="0"/>
                <a:ea typeface="ＭＳ Ｐゴシック" pitchFamily="-32" charset="-128"/>
              </a:defRPr>
            </a:lvl4pPr>
            <a:lvl5pPr>
              <a:lnSpc>
                <a:spcPts val="2300"/>
              </a:lnSpc>
              <a:defRPr sz="2400" b="1">
                <a:solidFill>
                  <a:schemeClr val="tx1"/>
                </a:solidFill>
                <a:latin typeface="Arial" charset="0"/>
                <a:ea typeface="ＭＳ Ｐゴシック" pitchFamily="-32" charset="-128"/>
              </a:defRPr>
            </a:lvl5pPr>
            <a:lvl6pPr marL="457200" fontAlgn="base">
              <a:lnSpc>
                <a:spcPts val="2300"/>
              </a:lnSpc>
              <a:spcBef>
                <a:spcPct val="0"/>
              </a:spcBef>
              <a:spcAft>
                <a:spcPct val="0"/>
              </a:spcAft>
              <a:defRPr sz="2400" b="1">
                <a:solidFill>
                  <a:schemeClr val="tx1"/>
                </a:solidFill>
                <a:latin typeface="Arial" charset="0"/>
                <a:ea typeface="ＭＳ Ｐゴシック" pitchFamily="-32" charset="-128"/>
              </a:defRPr>
            </a:lvl6pPr>
            <a:lvl7pPr marL="914400" fontAlgn="base">
              <a:lnSpc>
                <a:spcPts val="2300"/>
              </a:lnSpc>
              <a:spcBef>
                <a:spcPct val="0"/>
              </a:spcBef>
              <a:spcAft>
                <a:spcPct val="0"/>
              </a:spcAft>
              <a:defRPr sz="2400" b="1">
                <a:solidFill>
                  <a:schemeClr val="tx1"/>
                </a:solidFill>
                <a:latin typeface="Arial" charset="0"/>
                <a:ea typeface="ＭＳ Ｐゴシック" pitchFamily="-32" charset="-128"/>
              </a:defRPr>
            </a:lvl7pPr>
            <a:lvl8pPr marL="1371600" fontAlgn="base">
              <a:lnSpc>
                <a:spcPts val="2300"/>
              </a:lnSpc>
              <a:spcBef>
                <a:spcPct val="0"/>
              </a:spcBef>
              <a:spcAft>
                <a:spcPct val="0"/>
              </a:spcAft>
              <a:defRPr sz="2400" b="1">
                <a:solidFill>
                  <a:schemeClr val="tx1"/>
                </a:solidFill>
                <a:latin typeface="Arial" charset="0"/>
                <a:ea typeface="ＭＳ Ｐゴシック" pitchFamily="-32" charset="-128"/>
              </a:defRPr>
            </a:lvl8pPr>
            <a:lvl9pPr marL="1828800" fontAlgn="base">
              <a:lnSpc>
                <a:spcPts val="2300"/>
              </a:lnSpc>
              <a:spcBef>
                <a:spcPct val="0"/>
              </a:spcBef>
              <a:spcAft>
                <a:spcPct val="0"/>
              </a:spcAft>
              <a:defRPr sz="2400" b="1">
                <a:solidFill>
                  <a:schemeClr val="tx1"/>
                </a:solidFill>
                <a:latin typeface="Arial" charset="0"/>
                <a:ea typeface="ＭＳ Ｐゴシック" pitchFamily="-32" charset="-128"/>
              </a:defRPr>
            </a:lvl9pPr>
          </a:lstStyle>
          <a:p>
            <a:pPr eaLnBrk="1" hangingPunct="1">
              <a:lnSpc>
                <a:spcPts val="1600"/>
              </a:lnSpc>
            </a:pPr>
            <a:r>
              <a:rPr lang="en-AU" altLang="es-ES" sz="1400" dirty="0" err="1">
                <a:solidFill>
                  <a:srgbClr val="000000"/>
                </a:solidFill>
              </a:rPr>
              <a:t>Carles</a:t>
            </a:r>
            <a:r>
              <a:rPr lang="en-AU" altLang="es-ES" sz="1400" dirty="0">
                <a:solidFill>
                  <a:srgbClr val="000000"/>
                </a:solidFill>
              </a:rPr>
              <a:t> Sans Fuentes</a:t>
            </a:r>
          </a:p>
          <a:p>
            <a:pPr>
              <a:lnSpc>
                <a:spcPts val="1600"/>
              </a:lnSpc>
            </a:pPr>
            <a:r>
              <a:rPr lang="en-AU" sz="1400" b="0" dirty="0"/>
              <a:t>732A64 Master thesis on Statistics and Machine Learning </a:t>
            </a:r>
            <a:r>
              <a:rPr lang="en-AU" altLang="es-ES" sz="1400" b="0" dirty="0">
                <a:solidFill>
                  <a:srgbClr val="000000"/>
                </a:solidFill>
              </a:rPr>
              <a:t>/ </a:t>
            </a:r>
            <a:r>
              <a:rPr lang="en-AU" altLang="es-ES" sz="1400" b="0" dirty="0" err="1">
                <a:solidFill>
                  <a:srgbClr val="000000"/>
                </a:solidFill>
              </a:rPr>
              <a:t>Linköpings</a:t>
            </a:r>
            <a:r>
              <a:rPr lang="en-AU" altLang="es-ES" sz="1400" b="0" dirty="0">
                <a:solidFill>
                  <a:srgbClr val="000000"/>
                </a:solidFill>
              </a:rPr>
              <a:t> University</a:t>
            </a:r>
            <a:br>
              <a:rPr lang="en-AU" altLang="es-ES" sz="1400" b="0" dirty="0">
                <a:solidFill>
                  <a:srgbClr val="000000"/>
                </a:solidFill>
              </a:rPr>
            </a:br>
            <a:r>
              <a:rPr lang="en-AU" altLang="es-ES" sz="1400" b="0" dirty="0">
                <a:solidFill>
                  <a:srgbClr val="808080"/>
                </a:solidFill>
                <a:hlinkClick r:id="rId3"/>
              </a:rPr>
              <a:t>carsa564@student.liu.se</a:t>
            </a:r>
            <a:endParaRPr lang="en-AU" altLang="es-ES" sz="1400" b="0" dirty="0">
              <a:solidFill>
                <a:srgbClr val="808080"/>
              </a:solidFill>
            </a:endParaRPr>
          </a:p>
          <a:p>
            <a:pPr>
              <a:lnSpc>
                <a:spcPts val="1600"/>
              </a:lnSpc>
            </a:pPr>
            <a:endParaRPr lang="en-AU" altLang="es-ES" sz="1400" b="0" dirty="0">
              <a:solidFill>
                <a:srgbClr val="808080"/>
              </a:solidFill>
            </a:endParaRPr>
          </a:p>
          <a:p>
            <a:pPr eaLnBrk="1" hangingPunct="1">
              <a:lnSpc>
                <a:spcPts val="1600"/>
              </a:lnSpc>
            </a:pPr>
            <a:endParaRPr lang="en-AU" altLang="es-ES" sz="2000" b="0" dirty="0">
              <a:solidFill>
                <a:srgbClr val="AAAAAA"/>
              </a:solidFill>
            </a:endParaRPr>
          </a:p>
          <a:p>
            <a:pPr eaLnBrk="1" hangingPunct="1">
              <a:lnSpc>
                <a:spcPts val="1600"/>
              </a:lnSpc>
            </a:pPr>
            <a:endParaRPr lang="en-AU" altLang="es-ES" sz="2000" b="0" dirty="0">
              <a:solidFill>
                <a:srgbClr val="AAAAAA"/>
              </a:solidFill>
            </a:endParaRPr>
          </a:p>
          <a:p>
            <a:pPr eaLnBrk="1" hangingPunct="1">
              <a:lnSpc>
                <a:spcPts val="1600"/>
              </a:lnSpc>
            </a:pPr>
            <a:endParaRPr lang="en-AU" altLang="es-ES" sz="1200" dirty="0">
              <a:solidFill>
                <a:schemeClr val="accent1"/>
              </a:solidFill>
            </a:endParaRPr>
          </a:p>
        </p:txBody>
      </p:sp>
    </p:spTree>
    <p:extLst>
      <p:ext uri="{BB962C8B-B14F-4D97-AF65-F5344CB8AC3E}">
        <p14:creationId xmlns:p14="http://schemas.microsoft.com/office/powerpoint/2010/main" val="2442038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a:t>
            </a:r>
            <a:r>
              <a:rPr lang="en-CA" sz="1200" b="1" dirty="0">
                <a:solidFill>
                  <a:srgbClr val="00B0CA"/>
                </a:solidFill>
                <a:ea typeface="ＭＳ Ｐゴシック" pitchFamily="34" charset="-128"/>
              </a:rPr>
              <a:t>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Results- </a:t>
            </a:r>
            <a:r>
              <a:rPr lang="en-CA" sz="1200" b="1" dirty="0" err="1">
                <a:solidFill>
                  <a:srgbClr val="5A5A5A"/>
                </a:solidFill>
                <a:ea typeface="ＭＳ Ｐゴシック" pitchFamily="34" charset="-128"/>
              </a:rPr>
              <a:t>Disccusion</a:t>
            </a:r>
            <a:r>
              <a:rPr lang="en-CA" sz="1200" b="1" dirty="0">
                <a:solidFill>
                  <a:srgbClr val="5A5A5A"/>
                </a:solidFill>
                <a:ea typeface="ＭＳ Ｐゴシック" pitchFamily="34" charset="-128"/>
              </a:rPr>
              <a:t>- Criticism</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Rectangle 1">
            <a:extLst>
              <a:ext uri="{FF2B5EF4-FFF2-40B4-BE49-F238E27FC236}">
                <a16:creationId xmlns:a16="http://schemas.microsoft.com/office/drawing/2014/main" id="{9EADCE9C-102B-4A73-8BB4-791C93CC13F2}"/>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33628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807"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a:xfrm>
            <a:off x="511174" y="287338"/>
            <a:ext cx="8632825" cy="1181100"/>
          </a:xfrm>
        </p:spPr>
        <p:txBody>
          <a:bodyPr/>
          <a:lstStyle/>
          <a:p>
            <a:r>
              <a:rPr lang="en-GB" dirty="0"/>
              <a:t>THE OBJECTIVE OF THE THESIS IS BEING ABLE TO EVALUATE PLAYERS THROUGH TIME TO HIRE/FIRE/MAINTAIN THEM</a:t>
            </a:r>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Objective</a:t>
            </a:r>
          </a:p>
        </p:txBody>
      </p:sp>
      <p:sp>
        <p:nvSpPr>
          <p:cNvPr id="5" name="Rectángulo 4">
            <a:extLst>
              <a:ext uri="{FF2B5EF4-FFF2-40B4-BE49-F238E27FC236}">
                <a16:creationId xmlns:a16="http://schemas.microsoft.com/office/drawing/2014/main" id="{FD165EC6-19DC-44FE-B2D6-4DB39E842B2E}"/>
              </a:ext>
            </a:extLst>
          </p:cNvPr>
          <p:cNvSpPr/>
          <p:nvPr/>
        </p:nvSpPr>
        <p:spPr>
          <a:xfrm>
            <a:off x="1383160" y="3875611"/>
            <a:ext cx="3337488"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Can I predict player’s performance based on their performances in the previous matches ?</a:t>
            </a:r>
          </a:p>
        </p:txBody>
      </p:sp>
      <p:pic>
        <p:nvPicPr>
          <p:cNvPr id="8" name="Imagen 7">
            <a:extLst>
              <a:ext uri="{FF2B5EF4-FFF2-40B4-BE49-F238E27FC236}">
                <a16:creationId xmlns:a16="http://schemas.microsoft.com/office/drawing/2014/main" id="{CF3E07C8-4C01-4B32-AFBD-C3D40EFF8344}"/>
              </a:ext>
            </a:extLst>
          </p:cNvPr>
          <p:cNvPicPr>
            <a:picLocks noChangeAspect="1"/>
          </p:cNvPicPr>
          <p:nvPr/>
        </p:nvPicPr>
        <p:blipFill>
          <a:blip r:embed="rId9"/>
          <a:stretch>
            <a:fillRect/>
          </a:stretch>
        </p:blipFill>
        <p:spPr>
          <a:xfrm>
            <a:off x="5259171" y="1101080"/>
            <a:ext cx="3586267" cy="2535259"/>
          </a:xfrm>
          <a:prstGeom prst="rect">
            <a:avLst/>
          </a:prstGeom>
        </p:spPr>
      </p:pic>
      <p:pic>
        <p:nvPicPr>
          <p:cNvPr id="11" name="Imagen 10">
            <a:extLst>
              <a:ext uri="{FF2B5EF4-FFF2-40B4-BE49-F238E27FC236}">
                <a16:creationId xmlns:a16="http://schemas.microsoft.com/office/drawing/2014/main" id="{88C26DF8-98F9-4A36-A4B9-89C8E4027D15}"/>
              </a:ext>
            </a:extLst>
          </p:cNvPr>
          <p:cNvPicPr>
            <a:picLocks noChangeAspect="1"/>
          </p:cNvPicPr>
          <p:nvPr/>
        </p:nvPicPr>
        <p:blipFill>
          <a:blip r:embed="rId10"/>
          <a:stretch>
            <a:fillRect/>
          </a:stretch>
        </p:blipFill>
        <p:spPr>
          <a:xfrm>
            <a:off x="5431435" y="3834479"/>
            <a:ext cx="3241740" cy="2291700"/>
          </a:xfrm>
          <a:prstGeom prst="rect">
            <a:avLst/>
          </a:prstGeom>
        </p:spPr>
      </p:pic>
      <p:sp>
        <p:nvSpPr>
          <p:cNvPr id="14" name="10 Elipse">
            <a:extLst>
              <a:ext uri="{FF2B5EF4-FFF2-40B4-BE49-F238E27FC236}">
                <a16:creationId xmlns:a16="http://schemas.microsoft.com/office/drawing/2014/main" id="{B2DC5D43-2FD9-459E-8026-C8DE768BED0F}"/>
              </a:ext>
            </a:extLst>
          </p:cNvPr>
          <p:cNvSpPr/>
          <p:nvPr/>
        </p:nvSpPr>
        <p:spPr bwMode="auto">
          <a:xfrm>
            <a:off x="380149" y="1529036"/>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5" name="16 CuadroTexto">
            <a:extLst>
              <a:ext uri="{FF2B5EF4-FFF2-40B4-BE49-F238E27FC236}">
                <a16:creationId xmlns:a16="http://schemas.microsoft.com/office/drawing/2014/main" id="{7684FA4D-7DA8-4F35-919E-0322D9BFB71B}"/>
              </a:ext>
            </a:extLst>
          </p:cNvPr>
          <p:cNvSpPr txBox="1"/>
          <p:nvPr/>
        </p:nvSpPr>
        <p:spPr bwMode="auto">
          <a:xfrm>
            <a:off x="332347" y="1529036"/>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1</a:t>
            </a:r>
            <a:endParaRPr lang="es-ES" sz="1400" dirty="0">
              <a:solidFill>
                <a:srgbClr val="40DAFF">
                  <a:lumMod val="50000"/>
                </a:srgbClr>
              </a:solidFill>
            </a:endParaRPr>
          </a:p>
        </p:txBody>
      </p:sp>
      <p:sp>
        <p:nvSpPr>
          <p:cNvPr id="16" name="Rectángulo 73">
            <a:extLst>
              <a:ext uri="{FF2B5EF4-FFF2-40B4-BE49-F238E27FC236}">
                <a16:creationId xmlns:a16="http://schemas.microsoft.com/office/drawing/2014/main" id="{091F8E76-7F36-451D-9ED9-88B21E38B792}"/>
              </a:ext>
            </a:extLst>
          </p:cNvPr>
          <p:cNvSpPr/>
          <p:nvPr/>
        </p:nvSpPr>
        <p:spPr bwMode="auto">
          <a:xfrm rot="5400000">
            <a:off x="625596" y="1276337"/>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dirty="0">
              <a:solidFill>
                <a:srgbClr val="00B0CA"/>
              </a:solidFill>
              <a:ea typeface="ＭＳ Ｐゴシック" pitchFamily="-32" charset="-128"/>
              <a:cs typeface="ＭＳ Ｐゴシック" charset="0"/>
            </a:endParaRPr>
          </a:p>
        </p:txBody>
      </p:sp>
      <p:sp>
        <p:nvSpPr>
          <p:cNvPr id="17" name="18 Elipse">
            <a:extLst>
              <a:ext uri="{FF2B5EF4-FFF2-40B4-BE49-F238E27FC236}">
                <a16:creationId xmlns:a16="http://schemas.microsoft.com/office/drawing/2014/main" id="{075A93DB-1E2F-451B-A7E2-67E444211573}"/>
              </a:ext>
            </a:extLst>
          </p:cNvPr>
          <p:cNvSpPr/>
          <p:nvPr/>
        </p:nvSpPr>
        <p:spPr bwMode="auto">
          <a:xfrm>
            <a:off x="385040" y="2718233"/>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8" name="19 CuadroTexto">
            <a:extLst>
              <a:ext uri="{FF2B5EF4-FFF2-40B4-BE49-F238E27FC236}">
                <a16:creationId xmlns:a16="http://schemas.microsoft.com/office/drawing/2014/main" id="{74B850A3-44D5-4377-964E-831F7E7198A7}"/>
              </a:ext>
            </a:extLst>
          </p:cNvPr>
          <p:cNvSpPr txBox="1"/>
          <p:nvPr/>
        </p:nvSpPr>
        <p:spPr bwMode="auto">
          <a:xfrm>
            <a:off x="361006" y="2718233"/>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2</a:t>
            </a:r>
            <a:endParaRPr lang="es-ES" sz="1400" dirty="0">
              <a:solidFill>
                <a:srgbClr val="40DAFF">
                  <a:lumMod val="50000"/>
                </a:srgbClr>
              </a:solidFill>
            </a:endParaRPr>
          </a:p>
        </p:txBody>
      </p:sp>
      <p:sp>
        <p:nvSpPr>
          <p:cNvPr id="19" name="Rectángulo 73">
            <a:extLst>
              <a:ext uri="{FF2B5EF4-FFF2-40B4-BE49-F238E27FC236}">
                <a16:creationId xmlns:a16="http://schemas.microsoft.com/office/drawing/2014/main" id="{0497B682-B6C5-44EA-A466-0014A614A90C}"/>
              </a:ext>
            </a:extLst>
          </p:cNvPr>
          <p:cNvSpPr/>
          <p:nvPr/>
        </p:nvSpPr>
        <p:spPr bwMode="auto">
          <a:xfrm rot="5400000">
            <a:off x="630488" y="2465534"/>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0" name="21 Elipse">
            <a:extLst>
              <a:ext uri="{FF2B5EF4-FFF2-40B4-BE49-F238E27FC236}">
                <a16:creationId xmlns:a16="http://schemas.microsoft.com/office/drawing/2014/main" id="{8D5A0C04-3AB9-4602-B820-230666F18911}"/>
              </a:ext>
            </a:extLst>
          </p:cNvPr>
          <p:cNvSpPr/>
          <p:nvPr/>
        </p:nvSpPr>
        <p:spPr bwMode="auto">
          <a:xfrm>
            <a:off x="396924" y="3875611"/>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1" name="22 CuadroTexto">
            <a:extLst>
              <a:ext uri="{FF2B5EF4-FFF2-40B4-BE49-F238E27FC236}">
                <a16:creationId xmlns:a16="http://schemas.microsoft.com/office/drawing/2014/main" id="{E8279426-12EF-4182-8CD8-C4ADB69F12C6}"/>
              </a:ext>
            </a:extLst>
          </p:cNvPr>
          <p:cNvSpPr txBox="1"/>
          <p:nvPr/>
        </p:nvSpPr>
        <p:spPr bwMode="auto">
          <a:xfrm>
            <a:off x="349122" y="3875611"/>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3</a:t>
            </a:r>
            <a:endParaRPr lang="es-ES" sz="1400" dirty="0">
              <a:solidFill>
                <a:srgbClr val="40DAFF">
                  <a:lumMod val="50000"/>
                </a:srgbClr>
              </a:solidFill>
            </a:endParaRPr>
          </a:p>
        </p:txBody>
      </p:sp>
      <p:sp>
        <p:nvSpPr>
          <p:cNvPr id="22" name="Rectángulo 73">
            <a:extLst>
              <a:ext uri="{FF2B5EF4-FFF2-40B4-BE49-F238E27FC236}">
                <a16:creationId xmlns:a16="http://schemas.microsoft.com/office/drawing/2014/main" id="{F5C69AD2-087E-4763-AB14-C44990EB60F9}"/>
              </a:ext>
            </a:extLst>
          </p:cNvPr>
          <p:cNvSpPr/>
          <p:nvPr/>
        </p:nvSpPr>
        <p:spPr bwMode="auto">
          <a:xfrm rot="5400000">
            <a:off x="630488" y="3668438"/>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3" name="Rectángulo 73">
            <a:extLst>
              <a:ext uri="{FF2B5EF4-FFF2-40B4-BE49-F238E27FC236}">
                <a16:creationId xmlns:a16="http://schemas.microsoft.com/office/drawing/2014/main" id="{F57A1419-4E77-4383-8C32-5BAB2F5AB452}"/>
              </a:ext>
            </a:extLst>
          </p:cNvPr>
          <p:cNvSpPr/>
          <p:nvPr/>
        </p:nvSpPr>
        <p:spPr bwMode="auto">
          <a:xfrm rot="5400000">
            <a:off x="649358" y="4813932"/>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6" name="21 Elipse">
            <a:extLst>
              <a:ext uri="{FF2B5EF4-FFF2-40B4-BE49-F238E27FC236}">
                <a16:creationId xmlns:a16="http://schemas.microsoft.com/office/drawing/2014/main" id="{B2E522FE-2678-4FAA-A5DF-F2BF0D2CCCA0}"/>
              </a:ext>
            </a:extLst>
          </p:cNvPr>
          <p:cNvSpPr/>
          <p:nvPr/>
        </p:nvSpPr>
        <p:spPr bwMode="auto">
          <a:xfrm>
            <a:off x="396924" y="5072042"/>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7" name="22 CuadroTexto">
            <a:extLst>
              <a:ext uri="{FF2B5EF4-FFF2-40B4-BE49-F238E27FC236}">
                <a16:creationId xmlns:a16="http://schemas.microsoft.com/office/drawing/2014/main" id="{B8443916-69E9-426A-8854-3D4669C73FBA}"/>
              </a:ext>
            </a:extLst>
          </p:cNvPr>
          <p:cNvSpPr txBox="1"/>
          <p:nvPr/>
        </p:nvSpPr>
        <p:spPr bwMode="auto">
          <a:xfrm>
            <a:off x="349122" y="5072042"/>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4</a:t>
            </a:r>
            <a:endParaRPr lang="es-ES" sz="1400" dirty="0">
              <a:solidFill>
                <a:srgbClr val="40DAFF">
                  <a:lumMod val="50000"/>
                </a:srgbClr>
              </a:solidFill>
            </a:endParaRPr>
          </a:p>
        </p:txBody>
      </p:sp>
      <p:sp>
        <p:nvSpPr>
          <p:cNvPr id="28" name="Rectángulo 73">
            <a:extLst>
              <a:ext uri="{FF2B5EF4-FFF2-40B4-BE49-F238E27FC236}">
                <a16:creationId xmlns:a16="http://schemas.microsoft.com/office/drawing/2014/main" id="{AEE02089-975E-40F6-A4BD-CF06BAD34F2B}"/>
              </a:ext>
            </a:extLst>
          </p:cNvPr>
          <p:cNvSpPr/>
          <p:nvPr/>
        </p:nvSpPr>
        <p:spPr bwMode="auto">
          <a:xfrm rot="5400000">
            <a:off x="649358" y="6010363"/>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9" name="Rectángulo 28">
            <a:extLst>
              <a:ext uri="{FF2B5EF4-FFF2-40B4-BE49-F238E27FC236}">
                <a16:creationId xmlns:a16="http://schemas.microsoft.com/office/drawing/2014/main" id="{510003C7-4753-4476-8847-8512492926EF}"/>
              </a:ext>
            </a:extLst>
          </p:cNvPr>
          <p:cNvSpPr/>
          <p:nvPr/>
        </p:nvSpPr>
        <p:spPr>
          <a:xfrm>
            <a:off x="1383160" y="1514775"/>
            <a:ext cx="3196730"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Can a MDP/RL be used to evaluate actions under certain time-series events ? </a:t>
            </a:r>
          </a:p>
        </p:txBody>
      </p:sp>
      <p:sp>
        <p:nvSpPr>
          <p:cNvPr id="30" name="Rectángulo 29">
            <a:extLst>
              <a:ext uri="{FF2B5EF4-FFF2-40B4-BE49-F238E27FC236}">
                <a16:creationId xmlns:a16="http://schemas.microsoft.com/office/drawing/2014/main" id="{7D1355F8-3BFF-473E-B4D1-9106C43339D7}"/>
              </a:ext>
            </a:extLst>
          </p:cNvPr>
          <p:cNvSpPr/>
          <p:nvPr/>
        </p:nvSpPr>
        <p:spPr>
          <a:xfrm>
            <a:off x="1383160" y="2718233"/>
            <a:ext cx="3196730" cy="584775"/>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How can I store time series data for the usage of a MDP? </a:t>
            </a:r>
          </a:p>
        </p:txBody>
      </p:sp>
      <p:sp>
        <p:nvSpPr>
          <p:cNvPr id="31" name="Rectángulo 30">
            <a:extLst>
              <a:ext uri="{FF2B5EF4-FFF2-40B4-BE49-F238E27FC236}">
                <a16:creationId xmlns:a16="http://schemas.microsoft.com/office/drawing/2014/main" id="{6ABDDEC0-7B19-4DC7-AB6C-89E07FDB1D78}"/>
              </a:ext>
            </a:extLst>
          </p:cNvPr>
          <p:cNvSpPr/>
          <p:nvPr/>
        </p:nvSpPr>
        <p:spPr>
          <a:xfrm>
            <a:off x="1383160" y="5091414"/>
            <a:ext cx="3783497"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Is there a way to use MDPs to create a metric that evaluates players for hiring/maintaining/ﬁring purposes?</a:t>
            </a:r>
          </a:p>
        </p:txBody>
      </p:sp>
      <p:grpSp>
        <p:nvGrpSpPr>
          <p:cNvPr id="32" name="71 Grupo">
            <a:extLst>
              <a:ext uri="{FF2B5EF4-FFF2-40B4-BE49-F238E27FC236}">
                <a16:creationId xmlns:a16="http://schemas.microsoft.com/office/drawing/2014/main" id="{8E585C95-5FDC-429F-B407-C6E4D16CAC8C}"/>
              </a:ext>
            </a:extLst>
          </p:cNvPr>
          <p:cNvGrpSpPr/>
          <p:nvPr/>
        </p:nvGrpSpPr>
        <p:grpSpPr>
          <a:xfrm rot="931530">
            <a:off x="7405511" y="1409445"/>
            <a:ext cx="935984" cy="315875"/>
            <a:chOff x="7473280" y="765336"/>
            <a:chExt cx="1710118" cy="485022"/>
          </a:xfrm>
        </p:grpSpPr>
        <p:sp>
          <p:nvSpPr>
            <p:cNvPr id="33" name="Text Box 11">
              <a:extLst>
                <a:ext uri="{FF2B5EF4-FFF2-40B4-BE49-F238E27FC236}">
                  <a16:creationId xmlns:a16="http://schemas.microsoft.com/office/drawing/2014/main" id="{53822D44-F2F4-4B4C-83B5-2689D0B2D9E6}"/>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dirty="0">
                  <a:solidFill>
                    <a:srgbClr val="FF0000"/>
                  </a:solidFill>
                </a:rPr>
                <a:t>Illustrative</a:t>
              </a:r>
            </a:p>
          </p:txBody>
        </p:sp>
        <p:sp>
          <p:nvSpPr>
            <p:cNvPr id="34" name="Line 13">
              <a:extLst>
                <a:ext uri="{FF2B5EF4-FFF2-40B4-BE49-F238E27FC236}">
                  <a16:creationId xmlns:a16="http://schemas.microsoft.com/office/drawing/2014/main" id="{1782B853-950C-4FBC-9D33-400F6DC85F81}"/>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35" name="Line 14">
              <a:extLst>
                <a:ext uri="{FF2B5EF4-FFF2-40B4-BE49-F238E27FC236}">
                  <a16:creationId xmlns:a16="http://schemas.microsoft.com/office/drawing/2014/main" id="{9F628958-110F-464F-BFD7-3CC0CD2E2109}"/>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grpSp>
        <p:nvGrpSpPr>
          <p:cNvPr id="36" name="71 Grupo">
            <a:extLst>
              <a:ext uri="{FF2B5EF4-FFF2-40B4-BE49-F238E27FC236}">
                <a16:creationId xmlns:a16="http://schemas.microsoft.com/office/drawing/2014/main" id="{7EA5CDEF-F05E-4A24-89EB-0205BFCA94CC}"/>
              </a:ext>
            </a:extLst>
          </p:cNvPr>
          <p:cNvGrpSpPr/>
          <p:nvPr/>
        </p:nvGrpSpPr>
        <p:grpSpPr>
          <a:xfrm rot="931530">
            <a:off x="7405511" y="3948648"/>
            <a:ext cx="935984" cy="315875"/>
            <a:chOff x="7473280" y="765336"/>
            <a:chExt cx="1710118" cy="485022"/>
          </a:xfrm>
        </p:grpSpPr>
        <p:sp>
          <p:nvSpPr>
            <p:cNvPr id="37" name="Text Box 11">
              <a:extLst>
                <a:ext uri="{FF2B5EF4-FFF2-40B4-BE49-F238E27FC236}">
                  <a16:creationId xmlns:a16="http://schemas.microsoft.com/office/drawing/2014/main" id="{1BAE805E-6949-427E-BDEC-A8D0843485DE}"/>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a:solidFill>
                    <a:srgbClr val="FF0000"/>
                  </a:solidFill>
                </a:rPr>
                <a:t>Illustrative</a:t>
              </a:r>
            </a:p>
          </p:txBody>
        </p:sp>
        <p:sp>
          <p:nvSpPr>
            <p:cNvPr id="38" name="Line 13">
              <a:extLst>
                <a:ext uri="{FF2B5EF4-FFF2-40B4-BE49-F238E27FC236}">
                  <a16:creationId xmlns:a16="http://schemas.microsoft.com/office/drawing/2014/main" id="{3EC843BA-453B-4D17-8E4C-F410A78F5DEC}"/>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39" name="Line 14">
              <a:extLst>
                <a:ext uri="{FF2B5EF4-FFF2-40B4-BE49-F238E27FC236}">
                  <a16:creationId xmlns:a16="http://schemas.microsoft.com/office/drawing/2014/main" id="{207F4074-56E3-42CB-B33D-39755F68AF62}"/>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sp>
        <p:nvSpPr>
          <p:cNvPr id="40" name="Rectangle 1">
            <a:extLst>
              <a:ext uri="{FF2B5EF4-FFF2-40B4-BE49-F238E27FC236}">
                <a16:creationId xmlns:a16="http://schemas.microsoft.com/office/drawing/2014/main" id="{178AE112-F621-4E1D-9632-345501798CA7}"/>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6332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a:t>
            </a:r>
            <a:r>
              <a:rPr lang="en-CA" sz="1200" b="1" dirty="0">
                <a:solidFill>
                  <a:srgbClr val="00B0CA"/>
                </a:solidFill>
                <a:ea typeface="ＭＳ Ｐゴシック" pitchFamily="34" charset="-128"/>
              </a:rPr>
              <a:t>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Results- </a:t>
            </a:r>
            <a:r>
              <a:rPr lang="en-CA" sz="1200" b="1" dirty="0" err="1">
                <a:solidFill>
                  <a:srgbClr val="5A5A5A"/>
                </a:solidFill>
                <a:ea typeface="ＭＳ Ｐゴシック" pitchFamily="34" charset="-128"/>
              </a:rPr>
              <a:t>Disccusion</a:t>
            </a:r>
            <a:r>
              <a:rPr lang="en-CA" sz="1200" b="1" dirty="0">
                <a:solidFill>
                  <a:srgbClr val="5A5A5A"/>
                </a:solidFill>
                <a:ea typeface="ＭＳ Ｐゴシック" pitchFamily="34" charset="-128"/>
              </a:rPr>
              <a:t>- Criticism</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45522E0D-6698-470F-B819-04E4A357389A}"/>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13001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16A7BDA-B01F-49FB-9604-E9479AA06C83}"/>
              </a:ext>
            </a:extLst>
          </p:cNvPr>
          <p:cNvPicPr>
            <a:picLocks noChangeAspect="1"/>
          </p:cNvPicPr>
          <p:nvPr/>
        </p:nvPicPr>
        <p:blipFill>
          <a:blip r:embed="rId6"/>
          <a:stretch>
            <a:fillRect/>
          </a:stretch>
        </p:blipFill>
        <p:spPr>
          <a:xfrm>
            <a:off x="279163" y="3463126"/>
            <a:ext cx="8522243" cy="2774186"/>
          </a:xfrm>
          <a:prstGeom prst="rect">
            <a:avLst/>
          </a:prstGeom>
        </p:spPr>
      </p:pic>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7785" name="think-cell Slide" r:id="rId7" imgW="270" imgH="270" progId="TCLayout.ActiveDocument.1">
                  <p:embed/>
                </p:oleObj>
              </mc:Choice>
              <mc:Fallback>
                <p:oleObj name="think-cell Slide" r:id="rId7" imgW="270" imgH="270" progId="TCLayout.ActiveDocument.1">
                  <p:embed/>
                  <p:pic>
                    <p:nvPicPr>
                      <p:cNvPr id="4" name="3 Objeto"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p:txBody>
          <a:bodyPr/>
          <a:lstStyle/>
          <a:p>
            <a:r>
              <a:rPr lang="en-GB" dirty="0"/>
              <a:t>THE DATA USED IS A NHL RELATIONAL DATASET  </a:t>
            </a:r>
            <a:r>
              <a:rPr lang="en-US" dirty="0"/>
              <a:t>CONTAINING COMPLETE 2007-2014 SEASONS</a:t>
            </a:r>
            <a:endParaRPr lang="en-GB" dirty="0"/>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Data</a:t>
            </a:r>
          </a:p>
        </p:txBody>
      </p:sp>
      <p:pic>
        <p:nvPicPr>
          <p:cNvPr id="5" name="Imagen 4">
            <a:extLst>
              <a:ext uri="{FF2B5EF4-FFF2-40B4-BE49-F238E27FC236}">
                <a16:creationId xmlns:a16="http://schemas.microsoft.com/office/drawing/2014/main" id="{A1CB9878-B632-4AD1-A6CD-7DCD172218D0}"/>
              </a:ext>
            </a:extLst>
          </p:cNvPr>
          <p:cNvPicPr>
            <a:picLocks noChangeAspect="1"/>
          </p:cNvPicPr>
          <p:nvPr/>
        </p:nvPicPr>
        <p:blipFill>
          <a:blip r:embed="rId10"/>
          <a:stretch>
            <a:fillRect/>
          </a:stretch>
        </p:blipFill>
        <p:spPr>
          <a:xfrm>
            <a:off x="4952561" y="1474263"/>
            <a:ext cx="3905813" cy="1181099"/>
          </a:xfrm>
          <a:prstGeom prst="rect">
            <a:avLst/>
          </a:prstGeom>
        </p:spPr>
      </p:pic>
      <p:sp>
        <p:nvSpPr>
          <p:cNvPr id="12" name="26 Rectángulo redondeado">
            <a:extLst>
              <a:ext uri="{FF2B5EF4-FFF2-40B4-BE49-F238E27FC236}">
                <a16:creationId xmlns:a16="http://schemas.microsoft.com/office/drawing/2014/main" id="{6F931E07-1151-40C3-9457-C8CB592C82CA}"/>
              </a:ext>
            </a:extLst>
          </p:cNvPr>
          <p:cNvSpPr/>
          <p:nvPr/>
        </p:nvSpPr>
        <p:spPr bwMode="auto">
          <a:xfrm>
            <a:off x="279222" y="1268759"/>
            <a:ext cx="8613258" cy="5100011"/>
          </a:xfrm>
          <a:prstGeom prst="roundRect">
            <a:avLst>
              <a:gd name="adj" fmla="val 4348"/>
            </a:avLst>
          </a:prstGeom>
          <a:noFill/>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 name="27 Rectángulo redondeado">
            <a:extLst>
              <a:ext uri="{FF2B5EF4-FFF2-40B4-BE49-F238E27FC236}">
                <a16:creationId xmlns:a16="http://schemas.microsoft.com/office/drawing/2014/main" id="{E44140D6-6475-4BF6-BBFF-78A3FC9D91A3}"/>
              </a:ext>
            </a:extLst>
          </p:cNvPr>
          <p:cNvSpPr/>
          <p:nvPr/>
        </p:nvSpPr>
        <p:spPr bwMode="auto">
          <a:xfrm>
            <a:off x="822176" y="1484784"/>
            <a:ext cx="1589584" cy="1433261"/>
          </a:xfrm>
          <a:prstGeom prst="roundRect">
            <a:avLst>
              <a:gd name="adj" fmla="val 8051"/>
            </a:avLst>
          </a:prstGeom>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5" name="29 Rectángulo redondeado">
            <a:extLst>
              <a:ext uri="{FF2B5EF4-FFF2-40B4-BE49-F238E27FC236}">
                <a16:creationId xmlns:a16="http://schemas.microsoft.com/office/drawing/2014/main" id="{AF1F2597-270A-461F-B111-9B4BFE9E5D06}"/>
              </a:ext>
            </a:extLst>
          </p:cNvPr>
          <p:cNvSpPr/>
          <p:nvPr/>
        </p:nvSpPr>
        <p:spPr bwMode="auto">
          <a:xfrm>
            <a:off x="2483768" y="1716956"/>
            <a:ext cx="2702197" cy="856025"/>
          </a:xfrm>
          <a:prstGeom prst="roundRect">
            <a:avLst>
              <a:gd name="adj" fmla="val 8051"/>
            </a:avLst>
          </a:prstGeom>
          <a:solidFill>
            <a:schemeClr val="accent1"/>
          </a:solidFill>
          <a:ln w="9525" cap="flat" cmpd="sng" algn="ctr">
            <a:noFill/>
            <a:prstDash val="solid"/>
            <a:round/>
            <a:headEnd type="none" w="med" len="med"/>
            <a:tailEnd type="none" w="med" len="med"/>
          </a:ln>
          <a:effectLst/>
        </p:spPr>
        <p:txBody>
          <a:bodyPr vert="horz" wrap="square" lIns="144000" tIns="45720" rIns="36000" bIns="45720" numCol="1" rtlCol="0" anchor="ctr" anchorCtr="0" compatLnSpc="1">
            <a:prstTxWarp prst="textNoShape">
              <a:avLst/>
            </a:prstTxWarp>
          </a:bodyPr>
          <a:lstStyle/>
          <a:p>
            <a:pPr marL="171450" indent="-171450" eaLnBrk="0" fontAlgn="base" hangingPunct="0">
              <a:spcBef>
                <a:spcPct val="0"/>
              </a:spcBef>
              <a:spcAft>
                <a:spcPct val="0"/>
              </a:spcAft>
              <a:buFont typeface="Wingdings" panose="05000000000000000000" pitchFamily="2" charset="2"/>
              <a:buChar char="Ø"/>
            </a:pPr>
            <a:r>
              <a:rPr lang="en-US" sz="1200" dirty="0">
                <a:solidFill>
                  <a:schemeClr val="bg1"/>
                </a:solidFill>
                <a:latin typeface="+mj-lt"/>
                <a:ea typeface="ＭＳ Ｐゴシック" charset="-128"/>
                <a:cs typeface="ＭＳ Ｐゴシック" charset="-128"/>
              </a:rPr>
              <a:t>Relational database with 2,827,467 play-by-play events recorded by the NHL</a:t>
            </a:r>
          </a:p>
        </p:txBody>
      </p:sp>
      <p:pic>
        <p:nvPicPr>
          <p:cNvPr id="107644" name="Picture 124" descr="Resultat d'imatges de NHL">
            <a:extLst>
              <a:ext uri="{FF2B5EF4-FFF2-40B4-BE49-F238E27FC236}">
                <a16:creationId xmlns:a16="http://schemas.microsoft.com/office/drawing/2014/main" id="{059057DB-33E9-4B36-9D50-1FE2938AC35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32315" y="1559237"/>
            <a:ext cx="1169307" cy="1284356"/>
          </a:xfrm>
          <a:prstGeom prst="rect">
            <a:avLst/>
          </a:prstGeom>
          <a:noFill/>
          <a:extLst>
            <a:ext uri="{909E8E84-426E-40DD-AFC4-6F175D3DCCD1}">
              <a14:hiddenFill xmlns:a14="http://schemas.microsoft.com/office/drawing/2010/main">
                <a:solidFill>
                  <a:srgbClr val="FFFFFF"/>
                </a:solidFill>
              </a14:hiddenFill>
            </a:ext>
          </a:extLst>
        </p:spPr>
      </p:pic>
      <p:sp>
        <p:nvSpPr>
          <p:cNvPr id="39" name="AutoShape 16">
            <a:extLst>
              <a:ext uri="{FF2B5EF4-FFF2-40B4-BE49-F238E27FC236}">
                <a16:creationId xmlns:a16="http://schemas.microsoft.com/office/drawing/2014/main" id="{0ADCE0DA-BBDB-4C51-B7DB-32325A1CCB63}"/>
              </a:ext>
            </a:extLst>
          </p:cNvPr>
          <p:cNvSpPr>
            <a:spLocks noChangeArrowheads="1"/>
          </p:cNvSpPr>
          <p:nvPr/>
        </p:nvSpPr>
        <p:spPr bwMode="gray">
          <a:xfrm>
            <a:off x="5223548" y="1698690"/>
            <a:ext cx="200141" cy="806781"/>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grpSp>
        <p:nvGrpSpPr>
          <p:cNvPr id="28" name="49 Grupo">
            <a:extLst>
              <a:ext uri="{FF2B5EF4-FFF2-40B4-BE49-F238E27FC236}">
                <a16:creationId xmlns:a16="http://schemas.microsoft.com/office/drawing/2014/main" id="{4538ACB7-C75C-4C5E-943D-1B65BCE27D8A}"/>
              </a:ext>
            </a:extLst>
          </p:cNvPr>
          <p:cNvGrpSpPr/>
          <p:nvPr/>
        </p:nvGrpSpPr>
        <p:grpSpPr>
          <a:xfrm>
            <a:off x="389997" y="3086286"/>
            <a:ext cx="4109995" cy="270706"/>
            <a:chOff x="631582" y="1134683"/>
            <a:chExt cx="8642593" cy="278093"/>
          </a:xfrm>
        </p:grpSpPr>
        <p:sp>
          <p:nvSpPr>
            <p:cNvPr id="30" name="8 Marcador de texto">
              <a:extLst>
                <a:ext uri="{FF2B5EF4-FFF2-40B4-BE49-F238E27FC236}">
                  <a16:creationId xmlns:a16="http://schemas.microsoft.com/office/drawing/2014/main" id="{4062D097-29FB-4523-BA44-A6E4BE560840}"/>
                </a:ext>
              </a:extLst>
            </p:cNvPr>
            <p:cNvSpPr txBox="1">
              <a:spLocks/>
            </p:cNvSpPr>
            <p:nvPr/>
          </p:nvSpPr>
          <p:spPr>
            <a:xfrm>
              <a:off x="631582" y="1134683"/>
              <a:ext cx="8642593" cy="261720"/>
            </a:xfrm>
            <a:prstGeom prst="rect">
              <a:avLst/>
            </a:prstGeom>
            <a:solidFill>
              <a:schemeClr val="bg1"/>
            </a:solid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IN" sz="1400" b="1" dirty="0">
                  <a:solidFill>
                    <a:srgbClr val="00B0CA"/>
                  </a:solidFill>
                  <a:ea typeface="ＭＳ Ｐゴシック" pitchFamily="34" charset="-128"/>
                </a:rPr>
                <a:t>Extraction of the main table in the SQL database</a:t>
              </a:r>
            </a:p>
          </p:txBody>
        </p:sp>
        <p:cxnSp>
          <p:nvCxnSpPr>
            <p:cNvPr id="31" name="51 Conector recto">
              <a:extLst>
                <a:ext uri="{FF2B5EF4-FFF2-40B4-BE49-F238E27FC236}">
                  <a16:creationId xmlns:a16="http://schemas.microsoft.com/office/drawing/2014/main" id="{75F9103A-B930-4252-AE40-655019586395}"/>
                </a:ext>
              </a:extLst>
            </p:cNvPr>
            <p:cNvCxnSpPr/>
            <p:nvPr/>
          </p:nvCxnSpPr>
          <p:spPr>
            <a:xfrm>
              <a:off x="631582" y="1412776"/>
              <a:ext cx="8642593"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8" name="Rectangle 1">
            <a:extLst>
              <a:ext uri="{FF2B5EF4-FFF2-40B4-BE49-F238E27FC236}">
                <a16:creationId xmlns:a16="http://schemas.microsoft.com/office/drawing/2014/main" id="{7EF334E9-796A-4D3D-BEF4-724895DF56E2}"/>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144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45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GB" sz="2000" dirty="0"/>
              <a:t>DISPLAY OF ACTION EVENTS AND START/ END EVENTS</a:t>
            </a:r>
          </a:p>
        </p:txBody>
      </p:sp>
      <p:sp>
        <p:nvSpPr>
          <p:cNvPr id="8" name="7 Marcador de texto"/>
          <p:cNvSpPr>
            <a:spLocks noGrp="1"/>
          </p:cNvSpPr>
          <p:nvPr>
            <p:ph type="body" sz="quarter" idx="13"/>
          </p:nvPr>
        </p:nvSpPr>
        <p:spPr/>
        <p:txBody>
          <a:bodyPr/>
          <a:lstStyle/>
          <a:p>
            <a:r>
              <a:rPr lang="en-CA" dirty="0"/>
              <a:t>Master Thesis – Definition of start /End Markers </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39909" y="646630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Imagen 21">
            <a:extLst>
              <a:ext uri="{FF2B5EF4-FFF2-40B4-BE49-F238E27FC236}">
                <a16:creationId xmlns:a16="http://schemas.microsoft.com/office/drawing/2014/main" id="{6F950D55-2D04-4C3F-B3CA-36F43ACC66FA}"/>
              </a:ext>
            </a:extLst>
          </p:cNvPr>
          <p:cNvPicPr>
            <a:picLocks noChangeAspect="1"/>
          </p:cNvPicPr>
          <p:nvPr/>
        </p:nvPicPr>
        <p:blipFill>
          <a:blip r:embed="rId9"/>
          <a:stretch>
            <a:fillRect/>
          </a:stretch>
        </p:blipFill>
        <p:spPr>
          <a:xfrm>
            <a:off x="1424228" y="1800758"/>
            <a:ext cx="6204638" cy="3639260"/>
          </a:xfrm>
          <a:prstGeom prst="rect">
            <a:avLst/>
          </a:prstGeom>
        </p:spPr>
      </p:pic>
      <p:sp>
        <p:nvSpPr>
          <p:cNvPr id="23" name="24 Rectángulo">
            <a:extLst>
              <a:ext uri="{FF2B5EF4-FFF2-40B4-BE49-F238E27FC236}">
                <a16:creationId xmlns:a16="http://schemas.microsoft.com/office/drawing/2014/main" id="{05C6BB20-4FBC-4B32-BAE4-E318C1E8B05C}"/>
              </a:ext>
            </a:extLst>
          </p:cNvPr>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Start / End markers are those events in the right column of the table adding  faceoffs and shots as starting markers and goals as ending markers</a:t>
            </a:r>
          </a:p>
        </p:txBody>
      </p:sp>
      <p:sp>
        <p:nvSpPr>
          <p:cNvPr id="24" name="Rectangle 1">
            <a:extLst>
              <a:ext uri="{FF2B5EF4-FFF2-40B4-BE49-F238E27FC236}">
                <a16:creationId xmlns:a16="http://schemas.microsoft.com/office/drawing/2014/main" id="{5C89123F-3BDD-4905-910B-444FCAFA099A}"/>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7860964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15885</TotalTime>
  <Words>5384</Words>
  <Application>Microsoft Office PowerPoint</Application>
  <PresentationFormat>Presentación en pantalla (4:3)</PresentationFormat>
  <Paragraphs>842</Paragraphs>
  <Slides>40</Slides>
  <Notes>33</Notes>
  <HiddenSlides>6</HiddenSlides>
  <MMClips>0</MMClips>
  <ScaleCrop>false</ScaleCrop>
  <HeadingPairs>
    <vt:vector size="8" baseType="variant">
      <vt:variant>
        <vt:lpstr>Fuentes usadas</vt:lpstr>
      </vt:variant>
      <vt:variant>
        <vt:i4>6</vt:i4>
      </vt:variant>
      <vt:variant>
        <vt:lpstr>Tema</vt:lpstr>
      </vt:variant>
      <vt:variant>
        <vt:i4>5</vt:i4>
      </vt:variant>
      <vt:variant>
        <vt:lpstr>Servidores OLE incrustados</vt:lpstr>
      </vt:variant>
      <vt:variant>
        <vt:i4>1</vt:i4>
      </vt:variant>
      <vt:variant>
        <vt:lpstr>Títulos de diapositiva</vt:lpstr>
      </vt:variant>
      <vt:variant>
        <vt:i4>40</vt:i4>
      </vt:variant>
    </vt:vector>
  </HeadingPairs>
  <TitlesOfParts>
    <vt:vector size="52" baseType="lpstr">
      <vt:lpstr>Arial</vt:lpstr>
      <vt:lpstr>Calibri</vt:lpstr>
      <vt:lpstr>Gill Sans</vt:lpstr>
      <vt:lpstr>Swis721 BT</vt:lpstr>
      <vt:lpstr>Trebuchet MS</vt:lpstr>
      <vt:lpstr>Wingdings</vt:lpstr>
      <vt:lpstr>Office Theme</vt:lpstr>
      <vt:lpstr>INDRApresentacion</vt:lpstr>
      <vt:lpstr>2_INDRApresentacion</vt:lpstr>
      <vt:lpstr>1_INDRApresentacion</vt:lpstr>
      <vt:lpstr>3_INDRApresentacion</vt:lpstr>
      <vt:lpstr>think-cell Slide</vt:lpstr>
      <vt:lpstr>Markov Decision Processes and ARIMA models to analyze and predict Ice Hockey player’s performance</vt:lpstr>
      <vt:lpstr>Presentación de PowerPoint</vt:lpstr>
      <vt:lpstr>THE MAIN OBJECTIVE OF ICE HOCKEY IS TO SCORE MORE GOALS THAN YOUR OPPONENT ON AN ICE RINK</vt:lpstr>
      <vt:lpstr>IT IS CRUCIAL FOR ICE HOCKEY TEAMS TO UNDERSTAND GAME DYNAMICS TO IMPROVE THEIR PLAYING PERFORMANCE</vt:lpstr>
      <vt:lpstr>Presentación de PowerPoint</vt:lpstr>
      <vt:lpstr>THE OBJECTIVE OF THE THESIS IS BEING ABLE TO EVALUATE PLAYERS THROUGH TIME TO HIRE/FIRE/MAINTAIN THEM</vt:lpstr>
      <vt:lpstr>Presentación de PowerPoint</vt:lpstr>
      <vt:lpstr>THE DATA USED IS A NHL RELATIONAL DATASET  CONTAINING COMPLETE 2007-2014 SEASONS</vt:lpstr>
      <vt:lpstr>DISPLAY OF ACTION EVENTS AND START/ END EVENTS</vt:lpstr>
      <vt:lpstr>THE DATA SCRAPPED CONTAINS YEAR STATISTICAL METRICS FOR THE NHL PLAYERS</vt:lpstr>
      <vt:lpstr>Presentación de PowerPoint</vt:lpstr>
      <vt:lpstr>THERE EXIST DIFFERENT MARKOV MODELS FOR DIFFERENT APPROACHES AND OBJECTIVES</vt:lpstr>
      <vt:lpstr>EXAMPLE OF A MARKOV DECISION PROCESS</vt:lpstr>
      <vt:lpstr>THE METHODOLOGY AND SCOPE OF THE PROJECT CONTAINS PART FROM [ROUTLEY,2015] STUDY AND A NEW PART</vt:lpstr>
      <vt:lpstr>A STATE IS COMPOSED OF A CONTEXT VARIABLES AND  PLAYING SEQUENCES</vt:lpstr>
      <vt:lpstr>A SEQUENCE OF STATES CONSTITUTES THE MAIN METRIC FOR CALCULATING THE POSTERIOR IMPACT OF AN ACTION</vt:lpstr>
      <vt:lpstr>AN AD-TREE IS USED TO SUMMARIZE RELATIONS OF EVENTS THAT HAPPEN SEQUENTIALLY IN A DATABASE</vt:lpstr>
      <vt:lpstr>AN AD-TREE IS CREATED TO COUNT REPETITION OF EVENTS AND POTENTIAL TRANSITIONS (i)</vt:lpstr>
      <vt:lpstr>AN AD-TREE IS CREATED TO COUNT REPETITION OF EVENTS AND POTENTIAL TRANSITIONS (ii)</vt:lpstr>
      <vt:lpstr>GRAPHICAL EXAMPLE OF A STATE</vt:lpstr>
      <vt:lpstr>EXAMPLE OF HOW THE AD-TREE WOULD BE DISPLAYED GRAPHICALLY WITH OCCURRENCES AND REWARDS</vt:lpstr>
      <vt:lpstr>A MARKOV DECISION PROCESS IS USED TO GET THE UTILITY OF EACH STATE</vt:lpstr>
      <vt:lpstr>THE IMPACT MEASURE IS THE BASIS FOR POSTERIOR EVALUATION OF THE DATA</vt:lpstr>
      <vt:lpstr>THE ESTIMATION OF THE BEST ARIMA (p,d,q)  MODELS HAS BEEN DONE USING MLE FOR EACH PLAYER AND METRIC</vt:lpstr>
      <vt:lpstr>THE SELECTED ARIMA MODELS ARE USED TO ESTIMATE THE PARAMETER VALUES OF EVERY 5 OBSERVATIONS AND FORECAST THE FOLLOWING ONE</vt:lpstr>
      <vt:lpstr>Presentación de PowerPoint</vt:lpstr>
      <vt:lpstr>PLAYER’S VALUATION SEEMS QUITE RANDOM ACROSS THE LEAGUE, AND IN SOME CASES, IT EVEN LOOKS LIKE SOME NOISE ACROSS THE MEAN</vt:lpstr>
      <vt:lpstr>THE DISTRIBUTIONS OF PLAYER’S PERFORMANCE FOR BOTH SEASONS ARE REALLY SIMILAR</vt:lpstr>
      <vt:lpstr>PLAYERS’ RANGE OF PERFORMANCE THROUGH SEASON IS QUITE STABLE</vt:lpstr>
      <vt:lpstr>THERE EXIST SOME LINEAR DEPENDENCE BETWEEN THE DIRECT, COLLECTIVE  AND THE POINTS METRICS PER GAME PLAYED ON SALARY</vt:lpstr>
      <vt:lpstr>TOP 10 PLAYERS PERFORMANCE FOR EACH METRIC (I)</vt:lpstr>
      <vt:lpstr>TOP 10 PLAYERS PERFORMANCE FOR EACH METRIC (II)</vt:lpstr>
      <vt:lpstr>THE ARIMA (0,0,0)  IS THE MOST FREQUENT MODEL, NOT MATTERING THE POSITION OF A PLAYER NEITHER THE METRIC</vt:lpstr>
      <vt:lpstr>THE ARIMA (0,0,0)  IS THE MOST FREQUENT MODEL NO MATTER THE Nº OF MATCHES OR THE POSITION OF A PLAYER</vt:lpstr>
      <vt:lpstr>THE MODEL FORECASTING THE BEST IS THE ARIMA (0,0,0), IN OTHER WORDS, THE MEAN</vt:lpstr>
      <vt:lpstr>MAIN BULLETS FOR DISCUSSION</vt:lpstr>
      <vt:lpstr>CRITICISM</vt:lpstr>
      <vt:lpstr>SUGGESTION FOR FURTHER RESEARCH</vt:lpstr>
      <vt:lpstr>THE AIM OF THE PROJECT IS TO CREATE A TIME VALUATION  MEASURE FOR TEAMS TO SEE POTENTIAL HIRINGS/ FIRINGS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N</dc:creator>
  <cp:lastModifiedBy>carles sans fuentes</cp:lastModifiedBy>
  <cp:revision>853</cp:revision>
  <cp:lastPrinted>2018-02-07T10:12:31Z</cp:lastPrinted>
  <dcterms:created xsi:type="dcterms:W3CDTF">2017-04-24T11:57:25Z</dcterms:created>
  <dcterms:modified xsi:type="dcterms:W3CDTF">2019-01-07T16:52:52Z</dcterms:modified>
</cp:coreProperties>
</file>