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0" r:id="rId3"/>
    <p:sldMasterId id="2147483700" r:id="rId4"/>
    <p:sldMasterId id="2147483714" r:id="rId5"/>
  </p:sldMasterIdLst>
  <p:notesMasterIdLst>
    <p:notesMasterId r:id="rId30"/>
  </p:notesMasterIdLst>
  <p:handoutMasterIdLst>
    <p:handoutMasterId r:id="rId31"/>
  </p:handoutMasterIdLst>
  <p:sldIdLst>
    <p:sldId id="452" r:id="rId6"/>
    <p:sldId id="507" r:id="rId7"/>
    <p:sldId id="495" r:id="rId8"/>
    <p:sldId id="513" r:id="rId9"/>
    <p:sldId id="497" r:id="rId10"/>
    <p:sldId id="499" r:id="rId11"/>
    <p:sldId id="509" r:id="rId12"/>
    <p:sldId id="492" r:id="rId13"/>
    <p:sldId id="510" r:id="rId14"/>
    <p:sldId id="508" r:id="rId15"/>
    <p:sldId id="515" r:id="rId16"/>
    <p:sldId id="516" r:id="rId17"/>
    <p:sldId id="519" r:id="rId18"/>
    <p:sldId id="520" r:id="rId19"/>
    <p:sldId id="521" r:id="rId20"/>
    <p:sldId id="522" r:id="rId21"/>
    <p:sldId id="511" r:id="rId22"/>
    <p:sldId id="458" r:id="rId23"/>
    <p:sldId id="486" r:id="rId24"/>
    <p:sldId id="487" r:id="rId25"/>
    <p:sldId id="514" r:id="rId26"/>
    <p:sldId id="518" r:id="rId27"/>
    <p:sldId id="320" r:id="rId28"/>
    <p:sldId id="324" r:id="rId29"/>
  </p:sldIdLst>
  <p:sldSz cx="9144000" cy="6858000" type="screen4x3"/>
  <p:notesSz cx="9144000" cy="6858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initials="C" lastIdx="1" clrIdx="0">
    <p:extLst>
      <p:ext uri="{19B8F6BF-5375-455C-9EA6-DF929625EA0E}">
        <p15:presenceInfo xmlns:p15="http://schemas.microsoft.com/office/powerpoint/2012/main" userId="C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66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1" autoAdjust="0"/>
    <p:restoredTop sz="94291" autoAdjust="0"/>
  </p:normalViewPr>
  <p:slideViewPr>
    <p:cSldViewPr>
      <p:cViewPr varScale="1">
        <p:scale>
          <a:sx n="64" d="100"/>
          <a:sy n="64" d="100"/>
        </p:scale>
        <p:origin x="14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3E7F7F1-0CBD-425B-9451-9CA0377A565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2BEE99B5-3DE3-494E-BF9C-6110BF5AF0FF}"/>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F59DF75-91D9-4DE9-A1C1-55DC2BC4E1C0}" type="datetimeFigureOut">
              <a:rPr lang="en-GB" smtClean="0"/>
              <a:t>16/10/2018</a:t>
            </a:fld>
            <a:endParaRPr lang="en-GB"/>
          </a:p>
        </p:txBody>
      </p:sp>
      <p:sp>
        <p:nvSpPr>
          <p:cNvPr id="4" name="Marcador de pie de página 3">
            <a:extLst>
              <a:ext uri="{FF2B5EF4-FFF2-40B4-BE49-F238E27FC236}">
                <a16:creationId xmlns:a16="http://schemas.microsoft.com/office/drawing/2014/main" id="{A002DFA4-9B88-4042-A822-46407A66C757}"/>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D9C8EF4E-1E2F-4744-9144-191D00DE0824}"/>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15844BB-EC22-4550-967F-26DECB70532A}" type="slidenum">
              <a:rPr lang="en-GB" smtClean="0"/>
              <a:t>‹Nº›</a:t>
            </a:fld>
            <a:endParaRPr lang="en-GB"/>
          </a:p>
        </p:txBody>
      </p:sp>
    </p:spTree>
    <p:extLst>
      <p:ext uri="{BB962C8B-B14F-4D97-AF65-F5344CB8AC3E}">
        <p14:creationId xmlns:p14="http://schemas.microsoft.com/office/powerpoint/2010/main" val="321969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09BAD18-371A-4E23-A442-1F32905F4409}" type="datetimeFigureOut">
              <a:rPr lang="ca-ES" smtClean="0"/>
              <a:t>16/10/2018</a:t>
            </a:fld>
            <a:endParaRPr lang="ca-E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223D66E-FBF9-41D0-A3F0-6369837E3BEB}" type="slidenum">
              <a:rPr lang="ca-ES" smtClean="0"/>
              <a:t>‹Nº›</a:t>
            </a:fld>
            <a:endParaRPr lang="ca-ES"/>
          </a:p>
        </p:txBody>
      </p:sp>
    </p:spTree>
    <p:extLst>
      <p:ext uri="{BB962C8B-B14F-4D97-AF65-F5344CB8AC3E}">
        <p14:creationId xmlns:p14="http://schemas.microsoft.com/office/powerpoint/2010/main" val="406243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a:t>
            </a:fld>
            <a:endParaRPr lang="es-ES_tradnl">
              <a:solidFill>
                <a:prstClr val="black"/>
              </a:solidFill>
            </a:endParaRPr>
          </a:p>
        </p:txBody>
      </p:sp>
    </p:spTree>
    <p:extLst>
      <p:ext uri="{BB962C8B-B14F-4D97-AF65-F5344CB8AC3E}">
        <p14:creationId xmlns:p14="http://schemas.microsoft.com/office/powerpoint/2010/main" val="97023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15</a:t>
            </a:fld>
            <a:endParaRPr lang="es-ES_tradnl">
              <a:solidFill>
                <a:prstClr val="black"/>
              </a:solidFill>
            </a:endParaRPr>
          </a:p>
        </p:txBody>
      </p:sp>
    </p:spTree>
    <p:extLst>
      <p:ext uri="{BB962C8B-B14F-4D97-AF65-F5344CB8AC3E}">
        <p14:creationId xmlns:p14="http://schemas.microsoft.com/office/powerpoint/2010/main" val="3372056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16</a:t>
            </a:fld>
            <a:endParaRPr lang="es-ES_tradnl">
              <a:solidFill>
                <a:prstClr val="black"/>
              </a:solidFill>
            </a:endParaRPr>
          </a:p>
        </p:txBody>
      </p:sp>
    </p:spTree>
    <p:extLst>
      <p:ext uri="{BB962C8B-B14F-4D97-AF65-F5344CB8AC3E}">
        <p14:creationId xmlns:p14="http://schemas.microsoft.com/office/powerpoint/2010/main" val="371338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example, [</a:t>
            </a:r>
            <a:r>
              <a:rPr lang="en-US" dirty="0" err="1">
                <a:solidFill>
                  <a:srgbClr val="000000"/>
                </a:solidFill>
                <a:latin typeface="Arial" panose="020B0604020202020204" pitchFamily="34" charset="0"/>
              </a:rPr>
              <a:t>Hauskrecht</a:t>
            </a:r>
            <a:r>
              <a:rPr lang="en-US" dirty="0">
                <a:solidFill>
                  <a:srgbClr val="000000"/>
                </a:solidFill>
                <a:latin typeface="Arial" panose="020B0604020202020204" pitchFamily="34" charset="0"/>
              </a:rPr>
              <a:t>, 1997] mentions that for Ischemic Heart Disease, the 2 best ways to determine the true state of a patient’s condition are stress tests and angiograms, both of which are invasive and can be fatal.</a:t>
            </a:r>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18</a:t>
            </a:fld>
            <a:endParaRPr lang="es-ES_tradnl">
              <a:solidFill>
                <a:prstClr val="black"/>
              </a:solidFill>
            </a:endParaRPr>
          </a:p>
        </p:txBody>
      </p:sp>
    </p:spTree>
    <p:extLst>
      <p:ext uri="{BB962C8B-B14F-4D97-AF65-F5344CB8AC3E}">
        <p14:creationId xmlns:p14="http://schemas.microsoft.com/office/powerpoint/2010/main" val="16015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20</a:t>
            </a:fld>
            <a:endParaRPr lang="es-ES_tradnl">
              <a:solidFill>
                <a:prstClr val="black"/>
              </a:solidFill>
            </a:endParaRPr>
          </a:p>
        </p:txBody>
      </p:sp>
    </p:spTree>
    <p:extLst>
      <p:ext uri="{BB962C8B-B14F-4D97-AF65-F5344CB8AC3E}">
        <p14:creationId xmlns:p14="http://schemas.microsoft.com/office/powerpoint/2010/main" val="3011051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21</a:t>
            </a:fld>
            <a:endParaRPr lang="es-ES_tradnl">
              <a:solidFill>
                <a:prstClr val="black"/>
              </a:solidFill>
            </a:endParaRPr>
          </a:p>
        </p:txBody>
      </p:sp>
    </p:spTree>
    <p:extLst>
      <p:ext uri="{BB962C8B-B14F-4D97-AF65-F5344CB8AC3E}">
        <p14:creationId xmlns:p14="http://schemas.microsoft.com/office/powerpoint/2010/main" val="345928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22</a:t>
            </a:fld>
            <a:endParaRPr lang="es-ES_tradnl">
              <a:solidFill>
                <a:prstClr val="black"/>
              </a:solidFill>
            </a:endParaRPr>
          </a:p>
        </p:txBody>
      </p:sp>
    </p:spTree>
    <p:extLst>
      <p:ext uri="{BB962C8B-B14F-4D97-AF65-F5344CB8AC3E}">
        <p14:creationId xmlns:p14="http://schemas.microsoft.com/office/powerpoint/2010/main" val="310272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err="1">
                <a:solidFill>
                  <a:srgbClr val="000000"/>
                </a:solidFill>
              </a:rPr>
              <a:t>Corsi</a:t>
            </a:r>
            <a:r>
              <a:rPr lang="en-US" sz="1200" dirty="0">
                <a:solidFill>
                  <a:srgbClr val="000000"/>
                </a:solidFill>
              </a:rPr>
              <a:t>: </a:t>
            </a:r>
            <a:r>
              <a:rPr lang="en-US" b="0" dirty="0"/>
              <a:t>Measured as either a ratio (like plus-minus) of shot attempts for less shot attempts against, or as a percentage. </a:t>
            </a:r>
          </a:p>
          <a:p>
            <a:r>
              <a:rPr lang="en-US" b="0" dirty="0"/>
              <a:t>most players will have a </a:t>
            </a:r>
            <a:r>
              <a:rPr lang="en-US" b="0" dirty="0" err="1"/>
              <a:t>Corsi</a:t>
            </a:r>
            <a:r>
              <a:rPr lang="en-US" b="0" dirty="0"/>
              <a:t> For percentage between 40 and 60. A player or team ranked above 55% is often considered "elite"</a:t>
            </a:r>
          </a:p>
          <a:p>
            <a:endParaRPr lang="en-US" sz="1200" dirty="0">
              <a:solidFill>
                <a:srgbClr val="000000"/>
              </a:solidFill>
            </a:endParaRPr>
          </a:p>
          <a:p>
            <a:r>
              <a:rPr lang="en-US" sz="1200" dirty="0">
                <a:solidFill>
                  <a:srgbClr val="000000"/>
                </a:solidFill>
              </a:rPr>
              <a:t>PDO: According to Wilson, a player or team with a PDO over 102 is "probably not as good as they seem", while a player or team below 98 likely is better than they appear.</a:t>
            </a:r>
            <a:endParaRPr lang="en-US" u="sng"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4</a:t>
            </a:fld>
            <a:endParaRPr lang="es-ES_tradnl">
              <a:solidFill>
                <a:prstClr val="black"/>
              </a:solidFill>
            </a:endParaRPr>
          </a:p>
        </p:txBody>
      </p:sp>
    </p:spTree>
    <p:extLst>
      <p:ext uri="{BB962C8B-B14F-4D97-AF65-F5344CB8AC3E}">
        <p14:creationId xmlns:p14="http://schemas.microsoft.com/office/powerpoint/2010/main" val="213404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6</a:t>
            </a:fld>
            <a:endParaRPr lang="es-ES_tradnl">
              <a:solidFill>
                <a:prstClr val="black"/>
              </a:solidFill>
            </a:endParaRPr>
          </a:p>
        </p:txBody>
      </p:sp>
    </p:spTree>
    <p:extLst>
      <p:ext uri="{BB962C8B-B14F-4D97-AF65-F5344CB8AC3E}">
        <p14:creationId xmlns:p14="http://schemas.microsoft.com/office/powerpoint/2010/main" val="321625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8</a:t>
            </a:fld>
            <a:endParaRPr lang="es-ES_tradnl">
              <a:solidFill>
                <a:prstClr val="black"/>
              </a:solidFill>
            </a:endParaRPr>
          </a:p>
        </p:txBody>
      </p:sp>
    </p:spTree>
    <p:extLst>
      <p:ext uri="{BB962C8B-B14F-4D97-AF65-F5344CB8AC3E}">
        <p14:creationId xmlns:p14="http://schemas.microsoft.com/office/powerpoint/2010/main" val="246500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10</a:t>
            </a:fld>
            <a:endParaRPr lang="es-ES_tradnl">
              <a:solidFill>
                <a:prstClr val="black"/>
              </a:solidFill>
            </a:endParaRPr>
          </a:p>
        </p:txBody>
      </p:sp>
    </p:spTree>
    <p:extLst>
      <p:ext uri="{BB962C8B-B14F-4D97-AF65-F5344CB8AC3E}">
        <p14:creationId xmlns:p14="http://schemas.microsoft.com/office/powerpoint/2010/main" val="32550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11</a:t>
            </a:fld>
            <a:endParaRPr lang="es-ES_tradnl">
              <a:solidFill>
                <a:prstClr val="black"/>
              </a:solidFill>
            </a:endParaRPr>
          </a:p>
        </p:txBody>
      </p:sp>
    </p:spTree>
    <p:extLst>
      <p:ext uri="{BB962C8B-B14F-4D97-AF65-F5344CB8AC3E}">
        <p14:creationId xmlns:p14="http://schemas.microsoft.com/office/powerpoint/2010/main" val="3917536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12</a:t>
            </a:fld>
            <a:endParaRPr lang="es-ES_tradnl">
              <a:solidFill>
                <a:prstClr val="black"/>
              </a:solidFill>
            </a:endParaRPr>
          </a:p>
        </p:txBody>
      </p:sp>
    </p:spTree>
    <p:extLst>
      <p:ext uri="{BB962C8B-B14F-4D97-AF65-F5344CB8AC3E}">
        <p14:creationId xmlns:p14="http://schemas.microsoft.com/office/powerpoint/2010/main" val="224126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13</a:t>
            </a:fld>
            <a:endParaRPr lang="es-ES_tradnl">
              <a:solidFill>
                <a:prstClr val="black"/>
              </a:solidFill>
            </a:endParaRPr>
          </a:p>
        </p:txBody>
      </p:sp>
    </p:spTree>
    <p:extLst>
      <p:ext uri="{BB962C8B-B14F-4D97-AF65-F5344CB8AC3E}">
        <p14:creationId xmlns:p14="http://schemas.microsoft.com/office/powerpoint/2010/main" val="3630057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14</a:t>
            </a:fld>
            <a:endParaRPr lang="es-ES_tradnl">
              <a:solidFill>
                <a:prstClr val="black"/>
              </a:solidFill>
            </a:endParaRPr>
          </a:p>
        </p:txBody>
      </p:sp>
    </p:spTree>
    <p:extLst>
      <p:ext uri="{BB962C8B-B14F-4D97-AF65-F5344CB8AC3E}">
        <p14:creationId xmlns:p14="http://schemas.microsoft.com/office/powerpoint/2010/main" val="393993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ca-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16/10/2018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65786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16/10/2018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4833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ca-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16/10/2018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3654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43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402770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732158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96095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1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1385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582937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79495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16/10/2018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493187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687915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91284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1932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117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626607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28011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3607608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9" name="8 Marcador de texto"/>
          <p:cNvSpPr>
            <a:spLocks noGrp="1"/>
          </p:cNvSpPr>
          <p:nvPr>
            <p:ph type="body" sz="quarter" idx="14"/>
          </p:nvPr>
        </p:nvSpPr>
        <p:spPr>
          <a:xfrm>
            <a:off x="251520" y="1268413"/>
            <a:ext cx="8640960" cy="5040312"/>
          </a:xfrm>
        </p:spPr>
        <p:txBody>
          <a:bodyPr/>
          <a:lstStyle>
            <a:lvl1pPr marL="179388" indent="-179388">
              <a:defRPr/>
            </a:lvl1pPr>
            <a:lvl2pPr marL="536575" indent="-168275">
              <a:defRPr/>
            </a:lvl2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 name="1 Título"/>
          <p:cNvSpPr>
            <a:spLocks noGrp="1"/>
          </p:cNvSpPr>
          <p:nvPr>
            <p:ph type="title"/>
          </p:nvPr>
        </p:nvSpPr>
        <p:spPr/>
        <p:txBody>
          <a:bodyPr/>
          <a:lstStyle/>
          <a:p>
            <a:r>
              <a:rPr lang="es-ES"/>
              <a:t>Haga clic para modificar el estilo de título del patrón</a:t>
            </a:r>
            <a:endParaRPr lang="es-ES" dirty="0"/>
          </a:p>
        </p:txBody>
      </p:sp>
      <p:sp>
        <p:nvSpPr>
          <p:cNvPr id="7" name="12 Marcador de texto"/>
          <p:cNvSpPr>
            <a:spLocks noGrp="1"/>
          </p:cNvSpPr>
          <p:nvPr>
            <p:ph type="body" sz="quarter" idx="13"/>
          </p:nvPr>
        </p:nvSpPr>
        <p:spPr>
          <a:xfrm>
            <a:off x="251520" y="98630"/>
            <a:ext cx="864096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858551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279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3" name="12 Marcador de texto"/>
          <p:cNvSpPr>
            <a:spLocks noGrp="1"/>
          </p:cNvSpPr>
          <p:nvPr>
            <p:ph type="body" sz="quarter" idx="13" hasCustomPrompt="1"/>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dirty="0" err="1"/>
              <a:t>Chapter</a:t>
            </a:r>
            <a:r>
              <a:rPr lang="es-ES" dirty="0"/>
              <a:t> </a:t>
            </a:r>
            <a:r>
              <a:rPr lang="es-ES" dirty="0" err="1"/>
              <a:t>title</a:t>
            </a:r>
            <a:endParaRPr lang="es-ES" dirty="0"/>
          </a:p>
        </p:txBody>
      </p:sp>
    </p:spTree>
    <p:extLst>
      <p:ext uri="{BB962C8B-B14F-4D97-AF65-F5344CB8AC3E}">
        <p14:creationId xmlns:p14="http://schemas.microsoft.com/office/powerpoint/2010/main" val="32493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ca-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B1055-6F15-4341-A755-802F73BD5192}" type="datetimeFigureOut">
              <a:rPr lang="ca-ES" smtClean="0"/>
              <a:t>16/10/2018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121222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637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358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94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lefónica - Titular dos  líneas">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flipH="1">
            <a:off x="-1" y="0"/>
            <a:ext cx="8417169"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noAutofit/>
          </a:bodyPr>
          <a:lstStyle>
            <a:lvl1pPr>
              <a:defRPr/>
            </a:lvl1pPr>
          </a:lstStyle>
          <a:p>
            <a:pPr lvl="0"/>
            <a:r>
              <a:rPr lang="en-GB" dirty="0"/>
              <a:t>Slide Title (24 </a:t>
            </a:r>
            <a:r>
              <a:rPr lang="en-GB" dirty="0" err="1"/>
              <a:t>pts</a:t>
            </a:r>
            <a:r>
              <a:rPr lang="en-GB" dirty="0"/>
              <a:t> – 1 line)</a:t>
            </a:r>
            <a:endParaRPr lang="en-US" sz="2400" dirty="0">
              <a:solidFill>
                <a:srgbClr val="072534"/>
              </a:solidFill>
              <a:latin typeface="Trebuchet MS" pitchFamily="34" charset="0"/>
              <a:ea typeface="ヒラギノ角ゴ Pro W3" charset="-128"/>
              <a:sym typeface="Trebuchet MS" pitchFamily="34" charset="0"/>
            </a:endParaRPr>
          </a:p>
        </p:txBody>
      </p:sp>
      <p:sp>
        <p:nvSpPr>
          <p:cNvPr id="4" name="Text Box 2"/>
          <p:cNvSpPr txBox="1">
            <a:spLocks noGrp="1" noChangeArrowheads="1"/>
          </p:cNvSpPr>
          <p:nvPr>
            <p:ph type="sldNum" sz="quarter" idx="4"/>
          </p:nvPr>
        </p:nvSpPr>
        <p:spPr bwMode="auto">
          <a:xfrm>
            <a:off x="4425881" y="6464175"/>
            <a:ext cx="279065" cy="292350"/>
          </a:xfrm>
          <a:prstGeom prst="rect">
            <a:avLst/>
          </a:prstGeom>
          <a:noFill/>
          <a:ln w="9525">
            <a:noFill/>
            <a:miter lim="800000"/>
            <a:headEnd/>
            <a:tailEnd/>
          </a:ln>
          <a:effectLst/>
        </p:spPr>
        <p:txBody>
          <a:bodyPr vert="horz" wrap="none" lIns="96698" tIns="48349" rIns="96698" bIns="48349" numCol="1" anchor="ctr" anchorCtr="0" compatLnSpc="1">
            <a:prstTxWarp prst="textNoShape">
              <a:avLst/>
            </a:prstTxWarp>
          </a:bodyPr>
          <a:lstStyle>
            <a:lvl1pPr algn="ctr" eaLnBrk="1" hangingPunct="1">
              <a:defRPr sz="1016">
                <a:solidFill>
                  <a:schemeClr val="bg1"/>
                </a:solidFill>
                <a:latin typeface="Trebuchet MS" pitchFamily="34" charset="0"/>
                <a:ea typeface="ヒラギノ角ゴ ProN W3" pitchFamily="122" charset="-128"/>
                <a:sym typeface="Trebuchet MS" pitchFamily="34" charset="0"/>
              </a:defRPr>
            </a:lvl1pPr>
            <a:lvl2pPr marL="725566" indent="-279064" eaLnBrk="0" hangingPunct="0">
              <a:defRPr sz="2771">
                <a:solidFill>
                  <a:srgbClr val="000000"/>
                </a:solidFill>
                <a:latin typeface="Gill Sans" pitchFamily="122" charset="0"/>
                <a:ea typeface="ヒラギノ角ゴ ProN W3" pitchFamily="122" charset="-128"/>
                <a:sym typeface="Gill Sans" pitchFamily="122" charset="0"/>
              </a:defRPr>
            </a:lvl2pPr>
            <a:lvl3pPr marL="1116256" indent="-223252" eaLnBrk="0" hangingPunct="0">
              <a:defRPr sz="2771">
                <a:solidFill>
                  <a:srgbClr val="000000"/>
                </a:solidFill>
                <a:latin typeface="Gill Sans" pitchFamily="122" charset="0"/>
                <a:ea typeface="ヒラギノ角ゴ ProN W3" pitchFamily="122" charset="-128"/>
                <a:sym typeface="Gill Sans" pitchFamily="122" charset="0"/>
              </a:defRPr>
            </a:lvl3pPr>
            <a:lvl4pPr marL="1562758" indent="-223252" eaLnBrk="0" hangingPunct="0">
              <a:defRPr sz="2771">
                <a:solidFill>
                  <a:srgbClr val="000000"/>
                </a:solidFill>
                <a:latin typeface="Gill Sans" pitchFamily="122" charset="0"/>
                <a:ea typeface="ヒラギノ角ゴ ProN W3" pitchFamily="122" charset="-128"/>
                <a:sym typeface="Gill Sans" pitchFamily="122" charset="0"/>
              </a:defRPr>
            </a:lvl4pPr>
            <a:lvl5pPr marL="2009260" indent="-223252" eaLnBrk="0" hangingPunct="0">
              <a:defRPr sz="2771">
                <a:solidFill>
                  <a:srgbClr val="000000"/>
                </a:solidFill>
                <a:latin typeface="Gill Sans" pitchFamily="122" charset="0"/>
                <a:ea typeface="ヒラギノ角ゴ ProN W3" pitchFamily="122" charset="-128"/>
                <a:sym typeface="Gill Sans" pitchFamily="122" charset="0"/>
              </a:defRPr>
            </a:lvl5pPr>
            <a:lvl6pPr marL="2455762"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6pPr>
            <a:lvl7pPr marL="2902264"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7pPr>
            <a:lvl8pPr marL="3348766"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8pPr>
            <a:lvl9pPr marL="3795268"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9pPr>
          </a:lstStyle>
          <a:p>
            <a:pPr defTabSz="893004" fontAlgn="base">
              <a:spcBef>
                <a:spcPct val="0"/>
              </a:spcBef>
              <a:spcAft>
                <a:spcPct val="0"/>
              </a:spcAft>
            </a:pPr>
            <a:fld id="{9D9F8B9A-560A-470D-9EA6-79F5999904E6}" type="slidenum">
              <a:rPr lang="en-US" b="1" smtClean="0">
                <a:solidFill>
                  <a:srgbClr val="FFFFFF"/>
                </a:solidFill>
              </a:rPr>
              <a:pPr defTabSz="893004" fontAlgn="base">
                <a:spcBef>
                  <a:spcPct val="0"/>
                </a:spcBef>
                <a:spcAft>
                  <a:spcPct val="0"/>
                </a:spcAft>
              </a:pPr>
              <a:t>‹Nº›</a:t>
            </a:fld>
            <a:endParaRPr lang="en-US" b="1" dirty="0">
              <a:solidFill>
                <a:srgbClr val="FFFFFF"/>
              </a:solidFill>
            </a:endParaRPr>
          </a:p>
        </p:txBody>
      </p:sp>
    </p:spTree>
    <p:extLst>
      <p:ext uri="{BB962C8B-B14F-4D97-AF65-F5344CB8AC3E}">
        <p14:creationId xmlns:p14="http://schemas.microsoft.com/office/powerpoint/2010/main" val="13408323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ó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2 Marcador de texto"/>
          <p:cNvSpPr>
            <a:spLocks noGrp="1"/>
          </p:cNvSpPr>
          <p:nvPr>
            <p:ph type="body" sz="quarter" idx="13"/>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1564684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5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934523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028737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519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p:cNvSpPr>
            <a:spLocks noGrp="1"/>
          </p:cNvSpPr>
          <p:nvPr>
            <p:ph type="dt" sz="half" idx="10"/>
          </p:nvPr>
        </p:nvSpPr>
        <p:spPr/>
        <p:txBody>
          <a:bodyPr/>
          <a:lstStyle/>
          <a:p>
            <a:fld id="{7DCB1055-6F15-4341-A755-802F73BD5192}" type="datetimeFigureOut">
              <a:rPr lang="ca-ES" smtClean="0"/>
              <a:t>16/10/2018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57063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93516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154277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199946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610639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404410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8075305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457964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76185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563064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623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ca-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p:cNvSpPr>
            <a:spLocks noGrp="1"/>
          </p:cNvSpPr>
          <p:nvPr>
            <p:ph type="dt" sz="half" idx="10"/>
          </p:nvPr>
        </p:nvSpPr>
        <p:spPr/>
        <p:txBody>
          <a:bodyPr/>
          <a:lstStyle/>
          <a:p>
            <a:fld id="{7DCB1055-6F15-4341-A755-802F73BD5192}" type="datetimeFigureOut">
              <a:rPr lang="ca-ES" smtClean="0"/>
              <a:t>16/10/2018</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57275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a:extLst>
              <a:ext uri="{FF2B5EF4-FFF2-40B4-BE49-F238E27FC236}">
                <a16:creationId xmlns:a16="http://schemas.microsoft.com/office/drawing/2014/main" id="{B2CE2F7D-B96F-4EF6-A13E-E83DD04667C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FE378E1A-0F9F-48A1-9CE1-F2A2C1CB7821}"/>
              </a:ext>
            </a:extLst>
          </p:cNvPr>
          <p:cNvSpPr>
            <a:spLocks noGrp="1" noChangeArrowheads="1"/>
          </p:cNvSpPr>
          <p:nvPr>
            <p:ph type="sldNum" sz="quarter" idx="11"/>
          </p:nvPr>
        </p:nvSpPr>
        <p:spPr>
          <a:ln/>
        </p:spPr>
        <p:txBody>
          <a:bodyPr/>
          <a:lstStyle>
            <a:lvl1pPr>
              <a:defRPr/>
            </a:lvl1pPr>
          </a:lstStyle>
          <a:p>
            <a:pPr>
              <a:defRPr/>
            </a:pPr>
            <a:fld id="{58397978-644B-442B-8AF8-AB10EE069F09}" type="slidenum">
              <a:rPr lang="en-US" altLang="sv-SE"/>
              <a:pPr>
                <a:defRPr/>
              </a:pPr>
              <a:t>‹Nº›</a:t>
            </a:fld>
            <a:endParaRPr lang="en-US" altLang="sv-SE"/>
          </a:p>
        </p:txBody>
      </p:sp>
      <p:sp>
        <p:nvSpPr>
          <p:cNvPr id="5" name="Rectangle 16">
            <a:extLst>
              <a:ext uri="{FF2B5EF4-FFF2-40B4-BE49-F238E27FC236}">
                <a16:creationId xmlns:a16="http://schemas.microsoft.com/office/drawing/2014/main" id="{7E1B4FEE-A7D9-4BEE-8D7F-058137185339}"/>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0946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13702817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9150734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315522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6951667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4078189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58066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3578269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0673218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63141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Date Placeholder 2"/>
          <p:cNvSpPr>
            <a:spLocks noGrp="1"/>
          </p:cNvSpPr>
          <p:nvPr>
            <p:ph type="dt" sz="half" idx="10"/>
          </p:nvPr>
        </p:nvSpPr>
        <p:spPr/>
        <p:txBody>
          <a:bodyPr/>
          <a:lstStyle/>
          <a:p>
            <a:fld id="{7DCB1055-6F15-4341-A755-802F73BD5192}" type="datetimeFigureOut">
              <a:rPr lang="ca-ES" smtClean="0"/>
              <a:t>16/10/2018</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55541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40333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91800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738440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0247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B1055-6F15-4341-A755-802F73BD5192}" type="datetimeFigureOut">
              <a:rPr lang="ca-ES" smtClean="0"/>
              <a:t>16/10/2018</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39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ca-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16/10/2018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90212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ca-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16/10/2018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37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4.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3.jpe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oleObject" Target="../embeddings/oleObject1.bin"/><Relationship Id="rId3" Type="http://schemas.openxmlformats.org/officeDocument/2006/relationships/slideLayout" Target="../slideLayouts/slideLayout39.xml"/><Relationship Id="rId21" Type="http://schemas.openxmlformats.org/officeDocument/2006/relationships/image" Target="../media/image4.jpeg"/><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ags" Target="../tags/tag1.xml"/><Relationship Id="rId2" Type="http://schemas.openxmlformats.org/officeDocument/2006/relationships/slideLayout" Target="../slideLayouts/slideLayout38.xml"/><Relationship Id="rId16" Type="http://schemas.openxmlformats.org/officeDocument/2006/relationships/vmlDrawing" Target="../drawings/vmlDrawing1.vml"/><Relationship Id="rId20" Type="http://schemas.openxmlformats.org/officeDocument/2006/relationships/image" Target="../media/image3.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19" Type="http://schemas.openxmlformats.org/officeDocument/2006/relationships/image" Target="../media/image6.emf"/><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image" Target="../media/image6.emf"/><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oleObject" Target="../embeddings/oleObject1.bin"/><Relationship Id="rId2" Type="http://schemas.openxmlformats.org/officeDocument/2006/relationships/slideLayout" Target="../slideLayouts/slideLayout52.xml"/><Relationship Id="rId16" Type="http://schemas.openxmlformats.org/officeDocument/2006/relationships/tags" Target="../tags/tag2.xml"/><Relationship Id="rId20" Type="http://schemas.openxmlformats.org/officeDocument/2006/relationships/image" Target="../media/image4.jpe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vmlDrawing" Target="../drawings/vmlDrawing2.vml"/><Relationship Id="rId10" Type="http://schemas.openxmlformats.org/officeDocument/2006/relationships/slideLayout" Target="../slideLayouts/slideLayout60.xml"/><Relationship Id="rId19" Type="http://schemas.openxmlformats.org/officeDocument/2006/relationships/image" Target="../media/image3.jpe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B1055-6F15-4341-A755-802F73BD5192}" type="datetimeFigureOut">
              <a:rPr lang="ca-ES" smtClean="0"/>
              <a:t>16/10/2018</a:t>
            </a:fld>
            <a:endParaRPr lang="ca-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F7E2-12D9-4E73-A996-58CA708E856C}" type="slidenum">
              <a:rPr lang="ca-ES" smtClean="0"/>
              <a:t>‹Nº›</a:t>
            </a:fld>
            <a:endParaRPr lang="ca-ES"/>
          </a:p>
        </p:txBody>
      </p:sp>
    </p:spTree>
    <p:extLst>
      <p:ext uri="{BB962C8B-B14F-4D97-AF65-F5344CB8AC3E}">
        <p14:creationId xmlns:p14="http://schemas.microsoft.com/office/powerpoint/2010/main" val="37517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1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2986440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8392884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extLst>
              <p:ext uri="{D42A27DB-BD31-4B8C-83A1-F6EECF244321}">
                <p14:modId xmlns:p14="http://schemas.microsoft.com/office/powerpoint/2010/main" val="21113262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626" name="think-cell Slide" r:id="rId18" imgW="378" imgH="377" progId="TCLayout.ActiveDocument.1">
                  <p:embed/>
                </p:oleObj>
              </mc:Choice>
              <mc:Fallback>
                <p:oleObj name="think-cell Slide" r:id="rId18" imgW="378" imgH="377"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20"/>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1"/>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64088777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28" r:id="rId14"/>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779" name="think-cell Slide" r:id="rId17" imgW="378" imgH="377" progId="TCLayout.ActiveDocument.1">
                  <p:embed/>
                </p:oleObj>
              </mc:Choice>
              <mc:Fallback>
                <p:oleObj name="think-cell Slide" r:id="rId17" imgW="378" imgH="377" progId="TCLayout.ActiveDocument.1">
                  <p:embed/>
                  <p:pic>
                    <p:nvPicPr>
                      <p:cNvPr id="2" name="Object 1"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5380212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oleObject" Target="../embeddings/oleObject3.bin"/><Relationship Id="rId5" Type="http://schemas.openxmlformats.org/officeDocument/2006/relationships/notesSlide" Target="../notesSlides/notesSlide6.xml"/><Relationship Id="rId10" Type="http://schemas.openxmlformats.org/officeDocument/2006/relationships/image" Target="../media/image21.PNG"/><Relationship Id="rId4" Type="http://schemas.openxmlformats.org/officeDocument/2006/relationships/slideLayout" Target="../slideLayouts/slideLayout39.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6.xml"/><Relationship Id="rId7" Type="http://schemas.openxmlformats.org/officeDocument/2006/relationships/image" Target="../media/image9.e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3.bin"/><Relationship Id="rId5" Type="http://schemas.openxmlformats.org/officeDocument/2006/relationships/notesSlide" Target="../notesSlides/notesSlide7.xml"/><Relationship Id="rId10" Type="http://schemas.openxmlformats.org/officeDocument/2006/relationships/image" Target="../media/image23.PNG"/><Relationship Id="rId4" Type="http://schemas.openxmlformats.org/officeDocument/2006/relationships/slideLayout" Target="../slideLayouts/slideLayout39.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3.bin"/><Relationship Id="rId5" Type="http://schemas.openxmlformats.org/officeDocument/2006/relationships/notesSlide" Target="../notesSlides/notesSlide8.xml"/><Relationship Id="rId4" Type="http://schemas.openxmlformats.org/officeDocument/2006/relationships/slideLayout" Target="../slideLayouts/slideLayout39.xm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xml"/><Relationship Id="rId7" Type="http://schemas.openxmlformats.org/officeDocument/2006/relationships/image" Target="../media/image9.emf"/><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oleObject" Target="../embeddings/oleObject3.bin"/><Relationship Id="rId11" Type="http://schemas.openxmlformats.org/officeDocument/2006/relationships/image" Target="../media/image26.PNG"/><Relationship Id="rId5" Type="http://schemas.openxmlformats.org/officeDocument/2006/relationships/notesSlide" Target="../notesSlides/notesSlide9.xml"/><Relationship Id="rId10" Type="http://schemas.openxmlformats.org/officeDocument/2006/relationships/image" Target="../media/image25.PNG"/><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oleObject" Target="../embeddings/oleObject3.bin"/><Relationship Id="rId5" Type="http://schemas.openxmlformats.org/officeDocument/2006/relationships/notesSlide" Target="../notesSlides/notesSlide10.xml"/><Relationship Id="rId4" Type="http://schemas.openxmlformats.org/officeDocument/2006/relationships/slideLayout" Target="../slideLayouts/slideLayout39.xml"/><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9.e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oleObject" Target="../embeddings/oleObject3.bin"/><Relationship Id="rId5" Type="http://schemas.openxmlformats.org/officeDocument/2006/relationships/notesSlide" Target="../notesSlides/notesSlide11.xml"/><Relationship Id="rId4" Type="http://schemas.openxmlformats.org/officeDocument/2006/relationships/slideLayout" Target="../slideLayouts/slideLayout39.xml"/><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9.emf"/><Relationship Id="rId2" Type="http://schemas.openxmlformats.org/officeDocument/2006/relationships/tags" Target="../tags/tag25.xml"/><Relationship Id="rId1" Type="http://schemas.openxmlformats.org/officeDocument/2006/relationships/vmlDrawing" Target="../drawings/vmlDrawing14.vml"/><Relationship Id="rId6" Type="http://schemas.openxmlformats.org/officeDocument/2006/relationships/oleObject" Target="../embeddings/oleObject4.bin"/><Relationship Id="rId5" Type="http://schemas.openxmlformats.org/officeDocument/2006/relationships/notesSlide" Target="../notesSlides/notesSlide12.xml"/><Relationship Id="rId4"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hyperlink" Target="mailto:carsa564@student.liu.se" TargetMode="External"/><Relationship Id="rId2" Type="http://schemas.openxmlformats.org/officeDocument/2006/relationships/image" Target="../media/image29.jpe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oleObject" Target="../embeddings/oleObject3.bin"/><Relationship Id="rId5" Type="http://schemas.openxmlformats.org/officeDocument/2006/relationships/notesSlide" Target="../notesSlides/notesSlide13.xml"/><Relationship Id="rId4" Type="http://schemas.openxmlformats.org/officeDocument/2006/relationships/slideLayout" Target="../slideLayouts/slideLayout39.xml"/><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0.xml"/><Relationship Id="rId7" Type="http://schemas.openxmlformats.org/officeDocument/2006/relationships/image" Target="../media/image9.emf"/><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oleObject" Target="../embeddings/oleObject3.bin"/><Relationship Id="rId5" Type="http://schemas.openxmlformats.org/officeDocument/2006/relationships/notesSlide" Target="../notesSlides/notesSlide14.xml"/><Relationship Id="rId4" Type="http://schemas.openxmlformats.org/officeDocument/2006/relationships/slideLayout" Target="../slideLayouts/slideLayout39.xml"/><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9.emf"/><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oleObject" Target="../embeddings/oleObject3.bin"/><Relationship Id="rId5" Type="http://schemas.openxmlformats.org/officeDocument/2006/relationships/notesSlide" Target="../notesSlides/notesSlide15.xml"/><Relationship Id="rId4" Type="http://schemas.openxmlformats.org/officeDocument/2006/relationships/slideLayout" Target="../slideLayouts/slideLayout39.xml"/><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0.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0.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notesSlide" Target="../notesSlides/notesSlide1.xml"/><Relationship Id="rId10" Type="http://schemas.openxmlformats.org/officeDocument/2006/relationships/hyperlink" Target="http://pngimg.com/download/26505" TargetMode="External"/><Relationship Id="rId4" Type="http://schemas.openxmlformats.org/officeDocument/2006/relationships/slideLayout" Target="../slideLayouts/slideLayout39.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9.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notesSlide" Target="../notesSlides/notesSlide2.xml"/><Relationship Id="rId10" Type="http://schemas.openxmlformats.org/officeDocument/2006/relationships/image" Target="../media/image12.png"/><Relationship Id="rId4" Type="http://schemas.openxmlformats.org/officeDocument/2006/relationships/slideLayout" Target="../slideLayouts/slideLayout39.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9.e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2.bin"/><Relationship Id="rId5" Type="http://schemas.openxmlformats.org/officeDocument/2006/relationships/notesSlide" Target="../notesSlides/notesSlide3.xml"/><Relationship Id="rId10" Type="http://schemas.openxmlformats.org/officeDocument/2006/relationships/image" Target="../media/image14.png"/><Relationship Id="rId4" Type="http://schemas.openxmlformats.org/officeDocument/2006/relationships/slideLayout" Target="../slideLayouts/slideLayout39.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tags" Target="../tags/tag10.xml"/><Relationship Id="rId7" Type="http://schemas.openxmlformats.org/officeDocument/2006/relationships/image" Target="../media/image9.emf"/><Relationship Id="rId12" Type="http://schemas.openxmlformats.org/officeDocument/2006/relationships/image" Target="../media/image18.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2.bin"/><Relationship Id="rId11" Type="http://schemas.openxmlformats.org/officeDocument/2006/relationships/image" Target="../media/image17.png"/><Relationship Id="rId5" Type="http://schemas.openxmlformats.org/officeDocument/2006/relationships/notesSlide" Target="../notesSlides/notesSlide4.xml"/><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slideLayout" Target="../slideLayouts/slideLayout39.xml"/><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1808" y="4293096"/>
            <a:ext cx="5882400" cy="957041"/>
          </a:xfrm>
        </p:spPr>
        <p:txBody>
          <a:bodyPr>
            <a:normAutofit fontScale="90000"/>
          </a:bodyPr>
          <a:lstStyle/>
          <a:p>
            <a:r>
              <a:rPr lang="en-US" sz="2000" dirty="0"/>
              <a:t>THE CREATION OF A VALUATION HOCKEY METRIC USING MARKOV DECISION PROCESSES</a:t>
            </a:r>
            <a:endParaRPr lang="es-ES" sz="2000" dirty="0"/>
          </a:p>
        </p:txBody>
      </p:sp>
      <p:sp>
        <p:nvSpPr>
          <p:cNvPr id="3" name="2 Marcador de texto"/>
          <p:cNvSpPr>
            <a:spLocks noGrp="1"/>
          </p:cNvSpPr>
          <p:nvPr>
            <p:ph type="body" idx="1"/>
          </p:nvPr>
        </p:nvSpPr>
        <p:spPr/>
        <p:txBody>
          <a:bodyPr>
            <a:normAutofit fontScale="92500" lnSpcReduction="20000"/>
          </a:bodyPr>
          <a:lstStyle/>
          <a:p>
            <a:r>
              <a:rPr lang="ca-ES" b="0" dirty="0"/>
              <a:t>Carles Sans Fuentes</a:t>
            </a:r>
            <a:endParaRPr lang="es-ES" dirty="0"/>
          </a:p>
        </p:txBody>
      </p:sp>
      <p:sp>
        <p:nvSpPr>
          <p:cNvPr id="4" name="3 Marcador de texto"/>
          <p:cNvSpPr>
            <a:spLocks noGrp="1"/>
          </p:cNvSpPr>
          <p:nvPr>
            <p:ph type="body" sz="quarter" idx="10"/>
          </p:nvPr>
        </p:nvSpPr>
        <p:spPr/>
        <p:txBody>
          <a:bodyPr/>
          <a:lstStyle/>
          <a:p>
            <a:r>
              <a:rPr lang="en-ZA" dirty="0"/>
              <a:t>Presented by Carles Sans Fuentes</a:t>
            </a:r>
          </a:p>
        </p:txBody>
      </p:sp>
      <p:grpSp>
        <p:nvGrpSpPr>
          <p:cNvPr id="9" name="Group 74"/>
          <p:cNvGrpSpPr>
            <a:grpSpLocks/>
          </p:cNvGrpSpPr>
          <p:nvPr/>
        </p:nvGrpSpPr>
        <p:grpSpPr bwMode="auto">
          <a:xfrm>
            <a:off x="6948264" y="5589825"/>
            <a:ext cx="2035250" cy="790951"/>
            <a:chOff x="4886" y="69"/>
            <a:chExt cx="1168" cy="454"/>
          </a:xfrm>
        </p:grpSpPr>
        <p:sp>
          <p:nvSpPr>
            <p:cNvPr id="10" name="Text Box 63"/>
            <p:cNvSpPr txBox="1">
              <a:spLocks noChangeArrowheads="1"/>
            </p:cNvSpPr>
            <p:nvPr/>
          </p:nvSpPr>
          <p:spPr bwMode="auto">
            <a:xfrm>
              <a:off x="4886" y="82"/>
              <a:ext cx="1168" cy="436"/>
            </a:xfrm>
            <a:prstGeom prst="rect">
              <a:avLst/>
            </a:prstGeom>
            <a:solidFill>
              <a:sysClr val="window" lastClr="FFFFFF"/>
            </a:solidFill>
            <a:ln w="12700">
              <a:noFill/>
              <a:miter lim="800000"/>
              <a:headEnd type="none" w="sm" len="sm"/>
              <a:tailEnd type="none" w="sm" len="sm"/>
            </a:ln>
            <a:effectLst/>
          </p:spPr>
          <p:txBody>
            <a:bodyPr lIns="0" tIns="46800" rIns="0" bIns="46800" anchor="ctr">
              <a:spAutoFit/>
            </a:bodyPr>
            <a:lstStyle/>
            <a:p>
              <a:pPr algn="ctr">
                <a:lnSpc>
                  <a:spcPct val="90000"/>
                </a:lnSpc>
                <a:spcBef>
                  <a:spcPct val="50000"/>
                </a:spcBef>
                <a:tabLst>
                  <a:tab pos="6464300" algn="r"/>
                </a:tabLst>
                <a:defRPr/>
              </a:pPr>
              <a:r>
                <a:rPr lang="en-ZA" sz="2400" b="1" u="sng" kern="0" dirty="0">
                  <a:solidFill>
                    <a:srgbClr val="40DAFF">
                      <a:lumMod val="50000"/>
                    </a:srgbClr>
                  </a:solidFill>
                  <a:ea typeface="ＭＳ Ｐゴシック" pitchFamily="34" charset="-128"/>
                </a:rPr>
                <a:t>MDP       Analysis</a:t>
              </a:r>
            </a:p>
          </p:txBody>
        </p:sp>
        <p:sp>
          <p:nvSpPr>
            <p:cNvPr id="11" name="Line 72"/>
            <p:cNvSpPr>
              <a:spLocks noChangeShapeType="1"/>
            </p:cNvSpPr>
            <p:nvPr/>
          </p:nvSpPr>
          <p:spPr bwMode="auto">
            <a:xfrm>
              <a:off x="4903" y="69"/>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sp>
          <p:nvSpPr>
            <p:cNvPr id="12" name="Line 73"/>
            <p:cNvSpPr>
              <a:spLocks noChangeShapeType="1"/>
            </p:cNvSpPr>
            <p:nvPr/>
          </p:nvSpPr>
          <p:spPr bwMode="auto">
            <a:xfrm>
              <a:off x="4903" y="523"/>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72" r="50000" b="36326"/>
          <a:stretch/>
        </p:blipFill>
        <p:spPr bwMode="auto">
          <a:xfrm>
            <a:off x="323528" y="5601256"/>
            <a:ext cx="4242467" cy="107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28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931C9C2C-4B5B-45BD-80E7-9C53DDF42B2A}"/>
              </a:ext>
            </a:extLst>
          </p:cNvPr>
          <p:cNvGrpSpPr/>
          <p:nvPr/>
        </p:nvGrpSpPr>
        <p:grpSpPr>
          <a:xfrm>
            <a:off x="512082" y="2391348"/>
            <a:ext cx="8188679" cy="906924"/>
            <a:chOff x="512082" y="1862059"/>
            <a:chExt cx="8188679" cy="906924"/>
          </a:xfrm>
        </p:grpSpPr>
        <p:sp>
          <p:nvSpPr>
            <p:cNvPr id="12" name="AutoShape 10">
              <a:extLst>
                <a:ext uri="{FF2B5EF4-FFF2-40B4-BE49-F238E27FC236}">
                  <a16:creationId xmlns:a16="http://schemas.microsoft.com/office/drawing/2014/main" id="{2CA378A9-7D22-4B57-971F-7A2AD8419AC4}"/>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_tradnl" sz="1400" i="1" dirty="0" err="1">
                  <a:solidFill>
                    <a:schemeClr val="bg1"/>
                  </a:solidFill>
                </a:rPr>
                <a:t>Structure</a:t>
              </a:r>
              <a:r>
                <a:rPr lang="es-ES_tradnl" sz="1400" i="1" dirty="0">
                  <a:solidFill>
                    <a:schemeClr val="bg1"/>
                  </a:solidFill>
                </a:rPr>
                <a:t> </a:t>
              </a:r>
              <a:r>
                <a:rPr lang="es-ES_tradnl" sz="1400" i="1" dirty="0" err="1">
                  <a:solidFill>
                    <a:schemeClr val="bg1"/>
                  </a:solidFill>
                </a:rPr>
                <a:t>of</a:t>
              </a:r>
              <a:r>
                <a:rPr lang="es-ES_tradnl" sz="1400" i="1" dirty="0">
                  <a:solidFill>
                    <a:schemeClr val="bg1"/>
                  </a:solidFill>
                </a:rPr>
                <a:t> variables</a:t>
              </a:r>
              <a:endParaRPr lang="es-ES" sz="1400" i="1" dirty="0">
                <a:solidFill>
                  <a:schemeClr val="bg1"/>
                </a:solidFill>
              </a:endParaRPr>
            </a:p>
          </p:txBody>
        </p:sp>
        <p:sp>
          <p:nvSpPr>
            <p:cNvPr id="13" name="AutoShape 11">
              <a:extLst>
                <a:ext uri="{FF2B5EF4-FFF2-40B4-BE49-F238E27FC236}">
                  <a16:creationId xmlns:a16="http://schemas.microsoft.com/office/drawing/2014/main" id="{A215AAA3-7F6D-4D0F-9869-DBB76084CF04}"/>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MDP per </a:t>
              </a:r>
              <a:r>
                <a:rPr lang="es-ES" sz="1400" b="1" dirty="0" err="1">
                  <a:solidFill>
                    <a:schemeClr val="bg1"/>
                  </a:solidFill>
                </a:rPr>
                <a:t>event</a:t>
              </a:r>
              <a:endParaRPr lang="es-ES" sz="1400" b="1" dirty="0">
                <a:solidFill>
                  <a:schemeClr val="bg1"/>
                </a:solidFill>
              </a:endParaRPr>
            </a:p>
          </p:txBody>
        </p:sp>
        <p:sp>
          <p:nvSpPr>
            <p:cNvPr id="52" name="AutoShape 11">
              <a:extLst>
                <a:ext uri="{FF2B5EF4-FFF2-40B4-BE49-F238E27FC236}">
                  <a16:creationId xmlns:a16="http://schemas.microsoft.com/office/drawing/2014/main" id="{A1AA6F56-AF6F-4E2E-A51A-4DBA986EA1EE}"/>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Ad-</a:t>
              </a:r>
              <a:r>
                <a:rPr lang="es-ES" sz="1400" b="1" dirty="0" err="1">
                  <a:solidFill>
                    <a:schemeClr val="bg1"/>
                  </a:solidFill>
                </a:rPr>
                <a:t>tree</a:t>
              </a:r>
              <a:endParaRPr lang="es-ES" sz="1400" b="1" dirty="0">
                <a:solidFill>
                  <a:schemeClr val="bg1"/>
                </a:solidFill>
              </a:endParaRPr>
            </a:p>
          </p:txBody>
        </p:sp>
        <p:sp>
          <p:nvSpPr>
            <p:cNvPr id="57" name="AutoShape 11">
              <a:extLst>
                <a:ext uri="{FF2B5EF4-FFF2-40B4-BE49-F238E27FC236}">
                  <a16:creationId xmlns:a16="http://schemas.microsoft.com/office/drawing/2014/main" id="{4A81560B-7D4B-4FC9-BED3-415B4DB04C08}"/>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err="1">
                  <a:solidFill>
                    <a:schemeClr val="bg1"/>
                  </a:solidFill>
                </a:rPr>
                <a:t>Model</a:t>
              </a:r>
              <a:r>
                <a:rPr lang="es-ES" sz="1400" b="1" dirty="0">
                  <a:solidFill>
                    <a:schemeClr val="bg1"/>
                  </a:solidFill>
                </a:rPr>
                <a:t> </a:t>
              </a:r>
              <a:r>
                <a:rPr lang="es-ES" sz="1400" b="1" dirty="0" err="1">
                  <a:solidFill>
                    <a:schemeClr val="bg1"/>
                  </a:solidFill>
                </a:rPr>
                <a:t>for</a:t>
              </a:r>
              <a:r>
                <a:rPr lang="es-ES" sz="1400" b="1" dirty="0">
                  <a:solidFill>
                    <a:schemeClr val="bg1"/>
                  </a:solidFill>
                </a:rPr>
                <a:t> </a:t>
              </a:r>
              <a:r>
                <a:rPr lang="es-ES" sz="1400" b="1" dirty="0" err="1">
                  <a:solidFill>
                    <a:schemeClr val="bg1"/>
                  </a:solidFill>
                </a:rPr>
                <a:t>player</a:t>
              </a:r>
              <a:r>
                <a:rPr lang="es-ES" sz="1400" b="1" dirty="0">
                  <a:solidFill>
                    <a:schemeClr val="bg1"/>
                  </a:solidFill>
                </a:rPr>
                <a:t> </a:t>
              </a:r>
              <a:r>
                <a:rPr lang="es-ES" sz="1400" b="1" dirty="0" err="1">
                  <a:solidFill>
                    <a:schemeClr val="bg1"/>
                  </a:solidFill>
                </a:rPr>
                <a:t>evaluation</a:t>
              </a:r>
              <a:endParaRPr lang="es-ES" sz="1400" b="1" dirty="0">
                <a:solidFill>
                  <a:schemeClr val="bg1"/>
                </a:solidFill>
              </a:endParaRPr>
            </a:p>
          </p:txBody>
        </p:sp>
        <p:sp>
          <p:nvSpPr>
            <p:cNvPr id="62" name="AutoShape 11">
              <a:extLst>
                <a:ext uri="{FF2B5EF4-FFF2-40B4-BE49-F238E27FC236}">
                  <a16:creationId xmlns:a16="http://schemas.microsoft.com/office/drawing/2014/main" id="{4DD2E904-410F-4A79-A55D-073FE49D29A5}"/>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Time series Data per match</a:t>
              </a:r>
            </a:p>
          </p:txBody>
        </p:sp>
      </p:grpSp>
      <p:sp>
        <p:nvSpPr>
          <p:cNvPr id="7" name="Rectángulo: esquinas redondeadas 6">
            <a:extLst>
              <a:ext uri="{FF2B5EF4-FFF2-40B4-BE49-F238E27FC236}">
                <a16:creationId xmlns:a16="http://schemas.microsoft.com/office/drawing/2014/main" id="{7A14FDED-44E7-471B-98B2-A913834D2ED5}"/>
              </a:ext>
            </a:extLst>
          </p:cNvPr>
          <p:cNvSpPr/>
          <p:nvPr/>
        </p:nvSpPr>
        <p:spPr bwMode="auto">
          <a:xfrm>
            <a:off x="290410" y="1886475"/>
            <a:ext cx="5047951" cy="4554126"/>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9" name="Rectángulo: esquinas redondeadas 68">
            <a:extLst>
              <a:ext uri="{FF2B5EF4-FFF2-40B4-BE49-F238E27FC236}">
                <a16:creationId xmlns:a16="http://schemas.microsoft.com/office/drawing/2014/main" id="{88E16DFB-95B5-4608-B9C1-1BC56B7F78B4}"/>
              </a:ext>
            </a:extLst>
          </p:cNvPr>
          <p:cNvSpPr/>
          <p:nvPr/>
        </p:nvSpPr>
        <p:spPr bwMode="auto">
          <a:xfrm>
            <a:off x="5364390" y="1886475"/>
            <a:ext cx="3454173" cy="4554126"/>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83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METHODOLOGY AND SCOPE OF THE PROJECT CONTAINS PART FROM [ROUTLEY,2015] STUDY AND A NEW PART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14" name="CaixaDeTexto 54">
            <a:extLst>
              <a:ext uri="{FF2B5EF4-FFF2-40B4-BE49-F238E27FC236}">
                <a16:creationId xmlns:a16="http://schemas.microsoft.com/office/drawing/2014/main" id="{E183831F-689E-4027-B975-48A9AE1568D9}"/>
              </a:ext>
            </a:extLst>
          </p:cNvPr>
          <p:cNvSpPr txBox="1"/>
          <p:nvPr/>
        </p:nvSpPr>
        <p:spPr>
          <a:xfrm>
            <a:off x="2083555" y="3322973"/>
            <a:ext cx="1580652" cy="1806696"/>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Building</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an</a:t>
            </a:r>
            <a:r>
              <a:rPr lang="es-ES" sz="1200" b="0" dirty="0">
                <a:latin typeface="+mj-lt"/>
              </a:rPr>
              <a:t> AD-</a:t>
            </a:r>
            <a:r>
              <a:rPr lang="es-ES" sz="1200" b="0" dirty="0" err="1">
                <a:latin typeface="+mj-lt"/>
              </a:rPr>
              <a:t>tree</a:t>
            </a:r>
            <a:r>
              <a:rPr lang="es-ES" sz="1200" b="0" dirty="0">
                <a:latin typeface="+mj-lt"/>
              </a:rPr>
              <a:t> </a:t>
            </a:r>
            <a:r>
              <a:rPr lang="es-ES" sz="1200" b="0" dirty="0" err="1">
                <a:latin typeface="+mj-lt"/>
              </a:rPr>
              <a:t>structure</a:t>
            </a:r>
            <a:r>
              <a:rPr lang="es-ES" sz="1200" b="0" dirty="0">
                <a:latin typeface="+mj-lt"/>
              </a:rPr>
              <a:t> </a:t>
            </a:r>
            <a:r>
              <a:rPr lang="es-ES" sz="1200" b="0" dirty="0" err="1">
                <a:latin typeface="+mj-lt"/>
              </a:rPr>
              <a:t>that</a:t>
            </a:r>
            <a:r>
              <a:rPr lang="es-ES" sz="1200" b="0" dirty="0">
                <a:latin typeface="+mj-lt"/>
              </a:rPr>
              <a:t> </a:t>
            </a:r>
            <a:r>
              <a:rPr lang="es-ES" sz="1200" b="0" dirty="0" err="1">
                <a:latin typeface="+mj-lt"/>
              </a:rPr>
              <a:t>stores</a:t>
            </a:r>
            <a:r>
              <a:rPr lang="es-ES" sz="1200" b="0" dirty="0">
                <a:latin typeface="+mj-lt"/>
              </a:rPr>
              <a:t> </a:t>
            </a:r>
            <a:r>
              <a:rPr lang="es-ES" sz="1200" b="0" dirty="0" err="1">
                <a:latin typeface="+mj-lt"/>
              </a:rPr>
              <a:t>all</a:t>
            </a:r>
            <a:r>
              <a:rPr lang="es-ES" sz="1200" b="0" dirty="0">
                <a:latin typeface="+mj-lt"/>
              </a:rPr>
              <a:t>  </a:t>
            </a:r>
            <a:r>
              <a:rPr lang="es-ES" sz="1200" b="0" dirty="0" err="1">
                <a:latin typeface="+mj-lt"/>
              </a:rPr>
              <a:t>events</a:t>
            </a:r>
            <a:r>
              <a:rPr lang="es-ES" sz="1200" b="0" dirty="0">
                <a:latin typeface="+mj-lt"/>
              </a:rPr>
              <a:t> and </a:t>
            </a:r>
            <a:r>
              <a:rPr lang="es-ES" sz="1200" b="0" dirty="0" err="1">
                <a:latin typeface="+mj-lt"/>
              </a:rPr>
              <a:t>counts</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events</a:t>
            </a:r>
            <a:r>
              <a:rPr lang="es-ES" sz="1200" b="0" dirty="0">
                <a:latin typeface="+mj-lt"/>
              </a:rPr>
              <a:t> </a:t>
            </a:r>
            <a:r>
              <a:rPr lang="es-ES" sz="1200" b="0" dirty="0" err="1">
                <a:latin typeface="+mj-lt"/>
              </a:rPr>
              <a:t>with</a:t>
            </a:r>
            <a:r>
              <a:rPr lang="es-ES" sz="1200" b="0" dirty="0">
                <a:latin typeface="+mj-lt"/>
              </a:rPr>
              <a:t> </a:t>
            </a:r>
            <a:r>
              <a:rPr lang="es-ES" sz="1200" b="0" dirty="0" err="1">
                <a:latin typeface="+mj-lt"/>
              </a:rPr>
              <a:t>potential</a:t>
            </a:r>
            <a:r>
              <a:rPr lang="es-ES" sz="1200" b="0" dirty="0">
                <a:latin typeface="+mj-lt"/>
              </a:rPr>
              <a:t> </a:t>
            </a:r>
            <a:r>
              <a:rPr lang="es-ES" sz="1200" b="0" dirty="0" err="1">
                <a:latin typeface="+mj-lt"/>
              </a:rPr>
              <a:t>transitions</a:t>
            </a:r>
            <a:endParaRPr lang="es-ES" sz="1200" b="0" dirty="0">
              <a:latin typeface="+mj-lt"/>
            </a:endParaRPr>
          </a:p>
        </p:txBody>
      </p:sp>
      <p:sp>
        <p:nvSpPr>
          <p:cNvPr id="15" name="CaixaDeTexto 54">
            <a:extLst>
              <a:ext uri="{FF2B5EF4-FFF2-40B4-BE49-F238E27FC236}">
                <a16:creationId xmlns:a16="http://schemas.microsoft.com/office/drawing/2014/main" id="{7AC2DE45-068B-4B28-9AFD-092E9E6F1C97}"/>
              </a:ext>
            </a:extLst>
          </p:cNvPr>
          <p:cNvSpPr txBox="1"/>
          <p:nvPr/>
        </p:nvSpPr>
        <p:spPr>
          <a:xfrm>
            <a:off x="3664207" y="3286820"/>
            <a:ext cx="1674154" cy="1806696"/>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a:latin typeface="+mj-lt"/>
              </a:rPr>
              <a:t>Running </a:t>
            </a:r>
            <a:r>
              <a:rPr lang="es-ES" sz="1200" b="0" dirty="0" err="1">
                <a:latin typeface="+mj-lt"/>
              </a:rPr>
              <a:t>the</a:t>
            </a:r>
            <a:r>
              <a:rPr lang="es-ES" sz="1200" b="0" dirty="0">
                <a:latin typeface="+mj-lt"/>
              </a:rPr>
              <a:t> MDP </a:t>
            </a:r>
            <a:r>
              <a:rPr lang="es-ES" sz="1200" b="0" dirty="0" err="1">
                <a:latin typeface="+mj-lt"/>
              </a:rPr>
              <a:t>to</a:t>
            </a:r>
            <a:r>
              <a:rPr lang="es-ES" sz="1200" b="0" dirty="0">
                <a:latin typeface="+mj-lt"/>
              </a:rPr>
              <a:t> </a:t>
            </a:r>
            <a:r>
              <a:rPr lang="es-ES" sz="1200" b="0" dirty="0" err="1">
                <a:latin typeface="+mj-lt"/>
              </a:rPr>
              <a:t>get</a:t>
            </a:r>
            <a:r>
              <a:rPr lang="es-ES" sz="1200" b="0" dirty="0">
                <a:latin typeface="+mj-lt"/>
              </a:rPr>
              <a:t> </a:t>
            </a:r>
            <a:r>
              <a:rPr lang="es-ES" sz="1200" b="0" dirty="0" err="1">
                <a:latin typeface="+mj-lt"/>
              </a:rPr>
              <a:t>goal</a:t>
            </a:r>
            <a:r>
              <a:rPr lang="es-ES" sz="1200" b="0" dirty="0">
                <a:latin typeface="+mj-lt"/>
              </a:rPr>
              <a:t> </a:t>
            </a:r>
            <a:r>
              <a:rPr lang="es-ES" sz="1200" b="0" dirty="0" err="1">
                <a:latin typeface="+mj-lt"/>
              </a:rPr>
              <a:t>reward</a:t>
            </a:r>
            <a:r>
              <a:rPr lang="es-ES" sz="1200" b="0" dirty="0">
                <a:latin typeface="+mj-lt"/>
              </a:rPr>
              <a:t> </a:t>
            </a:r>
            <a:r>
              <a:rPr lang="es-ES" sz="1200" b="0" dirty="0" err="1">
                <a:latin typeface="+mj-lt"/>
              </a:rPr>
              <a:t>for</a:t>
            </a:r>
            <a:r>
              <a:rPr lang="es-ES" sz="1200" b="0" dirty="0">
                <a:latin typeface="+mj-lt"/>
              </a:rPr>
              <a:t> </a:t>
            </a:r>
            <a:r>
              <a:rPr lang="es-ES" sz="1200" b="0" dirty="0" err="1">
                <a:latin typeface="+mj-lt"/>
              </a:rPr>
              <a:t>each</a:t>
            </a:r>
            <a:r>
              <a:rPr lang="es-ES" sz="1200" b="0" dirty="0">
                <a:latin typeface="+mj-lt"/>
              </a:rPr>
              <a:t> </a:t>
            </a:r>
            <a:r>
              <a:rPr lang="es-ES" sz="1200" b="0" dirty="0" err="1">
                <a:latin typeface="+mj-lt"/>
              </a:rPr>
              <a:t>event</a:t>
            </a:r>
            <a:r>
              <a:rPr lang="es-ES" sz="1200" b="0" dirty="0">
                <a:latin typeface="+mj-lt"/>
              </a:rPr>
              <a:t>, and </a:t>
            </a:r>
            <a:r>
              <a:rPr lang="es-ES" sz="1200" b="0" dirty="0" err="1">
                <a:latin typeface="+mj-lt"/>
              </a:rPr>
              <a:t>thus</a:t>
            </a:r>
            <a:r>
              <a:rPr lang="es-ES" sz="1200" b="0" dirty="0">
                <a:latin typeface="+mj-lt"/>
              </a:rPr>
              <a:t> </a:t>
            </a:r>
            <a:r>
              <a:rPr lang="es-ES" sz="1200" b="0" dirty="0" err="1">
                <a:latin typeface="+mj-lt"/>
              </a:rPr>
              <a:t>the</a:t>
            </a:r>
            <a:r>
              <a:rPr lang="es-ES" sz="1200" b="0" dirty="0">
                <a:latin typeface="+mj-lt"/>
              </a:rPr>
              <a:t> </a:t>
            </a:r>
            <a:r>
              <a:rPr lang="es-ES" sz="1200" b="0" dirty="0" err="1">
                <a:latin typeface="+mj-lt"/>
              </a:rPr>
              <a:t>probabilities</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scoring</a:t>
            </a:r>
            <a:r>
              <a:rPr lang="es-ES" sz="1200" b="0" dirty="0">
                <a:latin typeface="+mj-lt"/>
              </a:rPr>
              <a:t> at </a:t>
            </a:r>
            <a:r>
              <a:rPr lang="es-ES" sz="1200" b="0" dirty="0" err="1">
                <a:latin typeface="+mj-lt"/>
              </a:rPr>
              <a:t>each</a:t>
            </a:r>
            <a:r>
              <a:rPr lang="es-ES" sz="1200" b="0" dirty="0">
                <a:latin typeface="+mj-lt"/>
              </a:rPr>
              <a:t> </a:t>
            </a:r>
            <a:r>
              <a:rPr lang="es-ES" sz="1200" b="0" dirty="0" err="1">
                <a:latin typeface="+mj-lt"/>
              </a:rPr>
              <a:t>event</a:t>
            </a:r>
            <a:endParaRPr lang="es-ES" sz="1200" b="0" dirty="0">
              <a:latin typeface="+mj-lt"/>
            </a:endParaRPr>
          </a:p>
        </p:txBody>
      </p:sp>
      <p:sp>
        <p:nvSpPr>
          <p:cNvPr id="17" name="Oval 66">
            <a:extLst>
              <a:ext uri="{FF2B5EF4-FFF2-40B4-BE49-F238E27FC236}">
                <a16:creationId xmlns:a16="http://schemas.microsoft.com/office/drawing/2014/main" id="{A3981CC9-E132-4346-AF78-3115DB99EF4D}"/>
              </a:ext>
            </a:extLst>
          </p:cNvPr>
          <p:cNvSpPr/>
          <p:nvPr/>
        </p:nvSpPr>
        <p:spPr>
          <a:xfrm>
            <a:off x="1990757"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18" name="Oval 66">
            <a:extLst>
              <a:ext uri="{FF2B5EF4-FFF2-40B4-BE49-F238E27FC236}">
                <a16:creationId xmlns:a16="http://schemas.microsoft.com/office/drawing/2014/main" id="{0CD3F90A-A7D2-4432-BF17-42F98C49E311}"/>
              </a:ext>
            </a:extLst>
          </p:cNvPr>
          <p:cNvSpPr/>
          <p:nvPr/>
        </p:nvSpPr>
        <p:spPr>
          <a:xfrm>
            <a:off x="3591709"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2</a:t>
            </a:r>
          </a:p>
        </p:txBody>
      </p:sp>
      <p:sp>
        <p:nvSpPr>
          <p:cNvPr id="53" name="Oval 66">
            <a:extLst>
              <a:ext uri="{FF2B5EF4-FFF2-40B4-BE49-F238E27FC236}">
                <a16:creationId xmlns:a16="http://schemas.microsoft.com/office/drawing/2014/main" id="{14FCC15E-F21F-465A-AC0A-B42CBB9F1F22}"/>
              </a:ext>
            </a:extLst>
          </p:cNvPr>
          <p:cNvSpPr/>
          <p:nvPr/>
        </p:nvSpPr>
        <p:spPr>
          <a:xfrm>
            <a:off x="1916672"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54" name="CaixaDeTexto 54">
            <a:extLst>
              <a:ext uri="{FF2B5EF4-FFF2-40B4-BE49-F238E27FC236}">
                <a16:creationId xmlns:a16="http://schemas.microsoft.com/office/drawing/2014/main" id="{8839B0ED-8706-4F84-84B2-FAFCA9858DD2}"/>
              </a:ext>
            </a:extLst>
          </p:cNvPr>
          <p:cNvSpPr txBox="1"/>
          <p:nvPr/>
        </p:nvSpPr>
        <p:spPr>
          <a:xfrm>
            <a:off x="512082" y="3322975"/>
            <a:ext cx="1578064" cy="1880284"/>
          </a:xfrm>
          <a:prstGeom prst="rect">
            <a:avLst/>
          </a:prstGeom>
          <a:noFill/>
          <a:ln>
            <a:noFill/>
            <a:prstDash val="dash"/>
          </a:ln>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Creatio</a:t>
            </a:r>
            <a:r>
              <a:rPr lang="es-ES" sz="1200" dirty="0" err="1">
                <a:latin typeface="+mj-lt"/>
              </a:rPr>
              <a:t>n</a:t>
            </a:r>
            <a:r>
              <a:rPr lang="es-ES" sz="1200" dirty="0">
                <a:latin typeface="+mj-lt"/>
              </a:rPr>
              <a:t> </a:t>
            </a:r>
            <a:r>
              <a:rPr lang="es-ES" sz="1200" dirty="0" err="1">
                <a:latin typeface="+mj-lt"/>
              </a:rPr>
              <a:t>of</a:t>
            </a:r>
            <a:r>
              <a:rPr lang="es-ES" sz="1200" dirty="0">
                <a:latin typeface="+mj-lt"/>
              </a:rPr>
              <a:t> </a:t>
            </a:r>
            <a:r>
              <a:rPr lang="es-ES" sz="1200" dirty="0" err="1">
                <a:latin typeface="+mj-lt"/>
              </a:rPr>
              <a:t>Context</a:t>
            </a:r>
            <a:r>
              <a:rPr lang="es-ES" sz="1200" dirty="0">
                <a:latin typeface="+mj-lt"/>
              </a:rPr>
              <a:t> variables</a:t>
            </a:r>
            <a:endParaRPr lang="es-ES" sz="1200" b="0" dirty="0">
              <a:latin typeface="+mj-lt"/>
            </a:endParaRPr>
          </a:p>
          <a:p>
            <a:pPr marL="350838" indent="-171450">
              <a:spcBef>
                <a:spcPts val="100"/>
              </a:spcBef>
              <a:spcAft>
                <a:spcPts val="200"/>
              </a:spcAft>
              <a:buFont typeface="Wingdings" panose="05000000000000000000" pitchFamily="2" charset="2"/>
              <a:buChar char="§"/>
            </a:pPr>
            <a:r>
              <a:rPr lang="es-ES" sz="1100" b="0" dirty="0">
                <a:latin typeface="+mj-lt"/>
              </a:rPr>
              <a:t>MD, GD, </a:t>
            </a:r>
            <a:r>
              <a:rPr lang="es-ES" sz="1100" b="0" dirty="0" err="1">
                <a:latin typeface="+mj-lt"/>
              </a:rPr>
              <a:t>Period</a:t>
            </a:r>
            <a:endParaRPr lang="es-ES" sz="1100" b="0" dirty="0">
              <a:latin typeface="+mj-lt"/>
            </a:endParaRPr>
          </a:p>
          <a:p>
            <a:pPr marL="171450" indent="-171450">
              <a:spcBef>
                <a:spcPts val="100"/>
              </a:spcBef>
              <a:spcAft>
                <a:spcPts val="200"/>
              </a:spcAft>
              <a:buFont typeface="Wingdings" panose="05000000000000000000" pitchFamily="2" charset="2"/>
              <a:buChar char="Ø"/>
            </a:pPr>
            <a:r>
              <a:rPr lang="es-ES" sz="1200" dirty="0" err="1">
                <a:latin typeface="+mj-lt"/>
              </a:rPr>
              <a:t>Decision</a:t>
            </a:r>
            <a:r>
              <a:rPr lang="es-ES" sz="1200" dirty="0">
                <a:latin typeface="+mj-lt"/>
              </a:rPr>
              <a:t> </a:t>
            </a:r>
            <a:r>
              <a:rPr lang="es-ES" sz="1200" dirty="0" err="1">
                <a:latin typeface="+mj-lt"/>
              </a:rPr>
              <a:t>of</a:t>
            </a:r>
            <a:r>
              <a:rPr lang="es-ES" sz="1200" dirty="0">
                <a:latin typeface="+mj-lt"/>
              </a:rPr>
              <a:t> </a:t>
            </a:r>
            <a:r>
              <a:rPr lang="es-ES" sz="1200" dirty="0" err="1">
                <a:latin typeface="+mj-lt"/>
              </a:rPr>
              <a:t>start</a:t>
            </a:r>
            <a:r>
              <a:rPr lang="es-ES" sz="1200" dirty="0">
                <a:latin typeface="+mj-lt"/>
              </a:rPr>
              <a:t> </a:t>
            </a:r>
            <a:r>
              <a:rPr lang="es-ES" sz="1200" dirty="0" err="1">
                <a:latin typeface="+mj-lt"/>
              </a:rPr>
              <a:t>end</a:t>
            </a:r>
            <a:r>
              <a:rPr lang="es-ES" sz="1200" dirty="0">
                <a:latin typeface="+mj-lt"/>
              </a:rPr>
              <a:t>/</a:t>
            </a:r>
            <a:r>
              <a:rPr lang="es-ES" sz="1200" dirty="0" err="1">
                <a:latin typeface="+mj-lt"/>
              </a:rPr>
              <a:t>marker</a:t>
            </a:r>
            <a:r>
              <a:rPr lang="es-ES" sz="1200" dirty="0">
                <a:latin typeface="+mj-lt"/>
              </a:rPr>
              <a:t> </a:t>
            </a:r>
            <a:r>
              <a:rPr lang="es-ES" sz="1200" dirty="0" err="1">
                <a:latin typeface="+mj-lt"/>
              </a:rPr>
              <a:t>events</a:t>
            </a:r>
            <a:r>
              <a:rPr lang="es-ES" sz="1200" dirty="0">
                <a:latin typeface="+mj-lt"/>
              </a:rPr>
              <a:t> </a:t>
            </a:r>
            <a:r>
              <a:rPr lang="es-ES" sz="1200" dirty="0" err="1">
                <a:latin typeface="+mj-lt"/>
              </a:rPr>
              <a:t>for</a:t>
            </a:r>
            <a:r>
              <a:rPr lang="es-ES" sz="1200" dirty="0">
                <a:latin typeface="+mj-lt"/>
              </a:rPr>
              <a:t> </a:t>
            </a:r>
            <a:r>
              <a:rPr lang="es-ES" sz="1200" dirty="0" err="1">
                <a:latin typeface="+mj-lt"/>
              </a:rPr>
              <a:t>playing</a:t>
            </a:r>
            <a:r>
              <a:rPr lang="es-ES" sz="1200" dirty="0">
                <a:latin typeface="+mj-lt"/>
              </a:rPr>
              <a:t>  </a:t>
            </a:r>
            <a:r>
              <a:rPr lang="es-ES" sz="1200" dirty="0" err="1">
                <a:latin typeface="+mj-lt"/>
              </a:rPr>
              <a:t>sequences</a:t>
            </a:r>
            <a:endParaRPr lang="es-ES" sz="1200" b="0" dirty="0">
              <a:latin typeface="+mj-lt"/>
            </a:endParaRPr>
          </a:p>
        </p:txBody>
      </p:sp>
      <p:sp>
        <p:nvSpPr>
          <p:cNvPr id="55" name="Oval 66">
            <a:extLst>
              <a:ext uri="{FF2B5EF4-FFF2-40B4-BE49-F238E27FC236}">
                <a16:creationId xmlns:a16="http://schemas.microsoft.com/office/drawing/2014/main" id="{920D6454-50B0-4AC4-97CA-AED288A1C482}"/>
              </a:ext>
            </a:extLst>
          </p:cNvPr>
          <p:cNvSpPr/>
          <p:nvPr/>
        </p:nvSpPr>
        <p:spPr>
          <a:xfrm>
            <a:off x="395534"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0</a:t>
            </a:r>
          </a:p>
        </p:txBody>
      </p:sp>
      <p:sp>
        <p:nvSpPr>
          <p:cNvPr id="58" name="CaixaDeTexto 54">
            <a:extLst>
              <a:ext uri="{FF2B5EF4-FFF2-40B4-BE49-F238E27FC236}">
                <a16:creationId xmlns:a16="http://schemas.microsoft.com/office/drawing/2014/main" id="{46592F26-691B-43A4-9946-EBB85B0D2060}"/>
              </a:ext>
            </a:extLst>
          </p:cNvPr>
          <p:cNvSpPr txBox="1"/>
          <p:nvPr/>
        </p:nvSpPr>
        <p:spPr>
          <a:xfrm>
            <a:off x="5422098" y="3322973"/>
            <a:ext cx="1648611" cy="1755475"/>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Creation</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the</a:t>
            </a:r>
            <a:r>
              <a:rPr lang="es-ES" sz="1200" b="0" dirty="0">
                <a:latin typeface="+mj-lt"/>
              </a:rPr>
              <a:t> time series </a:t>
            </a:r>
            <a:r>
              <a:rPr lang="es-ES" sz="1200" b="0" dirty="0" err="1">
                <a:latin typeface="+mj-lt"/>
              </a:rPr>
              <a:t>impact</a:t>
            </a:r>
            <a:r>
              <a:rPr lang="es-ES" sz="1200" b="0" dirty="0">
                <a:latin typeface="+mj-lt"/>
              </a:rPr>
              <a:t> </a:t>
            </a:r>
            <a:r>
              <a:rPr lang="es-ES" sz="1200" b="0" dirty="0" err="1">
                <a:latin typeface="+mj-lt"/>
              </a:rPr>
              <a:t>metric</a:t>
            </a:r>
            <a:r>
              <a:rPr lang="es-ES" sz="1200" b="0" dirty="0">
                <a:latin typeface="+mj-lt"/>
              </a:rPr>
              <a:t>.</a:t>
            </a:r>
          </a:p>
          <a:p>
            <a:pPr marL="350838" indent="-171450">
              <a:spcBef>
                <a:spcPts val="100"/>
              </a:spcBef>
              <a:spcAft>
                <a:spcPts val="200"/>
              </a:spcAft>
              <a:buFont typeface="Wingdings" panose="05000000000000000000" pitchFamily="2" charset="2"/>
              <a:buChar char="§"/>
            </a:pPr>
            <a:r>
              <a:rPr lang="es-ES" sz="1100" dirty="0">
                <a:latin typeface="+mj-lt"/>
              </a:rPr>
              <a:t>Direct </a:t>
            </a:r>
            <a:r>
              <a:rPr lang="es-ES" sz="1100" dirty="0" err="1">
                <a:latin typeface="+mj-lt"/>
              </a:rPr>
              <a:t>Impact</a:t>
            </a:r>
            <a:endParaRPr lang="es-ES" sz="1100" dirty="0">
              <a:latin typeface="+mj-lt"/>
            </a:endParaRPr>
          </a:p>
          <a:p>
            <a:pPr marL="350838" indent="-171450">
              <a:spcBef>
                <a:spcPts val="100"/>
              </a:spcBef>
              <a:spcAft>
                <a:spcPts val="200"/>
              </a:spcAft>
              <a:buFont typeface="Wingdings" panose="05000000000000000000" pitchFamily="2" charset="2"/>
              <a:buChar char="§"/>
            </a:pPr>
            <a:r>
              <a:rPr lang="es-ES" sz="1100" dirty="0" err="1">
                <a:latin typeface="+mj-lt"/>
              </a:rPr>
              <a:t>PlusMinus</a:t>
            </a:r>
            <a:r>
              <a:rPr lang="es-ES" sz="1100" dirty="0">
                <a:latin typeface="+mj-lt"/>
              </a:rPr>
              <a:t> </a:t>
            </a:r>
            <a:r>
              <a:rPr lang="es-ES" sz="1100" dirty="0" err="1">
                <a:latin typeface="+mj-lt"/>
              </a:rPr>
              <a:t>Impact</a:t>
            </a:r>
            <a:endParaRPr lang="es-ES" sz="1100" dirty="0">
              <a:latin typeface="+mj-lt"/>
            </a:endParaRPr>
          </a:p>
          <a:p>
            <a:pPr marL="171450" indent="-171450">
              <a:spcBef>
                <a:spcPts val="100"/>
              </a:spcBef>
              <a:spcAft>
                <a:spcPts val="200"/>
              </a:spcAft>
              <a:buFont typeface="Wingdings" panose="05000000000000000000" pitchFamily="2" charset="2"/>
              <a:buChar char="Ø"/>
            </a:pPr>
            <a:r>
              <a:rPr lang="es-ES" sz="1200" dirty="0" err="1">
                <a:latin typeface="+mj-lt"/>
              </a:rPr>
              <a:t>Creation</a:t>
            </a:r>
            <a:r>
              <a:rPr lang="es-ES" sz="1200" dirty="0">
                <a:latin typeface="+mj-lt"/>
              </a:rPr>
              <a:t> </a:t>
            </a:r>
            <a:r>
              <a:rPr lang="es-ES" sz="1200" dirty="0" err="1">
                <a:latin typeface="+mj-lt"/>
              </a:rPr>
              <a:t>of</a:t>
            </a:r>
            <a:r>
              <a:rPr lang="es-ES" sz="1200" dirty="0">
                <a:latin typeface="+mj-lt"/>
              </a:rPr>
              <a:t> </a:t>
            </a:r>
            <a:r>
              <a:rPr lang="es-ES" sz="1200" dirty="0" err="1">
                <a:latin typeface="+mj-lt"/>
              </a:rPr>
              <a:t>the</a:t>
            </a:r>
            <a:r>
              <a:rPr lang="es-ES" sz="1200" dirty="0">
                <a:latin typeface="+mj-lt"/>
              </a:rPr>
              <a:t> </a:t>
            </a:r>
            <a:r>
              <a:rPr lang="es-ES" sz="1200" dirty="0" err="1">
                <a:latin typeface="+mj-lt"/>
              </a:rPr>
              <a:t>impact</a:t>
            </a:r>
            <a:r>
              <a:rPr lang="es-ES" sz="1200" dirty="0">
                <a:latin typeface="+mj-lt"/>
              </a:rPr>
              <a:t> </a:t>
            </a:r>
            <a:r>
              <a:rPr lang="es-ES" sz="1200" dirty="0" err="1">
                <a:latin typeface="+mj-lt"/>
              </a:rPr>
              <a:t>measure</a:t>
            </a:r>
            <a:r>
              <a:rPr lang="es-ES" sz="1200" dirty="0">
                <a:latin typeface="+mj-lt"/>
              </a:rPr>
              <a:t>. </a:t>
            </a:r>
          </a:p>
          <a:p>
            <a:pPr marL="171450" indent="-171450">
              <a:spcBef>
                <a:spcPts val="100"/>
              </a:spcBef>
              <a:spcAft>
                <a:spcPts val="200"/>
              </a:spcAft>
              <a:buFont typeface="Wingdings" panose="05000000000000000000" pitchFamily="2" charset="2"/>
              <a:buChar char="Ø"/>
            </a:pPr>
            <a:r>
              <a:rPr lang="es-ES" sz="1200" b="0" dirty="0" err="1">
                <a:latin typeface="+mj-lt"/>
              </a:rPr>
              <a:t>Transform</a:t>
            </a:r>
            <a:r>
              <a:rPr lang="es-ES" sz="1200" b="0" dirty="0">
                <a:latin typeface="+mj-lt"/>
              </a:rPr>
              <a:t> Data </a:t>
            </a:r>
            <a:r>
              <a:rPr lang="es-ES" sz="1200" b="0" dirty="0" err="1">
                <a:latin typeface="+mj-lt"/>
              </a:rPr>
              <a:t>into</a:t>
            </a:r>
            <a:r>
              <a:rPr lang="es-ES" sz="1200" b="0" dirty="0">
                <a:latin typeface="+mj-lt"/>
              </a:rPr>
              <a:t> a time series </a:t>
            </a:r>
            <a:r>
              <a:rPr lang="es-ES" sz="1200" b="0" dirty="0" err="1">
                <a:latin typeface="+mj-lt"/>
              </a:rPr>
              <a:t>matrix</a:t>
            </a:r>
            <a:r>
              <a:rPr lang="es-ES" sz="1200" b="0" dirty="0">
                <a:latin typeface="+mj-lt"/>
              </a:rPr>
              <a:t> per </a:t>
            </a:r>
            <a:r>
              <a:rPr lang="es-ES" sz="1200" b="0" dirty="0" err="1">
                <a:latin typeface="+mj-lt"/>
              </a:rPr>
              <a:t>season</a:t>
            </a:r>
            <a:r>
              <a:rPr lang="es-ES" sz="1200" b="0" dirty="0">
                <a:latin typeface="+mj-lt"/>
              </a:rPr>
              <a:t> </a:t>
            </a:r>
          </a:p>
          <a:p>
            <a:pPr marL="350838" indent="-171450">
              <a:spcBef>
                <a:spcPts val="100"/>
              </a:spcBef>
              <a:spcAft>
                <a:spcPts val="200"/>
              </a:spcAft>
              <a:buFont typeface="Wingdings" panose="05000000000000000000" pitchFamily="2" charset="2"/>
              <a:buChar char="§"/>
            </a:pPr>
            <a:r>
              <a:rPr lang="es-ES" sz="1100" dirty="0">
                <a:latin typeface="+mj-lt"/>
              </a:rPr>
              <a:t>Val/match *time(</a:t>
            </a:r>
            <a:r>
              <a:rPr lang="es-ES" sz="1100" dirty="0" err="1">
                <a:latin typeface="+mj-lt"/>
              </a:rPr>
              <a:t>sec</a:t>
            </a:r>
            <a:r>
              <a:rPr lang="es-ES" sz="1100" dirty="0">
                <a:latin typeface="+mj-lt"/>
              </a:rPr>
              <a:t>)</a:t>
            </a:r>
          </a:p>
          <a:p>
            <a:pPr marL="350838" indent="-171450">
              <a:spcBef>
                <a:spcPts val="100"/>
              </a:spcBef>
              <a:spcAft>
                <a:spcPts val="200"/>
              </a:spcAft>
              <a:buFont typeface="Wingdings" panose="05000000000000000000" pitchFamily="2" charset="2"/>
              <a:buChar char="§"/>
            </a:pPr>
            <a:r>
              <a:rPr lang="es-ES" sz="1100" dirty="0">
                <a:latin typeface="+mj-lt"/>
              </a:rPr>
              <a:t>Val/match</a:t>
            </a:r>
          </a:p>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This will enable to make an evaluation of players trough time</a:t>
            </a:r>
          </a:p>
          <a:p>
            <a:pPr>
              <a:spcBef>
                <a:spcPts val="100"/>
              </a:spcBef>
              <a:spcAft>
                <a:spcPts val="200"/>
              </a:spcAft>
            </a:pPr>
            <a:endParaRPr lang="es-ES" sz="1200" b="0" dirty="0">
              <a:latin typeface="+mj-lt"/>
            </a:endParaRPr>
          </a:p>
        </p:txBody>
      </p:sp>
      <p:sp>
        <p:nvSpPr>
          <p:cNvPr id="59" name="CaixaDeTexto 54">
            <a:extLst>
              <a:ext uri="{FF2B5EF4-FFF2-40B4-BE49-F238E27FC236}">
                <a16:creationId xmlns:a16="http://schemas.microsoft.com/office/drawing/2014/main" id="{FBC91B72-CA34-4635-98BB-B59DBDE877B9}"/>
              </a:ext>
            </a:extLst>
          </p:cNvPr>
          <p:cNvSpPr txBox="1"/>
          <p:nvPr/>
        </p:nvSpPr>
        <p:spPr>
          <a:xfrm>
            <a:off x="7002751" y="3286820"/>
            <a:ext cx="1674154" cy="1755475"/>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General evaluation of the metric</a:t>
            </a:r>
          </a:p>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Forecast using ARIMA models</a:t>
            </a:r>
          </a:p>
        </p:txBody>
      </p:sp>
      <p:sp>
        <p:nvSpPr>
          <p:cNvPr id="60" name="Oval 66">
            <a:extLst>
              <a:ext uri="{FF2B5EF4-FFF2-40B4-BE49-F238E27FC236}">
                <a16:creationId xmlns:a16="http://schemas.microsoft.com/office/drawing/2014/main" id="{30B6D376-22DB-4185-AEEE-ABE66ABAB86E}"/>
              </a:ext>
            </a:extLst>
          </p:cNvPr>
          <p:cNvSpPr/>
          <p:nvPr/>
        </p:nvSpPr>
        <p:spPr>
          <a:xfrm>
            <a:off x="5329301"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61" name="Oval 66">
            <a:extLst>
              <a:ext uri="{FF2B5EF4-FFF2-40B4-BE49-F238E27FC236}">
                <a16:creationId xmlns:a16="http://schemas.microsoft.com/office/drawing/2014/main" id="{14BE63FD-41AD-476D-AFFA-99FD397EA9F5}"/>
              </a:ext>
            </a:extLst>
          </p:cNvPr>
          <p:cNvSpPr/>
          <p:nvPr/>
        </p:nvSpPr>
        <p:spPr>
          <a:xfrm>
            <a:off x="6930253"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4</a:t>
            </a:r>
          </a:p>
        </p:txBody>
      </p:sp>
      <p:sp>
        <p:nvSpPr>
          <p:cNvPr id="65" name="Oval 66">
            <a:extLst>
              <a:ext uri="{FF2B5EF4-FFF2-40B4-BE49-F238E27FC236}">
                <a16:creationId xmlns:a16="http://schemas.microsoft.com/office/drawing/2014/main" id="{1C20CCC6-35E1-4469-A3D1-BCE887B83C75}"/>
              </a:ext>
            </a:extLst>
          </p:cNvPr>
          <p:cNvSpPr/>
          <p:nvPr/>
        </p:nvSpPr>
        <p:spPr>
          <a:xfrm>
            <a:off x="5255216"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3</a:t>
            </a:r>
          </a:p>
        </p:txBody>
      </p:sp>
      <p:sp>
        <p:nvSpPr>
          <p:cNvPr id="70" name="6 CuadroTexto">
            <a:extLst>
              <a:ext uri="{FF2B5EF4-FFF2-40B4-BE49-F238E27FC236}">
                <a16:creationId xmlns:a16="http://schemas.microsoft.com/office/drawing/2014/main" id="{C4355D99-42DD-4CA3-BA30-467C2E2E2BFD}"/>
              </a:ext>
            </a:extLst>
          </p:cNvPr>
          <p:cNvSpPr txBox="1"/>
          <p:nvPr/>
        </p:nvSpPr>
        <p:spPr bwMode="auto">
          <a:xfrm>
            <a:off x="5868144" y="1855778"/>
            <a:ext cx="2258647" cy="523220"/>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100% NEW PART OF THE PROJECT</a:t>
            </a:r>
          </a:p>
        </p:txBody>
      </p:sp>
      <p:sp>
        <p:nvSpPr>
          <p:cNvPr id="71" name="6 CuadroTexto">
            <a:extLst>
              <a:ext uri="{FF2B5EF4-FFF2-40B4-BE49-F238E27FC236}">
                <a16:creationId xmlns:a16="http://schemas.microsoft.com/office/drawing/2014/main" id="{BEDD8838-506C-4EE6-AAED-E57E47E417AA}"/>
              </a:ext>
            </a:extLst>
          </p:cNvPr>
          <p:cNvSpPr txBox="1"/>
          <p:nvPr/>
        </p:nvSpPr>
        <p:spPr bwMode="auto">
          <a:xfrm>
            <a:off x="937584" y="1855778"/>
            <a:ext cx="3670050" cy="523220"/>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METHODOLOGY EXTRACTED FROM [ROUTLEY, 2015]</a:t>
            </a:r>
          </a:p>
        </p:txBody>
      </p:sp>
      <p:grpSp>
        <p:nvGrpSpPr>
          <p:cNvPr id="31" name="Grupo 30">
            <a:extLst>
              <a:ext uri="{FF2B5EF4-FFF2-40B4-BE49-F238E27FC236}">
                <a16:creationId xmlns:a16="http://schemas.microsoft.com/office/drawing/2014/main" id="{CDD75D05-BE46-4F29-996A-5B93C6C3D365}"/>
              </a:ext>
            </a:extLst>
          </p:cNvPr>
          <p:cNvGrpSpPr/>
          <p:nvPr/>
        </p:nvGrpSpPr>
        <p:grpSpPr>
          <a:xfrm>
            <a:off x="5686547" y="1256368"/>
            <a:ext cx="2938428" cy="413961"/>
            <a:chOff x="512082" y="1862059"/>
            <a:chExt cx="8188679" cy="906924"/>
          </a:xfrm>
        </p:grpSpPr>
        <p:sp>
          <p:nvSpPr>
            <p:cNvPr id="32" name="AutoShape 10">
              <a:extLst>
                <a:ext uri="{FF2B5EF4-FFF2-40B4-BE49-F238E27FC236}">
                  <a16:creationId xmlns:a16="http://schemas.microsoft.com/office/drawing/2014/main" id="{2042ACC1-D29D-47E7-BEA8-1D34DB8E0FE3}"/>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3" name="AutoShape 11">
              <a:extLst>
                <a:ext uri="{FF2B5EF4-FFF2-40B4-BE49-F238E27FC236}">
                  <a16:creationId xmlns:a16="http://schemas.microsoft.com/office/drawing/2014/main" id="{9F4C1632-DDC8-46AB-B6A6-F2B75C0A0C9F}"/>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4" name="AutoShape 11">
              <a:extLst>
                <a:ext uri="{FF2B5EF4-FFF2-40B4-BE49-F238E27FC236}">
                  <a16:creationId xmlns:a16="http://schemas.microsoft.com/office/drawing/2014/main" id="{A16ECD32-2C6D-4678-86C4-ABB4F8472312}"/>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3A234B69-8283-4136-8EF7-DC525A52A06A}"/>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40F22E03-B325-4A93-A690-011D0F5DED1B}"/>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Tree>
    <p:extLst>
      <p:ext uri="{BB962C8B-B14F-4D97-AF65-F5344CB8AC3E}">
        <p14:creationId xmlns:p14="http://schemas.microsoft.com/office/powerpoint/2010/main" val="306586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97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STATE IS COMPOSED OF A CONTEXT VARIABLES AND  PLAYING SEQUENCES</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31" name="Grupo 30">
            <a:extLst>
              <a:ext uri="{FF2B5EF4-FFF2-40B4-BE49-F238E27FC236}">
                <a16:creationId xmlns:a16="http://schemas.microsoft.com/office/drawing/2014/main" id="{CDD75D05-BE46-4F29-996A-5B93C6C3D365}"/>
              </a:ext>
            </a:extLst>
          </p:cNvPr>
          <p:cNvGrpSpPr/>
          <p:nvPr/>
        </p:nvGrpSpPr>
        <p:grpSpPr>
          <a:xfrm>
            <a:off x="5917779" y="1039326"/>
            <a:ext cx="2938428" cy="413961"/>
            <a:chOff x="512082" y="1862059"/>
            <a:chExt cx="8188679" cy="906924"/>
          </a:xfrm>
        </p:grpSpPr>
        <p:sp>
          <p:nvSpPr>
            <p:cNvPr id="32" name="AutoShape 10">
              <a:extLst>
                <a:ext uri="{FF2B5EF4-FFF2-40B4-BE49-F238E27FC236}">
                  <a16:creationId xmlns:a16="http://schemas.microsoft.com/office/drawing/2014/main" id="{2042ACC1-D29D-47E7-BEA8-1D34DB8E0FE3}"/>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3" name="AutoShape 11">
              <a:extLst>
                <a:ext uri="{FF2B5EF4-FFF2-40B4-BE49-F238E27FC236}">
                  <a16:creationId xmlns:a16="http://schemas.microsoft.com/office/drawing/2014/main" id="{9F4C1632-DDC8-46AB-B6A6-F2B75C0A0C9F}"/>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4" name="AutoShape 11">
              <a:extLst>
                <a:ext uri="{FF2B5EF4-FFF2-40B4-BE49-F238E27FC236}">
                  <a16:creationId xmlns:a16="http://schemas.microsoft.com/office/drawing/2014/main" id="{A16ECD32-2C6D-4678-86C4-ABB4F8472312}"/>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3A234B69-8283-4136-8EF7-DC525A52A06A}"/>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40F22E03-B325-4A93-A690-011D0F5DED1B}"/>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41" name="5 Rectángulo">
            <a:extLst>
              <a:ext uri="{FF2B5EF4-FFF2-40B4-BE49-F238E27FC236}">
                <a16:creationId xmlns:a16="http://schemas.microsoft.com/office/drawing/2014/main" id="{74136607-DD9F-4A16-99A4-689D22E9E667}"/>
              </a:ext>
            </a:extLst>
          </p:cNvPr>
          <p:cNvSpPr/>
          <p:nvPr/>
        </p:nvSpPr>
        <p:spPr bwMode="auto">
          <a:xfrm>
            <a:off x="467544" y="3212214"/>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Context</a:t>
            </a:r>
            <a:endParaRPr lang="es-ES" sz="1400" b="1" dirty="0">
              <a:latin typeface="Arial" charset="0"/>
              <a:ea typeface="ＭＳ Ｐゴシック" charset="-128"/>
            </a:endParaRPr>
          </a:p>
        </p:txBody>
      </p:sp>
      <p:sp>
        <p:nvSpPr>
          <p:cNvPr id="42" name="69 Rectángulo">
            <a:extLst>
              <a:ext uri="{FF2B5EF4-FFF2-40B4-BE49-F238E27FC236}">
                <a16:creationId xmlns:a16="http://schemas.microsoft.com/office/drawing/2014/main" id="{D4416E34-F601-4EB3-A0E0-BC1BCCB8F154}"/>
              </a:ext>
            </a:extLst>
          </p:cNvPr>
          <p:cNvSpPr/>
          <p:nvPr/>
        </p:nvSpPr>
        <p:spPr bwMode="auto">
          <a:xfrm>
            <a:off x="467544" y="4364768"/>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Playing</a:t>
            </a:r>
            <a:r>
              <a:rPr lang="es-ES" sz="1400" b="1" dirty="0">
                <a:latin typeface="Arial" charset="0"/>
                <a:ea typeface="ＭＳ Ｐゴシック" charset="-128"/>
              </a:rPr>
              <a:t> </a:t>
            </a:r>
            <a:r>
              <a:rPr lang="es-ES" sz="1400" b="1" dirty="0" err="1">
                <a:latin typeface="Arial" charset="0"/>
                <a:ea typeface="ＭＳ Ｐゴシック" charset="-128"/>
              </a:rPr>
              <a:t>sequence</a:t>
            </a:r>
            <a:endParaRPr lang="en-US" sz="1400" b="1" dirty="0">
              <a:latin typeface="Arial" charset="0"/>
              <a:ea typeface="ＭＳ Ｐゴシック" charset="-128"/>
            </a:endParaRPr>
          </a:p>
        </p:txBody>
      </p:sp>
      <p:sp>
        <p:nvSpPr>
          <p:cNvPr id="43" name="8 CuadroTexto">
            <a:extLst>
              <a:ext uri="{FF2B5EF4-FFF2-40B4-BE49-F238E27FC236}">
                <a16:creationId xmlns:a16="http://schemas.microsoft.com/office/drawing/2014/main" id="{9320C563-28BC-4361-B1EC-5CC9BBEDFF0A}"/>
              </a:ext>
            </a:extLst>
          </p:cNvPr>
          <p:cNvSpPr txBox="1"/>
          <p:nvPr/>
        </p:nvSpPr>
        <p:spPr bwMode="auto">
          <a:xfrm>
            <a:off x="1521547" y="3197151"/>
            <a:ext cx="4577622"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Atmosphere that defines where the events are happening. </a:t>
            </a:r>
          </a:p>
          <a:p>
            <a:pPr lvl="1">
              <a:spcAft>
                <a:spcPts val="100"/>
              </a:spcAft>
            </a:pPr>
            <a:r>
              <a:rPr lang="en-US" sz="1100" dirty="0" err="1">
                <a:solidFill>
                  <a:schemeClr val="tx1"/>
                </a:solidFill>
                <a:latin typeface="+mj-lt"/>
              </a:rPr>
              <a:t>ManPower</a:t>
            </a:r>
            <a:r>
              <a:rPr lang="en-US" sz="1100" dirty="0">
                <a:solidFill>
                  <a:schemeClr val="tx1"/>
                </a:solidFill>
                <a:latin typeface="+mj-lt"/>
              </a:rPr>
              <a:t> Differential  (MD): </a:t>
            </a:r>
            <a:r>
              <a:rPr lang="en-US" sz="1100" dirty="0" err="1">
                <a:solidFill>
                  <a:schemeClr val="tx1"/>
                </a:solidFill>
                <a:latin typeface="+mj-lt"/>
              </a:rPr>
              <a:t>Home_Players</a:t>
            </a:r>
            <a:r>
              <a:rPr lang="en-US" sz="1100" dirty="0">
                <a:solidFill>
                  <a:schemeClr val="tx1"/>
                </a:solidFill>
                <a:latin typeface="+mj-lt"/>
              </a:rPr>
              <a:t>- </a:t>
            </a:r>
            <a:r>
              <a:rPr lang="en-US" sz="1100" dirty="0" err="1">
                <a:solidFill>
                  <a:schemeClr val="tx1"/>
                </a:solidFill>
                <a:latin typeface="+mj-lt"/>
              </a:rPr>
              <a:t>AwayPlayers</a:t>
            </a:r>
            <a:endParaRPr lang="en-US" sz="1100" dirty="0">
              <a:solidFill>
                <a:schemeClr val="tx1"/>
              </a:solidFill>
              <a:latin typeface="+mj-lt"/>
            </a:endParaRPr>
          </a:p>
          <a:p>
            <a:pPr lvl="1">
              <a:spcAft>
                <a:spcPts val="100"/>
              </a:spcAft>
            </a:pPr>
            <a:r>
              <a:rPr lang="en-US" sz="1100" dirty="0">
                <a:solidFill>
                  <a:schemeClr val="tx1"/>
                </a:solidFill>
                <a:latin typeface="+mj-lt"/>
              </a:rPr>
              <a:t>Goal Differentia (GD)l: </a:t>
            </a:r>
            <a:r>
              <a:rPr lang="en-US" sz="1100" dirty="0" err="1">
                <a:solidFill>
                  <a:schemeClr val="tx1"/>
                </a:solidFill>
                <a:latin typeface="+mj-lt"/>
              </a:rPr>
              <a:t>Home_Goals</a:t>
            </a:r>
            <a:r>
              <a:rPr lang="en-US" sz="1100" dirty="0">
                <a:solidFill>
                  <a:schemeClr val="tx1"/>
                </a:solidFill>
                <a:latin typeface="+mj-lt"/>
              </a:rPr>
              <a:t> - </a:t>
            </a:r>
            <a:r>
              <a:rPr lang="en-US" sz="1100" dirty="0" err="1">
                <a:solidFill>
                  <a:schemeClr val="tx1"/>
                </a:solidFill>
                <a:latin typeface="+mj-lt"/>
              </a:rPr>
              <a:t>AwayGoals</a:t>
            </a:r>
            <a:endParaRPr lang="en-US" sz="1100" dirty="0">
              <a:solidFill>
                <a:schemeClr val="tx1"/>
              </a:solidFill>
              <a:latin typeface="+mj-lt"/>
            </a:endParaRPr>
          </a:p>
          <a:p>
            <a:pPr lvl="1">
              <a:spcAft>
                <a:spcPts val="100"/>
              </a:spcAft>
            </a:pPr>
            <a:r>
              <a:rPr lang="en-US" sz="1100" dirty="0">
                <a:solidFill>
                  <a:schemeClr val="tx1"/>
                </a:solidFill>
                <a:latin typeface="+mj-lt"/>
              </a:rPr>
              <a:t>Period (P): Time in which the match is happening</a:t>
            </a:r>
          </a:p>
        </p:txBody>
      </p:sp>
      <p:sp>
        <p:nvSpPr>
          <p:cNvPr id="45" name="22 Rectángulo">
            <a:extLst>
              <a:ext uri="{FF2B5EF4-FFF2-40B4-BE49-F238E27FC236}">
                <a16:creationId xmlns:a16="http://schemas.microsoft.com/office/drawing/2014/main" id="{EEDA2910-E956-4FA9-A8FC-E09B6E07E374}"/>
              </a:ext>
            </a:extLst>
          </p:cNvPr>
          <p:cNvSpPr/>
          <p:nvPr/>
        </p:nvSpPr>
        <p:spPr bwMode="auto">
          <a:xfrm>
            <a:off x="467544" y="5517320"/>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cs typeface="ＭＳ Ｐゴシック" charset="-128"/>
              </a:rPr>
              <a:t>State</a:t>
            </a:r>
            <a:endParaRPr lang="es-ES" sz="1400" b="1" dirty="0">
              <a:latin typeface="Arial" charset="0"/>
              <a:ea typeface="ＭＳ Ｐゴシック" charset="-128"/>
              <a:cs typeface="ＭＳ Ｐゴシック" charset="-128"/>
            </a:endParaRPr>
          </a:p>
        </p:txBody>
      </p:sp>
      <p:sp>
        <p:nvSpPr>
          <p:cNvPr id="9" name="Signo más 8">
            <a:extLst>
              <a:ext uri="{FF2B5EF4-FFF2-40B4-BE49-F238E27FC236}">
                <a16:creationId xmlns:a16="http://schemas.microsoft.com/office/drawing/2014/main" id="{9EAE97D7-60B3-485F-A72D-D1AD60E23604}"/>
              </a:ext>
            </a:extLst>
          </p:cNvPr>
          <p:cNvSpPr/>
          <p:nvPr/>
        </p:nvSpPr>
        <p:spPr bwMode="auto">
          <a:xfrm>
            <a:off x="755596" y="4004491"/>
            <a:ext cx="360000" cy="360000"/>
          </a:xfrm>
          <a:prstGeom prst="mathPlus">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dirty="0">
              <a:ln>
                <a:noFill/>
              </a:ln>
              <a:effectLst/>
              <a:latin typeface="Arial" charset="0"/>
              <a:ea typeface="ＭＳ Ｐゴシック" charset="-128"/>
              <a:cs typeface="ＭＳ Ｐゴシック" charset="-128"/>
            </a:endParaRPr>
          </a:p>
        </p:txBody>
      </p:sp>
      <p:sp>
        <p:nvSpPr>
          <p:cNvPr id="50" name="5 Rectángulo">
            <a:extLst>
              <a:ext uri="{FF2B5EF4-FFF2-40B4-BE49-F238E27FC236}">
                <a16:creationId xmlns:a16="http://schemas.microsoft.com/office/drawing/2014/main" id="{18450A53-1590-4CA4-B318-28C580A17FE9}"/>
              </a:ext>
            </a:extLst>
          </p:cNvPr>
          <p:cNvSpPr/>
          <p:nvPr/>
        </p:nvSpPr>
        <p:spPr bwMode="auto">
          <a:xfrm>
            <a:off x="1475656" y="2624679"/>
            <a:ext cx="4623513"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Composition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10" name="Es igual a 9">
            <a:extLst>
              <a:ext uri="{FF2B5EF4-FFF2-40B4-BE49-F238E27FC236}">
                <a16:creationId xmlns:a16="http://schemas.microsoft.com/office/drawing/2014/main" id="{86DAF3B2-7BD7-41FF-B24F-54BA98553848}"/>
              </a:ext>
            </a:extLst>
          </p:cNvPr>
          <p:cNvSpPr/>
          <p:nvPr/>
        </p:nvSpPr>
        <p:spPr bwMode="auto">
          <a:xfrm>
            <a:off x="737596" y="5157045"/>
            <a:ext cx="396000" cy="360000"/>
          </a:xfrm>
          <a:prstGeom prst="mathEqual">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a:ln>
                <a:noFill/>
              </a:ln>
              <a:effectLst/>
              <a:latin typeface="Arial" charset="0"/>
              <a:ea typeface="ＭＳ Ｐゴシック" charset="-128"/>
              <a:cs typeface="ＭＳ Ｐゴシック" charset="-128"/>
            </a:endParaRPr>
          </a:p>
        </p:txBody>
      </p:sp>
      <p:sp>
        <p:nvSpPr>
          <p:cNvPr id="68" name="44 Rectángulo redondeado">
            <a:extLst>
              <a:ext uri="{FF2B5EF4-FFF2-40B4-BE49-F238E27FC236}">
                <a16:creationId xmlns:a16="http://schemas.microsoft.com/office/drawing/2014/main" id="{080F98D6-750B-4A41-87A3-C31CE563F3DB}"/>
              </a:ext>
            </a:extLst>
          </p:cNvPr>
          <p:cNvSpPr/>
          <p:nvPr/>
        </p:nvSpPr>
        <p:spPr bwMode="auto">
          <a:xfrm>
            <a:off x="1076440" y="1603550"/>
            <a:ext cx="4841340" cy="816440"/>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324000" tIns="45720" rIns="91440" bIns="45720" numCol="1" rtlCol="0" anchor="t" anchorCtr="0" compatLnSpc="1">
            <a:prstTxWarp prst="textNoShape">
              <a:avLst/>
            </a:prstTxWarp>
          </a:bodyPr>
          <a:lstStyle/>
          <a:p>
            <a:pPr eaLnBrk="0" fontAlgn="base" hangingPunct="0">
              <a:spcBef>
                <a:spcPct val="0"/>
              </a:spcBef>
              <a:spcAft>
                <a:spcPct val="0"/>
              </a:spcAft>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a:t>
            </a:r>
          </a:p>
          <a:p>
            <a:pPr eaLnBrk="0" fontAlgn="base" hangingPunct="0">
              <a:spcBef>
                <a:spcPct val="0"/>
              </a:spcBef>
              <a:spcAft>
                <a:spcPct val="0"/>
              </a:spcAft>
            </a:pP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Is the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=3) ==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 -1)?</a:t>
            </a:r>
          </a:p>
          <a:p>
            <a:pPr eaLnBrk="0" fontAlgn="base" hangingPunct="0">
              <a:spcBef>
                <a:spcPct val="0"/>
              </a:spcBef>
              <a:spcAft>
                <a:spcPct val="0"/>
              </a:spcAft>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shot )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takeaway)?</a:t>
            </a:r>
            <a:endParaRPr kumimoji="0" lang="es-ES" sz="14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72" name="Flecha: pentágono 71">
            <a:extLst>
              <a:ext uri="{FF2B5EF4-FFF2-40B4-BE49-F238E27FC236}">
                <a16:creationId xmlns:a16="http://schemas.microsoft.com/office/drawing/2014/main" id="{F8BC93EE-0EA9-49B2-BC7D-AC5ED5DC6E4C}"/>
              </a:ext>
            </a:extLst>
          </p:cNvPr>
          <p:cNvSpPr/>
          <p:nvPr/>
        </p:nvSpPr>
        <p:spPr bwMode="auto">
          <a:xfrm>
            <a:off x="395536" y="1598600"/>
            <a:ext cx="871775" cy="822288"/>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cs typeface="ＭＳ Ｐゴシック" charset="-128"/>
              </a:rPr>
              <a:t>Intuition</a:t>
            </a:r>
            <a:r>
              <a:rPr lang="es-ES" sz="1400" b="1" dirty="0">
                <a:solidFill>
                  <a:schemeClr val="bg1"/>
                </a:solidFill>
                <a:latin typeface="Arial" charset="0"/>
                <a:ea typeface="ＭＳ Ｐゴシック" charset="-128"/>
                <a:cs typeface="ＭＳ Ｐゴシック" charset="-128"/>
              </a:rPr>
              <a:t> </a:t>
            </a:r>
            <a:endParaRPr lang="en-GB" sz="1400" b="1" dirty="0">
              <a:solidFill>
                <a:schemeClr val="bg1"/>
              </a:solidFill>
              <a:latin typeface="Arial" charset="0"/>
              <a:ea typeface="ＭＳ Ｐゴシック" charset="-128"/>
            </a:endParaRPr>
          </a:p>
        </p:txBody>
      </p:sp>
      <p:sp>
        <p:nvSpPr>
          <p:cNvPr id="73" name="5 Rectángulo">
            <a:extLst>
              <a:ext uri="{FF2B5EF4-FFF2-40B4-BE49-F238E27FC236}">
                <a16:creationId xmlns:a16="http://schemas.microsoft.com/office/drawing/2014/main" id="{4F3C3224-1132-4453-A0A1-EE996BE1B63C}"/>
              </a:ext>
            </a:extLst>
          </p:cNvPr>
          <p:cNvSpPr/>
          <p:nvPr/>
        </p:nvSpPr>
        <p:spPr bwMode="auto">
          <a:xfrm>
            <a:off x="6274220" y="2624679"/>
            <a:ext cx="2466974"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Illustratition</a:t>
            </a:r>
            <a:endParaRPr lang="es-ES" sz="1400" b="1" baseline="30000" dirty="0">
              <a:solidFill>
                <a:schemeClr val="bg1"/>
              </a:solidFill>
            </a:endParaRPr>
          </a:p>
        </p:txBody>
      </p:sp>
      <p:pic>
        <p:nvPicPr>
          <p:cNvPr id="11" name="Imagen 10">
            <a:extLst>
              <a:ext uri="{FF2B5EF4-FFF2-40B4-BE49-F238E27FC236}">
                <a16:creationId xmlns:a16="http://schemas.microsoft.com/office/drawing/2014/main" id="{8A41D42B-AFBD-493D-A2A8-01C21D50BA1B}"/>
              </a:ext>
            </a:extLst>
          </p:cNvPr>
          <p:cNvPicPr>
            <a:picLocks noChangeAspect="1"/>
          </p:cNvPicPr>
          <p:nvPr/>
        </p:nvPicPr>
        <p:blipFill>
          <a:blip r:embed="rId9"/>
          <a:stretch>
            <a:fillRect/>
          </a:stretch>
        </p:blipFill>
        <p:spPr>
          <a:xfrm>
            <a:off x="6300192" y="3251026"/>
            <a:ext cx="2466975" cy="714375"/>
          </a:xfrm>
          <a:prstGeom prst="rect">
            <a:avLst/>
          </a:prstGeom>
        </p:spPr>
      </p:pic>
      <p:sp>
        <p:nvSpPr>
          <p:cNvPr id="74" name="8 CuadroTexto">
            <a:extLst>
              <a:ext uri="{FF2B5EF4-FFF2-40B4-BE49-F238E27FC236}">
                <a16:creationId xmlns:a16="http://schemas.microsoft.com/office/drawing/2014/main" id="{A4E4C524-8434-4988-9792-13E15497DA52}"/>
              </a:ext>
            </a:extLst>
          </p:cNvPr>
          <p:cNvSpPr txBox="1"/>
          <p:nvPr/>
        </p:nvSpPr>
        <p:spPr bwMode="auto">
          <a:xfrm>
            <a:off x="1521547" y="4293096"/>
            <a:ext cx="4577622"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An action with position and Team Information, in the form of a(T,Z)</a:t>
            </a:r>
            <a:r>
              <a:rPr lang="en-US" sz="1100" baseline="30000" dirty="0">
                <a:solidFill>
                  <a:schemeClr val="tx1"/>
                </a:solidFill>
                <a:latin typeface="+mj-lt"/>
              </a:rPr>
              <a:t>2</a:t>
            </a:r>
          </a:p>
          <a:p>
            <a:pPr lvl="1">
              <a:spcAft>
                <a:spcPts val="100"/>
              </a:spcAft>
            </a:pPr>
            <a:r>
              <a:rPr lang="en-US" sz="1100" dirty="0">
                <a:solidFill>
                  <a:schemeClr val="tx1"/>
                </a:solidFill>
                <a:latin typeface="+mj-lt"/>
              </a:rPr>
              <a:t>Action (a):  </a:t>
            </a:r>
          </a:p>
          <a:p>
            <a:pPr lvl="1">
              <a:spcAft>
                <a:spcPts val="100"/>
              </a:spcAft>
            </a:pPr>
            <a:r>
              <a:rPr lang="en-US" sz="1100" dirty="0">
                <a:solidFill>
                  <a:schemeClr val="tx1"/>
                </a:solidFill>
                <a:latin typeface="+mj-lt"/>
              </a:rPr>
              <a:t>Zone (Z): associated Zone in which the action is performed (Offensive, Neutral or Defensive) </a:t>
            </a:r>
          </a:p>
          <a:p>
            <a:pPr lvl="1">
              <a:spcAft>
                <a:spcPts val="100"/>
              </a:spcAft>
            </a:pPr>
            <a:r>
              <a:rPr lang="en-US" sz="1100" dirty="0">
                <a:solidFill>
                  <a:schemeClr val="tx1"/>
                </a:solidFill>
                <a:latin typeface="+mj-lt"/>
              </a:rPr>
              <a:t>Teams (T): team performing the action (Home, Away)</a:t>
            </a:r>
          </a:p>
        </p:txBody>
      </p:sp>
      <p:sp>
        <p:nvSpPr>
          <p:cNvPr id="75" name="36 Rectángulo">
            <a:extLst>
              <a:ext uri="{FF2B5EF4-FFF2-40B4-BE49-F238E27FC236}">
                <a16:creationId xmlns:a16="http://schemas.microsoft.com/office/drawing/2014/main" id="{F51405AC-BD5F-4589-81B6-9B75A80B34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[Levesque, 1998]</a:t>
            </a:r>
          </a:p>
        </p:txBody>
      </p:sp>
      <p:sp>
        <p:nvSpPr>
          <p:cNvPr id="76" name="8 CuadroTexto">
            <a:extLst>
              <a:ext uri="{FF2B5EF4-FFF2-40B4-BE49-F238E27FC236}">
                <a16:creationId xmlns:a16="http://schemas.microsoft.com/office/drawing/2014/main" id="{B39AC68D-17D5-4B02-BBDD-F03A362CB104}"/>
              </a:ext>
            </a:extLst>
          </p:cNvPr>
          <p:cNvSpPr txBox="1"/>
          <p:nvPr/>
        </p:nvSpPr>
        <p:spPr bwMode="auto">
          <a:xfrm>
            <a:off x="1521547" y="5539492"/>
            <a:ext cx="4577622" cy="6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Combination of Context ‘x’ and Playing sequence ‘h’, such that:</a:t>
            </a:r>
          </a:p>
          <a:p>
            <a:pPr>
              <a:spcAft>
                <a:spcPts val="100"/>
              </a:spcAft>
            </a:pPr>
            <a:r>
              <a:rPr lang="en-US" sz="1100" b="1" dirty="0">
                <a:solidFill>
                  <a:schemeClr val="tx1"/>
                </a:solidFill>
                <a:latin typeface="+mj-lt"/>
              </a:rPr>
              <a:t>s =  &lt;</a:t>
            </a:r>
            <a:r>
              <a:rPr lang="en-US" sz="1100" b="1" dirty="0" err="1">
                <a:solidFill>
                  <a:schemeClr val="tx1"/>
                </a:solidFill>
                <a:latin typeface="+mj-lt"/>
              </a:rPr>
              <a:t>x,h</a:t>
            </a:r>
            <a:r>
              <a:rPr lang="en-US" sz="1100" b="1" dirty="0">
                <a:solidFill>
                  <a:schemeClr val="tx1"/>
                </a:solidFill>
                <a:latin typeface="+mj-lt"/>
              </a:rPr>
              <a:t>&gt;</a:t>
            </a:r>
          </a:p>
          <a:p>
            <a:pPr>
              <a:spcAft>
                <a:spcPts val="100"/>
              </a:spcAft>
            </a:pPr>
            <a:endParaRPr lang="en-US" sz="1100" b="1" dirty="0">
              <a:solidFill>
                <a:schemeClr val="tx1"/>
              </a:solidFill>
              <a:latin typeface="+mj-lt"/>
            </a:endParaRPr>
          </a:p>
        </p:txBody>
      </p:sp>
      <p:pic>
        <p:nvPicPr>
          <p:cNvPr id="77" name="Imagen 76">
            <a:extLst>
              <a:ext uri="{FF2B5EF4-FFF2-40B4-BE49-F238E27FC236}">
                <a16:creationId xmlns:a16="http://schemas.microsoft.com/office/drawing/2014/main" id="{685F072C-D1CD-4F8F-BDCC-F006BB3383DD}"/>
              </a:ext>
            </a:extLst>
          </p:cNvPr>
          <p:cNvPicPr>
            <a:picLocks noChangeAspect="1"/>
          </p:cNvPicPr>
          <p:nvPr/>
        </p:nvPicPr>
        <p:blipFill rotWithShape="1">
          <a:blip r:embed="rId10">
            <a:extLst>
              <a:ext uri="{28A0092B-C50C-407E-A947-70E740481C1C}">
                <a14:useLocalDpi xmlns:a14="http://schemas.microsoft.com/office/drawing/2010/main" val="0"/>
              </a:ext>
            </a:extLst>
          </a:blip>
          <a:srcRect l="15333" b="12460"/>
          <a:stretch/>
        </p:blipFill>
        <p:spPr>
          <a:xfrm>
            <a:off x="6084168" y="4434317"/>
            <a:ext cx="3059832" cy="1181099"/>
          </a:xfrm>
          <a:prstGeom prst="rect">
            <a:avLst/>
          </a:prstGeom>
        </p:spPr>
      </p:pic>
    </p:spTree>
    <p:extLst>
      <p:ext uri="{BB962C8B-B14F-4D97-AF65-F5344CB8AC3E}">
        <p14:creationId xmlns:p14="http://schemas.microsoft.com/office/powerpoint/2010/main" val="11664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99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SEQUENCE OF STATES CONSTITUTES THE MAIN METRIC FOR CALCULATING THE POSTERIOR IMPACT OF AN ACTION</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39" name="8 CuadroTexto">
            <a:extLst>
              <a:ext uri="{FF2B5EF4-FFF2-40B4-BE49-F238E27FC236}">
                <a16:creationId xmlns:a16="http://schemas.microsoft.com/office/drawing/2014/main" id="{EDA5EDE3-A845-4615-9070-73F1E6B23637}"/>
              </a:ext>
            </a:extLst>
          </p:cNvPr>
          <p:cNvSpPr txBox="1"/>
          <p:nvPr/>
        </p:nvSpPr>
        <p:spPr bwMode="auto">
          <a:xfrm>
            <a:off x="1403648" y="2131314"/>
            <a:ext cx="3842541"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Sequences of events </a:t>
            </a:r>
          </a:p>
          <a:p>
            <a:pPr lvl="1">
              <a:spcAft>
                <a:spcPts val="100"/>
              </a:spcAft>
            </a:pPr>
            <a:r>
              <a:rPr lang="en-US" sz="1100" dirty="0">
                <a:solidFill>
                  <a:schemeClr val="tx1"/>
                </a:solidFill>
                <a:latin typeface="+mj-lt"/>
              </a:rPr>
              <a:t>First event: a start marker</a:t>
            </a:r>
          </a:p>
          <a:p>
            <a:pPr lvl="1">
              <a:spcAft>
                <a:spcPts val="100"/>
              </a:spcAft>
            </a:pPr>
            <a:r>
              <a:rPr lang="en-US" sz="1100" dirty="0">
                <a:solidFill>
                  <a:schemeClr val="tx1"/>
                </a:solidFill>
                <a:latin typeface="+mj-lt"/>
              </a:rPr>
              <a:t>(Possible) Next events: action</a:t>
            </a:r>
          </a:p>
          <a:p>
            <a:pPr lvl="1">
              <a:spcAft>
                <a:spcPts val="100"/>
              </a:spcAft>
            </a:pPr>
            <a:r>
              <a:rPr lang="en-US" sz="1100" dirty="0">
                <a:solidFill>
                  <a:schemeClr val="tx1"/>
                </a:solidFill>
                <a:latin typeface="+mj-lt"/>
              </a:rPr>
              <a:t>(Possible) Last event: End Event</a:t>
            </a:r>
          </a:p>
          <a:p>
            <a:pPr marL="719138" lvl="1">
              <a:spcAft>
                <a:spcPts val="100"/>
              </a:spcAft>
            </a:pPr>
            <a:r>
              <a:rPr lang="en-US" sz="1100" dirty="0">
                <a:solidFill>
                  <a:schemeClr val="tx1"/>
                </a:solidFill>
                <a:latin typeface="+mj-lt"/>
              </a:rPr>
              <a:t>If all has happened, then it is a completed sequence</a:t>
            </a:r>
          </a:p>
        </p:txBody>
      </p:sp>
      <p:pic>
        <p:nvPicPr>
          <p:cNvPr id="41" name="Imagen 40">
            <a:extLst>
              <a:ext uri="{FF2B5EF4-FFF2-40B4-BE49-F238E27FC236}">
                <a16:creationId xmlns:a16="http://schemas.microsoft.com/office/drawing/2014/main" id="{9411460B-3F09-4901-BB64-C81C9027CC51}"/>
              </a:ext>
            </a:extLst>
          </p:cNvPr>
          <p:cNvPicPr>
            <a:picLocks noChangeAspect="1"/>
          </p:cNvPicPr>
          <p:nvPr/>
        </p:nvPicPr>
        <p:blipFill rotWithShape="1">
          <a:blip r:embed="rId9">
            <a:extLst>
              <a:ext uri="{28A0092B-C50C-407E-A947-70E740481C1C}">
                <a14:useLocalDpi xmlns:a14="http://schemas.microsoft.com/office/drawing/2010/main" val="0"/>
              </a:ext>
            </a:extLst>
          </a:blip>
          <a:srcRect l="15333" r="3463" b="12460"/>
          <a:stretch/>
        </p:blipFill>
        <p:spPr>
          <a:xfrm>
            <a:off x="4860032" y="2132856"/>
            <a:ext cx="4217184" cy="1697250"/>
          </a:xfrm>
          <a:prstGeom prst="rect">
            <a:avLst/>
          </a:prstGeom>
        </p:spPr>
      </p:pic>
      <p:sp>
        <p:nvSpPr>
          <p:cNvPr id="42" name="69 Rectángulo">
            <a:extLst>
              <a:ext uri="{FF2B5EF4-FFF2-40B4-BE49-F238E27FC236}">
                <a16:creationId xmlns:a16="http://schemas.microsoft.com/office/drawing/2014/main" id="{739597AF-AF26-4EF3-A0E4-EB7150A03772}"/>
              </a:ext>
            </a:extLst>
          </p:cNvPr>
          <p:cNvSpPr/>
          <p:nvPr/>
        </p:nvSpPr>
        <p:spPr bwMode="auto">
          <a:xfrm>
            <a:off x="395536" y="2132856"/>
            <a:ext cx="936104" cy="150861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rPr>
              <a:t>Playing sequence</a:t>
            </a:r>
            <a:endParaRPr lang="en-US" sz="1400" b="1" dirty="0">
              <a:latin typeface="Arial" charset="0"/>
              <a:ea typeface="ＭＳ Ｐゴシック" charset="-128"/>
            </a:endParaRPr>
          </a:p>
        </p:txBody>
      </p:sp>
      <p:sp>
        <p:nvSpPr>
          <p:cNvPr id="43" name="22 Rectángulo">
            <a:extLst>
              <a:ext uri="{FF2B5EF4-FFF2-40B4-BE49-F238E27FC236}">
                <a16:creationId xmlns:a16="http://schemas.microsoft.com/office/drawing/2014/main" id="{AA90F748-290A-480D-8921-5A3D9D2A29BE}"/>
              </a:ext>
            </a:extLst>
          </p:cNvPr>
          <p:cNvSpPr/>
          <p:nvPr/>
        </p:nvSpPr>
        <p:spPr bwMode="auto">
          <a:xfrm>
            <a:off x="395536" y="4051898"/>
            <a:ext cx="936104" cy="2113405"/>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cs typeface="ＭＳ Ｐゴシック" charset="-128"/>
              </a:rPr>
              <a:t>State</a:t>
            </a:r>
            <a:endParaRPr lang="es-ES" sz="1400" b="1" dirty="0">
              <a:latin typeface="Arial" charset="0"/>
              <a:ea typeface="ＭＳ Ｐゴシック" charset="-128"/>
              <a:cs typeface="ＭＳ Ｐゴシック" charset="-128"/>
            </a:endParaRPr>
          </a:p>
        </p:txBody>
      </p:sp>
      <p:sp>
        <p:nvSpPr>
          <p:cNvPr id="45" name="8 CuadroTexto">
            <a:extLst>
              <a:ext uri="{FF2B5EF4-FFF2-40B4-BE49-F238E27FC236}">
                <a16:creationId xmlns:a16="http://schemas.microsoft.com/office/drawing/2014/main" id="{CD89384B-8443-4794-9940-F4992D66D16B}"/>
              </a:ext>
            </a:extLst>
          </p:cNvPr>
          <p:cNvSpPr txBox="1"/>
          <p:nvPr/>
        </p:nvSpPr>
        <p:spPr bwMode="auto">
          <a:xfrm>
            <a:off x="1403648" y="4074071"/>
            <a:ext cx="3327636"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If the sequence h is empty, it is purely a context node</a:t>
            </a:r>
          </a:p>
          <a:p>
            <a:pPr>
              <a:spcAft>
                <a:spcPts val="100"/>
              </a:spcAft>
            </a:pPr>
            <a:r>
              <a:rPr lang="en-US" sz="1100" dirty="0">
                <a:solidFill>
                  <a:schemeClr val="tx1"/>
                </a:solidFill>
                <a:latin typeface="+mj-lt"/>
              </a:rPr>
              <a:t>Else, it is a s &lt;</a:t>
            </a:r>
            <a:r>
              <a:rPr lang="en-US" sz="1100" dirty="0" err="1">
                <a:solidFill>
                  <a:schemeClr val="tx1"/>
                </a:solidFill>
                <a:latin typeface="+mj-lt"/>
              </a:rPr>
              <a:t>h,s</a:t>
            </a:r>
            <a:r>
              <a:rPr lang="en-US" sz="1100" dirty="0">
                <a:solidFill>
                  <a:schemeClr val="tx1"/>
                </a:solidFill>
                <a:latin typeface="+mj-lt"/>
              </a:rPr>
              <a:t>&gt; state node</a:t>
            </a:r>
          </a:p>
          <a:p>
            <a:pPr>
              <a:spcAft>
                <a:spcPts val="100"/>
              </a:spcAft>
            </a:pPr>
            <a:endParaRPr lang="en-US" sz="1100" b="1" dirty="0">
              <a:solidFill>
                <a:schemeClr val="tx1"/>
              </a:solidFill>
              <a:latin typeface="+mj-lt"/>
            </a:endParaRPr>
          </a:p>
        </p:txBody>
      </p:sp>
      <p:sp>
        <p:nvSpPr>
          <p:cNvPr id="46" name="5 Rectángulo">
            <a:extLst>
              <a:ext uri="{FF2B5EF4-FFF2-40B4-BE49-F238E27FC236}">
                <a16:creationId xmlns:a16="http://schemas.microsoft.com/office/drawing/2014/main" id="{EEB7DDF7-42DA-4257-A930-E658B1D43D52}"/>
              </a:ext>
            </a:extLst>
          </p:cNvPr>
          <p:cNvSpPr/>
          <p:nvPr/>
        </p:nvSpPr>
        <p:spPr bwMode="auto">
          <a:xfrm>
            <a:off x="1475656" y="16288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Definition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47" name="5 Rectángulo">
            <a:extLst>
              <a:ext uri="{FF2B5EF4-FFF2-40B4-BE49-F238E27FC236}">
                <a16:creationId xmlns:a16="http://schemas.microsoft.com/office/drawing/2014/main" id="{B9C518BE-7043-4BA8-9948-7849F5B487BC}"/>
              </a:ext>
            </a:extLst>
          </p:cNvPr>
          <p:cNvSpPr/>
          <p:nvPr/>
        </p:nvSpPr>
        <p:spPr bwMode="auto">
          <a:xfrm>
            <a:off x="5076056" y="1628800"/>
            <a:ext cx="3665138"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Illustration</a:t>
            </a:r>
            <a:endParaRPr lang="es-ES" sz="1400" b="1" baseline="30000" dirty="0">
              <a:solidFill>
                <a:schemeClr val="bg1"/>
              </a:solidFill>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10" name="Imagen 9">
            <a:extLst>
              <a:ext uri="{FF2B5EF4-FFF2-40B4-BE49-F238E27FC236}">
                <a16:creationId xmlns:a16="http://schemas.microsoft.com/office/drawing/2014/main" id="{A1EE58B7-5856-4D8B-867B-3B557E8FEE9F}"/>
              </a:ext>
            </a:extLst>
          </p:cNvPr>
          <p:cNvPicPr>
            <a:picLocks noChangeAspect="1"/>
          </p:cNvPicPr>
          <p:nvPr/>
        </p:nvPicPr>
        <p:blipFill rotWithShape="1">
          <a:blip r:embed="rId10">
            <a:extLst>
              <a:ext uri="{28A0092B-C50C-407E-A947-70E740481C1C}">
                <a14:useLocalDpi xmlns:a14="http://schemas.microsoft.com/office/drawing/2010/main" val="0"/>
              </a:ext>
            </a:extLst>
          </a:blip>
          <a:srcRect r="16776" b="53625"/>
          <a:stretch/>
        </p:blipFill>
        <p:spPr>
          <a:xfrm>
            <a:off x="4860032" y="4051898"/>
            <a:ext cx="3928218" cy="2322948"/>
          </a:xfrm>
          <a:prstGeom prst="rect">
            <a:avLst/>
          </a:prstGeom>
        </p:spPr>
      </p:pic>
      <p:sp>
        <p:nvSpPr>
          <p:cNvPr id="67" name="36 Rectángulo">
            <a:extLst>
              <a:ext uri="{FF2B5EF4-FFF2-40B4-BE49-F238E27FC236}">
                <a16:creationId xmlns:a16="http://schemas.microsoft.com/office/drawing/2014/main" id="{507EB509-D080-49CA-899F-C66C840BC4BA}"/>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Tree>
    <p:extLst>
      <p:ext uri="{BB962C8B-B14F-4D97-AF65-F5344CB8AC3E}">
        <p14:creationId xmlns:p14="http://schemas.microsoft.com/office/powerpoint/2010/main" val="410023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06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CREATED TO COUNT REPETITION OF EVENTS AND POTENTIAL TRANSITIONS (</a:t>
            </a:r>
            <a:r>
              <a:rPr lang="en-US" sz="2000" dirty="0" err="1"/>
              <a:t>i</a:t>
            </a:r>
            <a:r>
              <a:rPr lang="en-US" sz="2000" dirty="0"/>
              <a: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9" name="Imagen 8">
            <a:extLst>
              <a:ext uri="{FF2B5EF4-FFF2-40B4-BE49-F238E27FC236}">
                <a16:creationId xmlns:a16="http://schemas.microsoft.com/office/drawing/2014/main" id="{944F2D2F-E914-42C6-92BA-A8B52E611A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719" y="1923006"/>
            <a:ext cx="4201111" cy="4458322"/>
          </a:xfrm>
          <a:prstGeom prst="rect">
            <a:avLst/>
          </a:prstGeom>
        </p:spPr>
      </p:pic>
      <p:sp>
        <p:nvSpPr>
          <p:cNvPr id="16" name="Triángulo isósceles 15">
            <a:extLst>
              <a:ext uri="{FF2B5EF4-FFF2-40B4-BE49-F238E27FC236}">
                <a16:creationId xmlns:a16="http://schemas.microsoft.com/office/drawing/2014/main" id="{7EECF29B-9241-484D-86CC-D3FC50B2B051}"/>
              </a:ext>
            </a:extLst>
          </p:cNvPr>
          <p:cNvSpPr/>
          <p:nvPr/>
        </p:nvSpPr>
        <p:spPr bwMode="auto">
          <a:xfrm rot="5400000">
            <a:off x="4319693" y="3496853"/>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2" name="5 Rectángulo">
            <a:extLst>
              <a:ext uri="{FF2B5EF4-FFF2-40B4-BE49-F238E27FC236}">
                <a16:creationId xmlns:a16="http://schemas.microsoft.com/office/drawing/2014/main" id="{67AE2BFB-FEC0-4A8A-992D-B1BB8EA7F91A}"/>
              </a:ext>
            </a:extLst>
          </p:cNvPr>
          <p:cNvSpPr/>
          <p:nvPr/>
        </p:nvSpPr>
        <p:spPr bwMode="auto">
          <a:xfrm>
            <a:off x="503648" y="1468438"/>
            <a:ext cx="4234182" cy="2536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Node’s</a:t>
            </a:r>
            <a:r>
              <a:rPr lang="es-ES" sz="1400" b="1" u="sng" dirty="0">
                <a:latin typeface="Arial" charset="0"/>
                <a:ea typeface="ＭＳ Ｐゴシック" charset="-128"/>
              </a:rPr>
              <a:t> table</a:t>
            </a:r>
            <a:endParaRPr lang="es-ES" sz="1400" b="1" u="sng" baseline="30000" dirty="0"/>
          </a:p>
        </p:txBody>
      </p:sp>
      <p:sp>
        <p:nvSpPr>
          <p:cNvPr id="17" name="Rectángulo 16">
            <a:extLst>
              <a:ext uri="{FF2B5EF4-FFF2-40B4-BE49-F238E27FC236}">
                <a16:creationId xmlns:a16="http://schemas.microsoft.com/office/drawing/2014/main" id="{EB0D880D-85F6-483C-980C-DD40CCAA4288}"/>
              </a:ext>
            </a:extLst>
          </p:cNvPr>
          <p:cNvSpPr/>
          <p:nvPr/>
        </p:nvSpPr>
        <p:spPr>
          <a:xfrm>
            <a:off x="5471820" y="2851296"/>
            <a:ext cx="3348652" cy="1815882"/>
          </a:xfrm>
          <a:prstGeom prst="rect">
            <a:avLst/>
          </a:prstGeom>
        </p:spPr>
        <p:txBody>
          <a:bodyPr wrap="square">
            <a:spAutoFit/>
          </a:bodyPr>
          <a:lstStyle/>
          <a:p>
            <a:pPr marL="285750" indent="-285750">
              <a:buFont typeface="Arial" panose="020B0604020202020204" pitchFamily="34" charset="0"/>
              <a:buChar char="•"/>
            </a:pPr>
            <a:r>
              <a:rPr lang="en-GB" sz="1400" dirty="0"/>
              <a:t>AD-tree table with all the variables related to s &lt;</a:t>
            </a:r>
            <a:r>
              <a:rPr lang="en-GB" sz="1400" dirty="0" err="1"/>
              <a:t>x,h</a:t>
            </a:r>
            <a:r>
              <a:rPr lang="en-GB" sz="1400" dirty="0"/>
              <a:t>&gt; </a:t>
            </a:r>
          </a:p>
          <a:p>
            <a:pPr marL="742950" lvl="1" indent="-285750">
              <a:buFont typeface="Arial" panose="020B0604020202020204" pitchFamily="34" charset="0"/>
              <a:buChar char="•"/>
            </a:pPr>
            <a:r>
              <a:rPr lang="en-GB" sz="1400" dirty="0" err="1"/>
              <a:t>NodeId</a:t>
            </a:r>
            <a:r>
              <a:rPr lang="en-GB" sz="1400" dirty="0"/>
              <a:t> is added to each Node working as a unique key for each node </a:t>
            </a:r>
          </a:p>
          <a:p>
            <a:pPr marL="742950" lvl="1" indent="-285750">
              <a:buFont typeface="Arial" panose="020B0604020202020204" pitchFamily="34" charset="0"/>
              <a:buChar char="•"/>
            </a:pPr>
            <a:r>
              <a:rPr lang="en-GB" sz="1400" dirty="0"/>
              <a:t>Occurrence, standing for how many times each state event happens in the whole dataset,</a:t>
            </a:r>
          </a:p>
        </p:txBody>
      </p:sp>
      <p:sp>
        <p:nvSpPr>
          <p:cNvPr id="34" name="5 Rectángulo">
            <a:extLst>
              <a:ext uri="{FF2B5EF4-FFF2-40B4-BE49-F238E27FC236}">
                <a16:creationId xmlns:a16="http://schemas.microsoft.com/office/drawing/2014/main" id="{7B39090B-3D24-40F2-B4AD-8C77C4FEA010}"/>
              </a:ext>
            </a:extLst>
          </p:cNvPr>
          <p:cNvSpPr/>
          <p:nvPr/>
        </p:nvSpPr>
        <p:spPr bwMode="auto">
          <a:xfrm>
            <a:off x="5436096" y="2241278"/>
            <a:ext cx="3171185" cy="46764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Explanation</a:t>
            </a:r>
            <a:endParaRPr lang="es-ES" sz="1400" b="1" u="sng" baseline="30000" dirty="0"/>
          </a:p>
        </p:txBody>
      </p:sp>
    </p:spTree>
    <p:extLst>
      <p:ext uri="{BB962C8B-B14F-4D97-AF65-F5344CB8AC3E}">
        <p14:creationId xmlns:p14="http://schemas.microsoft.com/office/powerpoint/2010/main" val="91052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08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CREATED TO COUNT REPETITION OF EVENTS AND POTENTIAL TRANSITIONS (ii)</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6" name="Imagen 5">
            <a:extLst>
              <a:ext uri="{FF2B5EF4-FFF2-40B4-BE49-F238E27FC236}">
                <a16:creationId xmlns:a16="http://schemas.microsoft.com/office/drawing/2014/main" id="{F21C18D1-D4AE-44C8-AF6B-A52CBA546C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47494" y="2132856"/>
            <a:ext cx="1952898" cy="2762636"/>
          </a:xfrm>
          <a:prstGeom prst="rect">
            <a:avLst/>
          </a:prstGeom>
        </p:spPr>
      </p:pic>
      <p:pic>
        <p:nvPicPr>
          <p:cNvPr id="12" name="Imagen 11">
            <a:extLst>
              <a:ext uri="{FF2B5EF4-FFF2-40B4-BE49-F238E27FC236}">
                <a16:creationId xmlns:a16="http://schemas.microsoft.com/office/drawing/2014/main" id="{F0FF5804-9DB9-4490-83E2-08AAD05999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9588" y="2132856"/>
            <a:ext cx="1162212" cy="2753109"/>
          </a:xfrm>
          <a:prstGeom prst="rect">
            <a:avLst/>
          </a:prstGeom>
        </p:spPr>
      </p:pic>
      <p:pic>
        <p:nvPicPr>
          <p:cNvPr id="14" name="Imagen 13">
            <a:extLst>
              <a:ext uri="{FF2B5EF4-FFF2-40B4-BE49-F238E27FC236}">
                <a16:creationId xmlns:a16="http://schemas.microsoft.com/office/drawing/2014/main" id="{E0C32B43-28CF-4F90-AD8E-6A72F2D3CB4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51920" y="2132856"/>
            <a:ext cx="1438476" cy="2781688"/>
          </a:xfrm>
          <a:prstGeom prst="rect">
            <a:avLst/>
          </a:prstGeom>
        </p:spPr>
      </p:pic>
      <p:sp>
        <p:nvSpPr>
          <p:cNvPr id="19" name="5 Rectángulo">
            <a:extLst>
              <a:ext uri="{FF2B5EF4-FFF2-40B4-BE49-F238E27FC236}">
                <a16:creationId xmlns:a16="http://schemas.microsoft.com/office/drawing/2014/main" id="{7C134630-CD59-41B5-9033-16EC203AA3D1}"/>
              </a:ext>
            </a:extLst>
          </p:cNvPr>
          <p:cNvSpPr/>
          <p:nvPr/>
        </p:nvSpPr>
        <p:spPr bwMode="auto">
          <a:xfrm>
            <a:off x="1412908" y="1592985"/>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Reward</a:t>
            </a:r>
            <a:r>
              <a:rPr lang="es-ES" sz="1400" b="1" u="sng" dirty="0">
                <a:latin typeface="Arial" charset="0"/>
                <a:ea typeface="ＭＳ Ｐゴシック" charset="-128"/>
              </a:rPr>
              <a:t> table</a:t>
            </a:r>
            <a:endParaRPr lang="es-ES" sz="1400" b="1" u="sng" baseline="30000" dirty="0"/>
          </a:p>
        </p:txBody>
      </p:sp>
      <p:sp>
        <p:nvSpPr>
          <p:cNvPr id="20" name="5 Rectángulo">
            <a:extLst>
              <a:ext uri="{FF2B5EF4-FFF2-40B4-BE49-F238E27FC236}">
                <a16:creationId xmlns:a16="http://schemas.microsoft.com/office/drawing/2014/main" id="{99760A88-04B1-4ABB-B67B-BDF9ECF23B98}"/>
              </a:ext>
            </a:extLst>
          </p:cNvPr>
          <p:cNvSpPr/>
          <p:nvPr/>
        </p:nvSpPr>
        <p:spPr bwMode="auto">
          <a:xfrm>
            <a:off x="3804515" y="1592985"/>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edges</a:t>
            </a:r>
            <a:r>
              <a:rPr lang="es-ES" sz="1400" b="1" u="sng" dirty="0">
                <a:latin typeface="Arial" charset="0"/>
                <a:ea typeface="ＭＳ Ｐゴシック" charset="-128"/>
              </a:rPr>
              <a:t> table</a:t>
            </a:r>
            <a:endParaRPr lang="es-ES" sz="1400" b="1" u="sng" baseline="30000" dirty="0"/>
          </a:p>
        </p:txBody>
      </p:sp>
      <p:sp>
        <p:nvSpPr>
          <p:cNvPr id="21" name="5 Rectángulo">
            <a:extLst>
              <a:ext uri="{FF2B5EF4-FFF2-40B4-BE49-F238E27FC236}">
                <a16:creationId xmlns:a16="http://schemas.microsoft.com/office/drawing/2014/main" id="{76D97104-5530-407A-A59C-834584F964D3}"/>
              </a:ext>
            </a:extLst>
          </p:cNvPr>
          <p:cNvSpPr/>
          <p:nvPr/>
        </p:nvSpPr>
        <p:spPr bwMode="auto">
          <a:xfrm>
            <a:off x="6196120" y="1592985"/>
            <a:ext cx="1952897"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node_info</a:t>
            </a:r>
            <a:r>
              <a:rPr lang="es-ES" sz="1400" b="1" u="sng" dirty="0">
                <a:latin typeface="Arial" charset="0"/>
                <a:ea typeface="ＭＳ Ｐゴシック" charset="-128"/>
              </a:rPr>
              <a:t> table</a:t>
            </a:r>
            <a:endParaRPr lang="es-ES" sz="1400" b="1" u="sng" baseline="30000" dirty="0"/>
          </a:p>
        </p:txBody>
      </p:sp>
      <p:sp>
        <p:nvSpPr>
          <p:cNvPr id="22" name="22 Rectángulo">
            <a:extLst>
              <a:ext uri="{FF2B5EF4-FFF2-40B4-BE49-F238E27FC236}">
                <a16:creationId xmlns:a16="http://schemas.microsoft.com/office/drawing/2014/main" id="{57C4E016-3956-4394-8DF2-A478205B9F77}"/>
              </a:ext>
            </a:extLst>
          </p:cNvPr>
          <p:cNvSpPr/>
          <p:nvPr/>
        </p:nvSpPr>
        <p:spPr bwMode="auto">
          <a:xfrm>
            <a:off x="241436" y="5101989"/>
            <a:ext cx="1162212" cy="1146468"/>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cs typeface="ＭＳ Ｐゴシック" charset="-128"/>
              </a:rPr>
              <a:t>Explanation</a:t>
            </a:r>
            <a:endParaRPr lang="es-ES" sz="1400" b="1" dirty="0">
              <a:latin typeface="Arial" charset="0"/>
              <a:ea typeface="ＭＳ Ｐゴシック" charset="-128"/>
              <a:cs typeface="ＭＳ Ｐゴシック" charset="-128"/>
            </a:endParaRPr>
          </a:p>
        </p:txBody>
      </p:sp>
      <p:sp>
        <p:nvSpPr>
          <p:cNvPr id="23" name="8 CuadroTexto">
            <a:extLst>
              <a:ext uri="{FF2B5EF4-FFF2-40B4-BE49-F238E27FC236}">
                <a16:creationId xmlns:a16="http://schemas.microsoft.com/office/drawing/2014/main" id="{B93BD28E-5867-4927-B9E7-43B8B5742CD9}"/>
              </a:ext>
            </a:extLst>
          </p:cNvPr>
          <p:cNvSpPr txBox="1"/>
          <p:nvPr/>
        </p:nvSpPr>
        <p:spPr bwMode="auto">
          <a:xfrm>
            <a:off x="1521547" y="5101989"/>
            <a:ext cx="1970333" cy="114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rewards given to actions.</a:t>
            </a:r>
          </a:p>
          <a:p>
            <a:pPr marL="363538">
              <a:spcAft>
                <a:spcPts val="100"/>
              </a:spcAft>
            </a:pPr>
            <a:r>
              <a:rPr lang="en-US" sz="1100" dirty="0">
                <a:solidFill>
                  <a:schemeClr val="tx1"/>
                </a:solidFill>
                <a:latin typeface="+mj-lt"/>
              </a:rPr>
              <a:t> Receiving a Goal gives a reward of -1, </a:t>
            </a:r>
          </a:p>
          <a:p>
            <a:pPr marL="363538">
              <a:spcAft>
                <a:spcPts val="100"/>
              </a:spcAft>
            </a:pPr>
            <a:r>
              <a:rPr lang="en-US" sz="1100" dirty="0">
                <a:solidFill>
                  <a:schemeClr val="tx1"/>
                </a:solidFill>
                <a:latin typeface="+mj-lt"/>
              </a:rPr>
              <a:t>Scoring a goal = +1, </a:t>
            </a:r>
          </a:p>
          <a:p>
            <a:pPr marL="363538">
              <a:spcAft>
                <a:spcPts val="100"/>
              </a:spcAft>
            </a:pPr>
            <a:r>
              <a:rPr lang="en-US" sz="1100" dirty="0">
                <a:solidFill>
                  <a:schemeClr val="tx1"/>
                </a:solidFill>
                <a:latin typeface="+mj-lt"/>
              </a:rPr>
              <a:t>Else, 0</a:t>
            </a:r>
            <a:endParaRPr lang="en-US" sz="1100" b="1" dirty="0">
              <a:solidFill>
                <a:schemeClr val="tx1"/>
              </a:solidFill>
              <a:latin typeface="+mj-lt"/>
            </a:endParaRPr>
          </a:p>
        </p:txBody>
      </p:sp>
      <p:sp>
        <p:nvSpPr>
          <p:cNvPr id="24" name="8 CuadroTexto">
            <a:extLst>
              <a:ext uri="{FF2B5EF4-FFF2-40B4-BE49-F238E27FC236}">
                <a16:creationId xmlns:a16="http://schemas.microsoft.com/office/drawing/2014/main" id="{74C3A46A-342C-4CB9-A19F-7196407BBC3F}"/>
              </a:ext>
            </a:extLst>
          </p:cNvPr>
          <p:cNvSpPr txBox="1"/>
          <p:nvPr/>
        </p:nvSpPr>
        <p:spPr bwMode="auto">
          <a:xfrm>
            <a:off x="3491880" y="5101989"/>
            <a:ext cx="2481302"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links between nodes in the dataset and its occurrence. </a:t>
            </a:r>
          </a:p>
          <a:p>
            <a:pPr>
              <a:spcAft>
                <a:spcPts val="100"/>
              </a:spcAft>
            </a:pPr>
            <a:r>
              <a:rPr lang="en-US" sz="1100" dirty="0">
                <a:solidFill>
                  <a:schemeClr val="tx1"/>
                </a:solidFill>
                <a:latin typeface="+mj-lt"/>
              </a:rPr>
              <a:t>The Variables </a:t>
            </a:r>
            <a:r>
              <a:rPr lang="en-US" sz="1100" dirty="0" err="1">
                <a:solidFill>
                  <a:schemeClr val="tx1"/>
                </a:solidFill>
                <a:latin typeface="+mj-lt"/>
              </a:rPr>
              <a:t>FromId</a:t>
            </a:r>
            <a:r>
              <a:rPr lang="en-US" sz="1100" dirty="0">
                <a:solidFill>
                  <a:schemeClr val="tx1"/>
                </a:solidFill>
                <a:latin typeface="+mj-lt"/>
              </a:rPr>
              <a:t> and </a:t>
            </a:r>
            <a:r>
              <a:rPr lang="en-US" sz="1100" dirty="0" err="1">
                <a:solidFill>
                  <a:schemeClr val="tx1"/>
                </a:solidFill>
                <a:latin typeface="+mj-lt"/>
              </a:rPr>
              <a:t>ToId</a:t>
            </a:r>
            <a:r>
              <a:rPr lang="en-US" sz="1100" dirty="0">
                <a:solidFill>
                  <a:schemeClr val="tx1"/>
                </a:solidFill>
                <a:latin typeface="+mj-lt"/>
              </a:rPr>
              <a:t> refers to the link created between two nodes</a:t>
            </a:r>
            <a:endParaRPr lang="en-US" sz="1100" b="1" dirty="0">
              <a:solidFill>
                <a:schemeClr val="tx1"/>
              </a:solidFill>
              <a:latin typeface="+mj-lt"/>
            </a:endParaRPr>
          </a:p>
        </p:txBody>
      </p:sp>
      <p:sp>
        <p:nvSpPr>
          <p:cNvPr id="25" name="8 CuadroTexto">
            <a:extLst>
              <a:ext uri="{FF2B5EF4-FFF2-40B4-BE49-F238E27FC236}">
                <a16:creationId xmlns:a16="http://schemas.microsoft.com/office/drawing/2014/main" id="{8016CD03-B731-4AF2-969C-AE7196087812}"/>
              </a:ext>
            </a:extLst>
          </p:cNvPr>
          <p:cNvSpPr txBox="1"/>
          <p:nvPr/>
        </p:nvSpPr>
        <p:spPr bwMode="auto">
          <a:xfrm>
            <a:off x="6196121" y="5101989"/>
            <a:ext cx="248033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original pair of unique keys from the original table with the matching </a:t>
            </a:r>
            <a:r>
              <a:rPr lang="en-US" sz="1100" dirty="0" err="1">
                <a:solidFill>
                  <a:schemeClr val="tx1"/>
                </a:solidFill>
                <a:latin typeface="+mj-lt"/>
              </a:rPr>
              <a:t>NodeId</a:t>
            </a:r>
            <a:endParaRPr lang="en-US" sz="1100" b="1" dirty="0">
              <a:solidFill>
                <a:schemeClr val="tx1"/>
              </a:solidFill>
              <a:latin typeface="+mj-lt"/>
            </a:endParaRPr>
          </a:p>
        </p:txBody>
      </p:sp>
    </p:spTree>
    <p:extLst>
      <p:ext uri="{BB962C8B-B14F-4D97-AF65-F5344CB8AC3E}">
        <p14:creationId xmlns:p14="http://schemas.microsoft.com/office/powerpoint/2010/main" val="271928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11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MARKOV DECISION PROCESS IS USED TO GET THE PROBABILITIES OF EACH STATE</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5" name="Imagen 4">
            <a:extLst>
              <a:ext uri="{FF2B5EF4-FFF2-40B4-BE49-F238E27FC236}">
                <a16:creationId xmlns:a16="http://schemas.microsoft.com/office/drawing/2014/main" id="{62AB97BF-4C1E-4B94-82D2-0F746803D883}"/>
              </a:ext>
            </a:extLst>
          </p:cNvPr>
          <p:cNvPicPr>
            <a:picLocks noChangeAspect="1"/>
          </p:cNvPicPr>
          <p:nvPr/>
        </p:nvPicPr>
        <p:blipFill>
          <a:blip r:embed="rId9"/>
          <a:stretch>
            <a:fillRect/>
          </a:stretch>
        </p:blipFill>
        <p:spPr>
          <a:xfrm>
            <a:off x="4823759" y="1612286"/>
            <a:ext cx="3708681" cy="4306856"/>
          </a:xfrm>
          <a:prstGeom prst="rect">
            <a:avLst/>
          </a:prstGeom>
        </p:spPr>
      </p:pic>
      <p:sp>
        <p:nvSpPr>
          <p:cNvPr id="28" name="5 Rectángulo">
            <a:extLst>
              <a:ext uri="{FF2B5EF4-FFF2-40B4-BE49-F238E27FC236}">
                <a16:creationId xmlns:a16="http://schemas.microsoft.com/office/drawing/2014/main" id="{2259E11E-9278-4462-9A62-C55B2F343915}"/>
              </a:ext>
            </a:extLst>
          </p:cNvPr>
          <p:cNvSpPr/>
          <p:nvPr/>
        </p:nvSpPr>
        <p:spPr bwMode="auto">
          <a:xfrm>
            <a:off x="946715" y="3876834"/>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Explanation</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of</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the</a:t>
            </a:r>
            <a:r>
              <a:rPr lang="es-ES" sz="1400" b="1" dirty="0">
                <a:solidFill>
                  <a:schemeClr val="bg1"/>
                </a:solidFill>
                <a:latin typeface="Arial" charset="0"/>
                <a:ea typeface="ＭＳ Ｐゴシック" charset="-128"/>
              </a:rPr>
              <a:t> psuedocode</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29" name="8 CuadroTexto">
            <a:extLst>
              <a:ext uri="{FF2B5EF4-FFF2-40B4-BE49-F238E27FC236}">
                <a16:creationId xmlns:a16="http://schemas.microsoft.com/office/drawing/2014/main" id="{3CBCCDB8-1323-4825-A3BD-7C902AC1AB74}"/>
              </a:ext>
            </a:extLst>
          </p:cNvPr>
          <p:cNvSpPr txBox="1"/>
          <p:nvPr/>
        </p:nvSpPr>
        <p:spPr bwMode="auto">
          <a:xfrm>
            <a:off x="4905923" y="5949280"/>
            <a:ext cx="3842541" cy="44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convergence of 0.0001 </a:t>
            </a:r>
          </a:p>
          <a:p>
            <a:pPr>
              <a:spcAft>
                <a:spcPts val="100"/>
              </a:spcAft>
            </a:pPr>
            <a:r>
              <a:rPr lang="en-US" sz="1100" dirty="0">
                <a:solidFill>
                  <a:schemeClr val="tx1"/>
                </a:solidFill>
                <a:latin typeface="+mj-lt"/>
              </a:rPr>
              <a:t>max iterations = 100000</a:t>
            </a:r>
          </a:p>
        </p:txBody>
      </p:sp>
      <p:sp>
        <p:nvSpPr>
          <p:cNvPr id="7" name="Rectángulo 6">
            <a:extLst>
              <a:ext uri="{FF2B5EF4-FFF2-40B4-BE49-F238E27FC236}">
                <a16:creationId xmlns:a16="http://schemas.microsoft.com/office/drawing/2014/main" id="{38931955-126D-4FBB-A5DA-1DE559D39097}"/>
              </a:ext>
            </a:extLst>
          </p:cNvPr>
          <p:cNvSpPr/>
          <p:nvPr/>
        </p:nvSpPr>
        <p:spPr>
          <a:xfrm>
            <a:off x="946715" y="4455664"/>
            <a:ext cx="3373527" cy="1600438"/>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Occ(s)</a:t>
            </a:r>
          </a:p>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immediately followed by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a:t>
            </a:r>
            <a:r>
              <a:rPr lang="en-US" altLang="zh-CN" sz="1400" i="1" dirty="0" err="1">
                <a:latin typeface="+mj-lt"/>
                <a:ea typeface="宋体" pitchFamily="2" charset="-122"/>
              </a:rPr>
              <a:t>s,s</a:t>
            </a:r>
            <a:r>
              <a:rPr lang="en-US" altLang="zh-CN" sz="1400" i="1" dirty="0">
                <a:latin typeface="+mj-lt"/>
                <a:ea typeface="宋体" pitchFamily="2" charset="-122"/>
              </a:rPr>
              <a:t>’)</a:t>
            </a:r>
          </a:p>
          <a:p>
            <a:pPr marL="285750" indent="-285750">
              <a:buSzPct val="60000"/>
              <a:buFont typeface="Arial" panose="020B0604020202020204" pitchFamily="34" charset="0"/>
              <a:buChar char="•"/>
              <a:defRPr/>
            </a:pPr>
            <a:r>
              <a:rPr lang="en-US" altLang="zh-CN" sz="1400" dirty="0">
                <a:latin typeface="+mj-lt"/>
                <a:ea typeface="宋体" pitchFamily="2" charset="-122"/>
              </a:rPr>
              <a:t>Transition probability </a:t>
            </a:r>
          </a:p>
          <a:p>
            <a:pPr marL="742950" lvl="1" indent="-285750">
              <a:buSzPct val="60000"/>
              <a:buFont typeface="Arial" panose="020B0604020202020204" pitchFamily="34" charset="0"/>
              <a:buChar char="•"/>
              <a:defRPr/>
            </a:pPr>
            <a:r>
              <a:rPr lang="en-US" altLang="zh-CN" sz="1400" i="1" dirty="0">
                <a:latin typeface="+mj-lt"/>
                <a:ea typeface="宋体" pitchFamily="2" charset="-122"/>
              </a:rPr>
              <a:t>T(</a:t>
            </a:r>
            <a:r>
              <a:rPr lang="en-US" altLang="zh-CN" sz="1400" i="1" dirty="0" err="1">
                <a:latin typeface="+mj-lt"/>
                <a:ea typeface="宋体" pitchFamily="2" charset="-122"/>
              </a:rPr>
              <a:t>s,s</a:t>
            </a:r>
            <a:r>
              <a:rPr lang="en-US" altLang="zh-CN" sz="1400" i="1" dirty="0">
                <a:latin typeface="+mj-lt"/>
                <a:ea typeface="宋体" pitchFamily="2" charset="-122"/>
              </a:rPr>
              <a:t>’) = Occ(</a:t>
            </a:r>
            <a:r>
              <a:rPr lang="en-US" altLang="zh-CN" sz="1400" i="1" dirty="0" err="1">
                <a:latin typeface="+mj-lt"/>
                <a:ea typeface="宋体" pitchFamily="2" charset="-122"/>
              </a:rPr>
              <a:t>s,s</a:t>
            </a:r>
            <a:r>
              <a:rPr lang="en-US" altLang="zh-CN" sz="1400" i="1" dirty="0">
                <a:latin typeface="+mj-lt"/>
                <a:ea typeface="宋体" pitchFamily="2" charset="-122"/>
              </a:rPr>
              <a:t>’) / Occ(s)</a:t>
            </a:r>
          </a:p>
        </p:txBody>
      </p:sp>
      <p:sp>
        <p:nvSpPr>
          <p:cNvPr id="31" name="5 Rectángulo">
            <a:extLst>
              <a:ext uri="{FF2B5EF4-FFF2-40B4-BE49-F238E27FC236}">
                <a16:creationId xmlns:a16="http://schemas.microsoft.com/office/drawing/2014/main" id="{BA404DA0-1AA1-4B57-A496-C4E64A3D7771}"/>
              </a:ext>
            </a:extLst>
          </p:cNvPr>
          <p:cNvSpPr/>
          <p:nvPr/>
        </p:nvSpPr>
        <p:spPr bwMode="auto">
          <a:xfrm>
            <a:off x="946715" y="14464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Intuition</a:t>
            </a:r>
            <a:endParaRPr lang="es-ES" sz="1400" b="1" baseline="30000" dirty="0">
              <a:solidFill>
                <a:schemeClr val="bg1"/>
              </a:solidFill>
            </a:endParaRPr>
          </a:p>
        </p:txBody>
      </p:sp>
      <p:sp>
        <p:nvSpPr>
          <p:cNvPr id="32" name="Rectángulo 31">
            <a:extLst>
              <a:ext uri="{FF2B5EF4-FFF2-40B4-BE49-F238E27FC236}">
                <a16:creationId xmlns:a16="http://schemas.microsoft.com/office/drawing/2014/main" id="{E3E49F68-D5F6-4973-98FE-328671DAA161}"/>
              </a:ext>
            </a:extLst>
          </p:cNvPr>
          <p:cNvSpPr/>
          <p:nvPr/>
        </p:nvSpPr>
        <p:spPr>
          <a:xfrm>
            <a:off x="946715" y="2025230"/>
            <a:ext cx="3373527" cy="1384995"/>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Since I know the transition probabilities for each state, the calculation of the q-values is done following this pseudocode, which gives the </a:t>
            </a:r>
            <a:r>
              <a:rPr lang="en-US" altLang="zh-CN" sz="1400" dirty="0" err="1">
                <a:latin typeface="+mj-lt"/>
                <a:ea typeface="宋体" pitchFamily="2" charset="-122"/>
              </a:rPr>
              <a:t>Pr</a:t>
            </a:r>
            <a:r>
              <a:rPr lang="en-US" altLang="zh-CN" sz="1400" dirty="0">
                <a:latin typeface="+mj-lt"/>
                <a:ea typeface="宋体" pitchFamily="2" charset="-122"/>
              </a:rPr>
              <a:t>() associated to score in each state.</a:t>
            </a:r>
            <a:endParaRPr lang="en-US" altLang="zh-CN" sz="1400" i="1" dirty="0">
              <a:latin typeface="+mj-lt"/>
              <a:ea typeface="宋体" pitchFamily="2" charset="-122"/>
            </a:endParaRPr>
          </a:p>
        </p:txBody>
      </p:sp>
    </p:spTree>
    <p:extLst>
      <p:ext uri="{BB962C8B-B14F-4D97-AF65-F5344CB8AC3E}">
        <p14:creationId xmlns:p14="http://schemas.microsoft.com/office/powerpoint/2010/main" val="150997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3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IMPACT MEASURE IS THE BASIS FOR POSTERIOR EVALUATION OF THE DATA</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grpSp>
      <p:sp>
        <p:nvSpPr>
          <p:cNvPr id="32" name="Rectángulo 31">
            <a:extLst>
              <a:ext uri="{FF2B5EF4-FFF2-40B4-BE49-F238E27FC236}">
                <a16:creationId xmlns:a16="http://schemas.microsoft.com/office/drawing/2014/main" id="{E3E49F68-D5F6-4973-98FE-328671DAA161}"/>
              </a:ext>
            </a:extLst>
          </p:cNvPr>
          <p:cNvSpPr/>
          <p:nvPr/>
        </p:nvSpPr>
        <p:spPr>
          <a:xfrm>
            <a:off x="319284" y="1916832"/>
            <a:ext cx="2396327" cy="954107"/>
          </a:xfrm>
          <a:prstGeom prst="rect">
            <a:avLst/>
          </a:prstGeom>
        </p:spPr>
        <p:txBody>
          <a:bodyPr wrap="square">
            <a:spAutoFit/>
          </a:bodyPr>
          <a:lstStyle/>
          <a:p>
            <a:pPr>
              <a:buSzPct val="60000"/>
              <a:defRPr/>
            </a:pPr>
            <a:r>
              <a:rPr lang="en-US" altLang="zh-CN" sz="1400" b="1" dirty="0">
                <a:latin typeface="+mj-lt"/>
                <a:ea typeface="宋体" pitchFamily="2" charset="-122"/>
              </a:rPr>
              <a:t>Impact of state ( s, a):</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difference of </a:t>
            </a:r>
            <a:r>
              <a:rPr lang="en-US" altLang="zh-CN" sz="1400" dirty="0" err="1">
                <a:latin typeface="+mj-lt"/>
                <a:ea typeface="宋体" pitchFamily="2" charset="-122"/>
              </a:rPr>
              <a:t>q_values</a:t>
            </a:r>
            <a:r>
              <a:rPr lang="en-US" altLang="zh-CN" sz="1400" dirty="0">
                <a:latin typeface="+mj-lt"/>
                <a:ea typeface="宋体" pitchFamily="2" charset="-122"/>
              </a:rPr>
              <a:t> between the following state and the previous state.</a:t>
            </a:r>
          </a:p>
        </p:txBody>
      </p:sp>
      <p:pic>
        <p:nvPicPr>
          <p:cNvPr id="6" name="Imagen 5">
            <a:extLst>
              <a:ext uri="{FF2B5EF4-FFF2-40B4-BE49-F238E27FC236}">
                <a16:creationId xmlns:a16="http://schemas.microsoft.com/office/drawing/2014/main" id="{43281924-205E-4C22-B4AD-BF29E3A15A80}"/>
              </a:ext>
            </a:extLst>
          </p:cNvPr>
          <p:cNvPicPr>
            <a:picLocks noChangeAspect="1"/>
          </p:cNvPicPr>
          <p:nvPr/>
        </p:nvPicPr>
        <p:blipFill>
          <a:blip r:embed="rId9"/>
          <a:stretch>
            <a:fillRect/>
          </a:stretch>
        </p:blipFill>
        <p:spPr>
          <a:xfrm>
            <a:off x="340033" y="3140968"/>
            <a:ext cx="2283507" cy="307777"/>
          </a:xfrm>
          <a:prstGeom prst="rect">
            <a:avLst/>
          </a:prstGeom>
        </p:spPr>
      </p:pic>
      <p:sp>
        <p:nvSpPr>
          <p:cNvPr id="21" name="Rectángulo 20">
            <a:extLst>
              <a:ext uri="{FF2B5EF4-FFF2-40B4-BE49-F238E27FC236}">
                <a16:creationId xmlns:a16="http://schemas.microsoft.com/office/drawing/2014/main" id="{4B1EB2EE-FC42-4EE1-9772-4DEF1CBC608F}"/>
              </a:ext>
            </a:extLst>
          </p:cNvPr>
          <p:cNvSpPr/>
          <p:nvPr/>
        </p:nvSpPr>
        <p:spPr>
          <a:xfrm>
            <a:off x="3874197" y="1916832"/>
            <a:ext cx="2221741"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for each player</a:t>
            </a:r>
          </a:p>
        </p:txBody>
      </p:sp>
      <p:sp>
        <p:nvSpPr>
          <p:cNvPr id="23" name="Rectángulo 22">
            <a:extLst>
              <a:ext uri="{FF2B5EF4-FFF2-40B4-BE49-F238E27FC236}">
                <a16:creationId xmlns:a16="http://schemas.microsoft.com/office/drawing/2014/main" id="{F74BB4A7-BC5A-4CC3-89AC-9DDEC7A50E16}"/>
              </a:ext>
            </a:extLst>
          </p:cNvPr>
          <p:cNvSpPr/>
          <p:nvPr/>
        </p:nvSpPr>
        <p:spPr>
          <a:xfrm>
            <a:off x="3929351" y="2708920"/>
            <a:ext cx="2166587" cy="954107"/>
          </a:xfrm>
          <a:prstGeom prst="rect">
            <a:avLst/>
          </a:prstGeom>
        </p:spPr>
        <p:txBody>
          <a:bodyPr wrap="square">
            <a:spAutoFit/>
          </a:bodyPr>
          <a:lstStyle/>
          <a:p>
            <a:pPr>
              <a:buSzPct val="60000"/>
              <a:defRPr/>
            </a:pPr>
            <a:r>
              <a:rPr lang="en-US" altLang="zh-CN" sz="1400" b="1" dirty="0">
                <a:latin typeface="+mj-lt"/>
                <a:ea typeface="宋体" pitchFamily="2" charset="-122"/>
              </a:rPr>
              <a:t>Plus Minus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a:t>
            </a:r>
          </a:p>
        </p:txBody>
      </p:sp>
      <p:sp>
        <p:nvSpPr>
          <p:cNvPr id="26" name="Rectángulo 25">
            <a:extLst>
              <a:ext uri="{FF2B5EF4-FFF2-40B4-BE49-F238E27FC236}">
                <a16:creationId xmlns:a16="http://schemas.microsoft.com/office/drawing/2014/main" id="{65B7B433-417C-40DA-999F-AB6FF2D373EE}"/>
              </a:ext>
            </a:extLst>
          </p:cNvPr>
          <p:cNvSpPr/>
          <p:nvPr/>
        </p:nvSpPr>
        <p:spPr>
          <a:xfrm>
            <a:off x="2576734" y="3789040"/>
            <a:ext cx="1779242" cy="430887"/>
          </a:xfrm>
          <a:prstGeom prst="rect">
            <a:avLst/>
          </a:prstGeom>
        </p:spPr>
        <p:txBody>
          <a:bodyPr wrap="square">
            <a:spAutoFit/>
          </a:bodyPr>
          <a:lstStyle/>
          <a:p>
            <a:pPr>
              <a:buSzPct val="60000"/>
              <a:defRPr/>
            </a:pPr>
            <a:r>
              <a:rPr lang="en-US" altLang="zh-CN" sz="1050" b="1" dirty="0">
                <a:latin typeface="+mj-lt"/>
                <a:ea typeface="宋体" pitchFamily="2" charset="-122"/>
              </a:rPr>
              <a:t>For each match in Regular Season</a:t>
            </a:r>
          </a:p>
        </p:txBody>
      </p:sp>
      <p:sp>
        <p:nvSpPr>
          <p:cNvPr id="27" name="Rectángulo 26">
            <a:extLst>
              <a:ext uri="{FF2B5EF4-FFF2-40B4-BE49-F238E27FC236}">
                <a16:creationId xmlns:a16="http://schemas.microsoft.com/office/drawing/2014/main" id="{428F7A7D-0AE5-4A46-AC55-320C13A4A641}"/>
              </a:ext>
            </a:extLst>
          </p:cNvPr>
          <p:cNvSpPr/>
          <p:nvPr/>
        </p:nvSpPr>
        <p:spPr>
          <a:xfrm>
            <a:off x="6095938" y="2708920"/>
            <a:ext cx="3012566" cy="954107"/>
          </a:xfrm>
          <a:prstGeom prst="rect">
            <a:avLst/>
          </a:prstGeom>
        </p:spPr>
        <p:txBody>
          <a:bodyPr wrap="square">
            <a:spAutoFit/>
          </a:bodyPr>
          <a:lstStyle/>
          <a:p>
            <a:pPr>
              <a:buSzPct val="60000"/>
              <a:defRPr/>
            </a:pPr>
            <a:r>
              <a:rPr lang="en-US" altLang="zh-CN" sz="1400" b="1" dirty="0">
                <a:latin typeface="+mj-lt"/>
                <a:ea typeface="宋体" pitchFamily="2" charset="-122"/>
              </a:rPr>
              <a:t>Plus Minus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 </a:t>
            </a:r>
            <a:r>
              <a:rPr lang="en-US" altLang="zh-CN" sz="1400" dirty="0">
                <a:ea typeface="宋体" pitchFamily="2" charset="-122"/>
              </a:rPr>
              <a:t>divided by time played for each player</a:t>
            </a:r>
            <a:endParaRPr lang="en-US" altLang="zh-CN" sz="1400" dirty="0">
              <a:latin typeface="+mj-lt"/>
              <a:ea typeface="宋体" pitchFamily="2" charset="-122"/>
            </a:endParaRPr>
          </a:p>
        </p:txBody>
      </p:sp>
      <p:sp>
        <p:nvSpPr>
          <p:cNvPr id="30" name="Rectángulo 29">
            <a:extLst>
              <a:ext uri="{FF2B5EF4-FFF2-40B4-BE49-F238E27FC236}">
                <a16:creationId xmlns:a16="http://schemas.microsoft.com/office/drawing/2014/main" id="{85318108-6A53-4C3C-B031-8A4465EA6609}"/>
              </a:ext>
            </a:extLst>
          </p:cNvPr>
          <p:cNvSpPr/>
          <p:nvPr/>
        </p:nvSpPr>
        <p:spPr>
          <a:xfrm>
            <a:off x="6095938" y="1906440"/>
            <a:ext cx="2664296"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 /time :</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a:t>
            </a:r>
            <a:r>
              <a:rPr lang="en-US" altLang="zh-CN" sz="1400" dirty="0">
                <a:ea typeface="宋体" pitchFamily="2" charset="-122"/>
              </a:rPr>
              <a:t>divided by time played </a:t>
            </a:r>
            <a:r>
              <a:rPr lang="en-US" altLang="zh-CN" sz="1400" dirty="0">
                <a:latin typeface="+mj-lt"/>
                <a:ea typeface="宋体" pitchFamily="2" charset="-122"/>
              </a:rPr>
              <a:t>for each player</a:t>
            </a:r>
          </a:p>
        </p:txBody>
      </p:sp>
      <p:sp>
        <p:nvSpPr>
          <p:cNvPr id="34" name="Rectángulo: esquinas redondeadas 33">
            <a:extLst>
              <a:ext uri="{FF2B5EF4-FFF2-40B4-BE49-F238E27FC236}">
                <a16:creationId xmlns:a16="http://schemas.microsoft.com/office/drawing/2014/main" id="{8CB8DE66-5D1D-4915-8128-26946D6A482D}"/>
              </a:ext>
            </a:extLst>
          </p:cNvPr>
          <p:cNvSpPr/>
          <p:nvPr/>
        </p:nvSpPr>
        <p:spPr bwMode="auto">
          <a:xfrm>
            <a:off x="3858316" y="1556792"/>
            <a:ext cx="2258647" cy="2268557"/>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5" name="Rectángulo: esquinas redondeadas 34">
            <a:extLst>
              <a:ext uri="{FF2B5EF4-FFF2-40B4-BE49-F238E27FC236}">
                <a16:creationId xmlns:a16="http://schemas.microsoft.com/office/drawing/2014/main" id="{960D083C-0A53-4E05-B62F-E6B7CA320782}"/>
              </a:ext>
            </a:extLst>
          </p:cNvPr>
          <p:cNvSpPr/>
          <p:nvPr/>
        </p:nvSpPr>
        <p:spPr bwMode="auto">
          <a:xfrm>
            <a:off x="6095938" y="1556792"/>
            <a:ext cx="2881364" cy="2268557"/>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6" name="6 CuadroTexto">
            <a:extLst>
              <a:ext uri="{FF2B5EF4-FFF2-40B4-BE49-F238E27FC236}">
                <a16:creationId xmlns:a16="http://schemas.microsoft.com/office/drawing/2014/main" id="{C8AC87AA-8B5A-42AB-8232-F7E53A43C935}"/>
              </a:ext>
            </a:extLst>
          </p:cNvPr>
          <p:cNvSpPr txBox="1"/>
          <p:nvPr/>
        </p:nvSpPr>
        <p:spPr bwMode="auto">
          <a:xfrm>
            <a:off x="6417809" y="1609055"/>
            <a:ext cx="2258647"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DERIVATED METRICS</a:t>
            </a:r>
          </a:p>
        </p:txBody>
      </p:sp>
      <p:sp>
        <p:nvSpPr>
          <p:cNvPr id="37" name="6 CuadroTexto">
            <a:extLst>
              <a:ext uri="{FF2B5EF4-FFF2-40B4-BE49-F238E27FC236}">
                <a16:creationId xmlns:a16="http://schemas.microsoft.com/office/drawing/2014/main" id="{958A2C79-135C-42D7-9392-B7F5E31A043C}"/>
              </a:ext>
            </a:extLst>
          </p:cNvPr>
          <p:cNvSpPr txBox="1"/>
          <p:nvPr/>
        </p:nvSpPr>
        <p:spPr bwMode="auto">
          <a:xfrm>
            <a:off x="3923928" y="1628800"/>
            <a:ext cx="2077462"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MAIN METRICS</a:t>
            </a:r>
          </a:p>
        </p:txBody>
      </p:sp>
      <p:sp>
        <p:nvSpPr>
          <p:cNvPr id="40" name="Rectángulo: esquinas redondeadas 39">
            <a:extLst>
              <a:ext uri="{FF2B5EF4-FFF2-40B4-BE49-F238E27FC236}">
                <a16:creationId xmlns:a16="http://schemas.microsoft.com/office/drawing/2014/main" id="{C671F479-919D-4AE3-B2AD-1DBEE1B161EB}"/>
              </a:ext>
            </a:extLst>
          </p:cNvPr>
          <p:cNvSpPr/>
          <p:nvPr/>
        </p:nvSpPr>
        <p:spPr bwMode="auto">
          <a:xfrm>
            <a:off x="251520" y="1556792"/>
            <a:ext cx="2525499" cy="2268557"/>
          </a:xfrm>
          <a:prstGeom prst="roundRect">
            <a:avLst>
              <a:gd name="adj" fmla="val 8285"/>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1" name="6 CuadroTexto">
            <a:extLst>
              <a:ext uri="{FF2B5EF4-FFF2-40B4-BE49-F238E27FC236}">
                <a16:creationId xmlns:a16="http://schemas.microsoft.com/office/drawing/2014/main" id="{F373F24E-965B-4E5B-821A-6396F8045D62}"/>
              </a:ext>
            </a:extLst>
          </p:cNvPr>
          <p:cNvSpPr txBox="1"/>
          <p:nvPr/>
        </p:nvSpPr>
        <p:spPr bwMode="auto">
          <a:xfrm>
            <a:off x="317132" y="1628800"/>
            <a:ext cx="2077462"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BASIC MEASURE</a:t>
            </a:r>
            <a:r>
              <a:rPr lang="en-US" sz="1400" b="1" baseline="30000" dirty="0">
                <a:solidFill>
                  <a:schemeClr val="accent1"/>
                </a:solidFill>
              </a:rPr>
              <a:t>1</a:t>
            </a:r>
          </a:p>
        </p:txBody>
      </p:sp>
      <p:sp>
        <p:nvSpPr>
          <p:cNvPr id="42" name="Triángulo isósceles 41">
            <a:extLst>
              <a:ext uri="{FF2B5EF4-FFF2-40B4-BE49-F238E27FC236}">
                <a16:creationId xmlns:a16="http://schemas.microsoft.com/office/drawing/2014/main" id="{AE65D38F-ADF9-4AA9-8FDD-F3B8568B7B2A}"/>
              </a:ext>
            </a:extLst>
          </p:cNvPr>
          <p:cNvSpPr/>
          <p:nvPr/>
        </p:nvSpPr>
        <p:spPr bwMode="auto">
          <a:xfrm rot="5400000">
            <a:off x="2555776" y="2488741"/>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
        <p:nvSpPr>
          <p:cNvPr id="44" name="Triángulo isósceles 43">
            <a:extLst>
              <a:ext uri="{FF2B5EF4-FFF2-40B4-BE49-F238E27FC236}">
                <a16:creationId xmlns:a16="http://schemas.microsoft.com/office/drawing/2014/main" id="{CD903072-68A9-4454-A067-667FA76D41FC}"/>
              </a:ext>
            </a:extLst>
          </p:cNvPr>
          <p:cNvSpPr/>
          <p:nvPr/>
        </p:nvSpPr>
        <p:spPr bwMode="auto">
          <a:xfrm rot="10800000">
            <a:off x="5361388" y="4005064"/>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5" name="Rectángulo: esquinas redondeadas 44">
            <a:extLst>
              <a:ext uri="{FF2B5EF4-FFF2-40B4-BE49-F238E27FC236}">
                <a16:creationId xmlns:a16="http://schemas.microsoft.com/office/drawing/2014/main" id="{01B67FBF-8A13-45EB-8E06-8E8D3551C9BC}"/>
              </a:ext>
            </a:extLst>
          </p:cNvPr>
          <p:cNvSpPr/>
          <p:nvPr/>
        </p:nvSpPr>
        <p:spPr bwMode="auto">
          <a:xfrm>
            <a:off x="2777020" y="4456324"/>
            <a:ext cx="6041544" cy="1986774"/>
          </a:xfrm>
          <a:prstGeom prst="roundRect">
            <a:avLst>
              <a:gd name="adj" fmla="val 8285"/>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6" name="6 CuadroTexto">
            <a:extLst>
              <a:ext uri="{FF2B5EF4-FFF2-40B4-BE49-F238E27FC236}">
                <a16:creationId xmlns:a16="http://schemas.microsoft.com/office/drawing/2014/main" id="{82A665DE-C5E7-435A-9298-55CE4465FA73}"/>
              </a:ext>
            </a:extLst>
          </p:cNvPr>
          <p:cNvSpPr txBox="1"/>
          <p:nvPr/>
        </p:nvSpPr>
        <p:spPr bwMode="auto">
          <a:xfrm>
            <a:off x="2987824" y="4529493"/>
            <a:ext cx="3600400"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r>
              <a:rPr lang="en-US" sz="1400" b="1" dirty="0"/>
              <a:t>TIME SERIES ARIMA MODELLING</a:t>
            </a:r>
          </a:p>
        </p:txBody>
      </p:sp>
      <p:sp>
        <p:nvSpPr>
          <p:cNvPr id="47" name="6 CuadroTexto">
            <a:extLst>
              <a:ext uri="{FF2B5EF4-FFF2-40B4-BE49-F238E27FC236}">
                <a16:creationId xmlns:a16="http://schemas.microsoft.com/office/drawing/2014/main" id="{88DC655D-013E-4C93-8814-80454AD5C477}"/>
              </a:ext>
            </a:extLst>
          </p:cNvPr>
          <p:cNvSpPr txBox="1"/>
          <p:nvPr/>
        </p:nvSpPr>
        <p:spPr bwMode="auto">
          <a:xfrm>
            <a:off x="3059832" y="5641503"/>
            <a:ext cx="3600400"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r>
              <a:rPr lang="en-US" sz="1400" b="1" dirty="0"/>
              <a:t>GENERAL DATA ANALYSIS</a:t>
            </a:r>
          </a:p>
        </p:txBody>
      </p:sp>
      <p:sp>
        <p:nvSpPr>
          <p:cNvPr id="52" name="Rectángulo 51">
            <a:extLst>
              <a:ext uri="{FF2B5EF4-FFF2-40B4-BE49-F238E27FC236}">
                <a16:creationId xmlns:a16="http://schemas.microsoft.com/office/drawing/2014/main" id="{74E4C7EF-FB44-4A11-A6B9-F0FA491DA2AB}"/>
              </a:ext>
            </a:extLst>
          </p:cNvPr>
          <p:cNvSpPr/>
          <p:nvPr/>
        </p:nvSpPr>
        <p:spPr>
          <a:xfrm>
            <a:off x="2627784" y="4797152"/>
            <a:ext cx="6228423" cy="954107"/>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Taking most typical ARIMA models given nº of matches</a:t>
            </a:r>
          </a:p>
          <a:p>
            <a:pPr marL="285750" indent="-285750">
              <a:buSzPct val="60000"/>
              <a:buFont typeface="Arial" panose="020B0604020202020204" pitchFamily="34" charset="0"/>
              <a:buChar char="•"/>
              <a:defRPr/>
            </a:pPr>
            <a:r>
              <a:rPr lang="en-US" altLang="zh-CN" sz="1400" dirty="0">
                <a:latin typeface="+mj-lt"/>
                <a:ea typeface="宋体" pitchFamily="2" charset="-122"/>
              </a:rPr>
              <a:t>Player’s valuation prediction based on ARIMA modelling for the first 25 played matches of that player and forecast 5 following matches with basic ARIMA (0,0,0) as control model</a:t>
            </a:r>
          </a:p>
        </p:txBody>
      </p:sp>
      <p:sp>
        <p:nvSpPr>
          <p:cNvPr id="53" name="Rectángulo 52">
            <a:extLst>
              <a:ext uri="{FF2B5EF4-FFF2-40B4-BE49-F238E27FC236}">
                <a16:creationId xmlns:a16="http://schemas.microsoft.com/office/drawing/2014/main" id="{E21CF9E1-DFD0-46D5-9B41-78140328C1C1}"/>
              </a:ext>
            </a:extLst>
          </p:cNvPr>
          <p:cNvSpPr/>
          <p:nvPr/>
        </p:nvSpPr>
        <p:spPr>
          <a:xfrm>
            <a:off x="2699793" y="5851132"/>
            <a:ext cx="4752528" cy="523220"/>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General Regressions of the measures to Salary</a:t>
            </a:r>
          </a:p>
          <a:p>
            <a:pPr marL="285750" indent="-285750">
              <a:buSzPct val="60000"/>
              <a:buFont typeface="Arial" panose="020B0604020202020204" pitchFamily="34" charset="0"/>
              <a:buChar char="•"/>
              <a:defRPr/>
            </a:pPr>
            <a:r>
              <a:rPr lang="en-US" altLang="zh-CN" sz="1400" dirty="0">
                <a:latin typeface="+mj-lt"/>
                <a:ea typeface="宋体" pitchFamily="2" charset="-122"/>
              </a:rPr>
              <a:t>Quantile plots</a:t>
            </a:r>
          </a:p>
        </p:txBody>
      </p:sp>
      <p:sp>
        <p:nvSpPr>
          <p:cNvPr id="13" name="Rectángulo 12">
            <a:extLst>
              <a:ext uri="{FF2B5EF4-FFF2-40B4-BE49-F238E27FC236}">
                <a16:creationId xmlns:a16="http://schemas.microsoft.com/office/drawing/2014/main" id="{1C100A30-1F78-4EC2-B16D-21BA9330EF75}"/>
              </a:ext>
            </a:extLst>
          </p:cNvPr>
          <p:cNvSpPr/>
          <p:nvPr/>
        </p:nvSpPr>
        <p:spPr>
          <a:xfrm>
            <a:off x="4932466" y="6073551"/>
            <a:ext cx="2970685" cy="307777"/>
          </a:xfrm>
          <a:prstGeom prst="rect">
            <a:avLst/>
          </a:prstGeom>
        </p:spPr>
        <p:txBody>
          <a:bodyPr wrap="non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Histograms of players valuation</a:t>
            </a:r>
          </a:p>
        </p:txBody>
      </p:sp>
    </p:spTree>
    <p:extLst>
      <p:ext uri="{BB962C8B-B14F-4D97-AF65-F5344CB8AC3E}">
        <p14:creationId xmlns:p14="http://schemas.microsoft.com/office/powerpoint/2010/main" val="416920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415115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92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107504" y="287338"/>
            <a:ext cx="8711059" cy="1181100"/>
          </a:xfrm>
        </p:spPr>
        <p:txBody>
          <a:bodyPr/>
          <a:lstStyle/>
          <a:p>
            <a:r>
              <a:rPr lang="en-US" dirty="0"/>
              <a:t>THE AIM OF THE PROJECT IS TO CREATE A TIME VALUATION  MEASURE FOR TEAMS TO SEE POTENTIAL HIRINGS/ FIRINGS</a:t>
            </a:r>
            <a:endParaRPr lang="en-GB" dirty="0"/>
          </a:p>
        </p:txBody>
      </p:sp>
      <p:sp>
        <p:nvSpPr>
          <p:cNvPr id="8" name="7 Marcador de texto"/>
          <p:cNvSpPr>
            <a:spLocks noGrp="1"/>
          </p:cNvSpPr>
          <p:nvPr>
            <p:ph type="body" sz="quarter" idx="13"/>
          </p:nvPr>
        </p:nvSpPr>
        <p:spPr/>
        <p:txBody>
          <a:bodyPr/>
          <a:lstStyle/>
          <a:p>
            <a:r>
              <a:rPr lang="en-CA" dirty="0"/>
              <a:t>Master thesis Project - </a:t>
            </a:r>
            <a:r>
              <a:rPr lang="en-CA" b="1" dirty="0">
                <a:solidFill>
                  <a:srgbClr val="5A5A5A"/>
                </a:solidFill>
                <a:ea typeface="ＭＳ Ｐゴシック" pitchFamily="34" charset="-128"/>
              </a:rPr>
              <a:t>Project Questions</a:t>
            </a:r>
          </a:p>
        </p:txBody>
      </p:sp>
      <p:pic>
        <p:nvPicPr>
          <p:cNvPr id="64"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64"/>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19" name="38 Rectángulo">
            <a:extLst>
              <a:ext uri="{FF2B5EF4-FFF2-40B4-BE49-F238E27FC236}">
                <a16:creationId xmlns:a16="http://schemas.microsoft.com/office/drawing/2014/main" id="{5F3A538F-93DA-4FD3-BA0E-C87173AC670A}"/>
              </a:ext>
            </a:extLst>
          </p:cNvPr>
          <p:cNvSpPr/>
          <p:nvPr/>
        </p:nvSpPr>
        <p:spPr bwMode="auto">
          <a:xfrm>
            <a:off x="2123992" y="1088856"/>
            <a:ext cx="2448008"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t>
            </a:r>
            <a:r>
              <a:rPr lang="en-US" sz="1100" kern="0" dirty="0" err="1">
                <a:solidFill>
                  <a:srgbClr val="000000"/>
                </a:solidFill>
                <a:cs typeface="Arial" pitchFamily="34" charset="0"/>
              </a:rPr>
              <a:t>Routley</a:t>
            </a:r>
            <a:r>
              <a:rPr lang="en-US" sz="1100" kern="0" dirty="0">
                <a:solidFill>
                  <a:srgbClr val="000000"/>
                </a:solidFill>
                <a:cs typeface="Arial" pitchFamily="34" charset="0"/>
              </a:rPr>
              <a:t>, 2015] creates a general metric for players using a MDP with context variables (e.g. probability of goal/penalty  events on each event)</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My idea is to reproduce this part of the paper and </a:t>
            </a:r>
            <a:r>
              <a:rPr lang="en-US" sz="1100" b="1" kern="0" dirty="0">
                <a:solidFill>
                  <a:srgbClr val="000000"/>
                </a:solidFill>
                <a:cs typeface="Arial" pitchFamily="34" charset="0"/>
              </a:rPr>
              <a:t>create a time series measure valuation for players to see potential </a:t>
            </a:r>
            <a:r>
              <a:rPr lang="en-US" sz="1100" b="1" kern="0" dirty="0" err="1">
                <a:solidFill>
                  <a:srgbClr val="000000"/>
                </a:solidFill>
                <a:cs typeface="Arial" pitchFamily="34" charset="0"/>
              </a:rPr>
              <a:t>hirings</a:t>
            </a:r>
            <a:r>
              <a:rPr lang="en-US" sz="1100" b="1" kern="0" dirty="0">
                <a:solidFill>
                  <a:srgbClr val="000000"/>
                </a:solidFill>
                <a:cs typeface="Arial" pitchFamily="34" charset="0"/>
              </a:rPr>
              <a:t>/ firings</a:t>
            </a:r>
          </a:p>
        </p:txBody>
      </p:sp>
      <p:sp>
        <p:nvSpPr>
          <p:cNvPr id="20" name="31 Rectángulo">
            <a:extLst>
              <a:ext uri="{FF2B5EF4-FFF2-40B4-BE49-F238E27FC236}">
                <a16:creationId xmlns:a16="http://schemas.microsoft.com/office/drawing/2014/main" id="{A6B2C11F-4AC1-499F-9F9A-47FFB9E6875B}"/>
              </a:ext>
            </a:extLst>
          </p:cNvPr>
          <p:cNvSpPr/>
          <p:nvPr/>
        </p:nvSpPr>
        <p:spPr bwMode="auto">
          <a:xfrm>
            <a:off x="2123991" y="2889056"/>
            <a:ext cx="2874931" cy="171653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2000" tIns="36000" rIns="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Among others: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 [</a:t>
            </a:r>
            <a:r>
              <a:rPr lang="en-US" sz="1050" kern="0" dirty="0" err="1">
                <a:solidFill>
                  <a:srgbClr val="000000"/>
                </a:solidFill>
                <a:cs typeface="Arial" pitchFamily="34" charset="0"/>
              </a:rPr>
              <a:t>Barkell</a:t>
            </a:r>
            <a:r>
              <a:rPr lang="en-US" sz="1050" kern="0" dirty="0">
                <a:solidFill>
                  <a:srgbClr val="000000"/>
                </a:solidFill>
                <a:cs typeface="Arial" pitchFamily="34" charset="0"/>
              </a:rPr>
              <a:t>, 2017] , where a MDP is ﬁtted to evaluate which sequences of events are more prone to scores in rugby to ﬁnd the most effective rugby strategies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a:t>
            </a:r>
            <a:r>
              <a:rPr lang="en-US" sz="1050" kern="0" dirty="0" err="1">
                <a:solidFill>
                  <a:srgbClr val="000000"/>
                </a:solidFill>
                <a:cs typeface="Arial" pitchFamily="34" charset="0"/>
              </a:rPr>
              <a:t>Schuckers</a:t>
            </a:r>
            <a:r>
              <a:rPr lang="en-US" sz="1050" kern="0" dirty="0">
                <a:solidFill>
                  <a:srgbClr val="000000"/>
                </a:solidFill>
                <a:cs typeface="Arial" pitchFamily="34" charset="0"/>
              </a:rPr>
              <a:t>, 2013]  gave a value to all events performed in ice hockey match as a measure to how nearer the possibility of a goal was in the following 20 seconds</a:t>
            </a:r>
            <a:endParaRPr lang="en-US" sz="1000" kern="0" dirty="0">
              <a:solidFill>
                <a:srgbClr val="000000"/>
              </a:solidFill>
              <a:cs typeface="Arial" pitchFamily="34" charset="0"/>
            </a:endParaRPr>
          </a:p>
        </p:txBody>
      </p:sp>
      <p:sp>
        <p:nvSpPr>
          <p:cNvPr id="21" name="32 Rectángulo">
            <a:extLst>
              <a:ext uri="{FF2B5EF4-FFF2-40B4-BE49-F238E27FC236}">
                <a16:creationId xmlns:a16="http://schemas.microsoft.com/office/drawing/2014/main" id="{BEB02B82-5227-4865-A2FB-3E978484AC1A}"/>
              </a:ext>
            </a:extLst>
          </p:cNvPr>
          <p:cNvSpPr/>
          <p:nvPr/>
        </p:nvSpPr>
        <p:spPr bwMode="auto">
          <a:xfrm>
            <a:off x="2051720" y="4616724"/>
            <a:ext cx="2370874" cy="183661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 How does a MDP/RL is used to evaluate actions under certain time-series events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How can I store time series data for the usage of a MDP?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What is the MDP valuation of each player of the NHL league per match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Is there a way to use a MDP to create a metric for evaluation of players for hiring/maintaining/ﬁring?</a:t>
            </a:r>
          </a:p>
        </p:txBody>
      </p:sp>
      <p:grpSp>
        <p:nvGrpSpPr>
          <p:cNvPr id="27" name="Grupo 26">
            <a:extLst>
              <a:ext uri="{FF2B5EF4-FFF2-40B4-BE49-F238E27FC236}">
                <a16:creationId xmlns:a16="http://schemas.microsoft.com/office/drawing/2014/main" id="{FAD873FF-2A50-4EC0-9A8D-FE501FF554BA}"/>
              </a:ext>
            </a:extLst>
          </p:cNvPr>
          <p:cNvGrpSpPr/>
          <p:nvPr/>
        </p:nvGrpSpPr>
        <p:grpSpPr>
          <a:xfrm>
            <a:off x="251520" y="1196808"/>
            <a:ext cx="1872208" cy="4824480"/>
            <a:chOff x="251520" y="1196808"/>
            <a:chExt cx="1872208" cy="4824480"/>
          </a:xfrm>
        </p:grpSpPr>
        <p:sp>
          <p:nvSpPr>
            <p:cNvPr id="18" name="Rectángulo 73">
              <a:extLst>
                <a:ext uri="{FF2B5EF4-FFF2-40B4-BE49-F238E27FC236}">
                  <a16:creationId xmlns:a16="http://schemas.microsoft.com/office/drawing/2014/main" id="{6CDDE6E3-6287-43CE-8F33-8A3352F993E3}"/>
                </a:ext>
              </a:extLst>
            </p:cNvPr>
            <p:cNvSpPr/>
            <p:nvPr/>
          </p:nvSpPr>
          <p:spPr bwMode="auto">
            <a:xfrm rot="5400000">
              <a:off x="913129" y="5705931"/>
              <a:ext cx="55358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4" name="10 Elipse">
              <a:extLst>
                <a:ext uri="{FF2B5EF4-FFF2-40B4-BE49-F238E27FC236}">
                  <a16:creationId xmlns:a16="http://schemas.microsoft.com/office/drawing/2014/main" id="{224B20E5-785D-4E77-834F-543021140A97}"/>
                </a:ext>
              </a:extLst>
            </p:cNvPr>
            <p:cNvSpPr/>
            <p:nvPr/>
          </p:nvSpPr>
          <p:spPr bwMode="auto">
            <a:xfrm>
              <a:off x="251520" y="4708151"/>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5" name="16 CuadroTexto">
              <a:extLst>
                <a:ext uri="{FF2B5EF4-FFF2-40B4-BE49-F238E27FC236}">
                  <a16:creationId xmlns:a16="http://schemas.microsoft.com/office/drawing/2014/main" id="{4520F09B-8A6E-48AD-8B26-A03E3C8426C3}"/>
                </a:ext>
              </a:extLst>
            </p:cNvPr>
            <p:cNvSpPr txBox="1"/>
            <p:nvPr/>
          </p:nvSpPr>
          <p:spPr bwMode="auto">
            <a:xfrm>
              <a:off x="338108" y="4904231"/>
              <a:ext cx="1764810" cy="397033"/>
            </a:xfrm>
            <a:prstGeom prst="rect">
              <a:avLst/>
            </a:prstGeom>
            <a:noFill/>
            <a:ln>
              <a:noFill/>
            </a:ln>
            <a:extLst>
              <a:ext uri="{FAA26D3D-D897-4be2-8F04-BA451C77F1D7}"/>
            </a:extLst>
          </p:spPr>
          <p:txBody>
            <a:bodyPr wrap="square" lIns="36000" rIns="36000">
              <a:spAutoFit/>
            </a:bodyPr>
            <a:lstStyle/>
            <a:p>
              <a:pPr algn="ctr">
                <a:lnSpc>
                  <a:spcPct val="90000"/>
                </a:lnSpc>
                <a:spcBef>
                  <a:spcPct val="0"/>
                </a:spcBef>
                <a:spcAft>
                  <a:spcPct val="35000"/>
                </a:spcAft>
                <a:defRPr/>
              </a:pPr>
              <a:r>
                <a:rPr lang="en-US" sz="1100" b="1" dirty="0">
                  <a:solidFill>
                    <a:srgbClr val="40DAFF">
                      <a:lumMod val="50000"/>
                    </a:srgbClr>
                  </a:solidFill>
                </a:rPr>
                <a:t>What lessons can there be learnt ?</a:t>
              </a:r>
            </a:p>
          </p:txBody>
        </p:sp>
        <p:sp>
          <p:nvSpPr>
            <p:cNvPr id="14" name="16 CuadroTexto">
              <a:extLst>
                <a:ext uri="{FF2B5EF4-FFF2-40B4-BE49-F238E27FC236}">
                  <a16:creationId xmlns:a16="http://schemas.microsoft.com/office/drawing/2014/main" id="{80D21A9D-F627-44B0-B64A-73EDDD870C46}"/>
                </a:ext>
              </a:extLst>
            </p:cNvPr>
            <p:cNvSpPr txBox="1"/>
            <p:nvPr/>
          </p:nvSpPr>
          <p:spPr bwMode="auto">
            <a:xfrm>
              <a:off x="328662" y="1844880"/>
              <a:ext cx="1764810" cy="492443"/>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Has anyone studied your kind of problems?</a:t>
              </a:r>
            </a:p>
            <a:p>
              <a:pPr algn="ctr">
                <a:defRPr/>
              </a:pPr>
              <a:endParaRPr lang="en-BZ" sz="400" b="1" dirty="0">
                <a:solidFill>
                  <a:srgbClr val="40DAFF">
                    <a:lumMod val="50000"/>
                  </a:srgbClr>
                </a:solidFill>
              </a:endParaRPr>
            </a:p>
          </p:txBody>
        </p:sp>
        <p:sp>
          <p:nvSpPr>
            <p:cNvPr id="15" name="Rectángulo 73">
              <a:extLst>
                <a:ext uri="{FF2B5EF4-FFF2-40B4-BE49-F238E27FC236}">
                  <a16:creationId xmlns:a16="http://schemas.microsoft.com/office/drawing/2014/main" id="{FBC18FB7-5CE7-4390-AAE9-628586292733}"/>
                </a:ext>
              </a:extLst>
            </p:cNvPr>
            <p:cNvSpPr/>
            <p:nvPr/>
          </p:nvSpPr>
          <p:spPr bwMode="auto">
            <a:xfrm rot="5400000">
              <a:off x="923531" y="139549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16" name="Rectángulo 73">
              <a:extLst>
                <a:ext uri="{FF2B5EF4-FFF2-40B4-BE49-F238E27FC236}">
                  <a16:creationId xmlns:a16="http://schemas.microsoft.com/office/drawing/2014/main" id="{477D8C14-B39E-439B-B231-320B9E6CC171}"/>
                </a:ext>
              </a:extLst>
            </p:cNvPr>
            <p:cNvSpPr/>
            <p:nvPr/>
          </p:nvSpPr>
          <p:spPr bwMode="auto">
            <a:xfrm rot="5400000">
              <a:off x="850447" y="2819080"/>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dirty="0">
                <a:solidFill>
                  <a:srgbClr val="00B0CA"/>
                </a:solidFill>
                <a:ea typeface="ＭＳ Ｐゴシック" pitchFamily="-32" charset="-128"/>
                <a:cs typeface="ＭＳ Ｐゴシック" charset="0"/>
              </a:endParaRPr>
            </a:p>
          </p:txBody>
        </p:sp>
        <p:sp>
          <p:nvSpPr>
            <p:cNvPr id="17" name="Rectángulo 73">
              <a:extLst>
                <a:ext uri="{FF2B5EF4-FFF2-40B4-BE49-F238E27FC236}">
                  <a16:creationId xmlns:a16="http://schemas.microsoft.com/office/drawing/2014/main" id="{9B8AD91B-5650-468F-A81B-8E98A015A6E3}"/>
                </a:ext>
              </a:extLst>
            </p:cNvPr>
            <p:cNvSpPr/>
            <p:nvPr/>
          </p:nvSpPr>
          <p:spPr bwMode="auto">
            <a:xfrm rot="5400000">
              <a:off x="850447" y="432182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2" name="10 Elipse">
              <a:extLst>
                <a:ext uri="{FF2B5EF4-FFF2-40B4-BE49-F238E27FC236}">
                  <a16:creationId xmlns:a16="http://schemas.microsoft.com/office/drawing/2014/main" id="{5AD79B22-B1F3-4479-A853-786D9C167EAD}"/>
                </a:ext>
              </a:extLst>
            </p:cNvPr>
            <p:cNvSpPr/>
            <p:nvPr/>
          </p:nvSpPr>
          <p:spPr bwMode="auto">
            <a:xfrm>
              <a:off x="251520" y="324054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3" name="16 CuadroTexto">
              <a:extLst>
                <a:ext uri="{FF2B5EF4-FFF2-40B4-BE49-F238E27FC236}">
                  <a16:creationId xmlns:a16="http://schemas.microsoft.com/office/drawing/2014/main" id="{FD33A479-E728-44EA-A7C7-ACA9F478E953}"/>
                </a:ext>
              </a:extLst>
            </p:cNvPr>
            <p:cNvSpPr txBox="1"/>
            <p:nvPr/>
          </p:nvSpPr>
          <p:spPr bwMode="auto">
            <a:xfrm>
              <a:off x="338108" y="3375965"/>
              <a:ext cx="1764810" cy="538609"/>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Are there studies of similar problems?</a:t>
              </a:r>
            </a:p>
            <a:p>
              <a:pPr algn="ctr">
                <a:defRPr/>
              </a:pPr>
              <a:endParaRPr lang="en-BZ" sz="700" b="1" dirty="0">
                <a:solidFill>
                  <a:srgbClr val="40DAFF">
                    <a:lumMod val="50000"/>
                  </a:srgbClr>
                </a:solidFill>
              </a:endParaRPr>
            </a:p>
          </p:txBody>
        </p:sp>
        <p:sp>
          <p:nvSpPr>
            <p:cNvPr id="26" name="10 Elipse">
              <a:extLst>
                <a:ext uri="{FF2B5EF4-FFF2-40B4-BE49-F238E27FC236}">
                  <a16:creationId xmlns:a16="http://schemas.microsoft.com/office/drawing/2014/main" id="{453BBAD8-8E38-42FF-A395-679BD13CAE6B}"/>
                </a:ext>
              </a:extLst>
            </p:cNvPr>
            <p:cNvSpPr/>
            <p:nvPr/>
          </p:nvSpPr>
          <p:spPr bwMode="auto">
            <a:xfrm>
              <a:off x="251520" y="174560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grpSp>
      <p:sp>
        <p:nvSpPr>
          <p:cNvPr id="30" name="16 CuadroTexto">
            <a:extLst>
              <a:ext uri="{FF2B5EF4-FFF2-40B4-BE49-F238E27FC236}">
                <a16:creationId xmlns:a16="http://schemas.microsoft.com/office/drawing/2014/main" id="{6F7E9743-8EFE-43EE-95CB-F37183B537D0}"/>
              </a:ext>
            </a:extLst>
          </p:cNvPr>
          <p:cNvSpPr txBox="1"/>
          <p:nvPr/>
        </p:nvSpPr>
        <p:spPr bwMode="auto">
          <a:xfrm>
            <a:off x="4433118" y="2148457"/>
            <a:ext cx="1764810" cy="492443"/>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Why did you choose a certain model ?</a:t>
            </a:r>
          </a:p>
          <a:p>
            <a:pPr algn="ctr">
              <a:defRPr/>
            </a:pPr>
            <a:endParaRPr lang="en-BZ" sz="400" b="1" dirty="0">
              <a:solidFill>
                <a:srgbClr val="40DAFF">
                  <a:lumMod val="50000"/>
                </a:srgbClr>
              </a:solidFill>
            </a:endParaRPr>
          </a:p>
        </p:txBody>
      </p:sp>
      <p:sp>
        <p:nvSpPr>
          <p:cNvPr id="31" name="Rectángulo 73">
            <a:extLst>
              <a:ext uri="{FF2B5EF4-FFF2-40B4-BE49-F238E27FC236}">
                <a16:creationId xmlns:a16="http://schemas.microsoft.com/office/drawing/2014/main" id="{3BA4240C-EE2A-4FEB-B663-E3FF90B99EC0}"/>
              </a:ext>
            </a:extLst>
          </p:cNvPr>
          <p:cNvSpPr/>
          <p:nvPr/>
        </p:nvSpPr>
        <p:spPr bwMode="auto">
          <a:xfrm rot="5400000">
            <a:off x="5027987" y="165450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33" name="Rectángulo 73">
            <a:extLst>
              <a:ext uri="{FF2B5EF4-FFF2-40B4-BE49-F238E27FC236}">
                <a16:creationId xmlns:a16="http://schemas.microsoft.com/office/drawing/2014/main" id="{BD01A0DE-23F6-4E00-AB01-8CFF000A1F7A}"/>
              </a:ext>
            </a:extLst>
          </p:cNvPr>
          <p:cNvSpPr/>
          <p:nvPr/>
        </p:nvSpPr>
        <p:spPr bwMode="auto">
          <a:xfrm rot="5400000">
            <a:off x="4461234" y="3571758"/>
            <a:ext cx="162000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4" name="Rectángulo 73">
            <a:extLst>
              <a:ext uri="{FF2B5EF4-FFF2-40B4-BE49-F238E27FC236}">
                <a16:creationId xmlns:a16="http://schemas.microsoft.com/office/drawing/2014/main" id="{9CB3EA07-0CC8-4CF6-A135-1D2F4B116B77}"/>
              </a:ext>
            </a:extLst>
          </p:cNvPr>
          <p:cNvSpPr/>
          <p:nvPr/>
        </p:nvSpPr>
        <p:spPr bwMode="auto">
          <a:xfrm rot="5400000">
            <a:off x="4954903" y="559438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5" name="10 Elipse">
            <a:extLst>
              <a:ext uri="{FF2B5EF4-FFF2-40B4-BE49-F238E27FC236}">
                <a16:creationId xmlns:a16="http://schemas.microsoft.com/office/drawing/2014/main" id="{5B5E2BC9-0F29-40B0-B073-9B8B5009B574}"/>
              </a:ext>
            </a:extLst>
          </p:cNvPr>
          <p:cNvSpPr/>
          <p:nvPr/>
        </p:nvSpPr>
        <p:spPr bwMode="auto">
          <a:xfrm>
            <a:off x="4355976" y="451310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6" name="16 CuadroTexto">
            <a:extLst>
              <a:ext uri="{FF2B5EF4-FFF2-40B4-BE49-F238E27FC236}">
                <a16:creationId xmlns:a16="http://schemas.microsoft.com/office/drawing/2014/main" id="{7CAD1DB5-7F8A-4E8A-B160-D6B9289B4C5B}"/>
              </a:ext>
            </a:extLst>
          </p:cNvPr>
          <p:cNvSpPr txBox="1"/>
          <p:nvPr/>
        </p:nvSpPr>
        <p:spPr bwMode="auto">
          <a:xfrm>
            <a:off x="4442564" y="4648525"/>
            <a:ext cx="1764810" cy="430887"/>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What is new in your study?</a:t>
            </a:r>
            <a:endParaRPr lang="en-BZ" sz="700" b="1" dirty="0">
              <a:solidFill>
                <a:srgbClr val="40DAFF">
                  <a:lumMod val="50000"/>
                </a:srgbClr>
              </a:solidFill>
            </a:endParaRPr>
          </a:p>
        </p:txBody>
      </p:sp>
      <p:sp>
        <p:nvSpPr>
          <p:cNvPr id="37" name="10 Elipse">
            <a:extLst>
              <a:ext uri="{FF2B5EF4-FFF2-40B4-BE49-F238E27FC236}">
                <a16:creationId xmlns:a16="http://schemas.microsoft.com/office/drawing/2014/main" id="{04B985A5-9246-414A-B417-D52A8C127766}"/>
              </a:ext>
            </a:extLst>
          </p:cNvPr>
          <p:cNvSpPr/>
          <p:nvPr/>
        </p:nvSpPr>
        <p:spPr bwMode="auto">
          <a:xfrm>
            <a:off x="4355976" y="200461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8" name="38 Rectángulo">
            <a:extLst>
              <a:ext uri="{FF2B5EF4-FFF2-40B4-BE49-F238E27FC236}">
                <a16:creationId xmlns:a16="http://schemas.microsoft.com/office/drawing/2014/main" id="{5BC1C520-9A2E-423C-A141-8DC0BCA37764}"/>
              </a:ext>
            </a:extLst>
          </p:cNvPr>
          <p:cNvSpPr/>
          <p:nvPr/>
        </p:nvSpPr>
        <p:spPr bwMode="auto">
          <a:xfrm>
            <a:off x="6179724" y="1271067"/>
            <a:ext cx="2712755" cy="2661989"/>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Innovative model</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MDP seems to be a good model to create a player’s valuation metric:</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Model treatment decisions under uncertainty </a:t>
            </a:r>
            <a:r>
              <a:rPr lang="en-US" sz="1050" kern="0" dirty="0">
                <a:solidFill>
                  <a:srgbClr val="000000"/>
                </a:solidFill>
                <a:cs typeface="Arial" pitchFamily="34" charset="0"/>
              </a:rPr>
              <a:t>(which is the action that leaves you nearer to score?)</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It rewards and penalizes each action on its context by how near  the action player is to score </a:t>
            </a:r>
            <a:endParaRPr lang="en-US" sz="1050" kern="0" dirty="0">
              <a:solidFill>
                <a:srgbClr val="000000"/>
              </a:solidFill>
              <a:cs typeface="Arial" pitchFamily="34" charset="0"/>
            </a:endParaRPr>
          </a:p>
          <a:p>
            <a:pPr marL="173038" lvl="1"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AD-tree seems to be a good way to classify players actions. </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It is impossible to calculate all possible combinations of events on a MDP</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Need to narrow possible transitions between states</a:t>
            </a:r>
          </a:p>
          <a:p>
            <a:pPr marL="173038" lvl="1" indent="-173038" defTabSz="684213" fontAlgn="base">
              <a:spcBef>
                <a:spcPts val="300"/>
              </a:spcBef>
              <a:buClr>
                <a:schemeClr val="tx2"/>
              </a:buClr>
              <a:buFont typeface="Arial" panose="020B0604020202020204" pitchFamily="34" charset="0"/>
              <a:buChar char="&gt;"/>
            </a:pPr>
            <a:endParaRPr lang="en-US" sz="1050" kern="0" dirty="0">
              <a:solidFill>
                <a:srgbClr val="000000"/>
              </a:solidFill>
              <a:cs typeface="Arial" pitchFamily="34" charset="0"/>
            </a:endParaRPr>
          </a:p>
        </p:txBody>
      </p:sp>
      <p:sp>
        <p:nvSpPr>
          <p:cNvPr id="40" name="38 Rectángulo">
            <a:extLst>
              <a:ext uri="{FF2B5EF4-FFF2-40B4-BE49-F238E27FC236}">
                <a16:creationId xmlns:a16="http://schemas.microsoft.com/office/drawing/2014/main" id="{3601C8D9-17F0-4183-BA71-5A599B6934AD}"/>
              </a:ext>
            </a:extLst>
          </p:cNvPr>
          <p:cNvSpPr/>
          <p:nvPr/>
        </p:nvSpPr>
        <p:spPr bwMode="auto">
          <a:xfrm>
            <a:off x="6179724" y="4437112"/>
            <a:ext cx="2712755" cy="1512168"/>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Creation of  a time series measure valuation for players to see potential </a:t>
            </a:r>
            <a:r>
              <a:rPr lang="en-US" sz="1100" kern="0" dirty="0" err="1">
                <a:solidFill>
                  <a:srgbClr val="000000"/>
                </a:solidFill>
                <a:cs typeface="Arial" pitchFamily="34" charset="0"/>
              </a:rPr>
              <a:t>hirings</a:t>
            </a:r>
            <a:r>
              <a:rPr lang="en-US" sz="1100" kern="0" dirty="0">
                <a:solidFill>
                  <a:srgbClr val="000000"/>
                </a:solidFill>
                <a:cs typeface="Arial" pitchFamily="34" charset="0"/>
              </a:rPr>
              <a:t>/ firings during a season</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Usage of MDP to create a time-series measure performance</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(Maybe) Usage of a this model in the Linköping Dataset</a:t>
            </a:r>
          </a:p>
        </p:txBody>
      </p:sp>
    </p:spTree>
    <p:extLst>
      <p:ext uri="{BB962C8B-B14F-4D97-AF65-F5344CB8AC3E}">
        <p14:creationId xmlns:p14="http://schemas.microsoft.com/office/powerpoint/2010/main" val="36967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número de diapositiva"/>
          <p:cNvSpPr>
            <a:spLocks noGrp="1"/>
          </p:cNvSpPr>
          <p:nvPr>
            <p:ph type="sldNum" sz="quarter" idx="10"/>
          </p:nvPr>
        </p:nvSpPr>
        <p:spPr/>
        <p:txBody>
          <a:bodyPr/>
          <a:lstStyle/>
          <a:p>
            <a:fld id="{28E5FE06-1A4D-43ED-B1DA-3D9BBBE53210}" type="slidenum">
              <a:rPr lang="es-ES" altLang="es-ES"/>
              <a:pPr/>
              <a:t>19</a:t>
            </a:fld>
            <a:endParaRPr lang="es-ES" altLang="es-ES"/>
          </a:p>
        </p:txBody>
      </p:sp>
      <p:sp>
        <p:nvSpPr>
          <p:cNvPr id="345510" name="Rectangle 422"/>
          <p:cNvSpPr>
            <a:spLocks noGrp="1" noChangeArrowheads="1"/>
          </p:cNvSpPr>
          <p:nvPr>
            <p:ph type="title"/>
          </p:nvPr>
        </p:nvSpPr>
        <p:spPr/>
        <p:txBody>
          <a:bodyPr/>
          <a:lstStyle/>
          <a:p>
            <a:endParaRPr lang="es-ES" altLang="es-ES"/>
          </a:p>
        </p:txBody>
      </p:sp>
      <p:sp>
        <p:nvSpPr>
          <p:cNvPr id="345092" name="Rectangle 4"/>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s-ES_tradnl"/>
          </a:p>
        </p:txBody>
      </p:sp>
      <p:pic>
        <p:nvPicPr>
          <p:cNvPr id="345511" name="Picture 423" descr="indraF_g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1689100"/>
            <a:ext cx="5765800" cy="5168900"/>
          </a:xfrm>
          <a:prstGeom prst="rect">
            <a:avLst/>
          </a:prstGeom>
          <a:noFill/>
          <a:extLst>
            <a:ext uri="{909E8E84-426E-40DD-AFC4-6F175D3DCCD1}">
              <a14:hiddenFill xmlns:a14="http://schemas.microsoft.com/office/drawing/2010/main">
                <a:solidFill>
                  <a:srgbClr val="FFFFFF"/>
                </a:solidFill>
              </a14:hiddenFill>
            </a:ext>
          </a:extLst>
        </p:spPr>
      </p:pic>
      <p:sp>
        <p:nvSpPr>
          <p:cNvPr id="345093" name="Rectangle 5"/>
          <p:cNvSpPr>
            <a:spLocks noChangeArrowheads="1"/>
          </p:cNvSpPr>
          <p:nvPr/>
        </p:nvSpPr>
        <p:spPr bwMode="auto">
          <a:xfrm>
            <a:off x="1597025" y="2917825"/>
            <a:ext cx="3623047" cy="3048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ts val="2300"/>
              </a:lnSpc>
              <a:defRPr sz="2400" b="1">
                <a:solidFill>
                  <a:schemeClr val="tx1"/>
                </a:solidFill>
                <a:latin typeface="Arial" charset="0"/>
                <a:ea typeface="ＭＳ Ｐゴシック" pitchFamily="-32" charset="-128"/>
              </a:defRPr>
            </a:lvl1pPr>
            <a:lvl2pPr>
              <a:lnSpc>
                <a:spcPts val="2300"/>
              </a:lnSpc>
              <a:defRPr sz="2400" b="1">
                <a:solidFill>
                  <a:schemeClr val="tx1"/>
                </a:solidFill>
                <a:latin typeface="Arial" charset="0"/>
                <a:ea typeface="ＭＳ Ｐゴシック" pitchFamily="-32" charset="-128"/>
              </a:defRPr>
            </a:lvl2pPr>
            <a:lvl3pPr>
              <a:lnSpc>
                <a:spcPts val="2300"/>
              </a:lnSpc>
              <a:defRPr sz="2400" b="1">
                <a:solidFill>
                  <a:schemeClr val="tx1"/>
                </a:solidFill>
                <a:latin typeface="Arial" charset="0"/>
                <a:ea typeface="ＭＳ Ｐゴシック" pitchFamily="-32" charset="-128"/>
              </a:defRPr>
            </a:lvl3pPr>
            <a:lvl4pPr>
              <a:lnSpc>
                <a:spcPts val="2300"/>
              </a:lnSpc>
              <a:defRPr sz="2400" b="1">
                <a:solidFill>
                  <a:schemeClr val="tx1"/>
                </a:solidFill>
                <a:latin typeface="Arial" charset="0"/>
                <a:ea typeface="ＭＳ Ｐゴシック" pitchFamily="-32" charset="-128"/>
              </a:defRPr>
            </a:lvl4pPr>
            <a:lvl5pPr>
              <a:lnSpc>
                <a:spcPts val="2300"/>
              </a:lnSpc>
              <a:defRPr sz="2400" b="1">
                <a:solidFill>
                  <a:schemeClr val="tx1"/>
                </a:solidFill>
                <a:latin typeface="Arial" charset="0"/>
                <a:ea typeface="ＭＳ Ｐゴシック" pitchFamily="-32" charset="-128"/>
              </a:defRPr>
            </a:lvl5pPr>
            <a:lvl6pPr marL="457200" fontAlgn="base">
              <a:lnSpc>
                <a:spcPts val="2300"/>
              </a:lnSpc>
              <a:spcBef>
                <a:spcPct val="0"/>
              </a:spcBef>
              <a:spcAft>
                <a:spcPct val="0"/>
              </a:spcAft>
              <a:defRPr sz="2400" b="1">
                <a:solidFill>
                  <a:schemeClr val="tx1"/>
                </a:solidFill>
                <a:latin typeface="Arial" charset="0"/>
                <a:ea typeface="ＭＳ Ｐゴシック" pitchFamily="-32" charset="-128"/>
              </a:defRPr>
            </a:lvl6pPr>
            <a:lvl7pPr marL="914400" fontAlgn="base">
              <a:lnSpc>
                <a:spcPts val="2300"/>
              </a:lnSpc>
              <a:spcBef>
                <a:spcPct val="0"/>
              </a:spcBef>
              <a:spcAft>
                <a:spcPct val="0"/>
              </a:spcAft>
              <a:defRPr sz="2400" b="1">
                <a:solidFill>
                  <a:schemeClr val="tx1"/>
                </a:solidFill>
                <a:latin typeface="Arial" charset="0"/>
                <a:ea typeface="ＭＳ Ｐゴシック" pitchFamily="-32" charset="-128"/>
              </a:defRPr>
            </a:lvl7pPr>
            <a:lvl8pPr marL="1371600" fontAlgn="base">
              <a:lnSpc>
                <a:spcPts val="2300"/>
              </a:lnSpc>
              <a:spcBef>
                <a:spcPct val="0"/>
              </a:spcBef>
              <a:spcAft>
                <a:spcPct val="0"/>
              </a:spcAft>
              <a:defRPr sz="2400" b="1">
                <a:solidFill>
                  <a:schemeClr val="tx1"/>
                </a:solidFill>
                <a:latin typeface="Arial" charset="0"/>
                <a:ea typeface="ＭＳ Ｐゴシック" pitchFamily="-32" charset="-128"/>
              </a:defRPr>
            </a:lvl8pPr>
            <a:lvl9pPr marL="1828800" fontAlgn="base">
              <a:lnSpc>
                <a:spcPts val="2300"/>
              </a:lnSpc>
              <a:spcBef>
                <a:spcPct val="0"/>
              </a:spcBef>
              <a:spcAft>
                <a:spcPct val="0"/>
              </a:spcAft>
              <a:defRPr sz="2400" b="1">
                <a:solidFill>
                  <a:schemeClr val="tx1"/>
                </a:solidFill>
                <a:latin typeface="Arial" charset="0"/>
                <a:ea typeface="ＭＳ Ｐゴシック" pitchFamily="-32" charset="-128"/>
              </a:defRPr>
            </a:lvl9pPr>
          </a:lstStyle>
          <a:p>
            <a:pPr eaLnBrk="1" hangingPunct="1">
              <a:lnSpc>
                <a:spcPts val="1600"/>
              </a:lnSpc>
            </a:pPr>
            <a:r>
              <a:rPr lang="en-AU" altLang="es-ES" sz="1400" dirty="0" err="1">
                <a:solidFill>
                  <a:srgbClr val="000000"/>
                </a:solidFill>
              </a:rPr>
              <a:t>Carles</a:t>
            </a:r>
            <a:r>
              <a:rPr lang="en-AU" altLang="es-ES" sz="1400" dirty="0">
                <a:solidFill>
                  <a:srgbClr val="000000"/>
                </a:solidFill>
              </a:rPr>
              <a:t> Sans Fuentes</a:t>
            </a:r>
          </a:p>
          <a:p>
            <a:pPr>
              <a:lnSpc>
                <a:spcPts val="1600"/>
              </a:lnSpc>
            </a:pPr>
            <a:r>
              <a:rPr lang="en-AU" sz="1400" b="0" dirty="0"/>
              <a:t>732A64 Master thesis on Statistics and Machine Learning </a:t>
            </a:r>
            <a:r>
              <a:rPr lang="en-AU" altLang="es-ES" sz="1400" b="0" dirty="0">
                <a:solidFill>
                  <a:srgbClr val="000000"/>
                </a:solidFill>
              </a:rPr>
              <a:t>/ </a:t>
            </a:r>
            <a:r>
              <a:rPr lang="en-AU" altLang="es-ES" sz="1400" b="0" dirty="0" err="1">
                <a:solidFill>
                  <a:srgbClr val="000000"/>
                </a:solidFill>
              </a:rPr>
              <a:t>Linköpings</a:t>
            </a:r>
            <a:r>
              <a:rPr lang="en-AU" altLang="es-ES" sz="1400" b="0" dirty="0">
                <a:solidFill>
                  <a:srgbClr val="000000"/>
                </a:solidFill>
              </a:rPr>
              <a:t> University</a:t>
            </a:r>
            <a:br>
              <a:rPr lang="en-AU" altLang="es-ES" sz="1400" b="0" dirty="0">
                <a:solidFill>
                  <a:srgbClr val="000000"/>
                </a:solidFill>
              </a:rPr>
            </a:br>
            <a:r>
              <a:rPr lang="en-AU" altLang="es-ES" sz="1400" b="0" dirty="0">
                <a:solidFill>
                  <a:srgbClr val="808080"/>
                </a:solidFill>
                <a:hlinkClick r:id="rId3"/>
              </a:rPr>
              <a:t>carsa564@student.liu.se</a:t>
            </a:r>
            <a:endParaRPr lang="en-AU" altLang="es-ES" sz="1400" b="0" dirty="0">
              <a:solidFill>
                <a:srgbClr val="808080"/>
              </a:solidFill>
            </a:endParaRPr>
          </a:p>
          <a:p>
            <a:pPr>
              <a:lnSpc>
                <a:spcPts val="1600"/>
              </a:lnSpc>
            </a:pPr>
            <a:endParaRPr lang="en-AU" altLang="es-ES" sz="1400" b="0" dirty="0">
              <a:solidFill>
                <a:srgbClr val="808080"/>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1200" dirty="0">
              <a:solidFill>
                <a:schemeClr val="accent1"/>
              </a:solidFill>
            </a:endParaRPr>
          </a:p>
        </p:txBody>
      </p:sp>
    </p:spTree>
    <p:extLst>
      <p:ext uri="{BB962C8B-B14F-4D97-AF65-F5344CB8AC3E}">
        <p14:creationId xmlns:p14="http://schemas.microsoft.com/office/powerpoint/2010/main" val="244203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16046"/>
          </a:xfrm>
          <a:prstGeom prst="rect">
            <a:avLst/>
          </a:prstGeom>
        </p:spPr>
        <p:txBody>
          <a:bodyPr vert="horz" wrap="square" lIns="91440" tIns="45720" rIns="91440" bIns="45720" rtlCol="0">
            <a:spAutoFit/>
          </a:bodyPr>
          <a:lstStyle/>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00B0CA"/>
                </a:solidFill>
                <a:effectLst/>
                <a:uLnTx/>
                <a:uFillTx/>
                <a:latin typeface="Arial"/>
                <a:ea typeface="ＭＳ Ｐゴシック" pitchFamily="34" charset="-128"/>
                <a:cs typeface="+mn-cs"/>
              </a:rPr>
              <a:t>Introduction to the Hockey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Master thesis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Objective</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Data</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Methodology</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MDP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Analysis</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49262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26 Rectángulo redondeado">
            <a:extLst>
              <a:ext uri="{FF2B5EF4-FFF2-40B4-BE49-F238E27FC236}">
                <a16:creationId xmlns:a16="http://schemas.microsoft.com/office/drawing/2014/main" id="{5B09ED02-741C-4C77-AC45-5C3826BF02A1}"/>
              </a:ext>
            </a:extLst>
          </p:cNvPr>
          <p:cNvSpPr/>
          <p:nvPr/>
        </p:nvSpPr>
        <p:spPr bwMode="auto">
          <a:xfrm>
            <a:off x="5868143" y="1255632"/>
            <a:ext cx="1529239"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02" name="26 Rectángulo redondeado">
            <a:extLst>
              <a:ext uri="{FF2B5EF4-FFF2-40B4-BE49-F238E27FC236}">
                <a16:creationId xmlns:a16="http://schemas.microsoft.com/office/drawing/2014/main" id="{3CC6573D-B0CD-4F9D-AC04-9D7040E49E9F}"/>
              </a:ext>
            </a:extLst>
          </p:cNvPr>
          <p:cNvSpPr/>
          <p:nvPr/>
        </p:nvSpPr>
        <p:spPr bwMode="auto">
          <a:xfrm>
            <a:off x="3474964" y="1255632"/>
            <a:ext cx="2376263"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65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DIFFERENT MARKOV MODELS FOR DIFFERENT APPROACHES AND OBJECTIVES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sp>
        <p:nvSpPr>
          <p:cNvPr id="56"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In MPDs, we have control over the actions and the states are completely observable</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39" name="Text Box 16">
            <a:extLst>
              <a:ext uri="{FF2B5EF4-FFF2-40B4-BE49-F238E27FC236}">
                <a16:creationId xmlns:a16="http://schemas.microsoft.com/office/drawing/2014/main" id="{44C331C5-65A2-4C32-944A-CA04F61B8066}"/>
              </a:ext>
            </a:extLst>
          </p:cNvPr>
          <p:cNvSpPr txBox="1">
            <a:spLocks noChangeArrowheads="1"/>
          </p:cNvSpPr>
          <p:nvPr/>
        </p:nvSpPr>
        <p:spPr bwMode="auto">
          <a:xfrm>
            <a:off x="1115617" y="2686197"/>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altLang="es-ES_tradnl" sz="1200" b="0" dirty="0"/>
              <a:t>Probabilistic transitions between states </a:t>
            </a:r>
            <a:endParaRPr lang="en-PH" altLang="es-ES_tradnl" sz="1200" b="0" dirty="0">
              <a:solidFill>
                <a:srgbClr val="000000"/>
              </a:solidFill>
            </a:endParaRPr>
          </a:p>
        </p:txBody>
      </p:sp>
      <p:sp>
        <p:nvSpPr>
          <p:cNvPr id="41" name="22 Pentágono">
            <a:extLst>
              <a:ext uri="{FF2B5EF4-FFF2-40B4-BE49-F238E27FC236}">
                <a16:creationId xmlns:a16="http://schemas.microsoft.com/office/drawing/2014/main" id="{E39842E9-6DB6-4E25-ABFD-75A48CC47CE7}"/>
              </a:ext>
            </a:extLst>
          </p:cNvPr>
          <p:cNvSpPr/>
          <p:nvPr/>
        </p:nvSpPr>
        <p:spPr>
          <a:xfrm>
            <a:off x="1115617" y="1846569"/>
            <a:ext cx="2376263"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err="1">
                <a:solidFill>
                  <a:schemeClr val="lt1"/>
                </a:solidFill>
                <a:latin typeface="Swis721 BT" pitchFamily="34" charset="0"/>
              </a:rPr>
              <a:t>Charactheristics</a:t>
            </a:r>
            <a:endParaRPr lang="en-PH" sz="1400" b="1" dirty="0">
              <a:solidFill>
                <a:schemeClr val="lt1"/>
              </a:solidFill>
              <a:latin typeface="Swis721 BT" pitchFamily="34" charset="0"/>
            </a:endParaRPr>
          </a:p>
        </p:txBody>
      </p:sp>
      <p:sp>
        <p:nvSpPr>
          <p:cNvPr id="43" name="23 Pentágono">
            <a:extLst>
              <a:ext uri="{FF2B5EF4-FFF2-40B4-BE49-F238E27FC236}">
                <a16:creationId xmlns:a16="http://schemas.microsoft.com/office/drawing/2014/main" id="{7FBDA6E8-7090-48F0-B771-2543F421A405}"/>
              </a:ext>
            </a:extLst>
          </p:cNvPr>
          <p:cNvSpPr/>
          <p:nvPr/>
        </p:nvSpPr>
        <p:spPr>
          <a:xfrm>
            <a:off x="3563888"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MP</a:t>
            </a:r>
          </a:p>
        </p:txBody>
      </p:sp>
      <p:sp>
        <p:nvSpPr>
          <p:cNvPr id="46" name="Text Box 16">
            <a:extLst>
              <a:ext uri="{FF2B5EF4-FFF2-40B4-BE49-F238E27FC236}">
                <a16:creationId xmlns:a16="http://schemas.microsoft.com/office/drawing/2014/main" id="{6A878FDD-5583-40E5-AFEA-6473C24D654F}"/>
              </a:ext>
            </a:extLst>
          </p:cNvPr>
          <p:cNvSpPr txBox="1">
            <a:spLocks noChangeArrowheads="1"/>
          </p:cNvSpPr>
          <p:nvPr/>
        </p:nvSpPr>
        <p:spPr bwMode="auto">
          <a:xfrm>
            <a:off x="1115617" y="3658663"/>
            <a:ext cx="2376263"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Next state determined only by</a:t>
            </a:r>
          </a:p>
          <a:p>
            <a:pPr>
              <a:buFont typeface="Arial" panose="020B0604020202020204" pitchFamily="34" charset="0"/>
              <a:buChar char="•"/>
            </a:pPr>
            <a:r>
              <a:rPr lang="en-US" sz="1200" b="0" dirty="0"/>
              <a:t> the current state (Markov property)</a:t>
            </a:r>
            <a:endParaRPr lang="en-PH" altLang="es-ES_tradnl" sz="1200" b="0" dirty="0">
              <a:solidFill>
                <a:srgbClr val="000000"/>
              </a:solidFill>
            </a:endParaRPr>
          </a:p>
        </p:txBody>
      </p:sp>
      <p:sp>
        <p:nvSpPr>
          <p:cNvPr id="50" name="Text Box 16">
            <a:extLst>
              <a:ext uri="{FF2B5EF4-FFF2-40B4-BE49-F238E27FC236}">
                <a16:creationId xmlns:a16="http://schemas.microsoft.com/office/drawing/2014/main" id="{46F71D4D-822C-4A11-80A0-F6F845E746A7}"/>
              </a:ext>
            </a:extLst>
          </p:cNvPr>
          <p:cNvSpPr txBox="1">
            <a:spLocks noChangeArrowheads="1"/>
          </p:cNvSpPr>
          <p:nvPr/>
        </p:nvSpPr>
        <p:spPr bwMode="auto">
          <a:xfrm>
            <a:off x="1115617" y="4757563"/>
            <a:ext cx="2376263"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We’re unsure which state we’re in: The current states emits an observation </a:t>
            </a:r>
            <a:endParaRPr lang="en-PH" altLang="es-ES_tradnl" sz="1200" b="0" dirty="0">
              <a:solidFill>
                <a:srgbClr val="000000"/>
              </a:solidFill>
            </a:endParaRPr>
          </a:p>
        </p:txBody>
      </p:sp>
      <p:sp>
        <p:nvSpPr>
          <p:cNvPr id="81" name="Text Box 16">
            <a:extLst>
              <a:ext uri="{FF2B5EF4-FFF2-40B4-BE49-F238E27FC236}">
                <a16:creationId xmlns:a16="http://schemas.microsoft.com/office/drawing/2014/main" id="{95A0AF66-68CE-4685-97B7-973C8A14F36E}"/>
              </a:ext>
            </a:extLst>
          </p:cNvPr>
          <p:cNvSpPr txBox="1">
            <a:spLocks noChangeArrowheads="1"/>
          </p:cNvSpPr>
          <p:nvPr/>
        </p:nvSpPr>
        <p:spPr bwMode="auto">
          <a:xfrm>
            <a:off x="1115617" y="2199760"/>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Finite number of states </a:t>
            </a:r>
            <a:endParaRPr lang="en-PH" altLang="es-ES_tradnl" sz="1200" b="0" dirty="0">
              <a:solidFill>
                <a:srgbClr val="000000"/>
              </a:solidFill>
            </a:endParaRPr>
          </a:p>
        </p:txBody>
      </p:sp>
      <p:sp>
        <p:nvSpPr>
          <p:cNvPr id="86" name="23 Pentágono">
            <a:extLst>
              <a:ext uri="{FF2B5EF4-FFF2-40B4-BE49-F238E27FC236}">
                <a16:creationId xmlns:a16="http://schemas.microsoft.com/office/drawing/2014/main" id="{326C9887-2B6E-405B-BE71-9BA0B6BAE732}"/>
              </a:ext>
            </a:extLst>
          </p:cNvPr>
          <p:cNvSpPr/>
          <p:nvPr/>
        </p:nvSpPr>
        <p:spPr>
          <a:xfrm>
            <a:off x="4716016"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HMM</a:t>
            </a:r>
          </a:p>
        </p:txBody>
      </p:sp>
      <p:sp>
        <p:nvSpPr>
          <p:cNvPr id="87" name="23 Pentágono">
            <a:extLst>
              <a:ext uri="{FF2B5EF4-FFF2-40B4-BE49-F238E27FC236}">
                <a16:creationId xmlns:a16="http://schemas.microsoft.com/office/drawing/2014/main" id="{4B6813EA-76B5-4CA7-AAAE-7276597F2195}"/>
              </a:ext>
            </a:extLst>
          </p:cNvPr>
          <p:cNvSpPr/>
          <p:nvPr/>
        </p:nvSpPr>
        <p:spPr>
          <a:xfrm>
            <a:off x="6114737"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MDP</a:t>
            </a:r>
          </a:p>
        </p:txBody>
      </p:sp>
      <p:sp>
        <p:nvSpPr>
          <p:cNvPr id="90" name="Text Box 16">
            <a:extLst>
              <a:ext uri="{FF2B5EF4-FFF2-40B4-BE49-F238E27FC236}">
                <a16:creationId xmlns:a16="http://schemas.microsoft.com/office/drawing/2014/main" id="{BA0FFEEC-1A7D-41F8-B7A5-0653FB03F40F}"/>
              </a:ext>
            </a:extLst>
          </p:cNvPr>
          <p:cNvSpPr txBox="1">
            <a:spLocks noChangeArrowheads="1"/>
          </p:cNvSpPr>
          <p:nvPr/>
        </p:nvSpPr>
        <p:spPr bwMode="auto">
          <a:xfrm>
            <a:off x="1115617" y="3172634"/>
            <a:ext cx="2376263"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Controllable actions in each state</a:t>
            </a:r>
            <a:endParaRPr lang="en-PH" altLang="es-ES_tradnl" sz="1200" b="0" dirty="0">
              <a:solidFill>
                <a:srgbClr val="000000"/>
              </a:solidFill>
            </a:endParaRPr>
          </a:p>
        </p:txBody>
      </p:sp>
      <p:sp>
        <p:nvSpPr>
          <p:cNvPr id="91" name="Text Box 16">
            <a:extLst>
              <a:ext uri="{FF2B5EF4-FFF2-40B4-BE49-F238E27FC236}">
                <a16:creationId xmlns:a16="http://schemas.microsoft.com/office/drawing/2014/main" id="{BA1853C6-977C-4B83-BFE6-0E1732D65C19}"/>
              </a:ext>
            </a:extLst>
          </p:cNvPr>
          <p:cNvSpPr txBox="1">
            <a:spLocks noChangeArrowheads="1"/>
          </p:cNvSpPr>
          <p:nvPr/>
        </p:nvSpPr>
        <p:spPr bwMode="auto">
          <a:xfrm>
            <a:off x="1115617" y="4320033"/>
            <a:ext cx="2376263"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buFont typeface="Arial" panose="020B0604020202020204" pitchFamily="34" charset="0"/>
              <a:buChar char="•"/>
            </a:pPr>
            <a:r>
              <a:rPr lang="en-US" sz="1200" b="0" dirty="0"/>
              <a:t>The current action </a:t>
            </a:r>
            <a:endParaRPr lang="en-PH" altLang="es-ES_tradnl" sz="1200" b="0" dirty="0"/>
          </a:p>
        </p:txBody>
      </p:sp>
      <p:sp>
        <p:nvSpPr>
          <p:cNvPr id="93" name="Text Box 16">
            <a:extLst>
              <a:ext uri="{FF2B5EF4-FFF2-40B4-BE49-F238E27FC236}">
                <a16:creationId xmlns:a16="http://schemas.microsoft.com/office/drawing/2014/main" id="{57A4B558-1302-4C8C-824B-67B7C1CEB2B5}"/>
              </a:ext>
            </a:extLst>
          </p:cNvPr>
          <p:cNvSpPr txBox="1">
            <a:spLocks noChangeArrowheads="1"/>
          </p:cNvSpPr>
          <p:nvPr/>
        </p:nvSpPr>
        <p:spPr bwMode="auto">
          <a:xfrm>
            <a:off x="3563889"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4" name="Text Box 16">
            <a:extLst>
              <a:ext uri="{FF2B5EF4-FFF2-40B4-BE49-F238E27FC236}">
                <a16:creationId xmlns:a16="http://schemas.microsoft.com/office/drawing/2014/main" id="{AB105281-E198-4DA5-9638-62F459B29536}"/>
              </a:ext>
            </a:extLst>
          </p:cNvPr>
          <p:cNvSpPr txBox="1">
            <a:spLocks noChangeArrowheads="1"/>
          </p:cNvSpPr>
          <p:nvPr/>
        </p:nvSpPr>
        <p:spPr bwMode="auto">
          <a:xfrm>
            <a:off x="3563889"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5" name="Text Box 16">
            <a:extLst>
              <a:ext uri="{FF2B5EF4-FFF2-40B4-BE49-F238E27FC236}">
                <a16:creationId xmlns:a16="http://schemas.microsoft.com/office/drawing/2014/main" id="{1B662DDB-2E8B-4AB5-9674-E8CF4233C7E9}"/>
              </a:ext>
            </a:extLst>
          </p:cNvPr>
          <p:cNvSpPr txBox="1">
            <a:spLocks noChangeArrowheads="1"/>
          </p:cNvSpPr>
          <p:nvPr/>
        </p:nvSpPr>
        <p:spPr bwMode="auto">
          <a:xfrm>
            <a:off x="3563889"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6" name="Text Box 16">
            <a:extLst>
              <a:ext uri="{FF2B5EF4-FFF2-40B4-BE49-F238E27FC236}">
                <a16:creationId xmlns:a16="http://schemas.microsoft.com/office/drawing/2014/main" id="{A3770EAB-4A2C-46E6-B664-E8DEDA48995C}"/>
              </a:ext>
            </a:extLst>
          </p:cNvPr>
          <p:cNvSpPr txBox="1">
            <a:spLocks noChangeArrowheads="1"/>
          </p:cNvSpPr>
          <p:nvPr/>
        </p:nvSpPr>
        <p:spPr bwMode="auto">
          <a:xfrm>
            <a:off x="3563889"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7" name="Text Box 16">
            <a:extLst>
              <a:ext uri="{FF2B5EF4-FFF2-40B4-BE49-F238E27FC236}">
                <a16:creationId xmlns:a16="http://schemas.microsoft.com/office/drawing/2014/main" id="{44CF1ED1-F0DF-4881-AED1-9B6CF5CB514C}"/>
              </a:ext>
            </a:extLst>
          </p:cNvPr>
          <p:cNvSpPr txBox="1">
            <a:spLocks noChangeArrowheads="1"/>
          </p:cNvSpPr>
          <p:nvPr/>
        </p:nvSpPr>
        <p:spPr bwMode="auto">
          <a:xfrm>
            <a:off x="3563889"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8" name="Text Box 16">
            <a:extLst>
              <a:ext uri="{FF2B5EF4-FFF2-40B4-BE49-F238E27FC236}">
                <a16:creationId xmlns:a16="http://schemas.microsoft.com/office/drawing/2014/main" id="{DEF61F07-7EAD-48F4-917B-F9C441D0F03E}"/>
              </a:ext>
            </a:extLst>
          </p:cNvPr>
          <p:cNvSpPr txBox="1">
            <a:spLocks noChangeArrowheads="1"/>
          </p:cNvSpPr>
          <p:nvPr/>
        </p:nvSpPr>
        <p:spPr bwMode="auto">
          <a:xfrm>
            <a:off x="3563889"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02" name="Text Box 16">
            <a:extLst>
              <a:ext uri="{FF2B5EF4-FFF2-40B4-BE49-F238E27FC236}">
                <a16:creationId xmlns:a16="http://schemas.microsoft.com/office/drawing/2014/main" id="{36EC7908-470E-447B-AADB-7F30A0F1E83D}"/>
              </a:ext>
            </a:extLst>
          </p:cNvPr>
          <p:cNvSpPr txBox="1">
            <a:spLocks noChangeArrowheads="1"/>
          </p:cNvSpPr>
          <p:nvPr/>
        </p:nvSpPr>
        <p:spPr bwMode="auto">
          <a:xfrm>
            <a:off x="471601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3" name="Text Box 16">
            <a:extLst>
              <a:ext uri="{FF2B5EF4-FFF2-40B4-BE49-F238E27FC236}">
                <a16:creationId xmlns:a16="http://schemas.microsoft.com/office/drawing/2014/main" id="{70930D5A-F90F-4174-A726-D9FA96FC75F6}"/>
              </a:ext>
            </a:extLst>
          </p:cNvPr>
          <p:cNvSpPr txBox="1">
            <a:spLocks noChangeArrowheads="1"/>
          </p:cNvSpPr>
          <p:nvPr/>
        </p:nvSpPr>
        <p:spPr bwMode="auto">
          <a:xfrm>
            <a:off x="471601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4" name="Text Box 16">
            <a:extLst>
              <a:ext uri="{FF2B5EF4-FFF2-40B4-BE49-F238E27FC236}">
                <a16:creationId xmlns:a16="http://schemas.microsoft.com/office/drawing/2014/main" id="{B904B78C-F265-40BD-A091-456905597BD0}"/>
              </a:ext>
            </a:extLst>
          </p:cNvPr>
          <p:cNvSpPr txBox="1">
            <a:spLocks noChangeArrowheads="1"/>
          </p:cNvSpPr>
          <p:nvPr/>
        </p:nvSpPr>
        <p:spPr bwMode="auto">
          <a:xfrm>
            <a:off x="471601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5" name="Text Box 16">
            <a:extLst>
              <a:ext uri="{FF2B5EF4-FFF2-40B4-BE49-F238E27FC236}">
                <a16:creationId xmlns:a16="http://schemas.microsoft.com/office/drawing/2014/main" id="{96F65B22-2ED2-435A-898A-D33DA53582BF}"/>
              </a:ext>
            </a:extLst>
          </p:cNvPr>
          <p:cNvSpPr txBox="1">
            <a:spLocks noChangeArrowheads="1"/>
          </p:cNvSpPr>
          <p:nvPr/>
        </p:nvSpPr>
        <p:spPr bwMode="auto">
          <a:xfrm>
            <a:off x="471601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6" name="Text Box 16">
            <a:extLst>
              <a:ext uri="{FF2B5EF4-FFF2-40B4-BE49-F238E27FC236}">
                <a16:creationId xmlns:a16="http://schemas.microsoft.com/office/drawing/2014/main" id="{84EB7E8E-6354-4B91-B690-7F8B91771C66}"/>
              </a:ext>
            </a:extLst>
          </p:cNvPr>
          <p:cNvSpPr txBox="1">
            <a:spLocks noChangeArrowheads="1"/>
          </p:cNvSpPr>
          <p:nvPr/>
        </p:nvSpPr>
        <p:spPr bwMode="auto">
          <a:xfrm>
            <a:off x="471601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7" name="Text Box 16">
            <a:extLst>
              <a:ext uri="{FF2B5EF4-FFF2-40B4-BE49-F238E27FC236}">
                <a16:creationId xmlns:a16="http://schemas.microsoft.com/office/drawing/2014/main" id="{F6D2314F-2219-4D54-9280-A20A32D71472}"/>
              </a:ext>
            </a:extLst>
          </p:cNvPr>
          <p:cNvSpPr txBox="1">
            <a:spLocks noChangeArrowheads="1"/>
          </p:cNvSpPr>
          <p:nvPr/>
        </p:nvSpPr>
        <p:spPr bwMode="auto">
          <a:xfrm>
            <a:off x="471601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12" name="Text Box 16">
            <a:extLst>
              <a:ext uri="{FF2B5EF4-FFF2-40B4-BE49-F238E27FC236}">
                <a16:creationId xmlns:a16="http://schemas.microsoft.com/office/drawing/2014/main" id="{7998C26E-ED6F-488D-9706-0E5E77C19E34}"/>
              </a:ext>
            </a:extLst>
          </p:cNvPr>
          <p:cNvSpPr txBox="1">
            <a:spLocks noChangeArrowheads="1"/>
          </p:cNvSpPr>
          <p:nvPr/>
        </p:nvSpPr>
        <p:spPr bwMode="auto">
          <a:xfrm>
            <a:off x="611473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3" name="Text Box 16">
            <a:extLst>
              <a:ext uri="{FF2B5EF4-FFF2-40B4-BE49-F238E27FC236}">
                <a16:creationId xmlns:a16="http://schemas.microsoft.com/office/drawing/2014/main" id="{83DBF9EF-EAF4-4905-B35D-BA0DDB464641}"/>
              </a:ext>
            </a:extLst>
          </p:cNvPr>
          <p:cNvSpPr txBox="1">
            <a:spLocks noChangeArrowheads="1"/>
          </p:cNvSpPr>
          <p:nvPr/>
        </p:nvSpPr>
        <p:spPr bwMode="auto">
          <a:xfrm>
            <a:off x="611473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4" name="Text Box 16">
            <a:extLst>
              <a:ext uri="{FF2B5EF4-FFF2-40B4-BE49-F238E27FC236}">
                <a16:creationId xmlns:a16="http://schemas.microsoft.com/office/drawing/2014/main" id="{B9FC0BE6-3B48-4790-AF79-E60D4E96A283}"/>
              </a:ext>
            </a:extLst>
          </p:cNvPr>
          <p:cNvSpPr txBox="1">
            <a:spLocks noChangeArrowheads="1"/>
          </p:cNvSpPr>
          <p:nvPr/>
        </p:nvSpPr>
        <p:spPr bwMode="auto">
          <a:xfrm>
            <a:off x="611473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5" name="Text Box 16">
            <a:extLst>
              <a:ext uri="{FF2B5EF4-FFF2-40B4-BE49-F238E27FC236}">
                <a16:creationId xmlns:a16="http://schemas.microsoft.com/office/drawing/2014/main" id="{E941B810-452D-47B7-ACBA-FE05518B163D}"/>
              </a:ext>
            </a:extLst>
          </p:cNvPr>
          <p:cNvSpPr txBox="1">
            <a:spLocks noChangeArrowheads="1"/>
          </p:cNvSpPr>
          <p:nvPr/>
        </p:nvSpPr>
        <p:spPr bwMode="auto">
          <a:xfrm>
            <a:off x="611473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6" name="Text Box 16">
            <a:extLst>
              <a:ext uri="{FF2B5EF4-FFF2-40B4-BE49-F238E27FC236}">
                <a16:creationId xmlns:a16="http://schemas.microsoft.com/office/drawing/2014/main" id="{508E13A3-85FD-47C6-8A55-32718B70F99D}"/>
              </a:ext>
            </a:extLst>
          </p:cNvPr>
          <p:cNvSpPr txBox="1">
            <a:spLocks noChangeArrowheads="1"/>
          </p:cNvSpPr>
          <p:nvPr/>
        </p:nvSpPr>
        <p:spPr bwMode="auto">
          <a:xfrm>
            <a:off x="611473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7" name="Text Box 16">
            <a:extLst>
              <a:ext uri="{FF2B5EF4-FFF2-40B4-BE49-F238E27FC236}">
                <a16:creationId xmlns:a16="http://schemas.microsoft.com/office/drawing/2014/main" id="{432F98D8-B735-488F-94A6-425ED2A76022}"/>
              </a:ext>
            </a:extLst>
          </p:cNvPr>
          <p:cNvSpPr txBox="1">
            <a:spLocks noChangeArrowheads="1"/>
          </p:cNvSpPr>
          <p:nvPr/>
        </p:nvSpPr>
        <p:spPr bwMode="auto">
          <a:xfrm>
            <a:off x="611473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pic>
        <p:nvPicPr>
          <p:cNvPr id="181" name="Imagen 180">
            <a:extLst>
              <a:ext uri="{FF2B5EF4-FFF2-40B4-BE49-F238E27FC236}">
                <a16:creationId xmlns:a16="http://schemas.microsoft.com/office/drawing/2014/main" id="{8F401D3E-3DD6-48CB-B0DF-50BD870DEC4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312669"/>
            <a:ext cx="223074" cy="219118"/>
          </a:xfrm>
          <a:prstGeom prst="rect">
            <a:avLst/>
          </a:prstGeom>
        </p:spPr>
      </p:pic>
      <p:pic>
        <p:nvPicPr>
          <p:cNvPr id="182" name="Imagen 181">
            <a:extLst>
              <a:ext uri="{FF2B5EF4-FFF2-40B4-BE49-F238E27FC236}">
                <a16:creationId xmlns:a16="http://schemas.microsoft.com/office/drawing/2014/main" id="{5F90D945-01B9-4306-B3CB-702F86BE7E8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772341"/>
            <a:ext cx="223074" cy="219118"/>
          </a:xfrm>
          <a:prstGeom prst="rect">
            <a:avLst/>
          </a:prstGeom>
        </p:spPr>
      </p:pic>
      <p:pic>
        <p:nvPicPr>
          <p:cNvPr id="183" name="Imagen 182">
            <a:extLst>
              <a:ext uri="{FF2B5EF4-FFF2-40B4-BE49-F238E27FC236}">
                <a16:creationId xmlns:a16="http://schemas.microsoft.com/office/drawing/2014/main" id="{D9E5AD46-824A-4631-A0C6-DE73BD8107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856230"/>
            <a:ext cx="223074" cy="219118"/>
          </a:xfrm>
          <a:prstGeom prst="rect">
            <a:avLst/>
          </a:prstGeom>
        </p:spPr>
      </p:pic>
      <p:pic>
        <p:nvPicPr>
          <p:cNvPr id="184" name="Imagen 183">
            <a:extLst>
              <a:ext uri="{FF2B5EF4-FFF2-40B4-BE49-F238E27FC236}">
                <a16:creationId xmlns:a16="http://schemas.microsoft.com/office/drawing/2014/main" id="{0960760C-AD71-4066-B806-6B56D8E1E8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279197"/>
            <a:ext cx="223074" cy="219118"/>
          </a:xfrm>
          <a:prstGeom prst="rect">
            <a:avLst/>
          </a:prstGeom>
        </p:spPr>
      </p:pic>
      <p:pic>
        <p:nvPicPr>
          <p:cNvPr id="185" name="Imagen 184">
            <a:extLst>
              <a:ext uri="{FF2B5EF4-FFF2-40B4-BE49-F238E27FC236}">
                <a16:creationId xmlns:a16="http://schemas.microsoft.com/office/drawing/2014/main" id="{1AFF3C5B-ECA0-423A-B643-D2BD511137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4394313"/>
            <a:ext cx="223074" cy="219118"/>
          </a:xfrm>
          <a:prstGeom prst="rect">
            <a:avLst/>
          </a:prstGeom>
        </p:spPr>
      </p:pic>
      <p:pic>
        <p:nvPicPr>
          <p:cNvPr id="188" name="Imagen 187">
            <a:extLst>
              <a:ext uri="{FF2B5EF4-FFF2-40B4-BE49-F238E27FC236}">
                <a16:creationId xmlns:a16="http://schemas.microsoft.com/office/drawing/2014/main" id="{2F56B071-FEC7-4154-8ED0-4C74B2D4E4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312669"/>
            <a:ext cx="223074" cy="219118"/>
          </a:xfrm>
          <a:prstGeom prst="rect">
            <a:avLst/>
          </a:prstGeom>
        </p:spPr>
      </p:pic>
      <p:pic>
        <p:nvPicPr>
          <p:cNvPr id="189" name="Imagen 188">
            <a:extLst>
              <a:ext uri="{FF2B5EF4-FFF2-40B4-BE49-F238E27FC236}">
                <a16:creationId xmlns:a16="http://schemas.microsoft.com/office/drawing/2014/main" id="{E37B12E6-89FB-45E3-92C8-96F9E65FC6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772341"/>
            <a:ext cx="223074" cy="219118"/>
          </a:xfrm>
          <a:prstGeom prst="rect">
            <a:avLst/>
          </a:prstGeom>
        </p:spPr>
      </p:pic>
      <p:pic>
        <p:nvPicPr>
          <p:cNvPr id="190" name="Imagen 189">
            <a:extLst>
              <a:ext uri="{FF2B5EF4-FFF2-40B4-BE49-F238E27FC236}">
                <a16:creationId xmlns:a16="http://schemas.microsoft.com/office/drawing/2014/main" id="{6A40EBEC-6773-48E5-81EC-A7091F376C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3856230"/>
            <a:ext cx="223074" cy="219118"/>
          </a:xfrm>
          <a:prstGeom prst="rect">
            <a:avLst/>
          </a:prstGeom>
        </p:spPr>
      </p:pic>
      <p:pic>
        <p:nvPicPr>
          <p:cNvPr id="193" name="Imagen 192">
            <a:extLst>
              <a:ext uri="{FF2B5EF4-FFF2-40B4-BE49-F238E27FC236}">
                <a16:creationId xmlns:a16="http://schemas.microsoft.com/office/drawing/2014/main" id="{4A777068-C29E-43DB-B3AA-0D0173F2A1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4918715"/>
            <a:ext cx="223074" cy="219118"/>
          </a:xfrm>
          <a:prstGeom prst="rect">
            <a:avLst/>
          </a:prstGeom>
        </p:spPr>
      </p:pic>
      <p:pic>
        <p:nvPicPr>
          <p:cNvPr id="195" name="Imagen 194">
            <a:extLst>
              <a:ext uri="{FF2B5EF4-FFF2-40B4-BE49-F238E27FC236}">
                <a16:creationId xmlns:a16="http://schemas.microsoft.com/office/drawing/2014/main" id="{9CD752B9-332F-4803-AC77-F244A3132E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312669"/>
            <a:ext cx="223074" cy="219118"/>
          </a:xfrm>
          <a:prstGeom prst="rect">
            <a:avLst/>
          </a:prstGeom>
        </p:spPr>
      </p:pic>
      <p:pic>
        <p:nvPicPr>
          <p:cNvPr id="196" name="Imagen 195">
            <a:extLst>
              <a:ext uri="{FF2B5EF4-FFF2-40B4-BE49-F238E27FC236}">
                <a16:creationId xmlns:a16="http://schemas.microsoft.com/office/drawing/2014/main" id="{D1D702ED-0986-425E-BF05-85A8C87095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772341"/>
            <a:ext cx="223074" cy="219118"/>
          </a:xfrm>
          <a:prstGeom prst="rect">
            <a:avLst/>
          </a:prstGeom>
        </p:spPr>
      </p:pic>
      <p:pic>
        <p:nvPicPr>
          <p:cNvPr id="197" name="Imagen 196">
            <a:extLst>
              <a:ext uri="{FF2B5EF4-FFF2-40B4-BE49-F238E27FC236}">
                <a16:creationId xmlns:a16="http://schemas.microsoft.com/office/drawing/2014/main" id="{7CE39BF6-BAEF-462E-9481-8F5098DB25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3856230"/>
            <a:ext cx="223074" cy="219118"/>
          </a:xfrm>
          <a:prstGeom prst="rect">
            <a:avLst/>
          </a:prstGeom>
        </p:spPr>
      </p:pic>
      <p:sp>
        <p:nvSpPr>
          <p:cNvPr id="203" name="6 CuadroTexto">
            <a:extLst>
              <a:ext uri="{FF2B5EF4-FFF2-40B4-BE49-F238E27FC236}">
                <a16:creationId xmlns:a16="http://schemas.microsoft.com/office/drawing/2014/main" id="{B5A6C576-3CAC-4BA1-B3BB-8F12F1E71C4C}"/>
              </a:ext>
            </a:extLst>
          </p:cNvPr>
          <p:cNvSpPr txBox="1"/>
          <p:nvPr/>
        </p:nvSpPr>
        <p:spPr bwMode="auto">
          <a:xfrm>
            <a:off x="3635896" y="1256702"/>
            <a:ext cx="2131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NO CONTROL </a:t>
            </a:r>
          </a:p>
          <a:p>
            <a:pPr algn="ctr"/>
            <a:r>
              <a:rPr lang="en-US" sz="1400" b="1" dirty="0">
                <a:solidFill>
                  <a:schemeClr val="accent1"/>
                </a:solidFill>
              </a:rPr>
              <a:t>OVER ACTIONS</a:t>
            </a:r>
          </a:p>
        </p:txBody>
      </p:sp>
      <p:sp>
        <p:nvSpPr>
          <p:cNvPr id="208" name="Rectangle 13">
            <a:extLst>
              <a:ext uri="{FF2B5EF4-FFF2-40B4-BE49-F238E27FC236}">
                <a16:creationId xmlns:a16="http://schemas.microsoft.com/office/drawing/2014/main" id="{B64BD6A7-8E10-4C0B-B8B7-1BF79A859749}"/>
              </a:ext>
            </a:extLst>
          </p:cNvPr>
          <p:cNvSpPr/>
          <p:nvPr/>
        </p:nvSpPr>
        <p:spPr bwMode="auto">
          <a:xfrm>
            <a:off x="6015995" y="5452330"/>
            <a:ext cx="1292309" cy="2587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206" name="6 CuadroTexto">
            <a:extLst>
              <a:ext uri="{FF2B5EF4-FFF2-40B4-BE49-F238E27FC236}">
                <a16:creationId xmlns:a16="http://schemas.microsoft.com/office/drawing/2014/main" id="{FC556BB0-F99C-4051-9269-963E5E369263}"/>
              </a:ext>
            </a:extLst>
          </p:cNvPr>
          <p:cNvSpPr txBox="1"/>
          <p:nvPr/>
        </p:nvSpPr>
        <p:spPr bwMode="auto">
          <a:xfrm>
            <a:off x="5796136" y="1256702"/>
            <a:ext cx="1656184" cy="523220"/>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CONTROL</a:t>
            </a:r>
          </a:p>
          <a:p>
            <a:pPr algn="ctr"/>
            <a:r>
              <a:rPr lang="en-US" sz="1400" b="1" dirty="0">
                <a:solidFill>
                  <a:schemeClr val="accent1"/>
                </a:solidFill>
              </a:rPr>
              <a:t> OVER ACTIONS</a:t>
            </a:r>
          </a:p>
        </p:txBody>
      </p:sp>
      <p:sp>
        <p:nvSpPr>
          <p:cNvPr id="207" name="126 Rectángulo">
            <a:extLst>
              <a:ext uri="{FF2B5EF4-FFF2-40B4-BE49-F238E27FC236}">
                <a16:creationId xmlns:a16="http://schemas.microsoft.com/office/drawing/2014/main" id="{66C87A1C-F95C-45EB-A55B-FAB2E10C7CA7}"/>
              </a:ext>
            </a:extLst>
          </p:cNvPr>
          <p:cNvSpPr/>
          <p:nvPr/>
        </p:nvSpPr>
        <p:spPr>
          <a:xfrm>
            <a:off x="6042730" y="1763576"/>
            <a:ext cx="1121558" cy="4041688"/>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spTree>
    <p:extLst>
      <p:ext uri="{BB962C8B-B14F-4D97-AF65-F5344CB8AC3E}">
        <p14:creationId xmlns:p14="http://schemas.microsoft.com/office/powerpoint/2010/main" val="4145974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96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USED TO SUMMARIZE RELATIONS OF EVENTS THAT HAPPEN SEQUENTIALLY IN A DATABASE</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2" name="Text Box 16">
            <a:extLst>
              <a:ext uri="{FF2B5EF4-FFF2-40B4-BE49-F238E27FC236}">
                <a16:creationId xmlns:a16="http://schemas.microsoft.com/office/drawing/2014/main" id="{8F32067F-B7C8-49DE-9730-19DF4D05AD79}"/>
              </a:ext>
            </a:extLst>
          </p:cNvPr>
          <p:cNvSpPr txBox="1">
            <a:spLocks noChangeArrowheads="1"/>
          </p:cNvSpPr>
          <p:nvPr/>
        </p:nvSpPr>
        <p:spPr bwMode="auto">
          <a:xfrm>
            <a:off x="2632044" y="2109117"/>
            <a:ext cx="6044412" cy="47354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GB" dirty="0">
                <a:latin typeface="+mj-lt"/>
              </a:rPr>
              <a:t>Attribute-value pair such as “event =shot”. </a:t>
            </a:r>
          </a:p>
          <a:p>
            <a:pPr marL="539750" lvl="1" indent="-171450" algn="just">
              <a:spcBef>
                <a:spcPts val="0"/>
              </a:spcBef>
              <a:buFont typeface="Wingdings" panose="05000000000000000000" pitchFamily="2" charset="2"/>
              <a:buChar char="§"/>
            </a:pPr>
            <a:r>
              <a:rPr lang="en-US" altLang="es-ES_tradnl" b="1" dirty="0">
                <a:solidFill>
                  <a:schemeClr val="tx1"/>
                </a:solidFill>
                <a:latin typeface="+mj-lt"/>
              </a:rPr>
              <a:t>L is all possible combinations of literals in the database</a:t>
            </a:r>
            <a:endParaRPr lang="en-US" altLang="es-ES_tradnl" dirty="0">
              <a:solidFill>
                <a:schemeClr val="tx1"/>
              </a:solidFill>
              <a:latin typeface="+mj-lt"/>
            </a:endParaRPr>
          </a:p>
        </p:txBody>
      </p:sp>
      <p:sp>
        <p:nvSpPr>
          <p:cNvPr id="65" name="Text Box 16">
            <a:extLst>
              <a:ext uri="{FF2B5EF4-FFF2-40B4-BE49-F238E27FC236}">
                <a16:creationId xmlns:a16="http://schemas.microsoft.com/office/drawing/2014/main" id="{A106E2BA-9FB3-4920-B014-9CDD510B732E}"/>
              </a:ext>
            </a:extLst>
          </p:cNvPr>
          <p:cNvSpPr txBox="1">
            <a:spLocks noChangeArrowheads="1"/>
          </p:cNvSpPr>
          <p:nvPr/>
        </p:nvSpPr>
        <p:spPr bwMode="auto">
          <a:xfrm>
            <a:off x="1739887" y="1376986"/>
            <a:ext cx="6936569" cy="657141"/>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 Machine learning method to summarize relations of events that happen sequentially in a database. Their main purpose was establishing associative rules to extract some general rules based on support and conﬁdence.</a:t>
            </a:r>
            <a:endParaRPr lang="en-PH" altLang="es-ES_tradnl" b="0" dirty="0">
              <a:latin typeface="+mj-lt"/>
            </a:endParaRPr>
          </a:p>
        </p:txBody>
      </p:sp>
      <p:sp>
        <p:nvSpPr>
          <p:cNvPr id="66" name="21 Pentágono">
            <a:extLst>
              <a:ext uri="{FF2B5EF4-FFF2-40B4-BE49-F238E27FC236}">
                <a16:creationId xmlns:a16="http://schemas.microsoft.com/office/drawing/2014/main" id="{136B0E02-355C-4B66-94E6-C6BAEC449141}"/>
              </a:ext>
            </a:extLst>
          </p:cNvPr>
          <p:cNvSpPr/>
          <p:nvPr/>
        </p:nvSpPr>
        <p:spPr>
          <a:xfrm>
            <a:off x="854789" y="1376986"/>
            <a:ext cx="818715" cy="657141"/>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67" name="21 Pentágono">
            <a:extLst>
              <a:ext uri="{FF2B5EF4-FFF2-40B4-BE49-F238E27FC236}">
                <a16:creationId xmlns:a16="http://schemas.microsoft.com/office/drawing/2014/main" id="{B1A1BE1A-0F7B-4364-ABC2-5455EC194F43}"/>
              </a:ext>
            </a:extLst>
          </p:cNvPr>
          <p:cNvSpPr/>
          <p:nvPr/>
        </p:nvSpPr>
        <p:spPr>
          <a:xfrm>
            <a:off x="854789" y="2109117"/>
            <a:ext cx="818715" cy="2471296"/>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Info</a:t>
            </a:r>
          </a:p>
        </p:txBody>
      </p:sp>
      <p:sp>
        <p:nvSpPr>
          <p:cNvPr id="68" name="Rectángulo 67">
            <a:extLst>
              <a:ext uri="{FF2B5EF4-FFF2-40B4-BE49-F238E27FC236}">
                <a16:creationId xmlns:a16="http://schemas.microsoft.com/office/drawing/2014/main" id="{214F724B-3EDE-472C-9648-995567D80249}"/>
              </a:ext>
            </a:extLst>
          </p:cNvPr>
          <p:cNvSpPr/>
          <p:nvPr/>
        </p:nvSpPr>
        <p:spPr bwMode="auto">
          <a:xfrm>
            <a:off x="377360" y="1376984"/>
            <a:ext cx="411045" cy="428426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AD-TREE</a:t>
            </a:r>
          </a:p>
        </p:txBody>
      </p:sp>
      <p:sp>
        <p:nvSpPr>
          <p:cNvPr id="69" name="21 Pentágono">
            <a:extLst>
              <a:ext uri="{FF2B5EF4-FFF2-40B4-BE49-F238E27FC236}">
                <a16:creationId xmlns:a16="http://schemas.microsoft.com/office/drawing/2014/main" id="{BAF441B4-60FD-4557-9F69-A1E2C53E786D}"/>
              </a:ext>
            </a:extLst>
          </p:cNvPr>
          <p:cNvSpPr/>
          <p:nvPr/>
        </p:nvSpPr>
        <p:spPr>
          <a:xfrm>
            <a:off x="1807485" y="2109116"/>
            <a:ext cx="730115" cy="47354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Literal</a:t>
            </a:r>
          </a:p>
        </p:txBody>
      </p:sp>
      <p:sp>
        <p:nvSpPr>
          <p:cNvPr id="70" name="21 Pentágono">
            <a:extLst>
              <a:ext uri="{FF2B5EF4-FFF2-40B4-BE49-F238E27FC236}">
                <a16:creationId xmlns:a16="http://schemas.microsoft.com/office/drawing/2014/main" id="{0B8C6711-28F1-44BF-B38F-3ABE02181517}"/>
              </a:ext>
            </a:extLst>
          </p:cNvPr>
          <p:cNvSpPr/>
          <p:nvPr/>
        </p:nvSpPr>
        <p:spPr>
          <a:xfrm>
            <a:off x="1807485" y="2673217"/>
            <a:ext cx="730115" cy="683602"/>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b="1" baseline="30000" dirty="0">
                <a:solidFill>
                  <a:schemeClr val="bg1"/>
                </a:solidFill>
              </a:rPr>
              <a:t>Assoc. rule</a:t>
            </a:r>
          </a:p>
        </p:txBody>
      </p:sp>
      <p:sp>
        <p:nvSpPr>
          <p:cNvPr id="72" name="21 Pentágono">
            <a:extLst>
              <a:ext uri="{FF2B5EF4-FFF2-40B4-BE49-F238E27FC236}">
                <a16:creationId xmlns:a16="http://schemas.microsoft.com/office/drawing/2014/main" id="{338CD78A-141C-44D5-BEF7-764F7214A4D0}"/>
              </a:ext>
            </a:extLst>
          </p:cNvPr>
          <p:cNvSpPr/>
          <p:nvPr/>
        </p:nvSpPr>
        <p:spPr>
          <a:xfrm>
            <a:off x="1807485" y="3458664"/>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Support measure</a:t>
            </a:r>
          </a:p>
        </p:txBody>
      </p:sp>
      <p:sp>
        <p:nvSpPr>
          <p:cNvPr id="73" name="21 Pentágono">
            <a:extLst>
              <a:ext uri="{FF2B5EF4-FFF2-40B4-BE49-F238E27FC236}">
                <a16:creationId xmlns:a16="http://schemas.microsoft.com/office/drawing/2014/main" id="{CA31C0A1-86A7-4F83-A28F-E3015BDBA9CB}"/>
              </a:ext>
            </a:extLst>
          </p:cNvPr>
          <p:cNvSpPr/>
          <p:nvPr/>
        </p:nvSpPr>
        <p:spPr>
          <a:xfrm>
            <a:off x="1807485" y="4094834"/>
            <a:ext cx="730115" cy="48172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Conf. measure</a:t>
            </a:r>
          </a:p>
        </p:txBody>
      </p:sp>
      <p:sp>
        <p:nvSpPr>
          <p:cNvPr id="74" name="Text Box 16">
            <a:extLst>
              <a:ext uri="{FF2B5EF4-FFF2-40B4-BE49-F238E27FC236}">
                <a16:creationId xmlns:a16="http://schemas.microsoft.com/office/drawing/2014/main" id="{8C2033B8-9F2C-434D-8652-07EF4E46B0F6}"/>
              </a:ext>
            </a:extLst>
          </p:cNvPr>
          <p:cNvSpPr txBox="1">
            <a:spLocks noChangeArrowheads="1"/>
          </p:cNvSpPr>
          <p:nvPr/>
        </p:nvSpPr>
        <p:spPr bwMode="auto">
          <a:xfrm>
            <a:off x="2632044" y="2654673"/>
            <a:ext cx="6044412" cy="7019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S1-&gt;S2. S1 will refer to the ﬁrst event, being the antecedent, and S2 to the conditional event, called the consequent (e.g.</a:t>
            </a:r>
            <a:r>
              <a:rPr lang="en-GB" dirty="0">
                <a:latin typeface="+mj-lt"/>
              </a:rPr>
              <a:t> S1 event = shot and S2 being event = goal</a:t>
            </a:r>
            <a:r>
              <a:rPr lang="en-US" altLang="es-ES_tradnl" b="0" dirty="0">
                <a:latin typeface="+mj-lt"/>
              </a:rPr>
              <a:t>)</a:t>
            </a:r>
          </a:p>
          <a:p>
            <a:pPr marL="539750" lvl="1" indent="-171450" algn="just">
              <a:spcBef>
                <a:spcPts val="0"/>
              </a:spcBef>
              <a:buFont typeface="Wingdings" panose="05000000000000000000" pitchFamily="2" charset="2"/>
              <a:buChar char="§"/>
            </a:pPr>
            <a:r>
              <a:rPr lang="en-GB" b="1" dirty="0">
                <a:solidFill>
                  <a:schemeClr val="tx1"/>
                </a:solidFill>
                <a:latin typeface="+mj-lt"/>
              </a:rPr>
              <a:t>We can understand a time series data set as a compound of rules, each literal associated by time with the following literal</a:t>
            </a:r>
            <a:r>
              <a:rPr lang="en-US" altLang="es-ES_tradnl" b="0" dirty="0">
                <a:latin typeface="+mj-lt"/>
              </a:rPr>
              <a:t> </a:t>
            </a:r>
          </a:p>
        </p:txBody>
      </p:sp>
      <p:sp>
        <p:nvSpPr>
          <p:cNvPr id="76" name="Text Box 16">
            <a:extLst>
              <a:ext uri="{FF2B5EF4-FFF2-40B4-BE49-F238E27FC236}">
                <a16:creationId xmlns:a16="http://schemas.microsoft.com/office/drawing/2014/main" id="{DE2CEF55-9BDC-4F96-8E0A-B7BD8801D47F}"/>
              </a:ext>
            </a:extLst>
          </p:cNvPr>
          <p:cNvSpPr txBox="1">
            <a:spLocks noChangeArrowheads="1"/>
          </p:cNvSpPr>
          <p:nvPr/>
        </p:nvSpPr>
        <p:spPr bwMode="auto">
          <a:xfrm>
            <a:off x="2632044" y="3446761"/>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Number of records in the database that match all the attribute-value pairs in S (E.g. Count S1,S2)</a:t>
            </a:r>
          </a:p>
          <a:p>
            <a:pPr marL="539750" lvl="1" indent="-171450" algn="just">
              <a:spcBef>
                <a:spcPts val="0"/>
              </a:spcBef>
              <a:buFont typeface="Wingdings" panose="05000000000000000000" pitchFamily="2" charset="2"/>
              <a:buChar char="§"/>
            </a:pPr>
            <a:r>
              <a:rPr lang="en-GB" b="1" dirty="0">
                <a:solidFill>
                  <a:schemeClr val="tx1"/>
                </a:solidFill>
                <a:latin typeface="+mj-lt"/>
              </a:rPr>
              <a:t>The more times an association occurs, the higher its support and signiﬁcance.</a:t>
            </a:r>
          </a:p>
        </p:txBody>
      </p:sp>
      <p:sp>
        <p:nvSpPr>
          <p:cNvPr id="77" name="Text Box 16">
            <a:extLst>
              <a:ext uri="{FF2B5EF4-FFF2-40B4-BE49-F238E27FC236}">
                <a16:creationId xmlns:a16="http://schemas.microsoft.com/office/drawing/2014/main" id="{501DCE0F-BBF6-45F5-852F-7FDBCC6F6049}"/>
              </a:ext>
            </a:extLst>
          </p:cNvPr>
          <p:cNvSpPr txBox="1">
            <a:spLocks noChangeArrowheads="1"/>
          </p:cNvSpPr>
          <p:nvPr/>
        </p:nvSpPr>
        <p:spPr bwMode="auto">
          <a:xfrm>
            <a:off x="2632044" y="4094833"/>
            <a:ext cx="6044412" cy="481729"/>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Conf(S1,S2) = support(S1,S2)/support(S1)</a:t>
            </a:r>
          </a:p>
          <a:p>
            <a:pPr marL="539750" lvl="1" indent="-171450" algn="just">
              <a:spcBef>
                <a:spcPts val="0"/>
              </a:spcBef>
              <a:buFont typeface="Wingdings" panose="05000000000000000000" pitchFamily="2" charset="2"/>
              <a:buChar char="§"/>
            </a:pPr>
            <a:r>
              <a:rPr lang="en-GB" b="1" dirty="0">
                <a:solidFill>
                  <a:schemeClr val="tx1"/>
                </a:solidFill>
                <a:latin typeface="+mj-lt"/>
              </a:rPr>
              <a:t>The higher the measure, the stronger and the more probable an assoc. is</a:t>
            </a:r>
            <a:endParaRPr lang="en-US" altLang="es-ES_tradnl" b="1" dirty="0">
              <a:solidFill>
                <a:schemeClr val="tx1"/>
              </a:solidFill>
              <a:latin typeface="+mj-lt"/>
            </a:endParaRPr>
          </a:p>
        </p:txBody>
      </p:sp>
      <p:sp>
        <p:nvSpPr>
          <p:cNvPr id="79" name="21 Pentágono">
            <a:extLst>
              <a:ext uri="{FF2B5EF4-FFF2-40B4-BE49-F238E27FC236}">
                <a16:creationId xmlns:a16="http://schemas.microsoft.com/office/drawing/2014/main" id="{BF303178-BA49-45EC-9AF9-1B51C623E4EC}"/>
              </a:ext>
            </a:extLst>
          </p:cNvPr>
          <p:cNvSpPr/>
          <p:nvPr/>
        </p:nvSpPr>
        <p:spPr>
          <a:xfrm>
            <a:off x="854789" y="4682515"/>
            <a:ext cx="818715" cy="962378"/>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Data Structure</a:t>
            </a:r>
          </a:p>
        </p:txBody>
      </p:sp>
      <p:sp>
        <p:nvSpPr>
          <p:cNvPr id="80" name="21 Pentágono">
            <a:extLst>
              <a:ext uri="{FF2B5EF4-FFF2-40B4-BE49-F238E27FC236}">
                <a16:creationId xmlns:a16="http://schemas.microsoft.com/office/drawing/2014/main" id="{ECC9510B-CF26-41C2-8D52-D83D5E8F1795}"/>
              </a:ext>
            </a:extLst>
          </p:cNvPr>
          <p:cNvSpPr/>
          <p:nvPr/>
        </p:nvSpPr>
        <p:spPr>
          <a:xfrm>
            <a:off x="1807485" y="4682516"/>
            <a:ext cx="730115" cy="328467"/>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AD nodes</a:t>
            </a:r>
          </a:p>
        </p:txBody>
      </p:sp>
      <p:sp>
        <p:nvSpPr>
          <p:cNvPr id="82" name="Text Box 16">
            <a:extLst>
              <a:ext uri="{FF2B5EF4-FFF2-40B4-BE49-F238E27FC236}">
                <a16:creationId xmlns:a16="http://schemas.microsoft.com/office/drawing/2014/main" id="{C5CB846E-065E-43E4-8F44-A2C5284DAA87}"/>
              </a:ext>
            </a:extLst>
          </p:cNvPr>
          <p:cNvSpPr txBox="1">
            <a:spLocks noChangeArrowheads="1"/>
          </p:cNvSpPr>
          <p:nvPr/>
        </p:nvSpPr>
        <p:spPr bwMode="auto">
          <a:xfrm>
            <a:off x="2632044" y="4682515"/>
            <a:ext cx="6044412" cy="32846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err="1"/>
              <a:t>AnADnoderepresentsa</a:t>
            </a:r>
            <a:r>
              <a:rPr lang="en-US" dirty="0"/>
              <a:t> query and stores the number of times that query happens.</a:t>
            </a:r>
            <a:endParaRPr lang="en-US" altLang="es-ES_tradnl" b="1" dirty="0">
              <a:solidFill>
                <a:schemeClr val="tx1"/>
              </a:solidFill>
              <a:latin typeface="+mj-lt"/>
            </a:endParaRPr>
          </a:p>
        </p:txBody>
      </p:sp>
      <p:sp>
        <p:nvSpPr>
          <p:cNvPr id="83" name="21 Pentágono">
            <a:extLst>
              <a:ext uri="{FF2B5EF4-FFF2-40B4-BE49-F238E27FC236}">
                <a16:creationId xmlns:a16="http://schemas.microsoft.com/office/drawing/2014/main" id="{273104E9-D578-4501-BD6E-0B51B4B69059}"/>
              </a:ext>
            </a:extLst>
          </p:cNvPr>
          <p:cNvSpPr/>
          <p:nvPr/>
        </p:nvSpPr>
        <p:spPr>
          <a:xfrm>
            <a:off x="1807485" y="5107310"/>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vary nodes</a:t>
            </a:r>
          </a:p>
        </p:txBody>
      </p:sp>
      <p:sp>
        <p:nvSpPr>
          <p:cNvPr id="84" name="Text Box 16">
            <a:extLst>
              <a:ext uri="{FF2B5EF4-FFF2-40B4-BE49-F238E27FC236}">
                <a16:creationId xmlns:a16="http://schemas.microsoft.com/office/drawing/2014/main" id="{4DA6750E-DFC4-47CA-891C-1A61342E28C5}"/>
              </a:ext>
            </a:extLst>
          </p:cNvPr>
          <p:cNvSpPr txBox="1">
            <a:spLocks noChangeArrowheads="1"/>
          </p:cNvSpPr>
          <p:nvPr/>
        </p:nvSpPr>
        <p:spPr bwMode="auto">
          <a:xfrm>
            <a:off x="2632044" y="5107309"/>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a:t>Each </a:t>
            </a:r>
            <a:r>
              <a:rPr lang="en-US" dirty="0" err="1"/>
              <a:t>ADnode</a:t>
            </a:r>
            <a:r>
              <a:rPr lang="en-US" dirty="0"/>
              <a:t>, has child-nodes called "vary nodes" These "vary nodes" do not store counts but group </a:t>
            </a:r>
            <a:r>
              <a:rPr lang="en-US" dirty="0" err="1"/>
              <a:t>ADnodes</a:t>
            </a:r>
            <a:r>
              <a:rPr lang="en-US" dirty="0"/>
              <a:t> with one only feature. It can also contain the most common value (mcv).</a:t>
            </a:r>
            <a:endParaRPr lang="en-US" altLang="es-ES_tradnl" b="1" dirty="0">
              <a:solidFill>
                <a:schemeClr val="tx1"/>
              </a:solidFill>
              <a:latin typeface="+mj-lt"/>
            </a:endParaRPr>
          </a:p>
        </p:txBody>
      </p:sp>
      <p:pic>
        <p:nvPicPr>
          <p:cNvPr id="11" name="Imagen 10">
            <a:extLst>
              <a:ext uri="{FF2B5EF4-FFF2-40B4-BE49-F238E27FC236}">
                <a16:creationId xmlns:a16="http://schemas.microsoft.com/office/drawing/2014/main" id="{D95ED562-0910-489E-BCE7-256CBD357B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9887" y="1200487"/>
            <a:ext cx="7078676" cy="4757119"/>
          </a:xfrm>
          <a:prstGeom prst="rect">
            <a:avLst/>
          </a:prstGeom>
        </p:spPr>
      </p:pic>
    </p:spTree>
    <p:extLst>
      <p:ext uri="{BB962C8B-B14F-4D97-AF65-F5344CB8AC3E}">
        <p14:creationId xmlns:p14="http://schemas.microsoft.com/office/powerpoint/2010/main" val="119751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04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DISPLAY OF ACTION EVENTS AND START/ END EVENTS</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22" name="Imagen 21">
            <a:extLst>
              <a:ext uri="{FF2B5EF4-FFF2-40B4-BE49-F238E27FC236}">
                <a16:creationId xmlns:a16="http://schemas.microsoft.com/office/drawing/2014/main" id="{6F950D55-2D04-4C3F-B3CA-36F43ACC66FA}"/>
              </a:ext>
            </a:extLst>
          </p:cNvPr>
          <p:cNvPicPr>
            <a:picLocks noChangeAspect="1"/>
          </p:cNvPicPr>
          <p:nvPr/>
        </p:nvPicPr>
        <p:blipFill>
          <a:blip r:embed="rId9"/>
          <a:stretch>
            <a:fillRect/>
          </a:stretch>
        </p:blipFill>
        <p:spPr>
          <a:xfrm>
            <a:off x="1424228" y="1800758"/>
            <a:ext cx="6204638" cy="3639260"/>
          </a:xfrm>
          <a:prstGeom prst="rect">
            <a:avLst/>
          </a:prstGeom>
        </p:spPr>
      </p:pic>
      <p:sp>
        <p:nvSpPr>
          <p:cNvPr id="23" name="24 Rectángulo">
            <a:extLst>
              <a:ext uri="{FF2B5EF4-FFF2-40B4-BE49-F238E27FC236}">
                <a16:creationId xmlns:a16="http://schemas.microsoft.com/office/drawing/2014/main" id="{05C6BB20-4FBC-4B32-BAE4-E318C1E8B05C}"/>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Start / End markers are those events in the right column of the table adding  faceoffs and shots as starting markers and goals as ending markers</a:t>
            </a:r>
          </a:p>
        </p:txBody>
      </p:sp>
    </p:spTree>
    <p:extLst>
      <p:ext uri="{BB962C8B-B14F-4D97-AF65-F5344CB8AC3E}">
        <p14:creationId xmlns:p14="http://schemas.microsoft.com/office/powerpoint/2010/main" val="71671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B0D7923-886A-4221-88D4-CE263A8DEF7D}"/>
              </a:ext>
            </a:extLst>
          </p:cNvPr>
          <p:cNvSpPr>
            <a:spLocks noGrp="1"/>
          </p:cNvSpPr>
          <p:nvPr>
            <p:ph type="title"/>
          </p:nvPr>
        </p:nvSpPr>
        <p:spPr/>
        <p:txBody>
          <a:bodyPr/>
          <a:lstStyle/>
          <a:p>
            <a:r>
              <a:rPr lang="sv-SE" altLang="zh-CN" b="1" dirty="0">
                <a:latin typeface="Times New Roman" panose="02020603050405020304" pitchFamily="18" charset="0"/>
                <a:ea typeface="宋体" panose="02010600030101010101" pitchFamily="2" charset="-122"/>
              </a:rPr>
              <a:t>Action Impact Model</a:t>
            </a:r>
            <a:endParaRPr lang="sv-SE" altLang="sv-SE" dirty="0"/>
          </a:p>
        </p:txBody>
      </p:sp>
      <p:pic>
        <p:nvPicPr>
          <p:cNvPr id="27651" name="Picture 2" descr="Screen Clipping">
            <a:extLst>
              <a:ext uri="{FF2B5EF4-FFF2-40B4-BE49-F238E27FC236}">
                <a16:creationId xmlns:a16="http://schemas.microsoft.com/office/drawing/2014/main" id="{9731BCCA-4A8F-4A06-90D6-436FBAC77A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825625"/>
            <a:ext cx="291147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3">
            <a:extLst>
              <a:ext uri="{FF2B5EF4-FFF2-40B4-BE49-F238E27FC236}">
                <a16:creationId xmlns:a16="http://schemas.microsoft.com/office/drawing/2014/main" id="{3B10AB37-40F9-41C7-84A2-CB1639E1E43A}"/>
              </a:ext>
            </a:extLst>
          </p:cNvPr>
          <p:cNvSpPr txBox="1">
            <a:spLocks noChangeArrowheads="1"/>
          </p:cNvSpPr>
          <p:nvPr/>
        </p:nvSpPr>
        <p:spPr bwMode="auto">
          <a:xfrm>
            <a:off x="179388" y="6430963"/>
            <a:ext cx="289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t>Routley and Schulte, 2015</a:t>
            </a:r>
          </a:p>
        </p:txBody>
      </p:sp>
      <p:sp>
        <p:nvSpPr>
          <p:cNvPr id="27653" name="TextBox 4">
            <a:extLst>
              <a:ext uri="{FF2B5EF4-FFF2-40B4-BE49-F238E27FC236}">
                <a16:creationId xmlns:a16="http://schemas.microsoft.com/office/drawing/2014/main" id="{9E5B7FD5-619E-443D-8088-18200A8A8548}"/>
              </a:ext>
            </a:extLst>
          </p:cNvPr>
          <p:cNvSpPr txBox="1">
            <a:spLocks noChangeArrowheads="1"/>
          </p:cNvSpPr>
          <p:nvPr/>
        </p:nvSpPr>
        <p:spPr bwMode="auto">
          <a:xfrm>
            <a:off x="539750" y="1803400"/>
            <a:ext cx="284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800">
                <a:latin typeface="Times New Roman" panose="02020603050405020304" pitchFamily="18" charset="0"/>
                <a:ea typeface="宋体" panose="02010600030101010101" pitchFamily="2" charset="-122"/>
              </a:rPr>
              <a:t>State </a:t>
            </a:r>
            <a:r>
              <a:rPr lang="en-US" altLang="zh-CN" sz="2800" i="1">
                <a:latin typeface="Times New Roman" panose="02020603050405020304" pitchFamily="18" charset="0"/>
                <a:ea typeface="宋体" panose="02010600030101010101" pitchFamily="2" charset="-122"/>
              </a:rPr>
              <a:t>s </a:t>
            </a:r>
            <a:r>
              <a:rPr lang="en-US" altLang="zh-CN" sz="2800">
                <a:latin typeface="Times New Roman" panose="02020603050405020304" pitchFamily="18" charset="0"/>
                <a:ea typeface="宋体" panose="02010600030101010101" pitchFamily="2" charset="-122"/>
              </a:rPr>
              <a:t>= &lt; </a:t>
            </a:r>
            <a:r>
              <a:rPr lang="en-US" altLang="zh-CN" sz="2800" i="1">
                <a:latin typeface="Times New Roman" panose="02020603050405020304" pitchFamily="18" charset="0"/>
                <a:ea typeface="宋体" panose="02010600030101010101" pitchFamily="2" charset="-122"/>
              </a:rPr>
              <a:t>c</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ps</a:t>
            </a:r>
            <a:r>
              <a:rPr lang="en-US" altLang="zh-CN" sz="2800">
                <a:latin typeface="Times New Roman" panose="02020603050405020304" pitchFamily="18" charset="0"/>
                <a:ea typeface="宋体" panose="02010600030101010101" pitchFamily="2" charset="-122"/>
              </a:rPr>
              <a:t> &gt; </a:t>
            </a:r>
          </a:p>
        </p:txBody>
      </p:sp>
      <p:pic>
        <p:nvPicPr>
          <p:cNvPr id="27654" name="Picture 1" descr="Screen Clipping">
            <a:extLst>
              <a:ext uri="{FF2B5EF4-FFF2-40B4-BE49-F238E27FC236}">
                <a16:creationId xmlns:a16="http://schemas.microsoft.com/office/drawing/2014/main" id="{4A3CF753-08CA-467B-BA69-9AFF8FCA2C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09825"/>
            <a:ext cx="2881312"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2" descr="Screen Clipping">
            <a:extLst>
              <a:ext uri="{FF2B5EF4-FFF2-40B4-BE49-F238E27FC236}">
                <a16:creationId xmlns:a16="http://schemas.microsoft.com/office/drawing/2014/main" id="{836940EC-0ACE-441C-808D-DE2D4E5B24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4560888"/>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a:extLst>
              <a:ext uri="{FF2B5EF4-FFF2-40B4-BE49-F238E27FC236}">
                <a16:creationId xmlns:a16="http://schemas.microsoft.com/office/drawing/2014/main" id="{52C97518-E5CB-41FC-BB79-7A3E3954B045}"/>
              </a:ext>
            </a:extLst>
          </p:cNvPr>
          <p:cNvSpPr/>
          <p:nvPr/>
        </p:nvSpPr>
        <p:spPr>
          <a:xfrm>
            <a:off x="935038" y="2852738"/>
            <a:ext cx="2665412"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0" name="Oval 9">
            <a:extLst>
              <a:ext uri="{FF2B5EF4-FFF2-40B4-BE49-F238E27FC236}">
                <a16:creationId xmlns:a16="http://schemas.microsoft.com/office/drawing/2014/main" id="{B5DE1E4A-C7D1-4C27-BC6A-CEB92400D1E1}"/>
              </a:ext>
            </a:extLst>
          </p:cNvPr>
          <p:cNvSpPr/>
          <p:nvPr/>
        </p:nvSpPr>
        <p:spPr>
          <a:xfrm>
            <a:off x="3671888" y="5380038"/>
            <a:ext cx="2663825"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6" name="Rectangle 5">
            <a:extLst>
              <a:ext uri="{FF2B5EF4-FFF2-40B4-BE49-F238E27FC236}">
                <a16:creationId xmlns:a16="http://schemas.microsoft.com/office/drawing/2014/main" id="{D9C6E2F0-C44C-42D6-955E-27022F298C32}"/>
              </a:ext>
            </a:extLst>
          </p:cNvPr>
          <p:cNvSpPr/>
          <p:nvPr/>
        </p:nvSpPr>
        <p:spPr>
          <a:xfrm>
            <a:off x="3779838" y="4560888"/>
            <a:ext cx="2447925" cy="86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7" name="TextBox 6">
            <a:extLst>
              <a:ext uri="{FF2B5EF4-FFF2-40B4-BE49-F238E27FC236}">
                <a16:creationId xmlns:a16="http://schemas.microsoft.com/office/drawing/2014/main" id="{A3156AE1-C52E-4AB9-8366-6F75917268C4}"/>
              </a:ext>
            </a:extLst>
          </p:cNvPr>
          <p:cNvSpPr txBox="1"/>
          <p:nvPr/>
        </p:nvSpPr>
        <p:spPr>
          <a:xfrm>
            <a:off x="407988" y="4487863"/>
            <a:ext cx="979487" cy="369887"/>
          </a:xfrm>
          <a:prstGeom prst="rect">
            <a:avLst/>
          </a:prstGeom>
          <a:noFill/>
        </p:spPr>
        <p:txBody>
          <a:bodyPr wrap="none">
            <a:spAutoFit/>
          </a:bodyPr>
          <a:lstStyle/>
          <a:p>
            <a:pPr>
              <a:defRPr/>
            </a:pPr>
            <a:r>
              <a:rPr lang="sv-SE" dirty="0" err="1">
                <a:solidFill>
                  <a:schemeClr val="accent2">
                    <a:lumMod val="75000"/>
                  </a:schemeClr>
                </a:solidFill>
              </a:rPr>
              <a:t>Context</a:t>
            </a:r>
            <a:endParaRPr lang="sv-SE" dirty="0">
              <a:solidFill>
                <a:schemeClr val="accent2">
                  <a:lumMod val="75000"/>
                </a:schemeClr>
              </a:solidFill>
            </a:endParaRPr>
          </a:p>
        </p:txBody>
      </p:sp>
      <p:sp>
        <p:nvSpPr>
          <p:cNvPr id="27660" name="TextBox 7">
            <a:extLst>
              <a:ext uri="{FF2B5EF4-FFF2-40B4-BE49-F238E27FC236}">
                <a16:creationId xmlns:a16="http://schemas.microsoft.com/office/drawing/2014/main" id="{668A5F15-5D4C-49BD-87F5-32A246AC2E9F}"/>
              </a:ext>
            </a:extLst>
          </p:cNvPr>
          <p:cNvSpPr txBox="1">
            <a:spLocks noChangeArrowheads="1"/>
          </p:cNvSpPr>
          <p:nvPr/>
        </p:nvSpPr>
        <p:spPr bwMode="auto">
          <a:xfrm>
            <a:off x="354013" y="5138738"/>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FF0000"/>
                </a:solidFill>
              </a:rPr>
              <a:t>Play sequence</a:t>
            </a:r>
          </a:p>
        </p:txBody>
      </p:sp>
      <p:sp>
        <p:nvSpPr>
          <p:cNvPr id="15" name="Oval 14">
            <a:extLst>
              <a:ext uri="{FF2B5EF4-FFF2-40B4-BE49-F238E27FC236}">
                <a16:creationId xmlns:a16="http://schemas.microsoft.com/office/drawing/2014/main" id="{439FEB0E-6C42-49FF-99D1-02362AD6A6B1}"/>
              </a:ext>
            </a:extLst>
          </p:cNvPr>
          <p:cNvSpPr/>
          <p:nvPr/>
        </p:nvSpPr>
        <p:spPr>
          <a:xfrm>
            <a:off x="179388" y="4487863"/>
            <a:ext cx="1512887" cy="4397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6" name="Rectangle 15">
            <a:extLst>
              <a:ext uri="{FF2B5EF4-FFF2-40B4-BE49-F238E27FC236}">
                <a16:creationId xmlns:a16="http://schemas.microsoft.com/office/drawing/2014/main" id="{9F87C7A6-50DF-4149-9D07-6C2081428464}"/>
              </a:ext>
            </a:extLst>
          </p:cNvPr>
          <p:cNvSpPr/>
          <p:nvPr/>
        </p:nvSpPr>
        <p:spPr>
          <a:xfrm>
            <a:off x="204788" y="4986338"/>
            <a:ext cx="1874837" cy="588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cxnSp>
        <p:nvCxnSpPr>
          <p:cNvPr id="14" name="Straight Arrow Connector 13">
            <a:extLst>
              <a:ext uri="{FF2B5EF4-FFF2-40B4-BE49-F238E27FC236}">
                <a16:creationId xmlns:a16="http://schemas.microsoft.com/office/drawing/2014/main" id="{2703D4E2-924D-448E-9716-8E23906F0810}"/>
              </a:ext>
            </a:extLst>
          </p:cNvPr>
          <p:cNvCxnSpPr/>
          <p:nvPr/>
        </p:nvCxnSpPr>
        <p:spPr>
          <a:xfrm flipH="1">
            <a:off x="3924300" y="2636838"/>
            <a:ext cx="2735263" cy="5381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1037ECD6-5FCF-4DCD-A562-B49466B565B5}"/>
              </a:ext>
            </a:extLst>
          </p:cNvPr>
          <p:cNvCxnSpPr/>
          <p:nvPr/>
        </p:nvCxnSpPr>
        <p:spPr>
          <a:xfrm flipH="1">
            <a:off x="5916613" y="4149725"/>
            <a:ext cx="431800" cy="3159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80A0C74-F600-493B-8533-85355F8F9A4C}"/>
              </a:ext>
            </a:extLst>
          </p:cNvPr>
          <p:cNvSpPr>
            <a:spLocks noGrp="1"/>
          </p:cNvSpPr>
          <p:nvPr>
            <p:ph type="title"/>
          </p:nvPr>
        </p:nvSpPr>
        <p:spPr/>
        <p:txBody>
          <a:bodyPr/>
          <a:lstStyle/>
          <a:p>
            <a:r>
              <a:rPr lang="sv-SE" altLang="zh-CN" b="1">
                <a:latin typeface="Times New Roman" panose="02020603050405020304" pitchFamily="18" charset="0"/>
                <a:ea typeface="宋体" panose="02010600030101010101" pitchFamily="2" charset="-122"/>
              </a:rPr>
              <a:t>Action Impact Model</a:t>
            </a:r>
            <a:endParaRPr lang="sv-SE" altLang="sv-SE"/>
          </a:p>
        </p:txBody>
      </p:sp>
      <p:sp>
        <p:nvSpPr>
          <p:cNvPr id="34819" name="TextBox 3">
            <a:extLst>
              <a:ext uri="{FF2B5EF4-FFF2-40B4-BE49-F238E27FC236}">
                <a16:creationId xmlns:a16="http://schemas.microsoft.com/office/drawing/2014/main" id="{5F659EA0-5BB3-4FB9-8012-A9E9F0BAF616}"/>
              </a:ext>
            </a:extLst>
          </p:cNvPr>
          <p:cNvSpPr txBox="1">
            <a:spLocks noChangeArrowheads="1"/>
          </p:cNvSpPr>
          <p:nvPr/>
        </p:nvSpPr>
        <p:spPr bwMode="auto">
          <a:xfrm>
            <a:off x="179388" y="6430963"/>
            <a:ext cx="289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t>Routley and Schulte, 2015</a:t>
            </a:r>
          </a:p>
        </p:txBody>
      </p:sp>
      <p:pic>
        <p:nvPicPr>
          <p:cNvPr id="34820" name="Picture 5" descr="Screen Clipping">
            <a:extLst>
              <a:ext uri="{FF2B5EF4-FFF2-40B4-BE49-F238E27FC236}">
                <a16:creationId xmlns:a16="http://schemas.microsoft.com/office/drawing/2014/main" id="{1588538F-60AE-491D-9C5F-09C509CB6D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4652963"/>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2" descr="Screen Clipping">
            <a:extLst>
              <a:ext uri="{FF2B5EF4-FFF2-40B4-BE49-F238E27FC236}">
                <a16:creationId xmlns:a16="http://schemas.microsoft.com/office/drawing/2014/main" id="{DAE7D16D-08C9-43CA-85D8-C822F31643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849438"/>
            <a:ext cx="22606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981B561-EC6A-405D-92BC-08B94264E4CC}"/>
              </a:ext>
            </a:extLst>
          </p:cNvPr>
          <p:cNvSpPr/>
          <p:nvPr/>
        </p:nvSpPr>
        <p:spPr>
          <a:xfrm>
            <a:off x="900113" y="2509838"/>
            <a:ext cx="1439862" cy="27146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0" name="Rectangle 9">
            <a:extLst>
              <a:ext uri="{FF2B5EF4-FFF2-40B4-BE49-F238E27FC236}">
                <a16:creationId xmlns:a16="http://schemas.microsoft.com/office/drawing/2014/main" id="{3270B2F8-73D0-4666-A22E-EEED8E8142AB}"/>
              </a:ext>
            </a:extLst>
          </p:cNvPr>
          <p:cNvSpPr/>
          <p:nvPr/>
        </p:nvSpPr>
        <p:spPr>
          <a:xfrm>
            <a:off x="900113" y="4365625"/>
            <a:ext cx="1368425" cy="2873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7" name="Oval 6">
            <a:extLst>
              <a:ext uri="{FF2B5EF4-FFF2-40B4-BE49-F238E27FC236}">
                <a16:creationId xmlns:a16="http://schemas.microsoft.com/office/drawing/2014/main" id="{A9095816-29D1-489C-AB1B-BE481C8FBDBA}"/>
              </a:ext>
            </a:extLst>
          </p:cNvPr>
          <p:cNvSpPr/>
          <p:nvPr/>
        </p:nvSpPr>
        <p:spPr>
          <a:xfrm>
            <a:off x="911225" y="3443288"/>
            <a:ext cx="2211388"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8" name="Rounded Rectangle 7">
            <a:extLst>
              <a:ext uri="{FF2B5EF4-FFF2-40B4-BE49-F238E27FC236}">
                <a16:creationId xmlns:a16="http://schemas.microsoft.com/office/drawing/2014/main" id="{144C19B9-C394-4599-88E9-D3CEEFFF9A07}"/>
              </a:ext>
            </a:extLst>
          </p:cNvPr>
          <p:cNvSpPr/>
          <p:nvPr/>
        </p:nvSpPr>
        <p:spPr>
          <a:xfrm>
            <a:off x="2268538" y="4375150"/>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3" name="Rounded Rectangle 12">
            <a:extLst>
              <a:ext uri="{FF2B5EF4-FFF2-40B4-BE49-F238E27FC236}">
                <a16:creationId xmlns:a16="http://schemas.microsoft.com/office/drawing/2014/main" id="{3F03D5E0-583E-4745-B440-1D9C9C51B44C}"/>
              </a:ext>
            </a:extLst>
          </p:cNvPr>
          <p:cNvSpPr/>
          <p:nvPr/>
        </p:nvSpPr>
        <p:spPr>
          <a:xfrm>
            <a:off x="2339975" y="2503488"/>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4" name="Rounded Rectangle 13">
            <a:extLst>
              <a:ext uri="{FF2B5EF4-FFF2-40B4-BE49-F238E27FC236}">
                <a16:creationId xmlns:a16="http://schemas.microsoft.com/office/drawing/2014/main" id="{74FDB0FD-5F49-4562-BD73-15CDCB2D110D}"/>
              </a:ext>
            </a:extLst>
          </p:cNvPr>
          <p:cNvSpPr/>
          <p:nvPr/>
        </p:nvSpPr>
        <p:spPr>
          <a:xfrm>
            <a:off x="5940425" y="5732463"/>
            <a:ext cx="657225" cy="300037"/>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5" name="Rounded Rectangle 14">
            <a:extLst>
              <a:ext uri="{FF2B5EF4-FFF2-40B4-BE49-F238E27FC236}">
                <a16:creationId xmlns:a16="http://schemas.microsoft.com/office/drawing/2014/main" id="{CBBF4604-E652-48BC-AA24-D461258BB75B}"/>
              </a:ext>
            </a:extLst>
          </p:cNvPr>
          <p:cNvSpPr/>
          <p:nvPr/>
        </p:nvSpPr>
        <p:spPr>
          <a:xfrm>
            <a:off x="1260475" y="5737225"/>
            <a:ext cx="1182688" cy="560388"/>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34829" name="TextBox 8">
            <a:extLst>
              <a:ext uri="{FF2B5EF4-FFF2-40B4-BE49-F238E27FC236}">
                <a16:creationId xmlns:a16="http://schemas.microsoft.com/office/drawing/2014/main" id="{51CCEC07-81F6-4D93-ACF2-25822DCEC83D}"/>
              </a:ext>
            </a:extLst>
          </p:cNvPr>
          <p:cNvSpPr txBox="1">
            <a:spLocks noChangeArrowheads="1"/>
          </p:cNvSpPr>
          <p:nvPr/>
        </p:nvSpPr>
        <p:spPr bwMode="auto">
          <a:xfrm>
            <a:off x="1346200" y="5815013"/>
            <a:ext cx="1025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002060"/>
                </a:solidFill>
              </a:rPr>
              <a:t>Reward</a:t>
            </a:r>
          </a:p>
        </p:txBody>
      </p:sp>
      <p:sp>
        <p:nvSpPr>
          <p:cNvPr id="18" name="Oval 17">
            <a:extLst>
              <a:ext uri="{FF2B5EF4-FFF2-40B4-BE49-F238E27FC236}">
                <a16:creationId xmlns:a16="http://schemas.microsoft.com/office/drawing/2014/main" id="{026FE556-90E5-4116-AB6D-BB367CF4B21B}"/>
              </a:ext>
            </a:extLst>
          </p:cNvPr>
          <p:cNvSpPr/>
          <p:nvPr/>
        </p:nvSpPr>
        <p:spPr>
          <a:xfrm>
            <a:off x="1908175" y="5229225"/>
            <a:ext cx="1800225"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9" name="Rectangle 18">
            <a:extLst>
              <a:ext uri="{FF2B5EF4-FFF2-40B4-BE49-F238E27FC236}">
                <a16:creationId xmlns:a16="http://schemas.microsoft.com/office/drawing/2014/main" id="{160A872C-9064-4BA2-83E4-A838ECE1F740}"/>
              </a:ext>
            </a:extLst>
          </p:cNvPr>
          <p:cNvSpPr/>
          <p:nvPr/>
        </p:nvSpPr>
        <p:spPr>
          <a:xfrm>
            <a:off x="250825" y="5287963"/>
            <a:ext cx="1368425" cy="28892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34832" name="TextBox 10">
            <a:extLst>
              <a:ext uri="{FF2B5EF4-FFF2-40B4-BE49-F238E27FC236}">
                <a16:creationId xmlns:a16="http://schemas.microsoft.com/office/drawing/2014/main" id="{29557F60-7CEF-42EA-A577-83E9C9D095FA}"/>
              </a:ext>
            </a:extLst>
          </p:cNvPr>
          <p:cNvSpPr txBox="1">
            <a:spLocks noChangeArrowheads="1"/>
          </p:cNvSpPr>
          <p:nvPr/>
        </p:nvSpPr>
        <p:spPr bwMode="auto">
          <a:xfrm>
            <a:off x="220663" y="5233988"/>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sp>
        <p:nvSpPr>
          <p:cNvPr id="34833" name="TextBox 20">
            <a:extLst>
              <a:ext uri="{FF2B5EF4-FFF2-40B4-BE49-F238E27FC236}">
                <a16:creationId xmlns:a16="http://schemas.microsoft.com/office/drawing/2014/main" id="{CF4AE0F5-D361-41D4-87DB-1AA279FE43B7}"/>
              </a:ext>
            </a:extLst>
          </p:cNvPr>
          <p:cNvSpPr txBox="1">
            <a:spLocks noChangeArrowheads="1"/>
          </p:cNvSpPr>
          <p:nvPr/>
        </p:nvSpPr>
        <p:spPr bwMode="auto">
          <a:xfrm>
            <a:off x="2051050" y="5218113"/>
            <a:ext cx="1493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pic>
        <p:nvPicPr>
          <p:cNvPr id="34834" name="Picture 2" descr="Screen Clipping">
            <a:extLst>
              <a:ext uri="{FF2B5EF4-FFF2-40B4-BE49-F238E27FC236}">
                <a16:creationId xmlns:a16="http://schemas.microsoft.com/office/drawing/2014/main" id="{99D7B3AE-9096-46D1-A1BD-B1BFC91305D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1825625"/>
            <a:ext cx="291147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Arrow Connector 22">
            <a:extLst>
              <a:ext uri="{FF2B5EF4-FFF2-40B4-BE49-F238E27FC236}">
                <a16:creationId xmlns:a16="http://schemas.microsoft.com/office/drawing/2014/main" id="{39F95F7A-29B0-4E15-A0DD-F8AD07F02D83}"/>
              </a:ext>
            </a:extLst>
          </p:cNvPr>
          <p:cNvCxnSpPr/>
          <p:nvPr/>
        </p:nvCxnSpPr>
        <p:spPr>
          <a:xfrm flipH="1">
            <a:off x="3348038" y="2925763"/>
            <a:ext cx="3106737" cy="6905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a:extLst>
              <a:ext uri="{FF2B5EF4-FFF2-40B4-BE49-F238E27FC236}">
                <a16:creationId xmlns:a16="http://schemas.microsoft.com/office/drawing/2014/main" id="{2C8B4122-BD22-4EED-BB5F-0B2A6C93A37E}"/>
              </a:ext>
            </a:extLst>
          </p:cNvPr>
          <p:cNvCxnSpPr/>
          <p:nvPr/>
        </p:nvCxnSpPr>
        <p:spPr>
          <a:xfrm flipH="1">
            <a:off x="5837238" y="4192588"/>
            <a:ext cx="431800" cy="3159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6">
            <a:extLst>
              <a:ext uri="{FF2B5EF4-FFF2-40B4-BE49-F238E27FC236}">
                <a16:creationId xmlns:a16="http://schemas.microsoft.com/office/drawing/2014/main" id="{E4C1E77E-FBDD-470B-8D17-E272F8895599}"/>
              </a:ext>
            </a:extLst>
          </p:cNvPr>
          <p:cNvSpPr txBox="1">
            <a:spLocks noChangeArrowheads="1"/>
          </p:cNvSpPr>
          <p:nvPr/>
        </p:nvSpPr>
        <p:spPr bwMode="auto">
          <a:xfrm>
            <a:off x="5026484" y="2067264"/>
            <a:ext cx="3889656" cy="69207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player who occasioned it will sit in the penalty box for 2,4 or 5 minutes. </a:t>
            </a:r>
          </a:p>
          <a:p>
            <a:pPr marL="539750" lvl="1" indent="-171450" algn="just">
              <a:spcBef>
                <a:spcPts val="0"/>
              </a:spcBef>
              <a:buFont typeface="Wingdings" panose="05000000000000000000" pitchFamily="2" charset="2"/>
              <a:buChar char="§"/>
            </a:pPr>
            <a:r>
              <a:rPr lang="en-US" altLang="es-ES_tradnl" sz="1200" b="1" dirty="0">
                <a:solidFill>
                  <a:schemeClr val="tx1"/>
                </a:solidFill>
              </a:rPr>
              <a:t>Manpower Differential (MD) </a:t>
            </a:r>
            <a:r>
              <a:rPr lang="en-US" altLang="es-ES_tradnl" sz="1200" dirty="0">
                <a:solidFill>
                  <a:schemeClr val="tx1"/>
                </a:solidFill>
              </a:rPr>
              <a:t>between teams</a:t>
            </a: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67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MAIN OBJECTIVE OF ICE HOCKEY IS TO SCORE MORE GOALS THAN YOUR OPPONENT ON AN ICE RINK</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p>
        </p:txBody>
      </p:sp>
      <p:sp>
        <p:nvSpPr>
          <p:cNvPr id="12" name="Text Box 16">
            <a:extLst>
              <a:ext uri="{FF2B5EF4-FFF2-40B4-BE49-F238E27FC236}">
                <a16:creationId xmlns:a16="http://schemas.microsoft.com/office/drawing/2014/main" id="{C461C018-1BBF-4D7B-840F-9383F08FBCF4}"/>
              </a:ext>
            </a:extLst>
          </p:cNvPr>
          <p:cNvSpPr txBox="1">
            <a:spLocks noChangeArrowheads="1"/>
          </p:cNvSpPr>
          <p:nvPr/>
        </p:nvSpPr>
        <p:spPr bwMode="auto">
          <a:xfrm>
            <a:off x="4134327" y="1197257"/>
            <a:ext cx="4781813" cy="77279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 Two-team team sport played on an ice rink with 5 players plus a goalkeeper each team which</a:t>
            </a:r>
            <a:r>
              <a:rPr lang="en-US" altLang="es-ES_tradnl" sz="1200" dirty="0"/>
              <a:t> objective is to score more goals than the opponent</a:t>
            </a:r>
            <a:r>
              <a:rPr lang="en-US" altLang="es-ES_tradnl" sz="1200" b="0" dirty="0"/>
              <a:t> in 3 periods of 20 minutes.</a:t>
            </a:r>
            <a:endParaRPr lang="en-PH" altLang="es-ES_tradnl" sz="1200" b="0" dirty="0"/>
          </a:p>
        </p:txBody>
      </p:sp>
      <p:sp>
        <p:nvSpPr>
          <p:cNvPr id="15" name="21 Pentágono">
            <a:extLst>
              <a:ext uri="{FF2B5EF4-FFF2-40B4-BE49-F238E27FC236}">
                <a16:creationId xmlns:a16="http://schemas.microsoft.com/office/drawing/2014/main" id="{CE889C59-D1E2-4520-AF49-1F86F9D4774E}"/>
              </a:ext>
            </a:extLst>
          </p:cNvPr>
          <p:cNvSpPr/>
          <p:nvPr/>
        </p:nvSpPr>
        <p:spPr>
          <a:xfrm>
            <a:off x="3249229" y="1197257"/>
            <a:ext cx="818715" cy="772790"/>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16" name="21 Pentágono">
            <a:extLst>
              <a:ext uri="{FF2B5EF4-FFF2-40B4-BE49-F238E27FC236}">
                <a16:creationId xmlns:a16="http://schemas.microsoft.com/office/drawing/2014/main" id="{36109A10-BCEE-4D58-B2E2-0D37747497BB}"/>
              </a:ext>
            </a:extLst>
          </p:cNvPr>
          <p:cNvSpPr/>
          <p:nvPr/>
        </p:nvSpPr>
        <p:spPr>
          <a:xfrm>
            <a:off x="3249229" y="2067263"/>
            <a:ext cx="818715" cy="4026033"/>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events</a:t>
            </a:r>
          </a:p>
        </p:txBody>
      </p:sp>
      <p:sp>
        <p:nvSpPr>
          <p:cNvPr id="2" name="Rectángulo 1">
            <a:extLst>
              <a:ext uri="{FF2B5EF4-FFF2-40B4-BE49-F238E27FC236}">
                <a16:creationId xmlns:a16="http://schemas.microsoft.com/office/drawing/2014/main" id="{1E6CA403-65F1-424A-8B12-2C3235ED1292}"/>
              </a:ext>
            </a:extLst>
          </p:cNvPr>
          <p:cNvSpPr/>
          <p:nvPr/>
        </p:nvSpPr>
        <p:spPr bwMode="auto">
          <a:xfrm>
            <a:off x="2771800" y="1197255"/>
            <a:ext cx="411045" cy="49129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Ice hockey</a:t>
            </a:r>
          </a:p>
        </p:txBody>
      </p:sp>
      <p:pic>
        <p:nvPicPr>
          <p:cNvPr id="110610" name="Picture 18" descr="Resultat d'imatges de ice hockey">
            <a:extLst>
              <a:ext uri="{FF2B5EF4-FFF2-40B4-BE49-F238E27FC236}">
                <a16:creationId xmlns:a16="http://schemas.microsoft.com/office/drawing/2014/main" id="{E77E50C3-1E31-4AD3-BA58-C0879E1FE4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753" y="1340768"/>
            <a:ext cx="2781776" cy="4614929"/>
          </a:xfrm>
          <a:prstGeom prst="rect">
            <a:avLst/>
          </a:prstGeom>
          <a:noFill/>
          <a:extLst>
            <a:ext uri="{909E8E84-426E-40DD-AFC4-6F175D3DCCD1}">
              <a14:hiddenFill xmlns:a14="http://schemas.microsoft.com/office/drawing/2010/main">
                <a:solidFill>
                  <a:srgbClr val="FFFFFF"/>
                </a:solidFill>
              </a14:hiddenFill>
            </a:ext>
          </a:extLst>
        </p:spPr>
      </p:pic>
      <p:sp>
        <p:nvSpPr>
          <p:cNvPr id="17" name="21 Pentágono">
            <a:extLst>
              <a:ext uri="{FF2B5EF4-FFF2-40B4-BE49-F238E27FC236}">
                <a16:creationId xmlns:a16="http://schemas.microsoft.com/office/drawing/2014/main" id="{1D56805F-71FA-451E-976B-9D2DA1C3FA50}"/>
              </a:ext>
            </a:extLst>
          </p:cNvPr>
          <p:cNvSpPr/>
          <p:nvPr/>
        </p:nvSpPr>
        <p:spPr>
          <a:xfrm>
            <a:off x="4201925" y="2067263"/>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Penalty</a:t>
            </a:r>
          </a:p>
        </p:txBody>
      </p:sp>
      <p:sp>
        <p:nvSpPr>
          <p:cNvPr id="19" name="21 Pentágono">
            <a:extLst>
              <a:ext uri="{FF2B5EF4-FFF2-40B4-BE49-F238E27FC236}">
                <a16:creationId xmlns:a16="http://schemas.microsoft.com/office/drawing/2014/main" id="{7107463A-B4BA-4BEE-AF09-ACC5B0A54485}"/>
              </a:ext>
            </a:extLst>
          </p:cNvPr>
          <p:cNvSpPr/>
          <p:nvPr/>
        </p:nvSpPr>
        <p:spPr>
          <a:xfrm>
            <a:off x="4201925" y="2898509"/>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Faceoff</a:t>
            </a:r>
          </a:p>
        </p:txBody>
      </p:sp>
      <p:sp>
        <p:nvSpPr>
          <p:cNvPr id="20" name="21 Pentágono">
            <a:extLst>
              <a:ext uri="{FF2B5EF4-FFF2-40B4-BE49-F238E27FC236}">
                <a16:creationId xmlns:a16="http://schemas.microsoft.com/office/drawing/2014/main" id="{4A653D93-1901-4CD2-BD60-588B009B02AB}"/>
              </a:ext>
            </a:extLst>
          </p:cNvPr>
          <p:cNvSpPr/>
          <p:nvPr/>
        </p:nvSpPr>
        <p:spPr>
          <a:xfrm>
            <a:off x="4201925" y="3729755"/>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Giveaway</a:t>
            </a:r>
          </a:p>
        </p:txBody>
      </p:sp>
      <p:sp>
        <p:nvSpPr>
          <p:cNvPr id="21" name="21 Pentágono">
            <a:extLst>
              <a:ext uri="{FF2B5EF4-FFF2-40B4-BE49-F238E27FC236}">
                <a16:creationId xmlns:a16="http://schemas.microsoft.com/office/drawing/2014/main" id="{CDA96BAC-9A64-4F64-B7DA-92960A9CD78D}"/>
              </a:ext>
            </a:extLst>
          </p:cNvPr>
          <p:cNvSpPr/>
          <p:nvPr/>
        </p:nvSpPr>
        <p:spPr>
          <a:xfrm>
            <a:off x="4201925" y="4565488"/>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Takeaway</a:t>
            </a:r>
          </a:p>
        </p:txBody>
      </p:sp>
      <p:sp>
        <p:nvSpPr>
          <p:cNvPr id="22" name="21 Pentágono">
            <a:extLst>
              <a:ext uri="{FF2B5EF4-FFF2-40B4-BE49-F238E27FC236}">
                <a16:creationId xmlns:a16="http://schemas.microsoft.com/office/drawing/2014/main" id="{458322B2-0E06-45E6-BF4A-3194D766848A}"/>
              </a:ext>
            </a:extLst>
          </p:cNvPr>
          <p:cNvSpPr/>
          <p:nvPr/>
        </p:nvSpPr>
        <p:spPr>
          <a:xfrm>
            <a:off x="4201925" y="5401221"/>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Others</a:t>
            </a:r>
          </a:p>
        </p:txBody>
      </p:sp>
      <p:sp>
        <p:nvSpPr>
          <p:cNvPr id="23" name="Text Box 16">
            <a:extLst>
              <a:ext uri="{FF2B5EF4-FFF2-40B4-BE49-F238E27FC236}">
                <a16:creationId xmlns:a16="http://schemas.microsoft.com/office/drawing/2014/main" id="{7385A856-6988-4A54-8222-F255A2985B55}"/>
              </a:ext>
            </a:extLst>
          </p:cNvPr>
          <p:cNvSpPr txBox="1">
            <a:spLocks noChangeArrowheads="1"/>
          </p:cNvSpPr>
          <p:nvPr/>
        </p:nvSpPr>
        <p:spPr bwMode="auto">
          <a:xfrm>
            <a:off x="5026484" y="2879966"/>
            <a:ext cx="3889656" cy="7106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One player from each team stands at the face-off spot (see below) to await the drop of the puck</a:t>
            </a:r>
          </a:p>
        </p:txBody>
      </p:sp>
      <p:sp>
        <p:nvSpPr>
          <p:cNvPr id="24" name="Text Box 16">
            <a:extLst>
              <a:ext uri="{FF2B5EF4-FFF2-40B4-BE49-F238E27FC236}">
                <a16:creationId xmlns:a16="http://schemas.microsoft.com/office/drawing/2014/main" id="{04C20D9F-5826-4243-9EFD-DEA002F8A80B}"/>
              </a:ext>
            </a:extLst>
          </p:cNvPr>
          <p:cNvSpPr txBox="1">
            <a:spLocks noChangeArrowheads="1"/>
          </p:cNvSpPr>
          <p:nvPr/>
        </p:nvSpPr>
        <p:spPr bwMode="auto">
          <a:xfrm>
            <a:off x="5026484" y="3711213"/>
            <a:ext cx="3889656" cy="71061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sz="1200" b="0" dirty="0"/>
              <a:t>Turnover: when the offensive player with the puck gets hit or makes a play (e.g. a pass) that causes their team to lose possession</a:t>
            </a:r>
            <a:endParaRPr lang="en-US" altLang="es-ES_tradnl" sz="1200" dirty="0"/>
          </a:p>
        </p:txBody>
      </p:sp>
      <p:sp>
        <p:nvSpPr>
          <p:cNvPr id="25" name="Text Box 16">
            <a:extLst>
              <a:ext uri="{FF2B5EF4-FFF2-40B4-BE49-F238E27FC236}">
                <a16:creationId xmlns:a16="http://schemas.microsoft.com/office/drawing/2014/main" id="{00A1D45D-E82F-4EED-848A-722FDDE6EA95}"/>
              </a:ext>
            </a:extLst>
          </p:cNvPr>
          <p:cNvSpPr txBox="1">
            <a:spLocks noChangeArrowheads="1"/>
          </p:cNvSpPr>
          <p:nvPr/>
        </p:nvSpPr>
        <p:spPr bwMode="auto">
          <a:xfrm>
            <a:off x="5026484" y="4553585"/>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same as a give away event seen from the point of view of the player that takes the puck</a:t>
            </a:r>
            <a:endParaRPr lang="en-US" altLang="es-ES_tradnl" sz="1200" dirty="0"/>
          </a:p>
        </p:txBody>
      </p:sp>
      <p:sp>
        <p:nvSpPr>
          <p:cNvPr id="26" name="Text Box 16">
            <a:extLst>
              <a:ext uri="{FF2B5EF4-FFF2-40B4-BE49-F238E27FC236}">
                <a16:creationId xmlns:a16="http://schemas.microsoft.com/office/drawing/2014/main" id="{2988125E-65EA-433E-97E1-8BFE8B51E4A7}"/>
              </a:ext>
            </a:extLst>
          </p:cNvPr>
          <p:cNvSpPr txBox="1">
            <a:spLocks noChangeArrowheads="1"/>
          </p:cNvSpPr>
          <p:nvPr/>
        </p:nvSpPr>
        <p:spPr bwMode="auto">
          <a:xfrm>
            <a:off x="5026484" y="5401220"/>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Icing, hit, missed shot, shot, goal, …</a:t>
            </a:r>
          </a:p>
        </p:txBody>
      </p:sp>
      <p:sp>
        <p:nvSpPr>
          <p:cNvPr id="27" name="36 Rectángulo">
            <a:extLst>
              <a:ext uri="{FF2B5EF4-FFF2-40B4-BE49-F238E27FC236}">
                <a16:creationId xmlns:a16="http://schemas.microsoft.com/office/drawing/2014/main" id="{B8C4260B-C506-4139-85F7-0C51B979018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Image </a:t>
            </a:r>
            <a:r>
              <a:rPr lang="fr-FR" sz="800" dirty="0" err="1">
                <a:solidFill>
                  <a:srgbClr val="000000"/>
                </a:solidFill>
                <a:ea typeface="ＭＳ Ｐゴシック" pitchFamily="34" charset="-128"/>
                <a:cs typeface="Arial" charset="0"/>
              </a:rPr>
              <a:t>ref</a:t>
            </a:r>
            <a:r>
              <a:rPr lang="fr-FR" sz="800" dirty="0">
                <a:solidFill>
                  <a:srgbClr val="000000"/>
                </a:solidFill>
                <a:ea typeface="ＭＳ Ｐゴシック" pitchFamily="34" charset="-128"/>
                <a:cs typeface="Arial" charset="0"/>
              </a:rPr>
              <a:t>:  </a:t>
            </a:r>
            <a:r>
              <a:rPr lang="fr-FR" sz="800" dirty="0">
                <a:solidFill>
                  <a:srgbClr val="000000"/>
                </a:solidFill>
                <a:ea typeface="ＭＳ Ｐゴシック" pitchFamily="34" charset="-128"/>
                <a:cs typeface="Arial" charset="0"/>
                <a:hlinkClick r:id="rId10"/>
              </a:rPr>
              <a:t>http://pngimg.com/download/26505</a:t>
            </a:r>
            <a:endParaRPr lang="fr-FR"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http://www.nhl.com/nhl/en/v3/ext/rules/2018-2019-NHL-rulebook.pdf</a:t>
            </a:r>
          </a:p>
        </p:txBody>
      </p:sp>
    </p:spTree>
    <p:extLst>
      <p:ext uri="{BB962C8B-B14F-4D97-AF65-F5344CB8AC3E}">
        <p14:creationId xmlns:p14="http://schemas.microsoft.com/office/powerpoint/2010/main" val="322350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44 Rectángulo redondeado">
            <a:extLst>
              <a:ext uri="{FF2B5EF4-FFF2-40B4-BE49-F238E27FC236}">
                <a16:creationId xmlns:a16="http://schemas.microsoft.com/office/drawing/2014/main" id="{E57D4FC0-05DB-4D64-B901-854279D889B5}"/>
              </a:ext>
            </a:extLst>
          </p:cNvPr>
          <p:cNvSpPr/>
          <p:nvPr/>
        </p:nvSpPr>
        <p:spPr bwMode="auto">
          <a:xfrm>
            <a:off x="780728" y="3897391"/>
            <a:ext cx="8254479" cy="565509"/>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2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837406"/>
          </a:xfrm>
        </p:spPr>
        <p:txBody>
          <a:bodyPr/>
          <a:lstStyle/>
          <a:p>
            <a:r>
              <a:rPr lang="en-GB" dirty="0"/>
              <a:t>IT IS CRUCIAL FOR ICE HOCKEY </a:t>
            </a:r>
            <a:r>
              <a:rPr lang="en-US" dirty="0"/>
              <a:t>TEAMS TO UNDERSTAND GAME DYNAMICS TO IMPROVE THEIR PLAYING PERFORMANCE</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endParaRPr lang="en-CA" dirty="0"/>
          </a:p>
        </p:txBody>
      </p:sp>
      <p:sp>
        <p:nvSpPr>
          <p:cNvPr id="9" name="24 Rectángulo">
            <a:extLst>
              <a:ext uri="{FF2B5EF4-FFF2-40B4-BE49-F238E27FC236}">
                <a16:creationId xmlns:a16="http://schemas.microsoft.com/office/drawing/2014/main" id="{5AA8A986-E1A3-4146-83E6-8649341127E0}"/>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Understanding players’ performance and finding successful scoring strategies are key elements to improve team’s performance and optimize asset management</a:t>
            </a:r>
          </a:p>
        </p:txBody>
      </p:sp>
      <p:grpSp>
        <p:nvGrpSpPr>
          <p:cNvPr id="11" name="49 Grupo">
            <a:extLst>
              <a:ext uri="{FF2B5EF4-FFF2-40B4-BE49-F238E27FC236}">
                <a16:creationId xmlns:a16="http://schemas.microsoft.com/office/drawing/2014/main" id="{4514AF06-55CF-4B63-9CF2-65840452DBD9}"/>
              </a:ext>
            </a:extLst>
          </p:cNvPr>
          <p:cNvGrpSpPr/>
          <p:nvPr/>
        </p:nvGrpSpPr>
        <p:grpSpPr>
          <a:xfrm>
            <a:off x="317989" y="1114566"/>
            <a:ext cx="8508023" cy="278093"/>
            <a:chOff x="631582" y="1134683"/>
            <a:chExt cx="8642593" cy="278093"/>
          </a:xfrm>
        </p:grpSpPr>
        <p:sp>
          <p:nvSpPr>
            <p:cNvPr id="12" name="8 Marcador de texto">
              <a:extLst>
                <a:ext uri="{FF2B5EF4-FFF2-40B4-BE49-F238E27FC236}">
                  <a16:creationId xmlns:a16="http://schemas.microsoft.com/office/drawing/2014/main" id="{DFB309CB-F540-475C-AA29-1B1DADB33F1D}"/>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Common statistics for ice hockey</a:t>
              </a:r>
              <a:r>
                <a:rPr lang="en-IN" sz="1400" b="1" baseline="30000" dirty="0">
                  <a:solidFill>
                    <a:srgbClr val="00B0CA"/>
                  </a:solidFill>
                  <a:ea typeface="ＭＳ Ｐゴシック" pitchFamily="34" charset="-128"/>
                </a:rPr>
                <a:t>1</a:t>
              </a:r>
            </a:p>
          </p:txBody>
        </p:sp>
        <p:cxnSp>
          <p:nvCxnSpPr>
            <p:cNvPr id="13" name="51 Conector recto">
              <a:extLst>
                <a:ext uri="{FF2B5EF4-FFF2-40B4-BE49-F238E27FC236}">
                  <a16:creationId xmlns:a16="http://schemas.microsoft.com/office/drawing/2014/main" id="{D1E4C23A-3A23-4B2E-987F-85CDB011DC0A}"/>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6" name="36 Rectángulo">
            <a:extLst>
              <a:ext uri="{FF2B5EF4-FFF2-40B4-BE49-F238E27FC236}">
                <a16:creationId xmlns:a16="http://schemas.microsoft.com/office/drawing/2014/main" id="{9A9F64CE-281E-42ED-BA3A-22A65A029D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https://en.wikipedia.org/wiki/Analytics_(ice_hockey)</a:t>
            </a:r>
          </a:p>
        </p:txBody>
      </p:sp>
      <p:sp>
        <p:nvSpPr>
          <p:cNvPr id="27" name="5 Rectángulo">
            <a:extLst>
              <a:ext uri="{FF2B5EF4-FFF2-40B4-BE49-F238E27FC236}">
                <a16:creationId xmlns:a16="http://schemas.microsoft.com/office/drawing/2014/main" id="{773B5371-C531-4F82-ACCB-248BD31728F9}"/>
              </a:ext>
            </a:extLst>
          </p:cNvPr>
          <p:cNvSpPr/>
          <p:nvPr/>
        </p:nvSpPr>
        <p:spPr bwMode="auto">
          <a:xfrm>
            <a:off x="2872730"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Corsi</a:t>
            </a:r>
            <a:endParaRPr lang="es-ES" sz="1400" b="1" baseline="30000" dirty="0">
              <a:solidFill>
                <a:schemeClr val="bg1"/>
              </a:solidFill>
            </a:endParaRPr>
          </a:p>
        </p:txBody>
      </p:sp>
      <p:sp>
        <p:nvSpPr>
          <p:cNvPr id="29" name="69 Rectángulo">
            <a:extLst>
              <a:ext uri="{FF2B5EF4-FFF2-40B4-BE49-F238E27FC236}">
                <a16:creationId xmlns:a16="http://schemas.microsoft.com/office/drawing/2014/main" id="{4BCEA053-24E7-4D62-943F-B4E465AE7323}"/>
              </a:ext>
            </a:extLst>
          </p:cNvPr>
          <p:cNvSpPr/>
          <p:nvPr/>
        </p:nvSpPr>
        <p:spPr bwMode="auto">
          <a:xfrm>
            <a:off x="4998496"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err="1">
                <a:ln>
                  <a:noFill/>
                </a:ln>
                <a:solidFill>
                  <a:schemeClr val="bg1"/>
                </a:solidFill>
                <a:latin typeface="Arial" charset="0"/>
                <a:ea typeface="ＭＳ Ｐゴシック" charset="-128"/>
                <a:cs typeface="ＭＳ Ｐゴシック" charset="-128"/>
              </a:rPr>
              <a:t>Fenwick</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0" name="8 CuadroTexto">
            <a:extLst>
              <a:ext uri="{FF2B5EF4-FFF2-40B4-BE49-F238E27FC236}">
                <a16:creationId xmlns:a16="http://schemas.microsoft.com/office/drawing/2014/main" id="{5E4FB5B0-35FC-4D33-A71A-E5766DDB8604}"/>
              </a:ext>
            </a:extLst>
          </p:cNvPr>
          <p:cNvSpPr txBox="1"/>
          <p:nvPr/>
        </p:nvSpPr>
        <p:spPr bwMode="auto">
          <a:xfrm>
            <a:off x="2801735" y="2261399"/>
            <a:ext cx="2157684"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600"/>
              </a:spcAft>
            </a:pPr>
            <a:r>
              <a:rPr lang="en-US" dirty="0">
                <a:solidFill>
                  <a:schemeClr val="tx1"/>
                </a:solidFill>
                <a:latin typeface="+mj-lt"/>
              </a:rPr>
              <a:t>Shot attempts (SAT) is the sum of shots on goal, missed shots and blocked shots.</a:t>
            </a:r>
          </a:p>
          <a:p>
            <a:pPr>
              <a:spcAft>
                <a:spcPts val="600"/>
              </a:spcAft>
            </a:pPr>
            <a:r>
              <a:rPr lang="en-US" dirty="0">
                <a:solidFill>
                  <a:schemeClr val="tx1"/>
                </a:solidFill>
                <a:latin typeface="+mj-lt"/>
              </a:rPr>
              <a:t>Used to approximate puck possession – the length of time a player's team controls the puck </a:t>
            </a:r>
          </a:p>
        </p:txBody>
      </p:sp>
      <p:sp>
        <p:nvSpPr>
          <p:cNvPr id="31" name="80 CuadroTexto">
            <a:extLst>
              <a:ext uri="{FF2B5EF4-FFF2-40B4-BE49-F238E27FC236}">
                <a16:creationId xmlns:a16="http://schemas.microsoft.com/office/drawing/2014/main" id="{F72AA0B8-390B-47FB-BC7D-CCF3279C54BF}"/>
              </a:ext>
            </a:extLst>
          </p:cNvPr>
          <p:cNvSpPr txBox="1"/>
          <p:nvPr/>
        </p:nvSpPr>
        <p:spPr bwMode="auto">
          <a:xfrm>
            <a:off x="4873240" y="2261399"/>
            <a:ext cx="2089079" cy="162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marL="171450" lvl="0" indent="-171450">
              <a:spcAft>
                <a:spcPts val="600"/>
              </a:spcAft>
              <a:buFont typeface="Arial" panose="020B0604020202020204" pitchFamily="34" charset="0"/>
              <a:buChar char="•"/>
            </a:pPr>
            <a:r>
              <a:rPr lang="en-US" sz="1050" dirty="0">
                <a:latin typeface="+mj-lt"/>
              </a:rPr>
              <a:t>Unblocked shot attempts (USAT) is a variant of </a:t>
            </a:r>
            <a:r>
              <a:rPr lang="en-US" sz="1050" dirty="0" err="1">
                <a:latin typeface="+mj-lt"/>
              </a:rPr>
              <a:t>Corsi</a:t>
            </a:r>
            <a:r>
              <a:rPr lang="en-US" sz="1050" dirty="0">
                <a:latin typeface="+mj-lt"/>
              </a:rPr>
              <a:t> that counts only shots on goal and missed shots; </a:t>
            </a:r>
            <a:r>
              <a:rPr lang="en-US" sz="1050" b="1" dirty="0">
                <a:latin typeface="+mj-lt"/>
              </a:rPr>
              <a:t>blocked shots are not included. </a:t>
            </a:r>
          </a:p>
          <a:p>
            <a:pPr marL="171450" lvl="0" indent="-171450">
              <a:spcAft>
                <a:spcPts val="600"/>
              </a:spcAft>
              <a:buFont typeface="Arial" panose="020B0604020202020204" pitchFamily="34" charset="0"/>
              <a:buChar char="•"/>
            </a:pPr>
            <a:r>
              <a:rPr lang="en-US" sz="1050" dirty="0">
                <a:latin typeface="+mj-lt"/>
              </a:rPr>
              <a:t>It is viewed as having a stronger correlation to scoring chances</a:t>
            </a:r>
          </a:p>
        </p:txBody>
      </p:sp>
      <p:sp>
        <p:nvSpPr>
          <p:cNvPr id="32" name="Oval 68">
            <a:extLst>
              <a:ext uri="{FF2B5EF4-FFF2-40B4-BE49-F238E27FC236}">
                <a16:creationId xmlns:a16="http://schemas.microsoft.com/office/drawing/2014/main" id="{9DCCD4D8-EFEF-489A-BAC0-2A58B098DE61}"/>
              </a:ext>
            </a:extLst>
          </p:cNvPr>
          <p:cNvSpPr/>
          <p:nvPr/>
        </p:nvSpPr>
        <p:spPr>
          <a:xfrm>
            <a:off x="273476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2</a:t>
            </a:r>
          </a:p>
        </p:txBody>
      </p:sp>
      <p:sp>
        <p:nvSpPr>
          <p:cNvPr id="33" name="Oval 68">
            <a:extLst>
              <a:ext uri="{FF2B5EF4-FFF2-40B4-BE49-F238E27FC236}">
                <a16:creationId xmlns:a16="http://schemas.microsoft.com/office/drawing/2014/main" id="{A6198F2A-71A6-409E-875B-60042393AF5C}"/>
              </a:ext>
            </a:extLst>
          </p:cNvPr>
          <p:cNvSpPr/>
          <p:nvPr/>
        </p:nvSpPr>
        <p:spPr>
          <a:xfrm>
            <a:off x="488247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3</a:t>
            </a:r>
          </a:p>
        </p:txBody>
      </p:sp>
      <p:sp>
        <p:nvSpPr>
          <p:cNvPr id="34" name="22 Rectángulo">
            <a:extLst>
              <a:ext uri="{FF2B5EF4-FFF2-40B4-BE49-F238E27FC236}">
                <a16:creationId xmlns:a16="http://schemas.microsoft.com/office/drawing/2014/main" id="{CFD4D9AA-1729-49D1-87A6-FDE7E23846FF}"/>
              </a:ext>
            </a:extLst>
          </p:cNvPr>
          <p:cNvSpPr/>
          <p:nvPr/>
        </p:nvSpPr>
        <p:spPr bwMode="auto">
          <a:xfrm>
            <a:off x="780728"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a:t>
            </a:r>
          </a:p>
        </p:txBody>
      </p:sp>
      <p:sp>
        <p:nvSpPr>
          <p:cNvPr id="35" name="23 CuadroTexto">
            <a:extLst>
              <a:ext uri="{FF2B5EF4-FFF2-40B4-BE49-F238E27FC236}">
                <a16:creationId xmlns:a16="http://schemas.microsoft.com/office/drawing/2014/main" id="{36BA0F78-572C-4668-A4D0-AEF7F46539C5}"/>
              </a:ext>
            </a:extLst>
          </p:cNvPr>
          <p:cNvSpPr txBox="1"/>
          <p:nvPr/>
        </p:nvSpPr>
        <p:spPr bwMode="auto">
          <a:xfrm>
            <a:off x="721874" y="2261399"/>
            <a:ext cx="211680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r>
              <a:rPr lang="en-US" dirty="0">
                <a:solidFill>
                  <a:schemeClr val="tx1"/>
                </a:solidFill>
                <a:latin typeface="+mj-lt"/>
              </a:rPr>
              <a:t>A player is given +1 if he is on the field while his team scores and -1 if the other team scores. </a:t>
            </a:r>
          </a:p>
          <a:p>
            <a:r>
              <a:rPr lang="en-US" dirty="0">
                <a:solidFill>
                  <a:schemeClr val="tx1"/>
                </a:solidFill>
                <a:latin typeface="+mj-lt"/>
              </a:rPr>
              <a:t>The difference on scores received by that player is his evaluation</a:t>
            </a:r>
          </a:p>
          <a:p>
            <a:endParaRPr lang="es-ES" dirty="0">
              <a:solidFill>
                <a:schemeClr val="tx1"/>
              </a:solidFill>
              <a:latin typeface="+mj-lt"/>
            </a:endParaRPr>
          </a:p>
        </p:txBody>
      </p:sp>
      <p:sp>
        <p:nvSpPr>
          <p:cNvPr id="36" name="Oval 68">
            <a:extLst>
              <a:ext uri="{FF2B5EF4-FFF2-40B4-BE49-F238E27FC236}">
                <a16:creationId xmlns:a16="http://schemas.microsoft.com/office/drawing/2014/main" id="{9222FD50-B7D2-4D78-B1AC-940D8AB5FC10}"/>
              </a:ext>
            </a:extLst>
          </p:cNvPr>
          <p:cNvSpPr/>
          <p:nvPr/>
        </p:nvSpPr>
        <p:spPr>
          <a:xfrm>
            <a:off x="675694"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1</a:t>
            </a:r>
          </a:p>
        </p:txBody>
      </p:sp>
      <p:sp>
        <p:nvSpPr>
          <p:cNvPr id="37" name="27 Rectángulo">
            <a:extLst>
              <a:ext uri="{FF2B5EF4-FFF2-40B4-BE49-F238E27FC236}">
                <a16:creationId xmlns:a16="http://schemas.microsoft.com/office/drawing/2014/main" id="{C8881519-1171-4F72-A960-43F3D4DD4A46}"/>
              </a:ext>
            </a:extLst>
          </p:cNvPr>
          <p:cNvSpPr/>
          <p:nvPr/>
        </p:nvSpPr>
        <p:spPr bwMode="auto">
          <a:xfrm>
            <a:off x="7072984"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ES" sz="1400" b="1" dirty="0">
                <a:solidFill>
                  <a:schemeClr val="bg1"/>
                </a:solidFill>
                <a:latin typeface="Arial" charset="0"/>
                <a:ea typeface="ＭＳ Ｐゴシック" charset="-128"/>
                <a:cs typeface="ＭＳ Ｐゴシック" charset="-128"/>
              </a:rPr>
              <a:t>PDO</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8" name="28 CuadroTexto">
            <a:extLst>
              <a:ext uri="{FF2B5EF4-FFF2-40B4-BE49-F238E27FC236}">
                <a16:creationId xmlns:a16="http://schemas.microsoft.com/office/drawing/2014/main" id="{1547C6BB-C87C-4969-A336-F5BEB507AF39}"/>
              </a:ext>
            </a:extLst>
          </p:cNvPr>
          <p:cNvSpPr txBox="1"/>
          <p:nvPr/>
        </p:nvSpPr>
        <p:spPr bwMode="auto">
          <a:xfrm>
            <a:off x="7003741" y="2261399"/>
            <a:ext cx="208846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lvl="0">
              <a:spcAft>
                <a:spcPts val="600"/>
              </a:spcAft>
            </a:pPr>
            <a:r>
              <a:rPr lang="en-US" dirty="0">
                <a:solidFill>
                  <a:srgbClr val="000000"/>
                </a:solidFill>
                <a:latin typeface="+mj-lt"/>
              </a:rPr>
              <a:t>PDO, ( SPSV%) is the sum of a team's shooting percentage and its save percentage. </a:t>
            </a:r>
          </a:p>
          <a:p>
            <a:pPr lvl="0">
              <a:spcAft>
                <a:spcPts val="600"/>
              </a:spcAft>
            </a:pPr>
            <a:r>
              <a:rPr lang="en-US" dirty="0">
                <a:solidFill>
                  <a:srgbClr val="000000"/>
                </a:solidFill>
                <a:latin typeface="+mj-lt"/>
              </a:rPr>
              <a:t>PDO is usually measured at even strength, </a:t>
            </a:r>
          </a:p>
          <a:p>
            <a:pPr lvl="0">
              <a:spcAft>
                <a:spcPts val="600"/>
              </a:spcAft>
            </a:pPr>
            <a:r>
              <a:rPr lang="en-US" dirty="0">
                <a:solidFill>
                  <a:srgbClr val="000000"/>
                </a:solidFill>
                <a:latin typeface="+mj-lt"/>
              </a:rPr>
              <a:t>is often viewed as a proxy for how lucky a team is. </a:t>
            </a:r>
          </a:p>
        </p:txBody>
      </p:sp>
      <p:sp>
        <p:nvSpPr>
          <p:cNvPr id="39" name="Oval 68">
            <a:extLst>
              <a:ext uri="{FF2B5EF4-FFF2-40B4-BE49-F238E27FC236}">
                <a16:creationId xmlns:a16="http://schemas.microsoft.com/office/drawing/2014/main" id="{E038E4C7-45E1-427A-B60A-F1C23F0FD746}"/>
              </a:ext>
            </a:extLst>
          </p:cNvPr>
          <p:cNvSpPr/>
          <p:nvPr/>
        </p:nvSpPr>
        <p:spPr>
          <a:xfrm>
            <a:off x="696679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4</a:t>
            </a:r>
          </a:p>
        </p:txBody>
      </p:sp>
      <p:sp>
        <p:nvSpPr>
          <p:cNvPr id="40" name="Rectángulo 39">
            <a:extLst>
              <a:ext uri="{FF2B5EF4-FFF2-40B4-BE49-F238E27FC236}">
                <a16:creationId xmlns:a16="http://schemas.microsoft.com/office/drawing/2014/main" id="{F8A0E9BC-5576-41CC-AB7C-3E62A81561B3}"/>
              </a:ext>
            </a:extLst>
          </p:cNvPr>
          <p:cNvSpPr/>
          <p:nvPr/>
        </p:nvSpPr>
        <p:spPr>
          <a:xfrm>
            <a:off x="2747341" y="3962112"/>
            <a:ext cx="2017969" cy="430887"/>
          </a:xfrm>
          <a:prstGeom prst="rect">
            <a:avLst/>
          </a:prstGeom>
        </p:spPr>
        <p:txBody>
          <a:bodyPr wrap="square">
            <a:spAutoFit/>
          </a:bodyPr>
          <a:lstStyle/>
          <a:p>
            <a:pPr algn="ctr"/>
            <a:r>
              <a:rPr lang="en-US" sz="1100" i="1" dirty="0" err="1">
                <a:latin typeface="Arial" panose="020B0604020202020204" pitchFamily="34" charset="0"/>
              </a:rPr>
              <a:t>Corsi</a:t>
            </a:r>
            <a:r>
              <a:rPr lang="en-US" sz="1100" i="1" dirty="0">
                <a:latin typeface="Arial" panose="020B0604020202020204" pitchFamily="34" charset="0"/>
              </a:rPr>
              <a:t> = Shot attempts FOR – Shot Attempts AGAINST</a:t>
            </a:r>
            <a:endParaRPr lang="en-US" sz="1100" b="0" i="1" dirty="0">
              <a:effectLst/>
              <a:latin typeface="Arial" panose="020B0604020202020204" pitchFamily="34" charset="0"/>
            </a:endParaRPr>
          </a:p>
        </p:txBody>
      </p:sp>
      <p:sp>
        <p:nvSpPr>
          <p:cNvPr id="41" name="Rectángulo 40">
            <a:extLst>
              <a:ext uri="{FF2B5EF4-FFF2-40B4-BE49-F238E27FC236}">
                <a16:creationId xmlns:a16="http://schemas.microsoft.com/office/drawing/2014/main" id="{8FD2D869-82EA-4E4A-B5BC-25D7F2192433}"/>
              </a:ext>
            </a:extLst>
          </p:cNvPr>
          <p:cNvSpPr/>
          <p:nvPr/>
        </p:nvSpPr>
        <p:spPr>
          <a:xfrm>
            <a:off x="6948264" y="3962112"/>
            <a:ext cx="2231871" cy="430887"/>
          </a:xfrm>
          <a:prstGeom prst="rect">
            <a:avLst/>
          </a:prstGeom>
        </p:spPr>
        <p:txBody>
          <a:bodyPr wrap="square">
            <a:spAutoFit/>
          </a:bodyPr>
          <a:lstStyle/>
          <a:p>
            <a:pPr algn="ctr"/>
            <a:r>
              <a:rPr lang="en-US" sz="1100" i="1" dirty="0">
                <a:latin typeface="Arial" panose="020B0604020202020204" pitchFamily="34" charset="0"/>
              </a:rPr>
              <a:t>PDO = Shooting Percentage + Save Percentage</a:t>
            </a:r>
            <a:endParaRPr lang="en-GB" sz="1100" i="1" dirty="0">
              <a:latin typeface="Arial" panose="020B0604020202020204" pitchFamily="34" charset="0"/>
            </a:endParaRPr>
          </a:p>
        </p:txBody>
      </p:sp>
      <p:sp>
        <p:nvSpPr>
          <p:cNvPr id="42" name="Rectángulo 41">
            <a:extLst>
              <a:ext uri="{FF2B5EF4-FFF2-40B4-BE49-F238E27FC236}">
                <a16:creationId xmlns:a16="http://schemas.microsoft.com/office/drawing/2014/main" id="{890B378E-2F2F-4FB8-B03F-CAA83EED0328}"/>
              </a:ext>
            </a:extLst>
          </p:cNvPr>
          <p:cNvSpPr/>
          <p:nvPr/>
        </p:nvSpPr>
        <p:spPr>
          <a:xfrm>
            <a:off x="968532" y="3962112"/>
            <a:ext cx="1803268" cy="430887"/>
          </a:xfrm>
          <a:prstGeom prst="rect">
            <a:avLst/>
          </a:prstGeom>
        </p:spPr>
        <p:txBody>
          <a:bodyPr wrap="square">
            <a:spAutoFit/>
          </a:bodyPr>
          <a:lstStyle/>
          <a:p>
            <a:pPr algn="ctr"/>
            <a:r>
              <a:rPr lang="en-US" sz="1100" i="1" dirty="0">
                <a:latin typeface="Arial" panose="020B0604020202020204" pitchFamily="34" charset="0"/>
              </a:rPr>
              <a:t>+/- = </a:t>
            </a:r>
            <a:r>
              <a:rPr lang="en-US" sz="1100" i="1" dirty="0" err="1">
                <a:latin typeface="Arial" panose="020B0604020202020204" pitchFamily="34" charset="0"/>
              </a:rPr>
              <a:t>GoalTeam</a:t>
            </a:r>
            <a:r>
              <a:rPr lang="en-US" sz="1100" i="1" dirty="0">
                <a:latin typeface="Arial" panose="020B0604020202020204" pitchFamily="34" charset="0"/>
              </a:rPr>
              <a:t> FOR – </a:t>
            </a:r>
            <a:r>
              <a:rPr lang="en-US" sz="1100" i="1" dirty="0" err="1">
                <a:latin typeface="Arial" panose="020B0604020202020204" pitchFamily="34" charset="0"/>
              </a:rPr>
              <a:t>GoalTeam</a:t>
            </a:r>
            <a:r>
              <a:rPr lang="en-US" sz="1100" i="1" dirty="0">
                <a:latin typeface="Arial" panose="020B0604020202020204" pitchFamily="34" charset="0"/>
              </a:rPr>
              <a:t> AGAINST</a:t>
            </a:r>
            <a:endParaRPr lang="en-US" sz="1100" b="0" i="1" dirty="0">
              <a:effectLst/>
              <a:latin typeface="Arial" panose="020B0604020202020204" pitchFamily="34" charset="0"/>
            </a:endParaRPr>
          </a:p>
        </p:txBody>
      </p:sp>
      <p:sp>
        <p:nvSpPr>
          <p:cNvPr id="43" name="Rectángulo 42">
            <a:extLst>
              <a:ext uri="{FF2B5EF4-FFF2-40B4-BE49-F238E27FC236}">
                <a16:creationId xmlns:a16="http://schemas.microsoft.com/office/drawing/2014/main" id="{08B58AD7-2937-470B-A0C8-9C3FA753A637}"/>
              </a:ext>
            </a:extLst>
          </p:cNvPr>
          <p:cNvSpPr/>
          <p:nvPr/>
        </p:nvSpPr>
        <p:spPr>
          <a:xfrm>
            <a:off x="4740851" y="3962112"/>
            <a:ext cx="2231871" cy="430887"/>
          </a:xfrm>
          <a:prstGeom prst="rect">
            <a:avLst/>
          </a:prstGeom>
        </p:spPr>
        <p:txBody>
          <a:bodyPr wrap="square">
            <a:spAutoFit/>
          </a:bodyPr>
          <a:lstStyle/>
          <a:p>
            <a:pPr algn="ctr"/>
            <a:r>
              <a:rPr lang="en-US" sz="1100" i="1" dirty="0">
                <a:latin typeface="Arial" panose="020B0604020202020204" pitchFamily="34" charset="0"/>
              </a:rPr>
              <a:t>Fenwick = Shot attempts FOR – Shot Attempts AGAINST</a:t>
            </a:r>
            <a:endParaRPr lang="en-US" sz="1100" b="0" i="1" dirty="0">
              <a:effectLst/>
              <a:latin typeface="Arial" panose="020B0604020202020204" pitchFamily="34" charset="0"/>
            </a:endParaRPr>
          </a:p>
        </p:txBody>
      </p:sp>
      <p:sp>
        <p:nvSpPr>
          <p:cNvPr id="2" name="Flecha: pentágono 1">
            <a:extLst>
              <a:ext uri="{FF2B5EF4-FFF2-40B4-BE49-F238E27FC236}">
                <a16:creationId xmlns:a16="http://schemas.microsoft.com/office/drawing/2014/main" id="{51236C59-E2A0-440A-B2FA-800E79BBAE25}"/>
              </a:ext>
            </a:extLst>
          </p:cNvPr>
          <p:cNvSpPr/>
          <p:nvPr/>
        </p:nvSpPr>
        <p:spPr bwMode="auto">
          <a:xfrm>
            <a:off x="99825" y="3893340"/>
            <a:ext cx="871775" cy="569559"/>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Formula</a:t>
            </a:r>
            <a:endParaRPr lang="en-GB" sz="1400" b="1" dirty="0">
              <a:solidFill>
                <a:schemeClr val="bg1"/>
              </a:solidFill>
              <a:latin typeface="Arial" charset="0"/>
              <a:ea typeface="ＭＳ Ｐゴシック" charset="-128"/>
            </a:endParaRPr>
          </a:p>
        </p:txBody>
      </p:sp>
      <p:sp>
        <p:nvSpPr>
          <p:cNvPr id="54" name="AutoShape 16">
            <a:extLst>
              <a:ext uri="{FF2B5EF4-FFF2-40B4-BE49-F238E27FC236}">
                <a16:creationId xmlns:a16="http://schemas.microsoft.com/office/drawing/2014/main" id="{B4DB6CEE-8DBD-4183-BCD4-0BD463317EFB}"/>
              </a:ext>
            </a:extLst>
          </p:cNvPr>
          <p:cNvSpPr>
            <a:spLocks noChangeArrowheads="1"/>
          </p:cNvSpPr>
          <p:nvPr/>
        </p:nvSpPr>
        <p:spPr bwMode="gray">
          <a:xfrm>
            <a:off x="3208052" y="4714646"/>
            <a:ext cx="144018" cy="756610"/>
          </a:xfrm>
          <a:prstGeom prst="homePlate">
            <a:avLst>
              <a:gd name="adj" fmla="val 100000"/>
            </a:avLst>
          </a:prstGeom>
          <a:solidFill>
            <a:schemeClr val="bg1">
              <a:lumMod val="75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55" name="21 Rectángulo redondeado">
            <a:extLst>
              <a:ext uri="{FF2B5EF4-FFF2-40B4-BE49-F238E27FC236}">
                <a16:creationId xmlns:a16="http://schemas.microsoft.com/office/drawing/2014/main" id="{9753172E-8F70-4703-9C93-9D0B47634318}"/>
              </a:ext>
            </a:extLst>
          </p:cNvPr>
          <p:cNvSpPr/>
          <p:nvPr/>
        </p:nvSpPr>
        <p:spPr bwMode="auto">
          <a:xfrm>
            <a:off x="663557" y="4581128"/>
            <a:ext cx="2396275" cy="928021"/>
          </a:xfrm>
          <a:prstGeom prst="roundRect">
            <a:avLst>
              <a:gd name="adj" fmla="val 80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44000" tIns="45720" rIns="144000" bIns="45720" numCol="1" rtlCol="0" anchor="ctr" anchorCtr="0" compatLnSpc="1">
            <a:prstTxWarp prst="textNoShape">
              <a:avLst/>
            </a:prstTxWarp>
          </a:bodyPr>
          <a:lstStyle/>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All measures are quite simple and straight forward</a:t>
            </a:r>
          </a:p>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How reliable are these measures?</a:t>
            </a:r>
          </a:p>
        </p:txBody>
      </p:sp>
      <p:sp>
        <p:nvSpPr>
          <p:cNvPr id="56" name="Rectangle 5">
            <a:extLst>
              <a:ext uri="{FF2B5EF4-FFF2-40B4-BE49-F238E27FC236}">
                <a16:creationId xmlns:a16="http://schemas.microsoft.com/office/drawing/2014/main" id="{572275EF-7379-4EDA-819B-6FAAFF45B75F}"/>
              </a:ext>
            </a:extLst>
          </p:cNvPr>
          <p:cNvSpPr/>
          <p:nvPr/>
        </p:nvSpPr>
        <p:spPr>
          <a:xfrm>
            <a:off x="3785773" y="4629168"/>
            <a:ext cx="3123164" cy="953721"/>
          </a:xfrm>
          <a:prstGeom prst="rect">
            <a:avLst/>
          </a:prstGeom>
          <a:ln w="3175">
            <a:noFill/>
          </a:ln>
        </p:spPr>
        <p:style>
          <a:lnRef idx="2">
            <a:schemeClr val="accent4"/>
          </a:lnRef>
          <a:fillRef idx="1">
            <a:schemeClr val="lt1"/>
          </a:fillRef>
          <a:effectRef idx="0">
            <a:schemeClr val="accent4"/>
          </a:effectRef>
          <a:fontRef idx="minor">
            <a:schemeClr val="dk1"/>
          </a:fontRef>
        </p:style>
        <p:txBody>
          <a:bodyPr wrap="square" lIns="72000" tIns="36000" rIns="36000" bIns="36000">
            <a:noAutofit/>
          </a:bodyPr>
          <a:lstStyle/>
          <a:p>
            <a:r>
              <a:rPr lang="en-US" sz="1400" b="1" dirty="0">
                <a:solidFill>
                  <a:schemeClr val="dk1"/>
                </a:solidFill>
              </a:rPr>
              <a:t>How can I create a more reliable and complex measure to see player’s evaluation by match through time ?</a:t>
            </a:r>
            <a:endParaRPr lang="en-US" sz="1400" dirty="0"/>
          </a:p>
          <a:p>
            <a:endParaRPr lang="en-US" sz="1400" b="1" dirty="0">
              <a:solidFill>
                <a:schemeClr val="dk1"/>
              </a:solidFill>
            </a:endParaRPr>
          </a:p>
          <a:p>
            <a:endParaRPr lang="en-US" sz="1400" b="1" dirty="0">
              <a:solidFill>
                <a:schemeClr val="dk1"/>
              </a:solidFill>
            </a:endParaRPr>
          </a:p>
        </p:txBody>
      </p:sp>
      <p:pic>
        <p:nvPicPr>
          <p:cNvPr id="58" name="Picture 4" descr="http://windessa.com/wp-content/themes/windessa/img/featured-windessa-home.png">
            <a:extLst>
              <a:ext uri="{FF2B5EF4-FFF2-40B4-BE49-F238E27FC236}">
                <a16:creationId xmlns:a16="http://schemas.microsoft.com/office/drawing/2014/main" id="{5750D565-257D-417E-95A9-5712A75CCF6C}"/>
              </a:ext>
            </a:extLst>
          </p:cNvPr>
          <p:cNvPicPr preferRelativeResize="0">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400857" y="4820489"/>
            <a:ext cx="505252" cy="774789"/>
          </a:xfrm>
          <a:prstGeom prst="rect">
            <a:avLst/>
          </a:prstGeom>
          <a:noFill/>
          <a:extLst>
            <a:ext uri="{909E8E84-426E-40DD-AFC4-6F175D3DCCD1}">
              <a14:hiddenFill xmlns:a14="http://schemas.microsoft.com/office/drawing/2010/main">
                <a:solidFill>
                  <a:srgbClr val="FFFFFF"/>
                </a:solidFill>
              </a14:hiddenFill>
            </a:ext>
          </a:extLst>
        </p:spPr>
      </p:pic>
      <p:sp>
        <p:nvSpPr>
          <p:cNvPr id="59" name="126 Rectángulo">
            <a:extLst>
              <a:ext uri="{FF2B5EF4-FFF2-40B4-BE49-F238E27FC236}">
                <a16:creationId xmlns:a16="http://schemas.microsoft.com/office/drawing/2014/main" id="{F326D5A7-C0CB-4FCC-B085-29A671AAA9CF}"/>
              </a:ext>
            </a:extLst>
          </p:cNvPr>
          <p:cNvSpPr/>
          <p:nvPr/>
        </p:nvSpPr>
        <p:spPr>
          <a:xfrm flipH="1">
            <a:off x="3674833" y="4503438"/>
            <a:ext cx="3246928" cy="1170643"/>
          </a:xfrm>
          <a:prstGeom prst="rect">
            <a:avLst/>
          </a:prstGeom>
          <a:noFill/>
          <a:ln w="1905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pic>
        <p:nvPicPr>
          <p:cNvPr id="60" name="Picture 49">
            <a:extLst>
              <a:ext uri="{FF2B5EF4-FFF2-40B4-BE49-F238E27FC236}">
                <a16:creationId xmlns:a16="http://schemas.microsoft.com/office/drawing/2014/main" id="{913142C8-6BB1-4ED6-8800-1AE94DD0776E}"/>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411" y="4293096"/>
            <a:ext cx="617189" cy="43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Rectangle 13">
            <a:extLst>
              <a:ext uri="{FF2B5EF4-FFF2-40B4-BE49-F238E27FC236}">
                <a16:creationId xmlns:a16="http://schemas.microsoft.com/office/drawing/2014/main" id="{D73463C7-8E8D-48A5-A502-5A9D39A65EFB}"/>
              </a:ext>
            </a:extLst>
          </p:cNvPr>
          <p:cNvSpPr/>
          <p:nvPr/>
        </p:nvSpPr>
        <p:spPr bwMode="auto">
          <a:xfrm>
            <a:off x="4932040" y="5373216"/>
            <a:ext cx="1778346" cy="4528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951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362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71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1181100"/>
          </a:xfrm>
        </p:spPr>
        <p:txBody>
          <a:bodyPr/>
          <a:lstStyle/>
          <a:p>
            <a:r>
              <a:rPr lang="en-GB" dirty="0"/>
              <a:t>THE OBJECTIVE OF THE THESIS IS BEING ABLE TO EVALUATE PLAYERS THROUGH TIME TO HIRE/FIRE/MAINTAIN THEM</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Objective</a:t>
            </a:r>
          </a:p>
        </p:txBody>
      </p:sp>
      <p:sp>
        <p:nvSpPr>
          <p:cNvPr id="5" name="Rectángulo 4">
            <a:extLst>
              <a:ext uri="{FF2B5EF4-FFF2-40B4-BE49-F238E27FC236}">
                <a16:creationId xmlns:a16="http://schemas.microsoft.com/office/drawing/2014/main" id="{FD165EC6-19DC-44FE-B2D6-4DB39E842B2E}"/>
              </a:ext>
            </a:extLst>
          </p:cNvPr>
          <p:cNvSpPr/>
          <p:nvPr/>
        </p:nvSpPr>
        <p:spPr>
          <a:xfrm>
            <a:off x="1383160" y="3875611"/>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What is the MDP valuation of each player of the NHL league per match ? </a:t>
            </a:r>
          </a:p>
        </p:txBody>
      </p:sp>
      <p:pic>
        <p:nvPicPr>
          <p:cNvPr id="8" name="Imagen 7">
            <a:extLst>
              <a:ext uri="{FF2B5EF4-FFF2-40B4-BE49-F238E27FC236}">
                <a16:creationId xmlns:a16="http://schemas.microsoft.com/office/drawing/2014/main" id="{CF3E07C8-4C01-4B32-AFBD-C3D40EFF8344}"/>
              </a:ext>
            </a:extLst>
          </p:cNvPr>
          <p:cNvPicPr>
            <a:picLocks noChangeAspect="1"/>
          </p:cNvPicPr>
          <p:nvPr/>
        </p:nvPicPr>
        <p:blipFill>
          <a:blip r:embed="rId9"/>
          <a:stretch>
            <a:fillRect/>
          </a:stretch>
        </p:blipFill>
        <p:spPr>
          <a:xfrm>
            <a:off x="5259171" y="1101080"/>
            <a:ext cx="3586267" cy="2535259"/>
          </a:xfrm>
          <a:prstGeom prst="rect">
            <a:avLst/>
          </a:prstGeom>
        </p:spPr>
      </p:pic>
      <p:pic>
        <p:nvPicPr>
          <p:cNvPr id="11" name="Imagen 10">
            <a:extLst>
              <a:ext uri="{FF2B5EF4-FFF2-40B4-BE49-F238E27FC236}">
                <a16:creationId xmlns:a16="http://schemas.microsoft.com/office/drawing/2014/main" id="{88C26DF8-98F9-4A36-A4B9-89C8E4027D15}"/>
              </a:ext>
            </a:extLst>
          </p:cNvPr>
          <p:cNvPicPr>
            <a:picLocks noChangeAspect="1"/>
          </p:cNvPicPr>
          <p:nvPr/>
        </p:nvPicPr>
        <p:blipFill>
          <a:blip r:embed="rId10"/>
          <a:stretch>
            <a:fillRect/>
          </a:stretch>
        </p:blipFill>
        <p:spPr>
          <a:xfrm>
            <a:off x="5431435" y="3834479"/>
            <a:ext cx="3241740" cy="2291700"/>
          </a:xfrm>
          <a:prstGeom prst="rect">
            <a:avLst/>
          </a:prstGeom>
        </p:spPr>
      </p:pic>
      <p:sp>
        <p:nvSpPr>
          <p:cNvPr id="14" name="10 Elipse">
            <a:extLst>
              <a:ext uri="{FF2B5EF4-FFF2-40B4-BE49-F238E27FC236}">
                <a16:creationId xmlns:a16="http://schemas.microsoft.com/office/drawing/2014/main" id="{B2DC5D43-2FD9-459E-8026-C8DE768BED0F}"/>
              </a:ext>
            </a:extLst>
          </p:cNvPr>
          <p:cNvSpPr/>
          <p:nvPr/>
        </p:nvSpPr>
        <p:spPr bwMode="auto">
          <a:xfrm>
            <a:off x="380149" y="1529036"/>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6 CuadroTexto">
            <a:extLst>
              <a:ext uri="{FF2B5EF4-FFF2-40B4-BE49-F238E27FC236}">
                <a16:creationId xmlns:a16="http://schemas.microsoft.com/office/drawing/2014/main" id="{7684FA4D-7DA8-4F35-919E-0322D9BFB71B}"/>
              </a:ext>
            </a:extLst>
          </p:cNvPr>
          <p:cNvSpPr txBox="1"/>
          <p:nvPr/>
        </p:nvSpPr>
        <p:spPr bwMode="auto">
          <a:xfrm>
            <a:off x="332347" y="1529036"/>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091F8E76-7F36-451D-9ED9-88B21E38B792}"/>
              </a:ext>
            </a:extLst>
          </p:cNvPr>
          <p:cNvSpPr/>
          <p:nvPr/>
        </p:nvSpPr>
        <p:spPr bwMode="auto">
          <a:xfrm rot="5400000">
            <a:off x="625596" y="1276337"/>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7" name="18 Elipse">
            <a:extLst>
              <a:ext uri="{FF2B5EF4-FFF2-40B4-BE49-F238E27FC236}">
                <a16:creationId xmlns:a16="http://schemas.microsoft.com/office/drawing/2014/main" id="{075A93DB-1E2F-451B-A7E2-67E444211573}"/>
              </a:ext>
            </a:extLst>
          </p:cNvPr>
          <p:cNvSpPr/>
          <p:nvPr/>
        </p:nvSpPr>
        <p:spPr bwMode="auto">
          <a:xfrm>
            <a:off x="385040" y="2718233"/>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19 CuadroTexto">
            <a:extLst>
              <a:ext uri="{FF2B5EF4-FFF2-40B4-BE49-F238E27FC236}">
                <a16:creationId xmlns:a16="http://schemas.microsoft.com/office/drawing/2014/main" id="{74B850A3-44D5-4377-964E-831F7E7198A7}"/>
              </a:ext>
            </a:extLst>
          </p:cNvPr>
          <p:cNvSpPr txBox="1"/>
          <p:nvPr/>
        </p:nvSpPr>
        <p:spPr bwMode="auto">
          <a:xfrm>
            <a:off x="361006" y="271823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0497B682-B6C5-44EA-A466-0014A614A90C}"/>
              </a:ext>
            </a:extLst>
          </p:cNvPr>
          <p:cNvSpPr/>
          <p:nvPr/>
        </p:nvSpPr>
        <p:spPr bwMode="auto">
          <a:xfrm rot="5400000">
            <a:off x="630488" y="2465534"/>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21 Elipse">
            <a:extLst>
              <a:ext uri="{FF2B5EF4-FFF2-40B4-BE49-F238E27FC236}">
                <a16:creationId xmlns:a16="http://schemas.microsoft.com/office/drawing/2014/main" id="{8D5A0C04-3AB9-4602-B820-230666F18911}"/>
              </a:ext>
            </a:extLst>
          </p:cNvPr>
          <p:cNvSpPr/>
          <p:nvPr/>
        </p:nvSpPr>
        <p:spPr bwMode="auto">
          <a:xfrm>
            <a:off x="396924" y="387561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22 CuadroTexto">
            <a:extLst>
              <a:ext uri="{FF2B5EF4-FFF2-40B4-BE49-F238E27FC236}">
                <a16:creationId xmlns:a16="http://schemas.microsoft.com/office/drawing/2014/main" id="{E8279426-12EF-4182-8CD8-C4ADB69F12C6}"/>
              </a:ext>
            </a:extLst>
          </p:cNvPr>
          <p:cNvSpPr txBox="1"/>
          <p:nvPr/>
        </p:nvSpPr>
        <p:spPr bwMode="auto">
          <a:xfrm>
            <a:off x="349122" y="387561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F5C69AD2-087E-4763-AB14-C44990EB60F9}"/>
              </a:ext>
            </a:extLst>
          </p:cNvPr>
          <p:cNvSpPr/>
          <p:nvPr/>
        </p:nvSpPr>
        <p:spPr bwMode="auto">
          <a:xfrm rot="5400000">
            <a:off x="630488" y="3668438"/>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3" name="Rectángulo 73">
            <a:extLst>
              <a:ext uri="{FF2B5EF4-FFF2-40B4-BE49-F238E27FC236}">
                <a16:creationId xmlns:a16="http://schemas.microsoft.com/office/drawing/2014/main" id="{F57A1419-4E77-4383-8C32-5BAB2F5AB452}"/>
              </a:ext>
            </a:extLst>
          </p:cNvPr>
          <p:cNvSpPr/>
          <p:nvPr/>
        </p:nvSpPr>
        <p:spPr bwMode="auto">
          <a:xfrm rot="5400000">
            <a:off x="649358" y="481393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B2E522FE-2678-4FAA-A5DF-F2BF0D2CCC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B8443916-69E9-426A-8854-3D4669C73FBA}"/>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4</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EE02089-975E-40F6-A4BD-CF06BAD34F2B}"/>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28">
            <a:extLst>
              <a:ext uri="{FF2B5EF4-FFF2-40B4-BE49-F238E27FC236}">
                <a16:creationId xmlns:a16="http://schemas.microsoft.com/office/drawing/2014/main" id="{510003C7-4753-4476-8847-8512492926EF}"/>
              </a:ext>
            </a:extLst>
          </p:cNvPr>
          <p:cNvSpPr/>
          <p:nvPr/>
        </p:nvSpPr>
        <p:spPr>
          <a:xfrm>
            <a:off x="1383160" y="1514775"/>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does a MDP/RL is used to evaluate actions under certain time-series events ? </a:t>
            </a:r>
          </a:p>
        </p:txBody>
      </p:sp>
      <p:sp>
        <p:nvSpPr>
          <p:cNvPr id="30" name="Rectángulo 29">
            <a:extLst>
              <a:ext uri="{FF2B5EF4-FFF2-40B4-BE49-F238E27FC236}">
                <a16:creationId xmlns:a16="http://schemas.microsoft.com/office/drawing/2014/main" id="{7D1355F8-3BFF-473E-B4D1-9106C43339D7}"/>
              </a:ext>
            </a:extLst>
          </p:cNvPr>
          <p:cNvSpPr/>
          <p:nvPr/>
        </p:nvSpPr>
        <p:spPr>
          <a:xfrm>
            <a:off x="1383160" y="2718233"/>
            <a:ext cx="3196730"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can I store time series data for the usage of a MDP? </a:t>
            </a:r>
          </a:p>
        </p:txBody>
      </p:sp>
      <p:sp>
        <p:nvSpPr>
          <p:cNvPr id="31" name="Rectángulo 30">
            <a:extLst>
              <a:ext uri="{FF2B5EF4-FFF2-40B4-BE49-F238E27FC236}">
                <a16:creationId xmlns:a16="http://schemas.microsoft.com/office/drawing/2014/main" id="{6ABDDEC0-7B19-4DC7-AB6C-89E07FDB1D78}"/>
              </a:ext>
            </a:extLst>
          </p:cNvPr>
          <p:cNvSpPr/>
          <p:nvPr/>
        </p:nvSpPr>
        <p:spPr>
          <a:xfrm>
            <a:off x="1383160" y="5091414"/>
            <a:ext cx="3783497"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Is there a way to use a MDP to create a metric for evaluation of players for hiring/maintaining/ﬁring?</a:t>
            </a:r>
          </a:p>
        </p:txBody>
      </p:sp>
      <p:grpSp>
        <p:nvGrpSpPr>
          <p:cNvPr id="32" name="71 Grupo">
            <a:extLst>
              <a:ext uri="{FF2B5EF4-FFF2-40B4-BE49-F238E27FC236}">
                <a16:creationId xmlns:a16="http://schemas.microsoft.com/office/drawing/2014/main" id="{8E585C95-5FDC-429F-B407-C6E4D16CAC8C}"/>
              </a:ext>
            </a:extLst>
          </p:cNvPr>
          <p:cNvGrpSpPr/>
          <p:nvPr/>
        </p:nvGrpSpPr>
        <p:grpSpPr>
          <a:xfrm rot="931530">
            <a:off x="7405511" y="1409445"/>
            <a:ext cx="935984" cy="315875"/>
            <a:chOff x="7473280" y="765336"/>
            <a:chExt cx="1710118" cy="485022"/>
          </a:xfrm>
        </p:grpSpPr>
        <p:sp>
          <p:nvSpPr>
            <p:cNvPr id="33" name="Text Box 11">
              <a:extLst>
                <a:ext uri="{FF2B5EF4-FFF2-40B4-BE49-F238E27FC236}">
                  <a16:creationId xmlns:a16="http://schemas.microsoft.com/office/drawing/2014/main" id="{53822D44-F2F4-4B4C-83B5-2689D0B2D9E6}"/>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4" name="Line 13">
              <a:extLst>
                <a:ext uri="{FF2B5EF4-FFF2-40B4-BE49-F238E27FC236}">
                  <a16:creationId xmlns:a16="http://schemas.microsoft.com/office/drawing/2014/main" id="{1782B853-950C-4FBC-9D33-400F6DC85F81}"/>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5" name="Line 14">
              <a:extLst>
                <a:ext uri="{FF2B5EF4-FFF2-40B4-BE49-F238E27FC236}">
                  <a16:creationId xmlns:a16="http://schemas.microsoft.com/office/drawing/2014/main" id="{9F628958-110F-464F-BFD7-3CC0CD2E210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36" name="71 Grupo">
            <a:extLst>
              <a:ext uri="{FF2B5EF4-FFF2-40B4-BE49-F238E27FC236}">
                <a16:creationId xmlns:a16="http://schemas.microsoft.com/office/drawing/2014/main" id="{7EA5CDEF-F05E-4A24-89EB-0205BFCA94CC}"/>
              </a:ext>
            </a:extLst>
          </p:cNvPr>
          <p:cNvGrpSpPr/>
          <p:nvPr/>
        </p:nvGrpSpPr>
        <p:grpSpPr>
          <a:xfrm rot="931530">
            <a:off x="7405511" y="3948648"/>
            <a:ext cx="935984" cy="315875"/>
            <a:chOff x="7473280" y="765336"/>
            <a:chExt cx="1710118" cy="485022"/>
          </a:xfrm>
        </p:grpSpPr>
        <p:sp>
          <p:nvSpPr>
            <p:cNvPr id="37" name="Text Box 11">
              <a:extLst>
                <a:ext uri="{FF2B5EF4-FFF2-40B4-BE49-F238E27FC236}">
                  <a16:creationId xmlns:a16="http://schemas.microsoft.com/office/drawing/2014/main" id="{1BAE805E-6949-427E-BDEC-A8D0843485DE}"/>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8" name="Line 13">
              <a:extLst>
                <a:ext uri="{FF2B5EF4-FFF2-40B4-BE49-F238E27FC236}">
                  <a16:creationId xmlns:a16="http://schemas.microsoft.com/office/drawing/2014/main" id="{3EC843BA-453B-4D17-8E4C-F410A78F5DEC}"/>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9" name="Line 14">
              <a:extLst>
                <a:ext uri="{FF2B5EF4-FFF2-40B4-BE49-F238E27FC236}">
                  <a16:creationId xmlns:a16="http://schemas.microsoft.com/office/drawing/2014/main" id="{207F4074-56E3-42CB-B33D-39755F68AF62}"/>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40" name="71 Grupo">
            <a:extLst>
              <a:ext uri="{FF2B5EF4-FFF2-40B4-BE49-F238E27FC236}">
                <a16:creationId xmlns:a16="http://schemas.microsoft.com/office/drawing/2014/main" id="{3C2F0149-5632-4AE8-9310-BA390D1BF931}"/>
              </a:ext>
            </a:extLst>
          </p:cNvPr>
          <p:cNvGrpSpPr/>
          <p:nvPr/>
        </p:nvGrpSpPr>
        <p:grpSpPr>
          <a:xfrm rot="1992890">
            <a:off x="1311097" y="3168437"/>
            <a:ext cx="7372911" cy="593973"/>
            <a:chOff x="7473280" y="765336"/>
            <a:chExt cx="1710118" cy="557775"/>
          </a:xfrm>
        </p:grpSpPr>
        <p:sp>
          <p:nvSpPr>
            <p:cNvPr id="41" name="Text Box 11">
              <a:extLst>
                <a:ext uri="{FF2B5EF4-FFF2-40B4-BE49-F238E27FC236}">
                  <a16:creationId xmlns:a16="http://schemas.microsoft.com/office/drawing/2014/main" id="{FC480B2B-7138-40DD-9A4F-F49922EFEA98}"/>
                </a:ext>
              </a:extLst>
            </p:cNvPr>
            <p:cNvSpPr txBox="1">
              <a:spLocks noChangeArrowheads="1"/>
            </p:cNvSpPr>
            <p:nvPr/>
          </p:nvSpPr>
          <p:spPr bwMode="auto">
            <a:xfrm>
              <a:off x="7473280" y="818358"/>
              <a:ext cx="1709355" cy="456251"/>
            </a:xfrm>
            <a:prstGeom prst="rect">
              <a:avLst/>
            </a:prstGeom>
            <a:solidFill>
              <a:schemeClr val="bg1"/>
            </a:solidFill>
            <a:ln w="9525">
              <a:noFill/>
              <a:miter lim="800000"/>
              <a:headEnd/>
              <a:tailEnd/>
            </a:ln>
            <a:effectLst/>
          </p:spPr>
          <p:txBody>
            <a:bodyPr lIns="0" tIns="0" rIns="0" bIns="0" anchor="ctr"/>
            <a:lstStyle/>
            <a:p>
              <a:pPr algn="ctr"/>
              <a:r>
                <a:rPr lang="en-US" sz="2800" b="1" dirty="0">
                  <a:solidFill>
                    <a:srgbClr val="FF0000"/>
                  </a:solidFill>
                </a:rPr>
                <a:t>ANY MORE IDEAS ??</a:t>
              </a:r>
            </a:p>
          </p:txBody>
        </p:sp>
        <p:sp>
          <p:nvSpPr>
            <p:cNvPr id="42" name="Line 13">
              <a:extLst>
                <a:ext uri="{FF2B5EF4-FFF2-40B4-BE49-F238E27FC236}">
                  <a16:creationId xmlns:a16="http://schemas.microsoft.com/office/drawing/2014/main" id="{AA249E5E-CD39-4204-B4BE-6A46F677A53B}"/>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4000">
                <a:solidFill>
                  <a:srgbClr val="FF0000"/>
                </a:solidFill>
              </a:endParaRPr>
            </a:p>
          </p:txBody>
        </p:sp>
        <p:sp>
          <p:nvSpPr>
            <p:cNvPr id="43" name="Line 14">
              <a:extLst>
                <a:ext uri="{FF2B5EF4-FFF2-40B4-BE49-F238E27FC236}">
                  <a16:creationId xmlns:a16="http://schemas.microsoft.com/office/drawing/2014/main" id="{5A34F688-DB56-44CF-979E-640497FAE476}"/>
                </a:ext>
              </a:extLst>
            </p:cNvPr>
            <p:cNvSpPr>
              <a:spLocks noChangeShapeType="1"/>
            </p:cNvSpPr>
            <p:nvPr/>
          </p:nvSpPr>
          <p:spPr bwMode="auto">
            <a:xfrm>
              <a:off x="7473280" y="1323111"/>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4000">
                <a:solidFill>
                  <a:srgbClr val="FF0000"/>
                </a:solidFill>
              </a:endParaRPr>
            </a:p>
          </p:txBody>
        </p:sp>
      </p:grpSp>
    </p:spTree>
    <p:extLst>
      <p:ext uri="{BB962C8B-B14F-4D97-AF65-F5344CB8AC3E}">
        <p14:creationId xmlns:p14="http://schemas.microsoft.com/office/powerpoint/2010/main" val="4633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3001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69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USED IS A NHL RELATIONAL DATASET  </a:t>
            </a:r>
            <a:r>
              <a:rPr lang="en-US" dirty="0"/>
              <a:t>CONTAINING COMPLETE 2007-2014 SEASONS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pic>
        <p:nvPicPr>
          <p:cNvPr id="5" name="Imagen 4">
            <a:extLst>
              <a:ext uri="{FF2B5EF4-FFF2-40B4-BE49-F238E27FC236}">
                <a16:creationId xmlns:a16="http://schemas.microsoft.com/office/drawing/2014/main" id="{A1CB9878-B632-4AD1-A6CD-7DCD172218D0}"/>
              </a:ext>
            </a:extLst>
          </p:cNvPr>
          <p:cNvPicPr>
            <a:picLocks noChangeAspect="1"/>
          </p:cNvPicPr>
          <p:nvPr/>
        </p:nvPicPr>
        <p:blipFill>
          <a:blip r:embed="rId9"/>
          <a:stretch>
            <a:fillRect/>
          </a:stretch>
        </p:blipFill>
        <p:spPr>
          <a:xfrm>
            <a:off x="5202691" y="1474263"/>
            <a:ext cx="3905813" cy="1181099"/>
          </a:xfrm>
          <a:prstGeom prst="rect">
            <a:avLst/>
          </a:prstGeom>
        </p:spPr>
      </p:pic>
      <p:pic>
        <p:nvPicPr>
          <p:cNvPr id="7" name="Imagen 6">
            <a:extLst>
              <a:ext uri="{FF2B5EF4-FFF2-40B4-BE49-F238E27FC236}">
                <a16:creationId xmlns:a16="http://schemas.microsoft.com/office/drawing/2014/main" id="{885E2BC9-30C2-41EF-A43A-923EB146F73D}"/>
              </a:ext>
            </a:extLst>
          </p:cNvPr>
          <p:cNvPicPr>
            <a:picLocks noChangeAspect="1"/>
          </p:cNvPicPr>
          <p:nvPr/>
        </p:nvPicPr>
        <p:blipFill>
          <a:blip r:embed="rId10"/>
          <a:stretch>
            <a:fillRect/>
          </a:stretch>
        </p:blipFill>
        <p:spPr>
          <a:xfrm>
            <a:off x="5795630" y="2876680"/>
            <a:ext cx="2688261" cy="1576769"/>
          </a:xfrm>
          <a:prstGeom prst="rect">
            <a:avLst/>
          </a:prstGeom>
        </p:spPr>
      </p:pic>
      <p:grpSp>
        <p:nvGrpSpPr>
          <p:cNvPr id="8" name="Grupo 7">
            <a:extLst>
              <a:ext uri="{FF2B5EF4-FFF2-40B4-BE49-F238E27FC236}">
                <a16:creationId xmlns:a16="http://schemas.microsoft.com/office/drawing/2014/main" id="{5B6F877B-D132-454B-A450-E5F87EFB0471}"/>
              </a:ext>
            </a:extLst>
          </p:cNvPr>
          <p:cNvGrpSpPr/>
          <p:nvPr/>
        </p:nvGrpSpPr>
        <p:grpSpPr>
          <a:xfrm>
            <a:off x="178136" y="1268760"/>
            <a:ext cx="5257959" cy="4806628"/>
            <a:chOff x="178137" y="2000264"/>
            <a:chExt cx="4023976" cy="4075124"/>
          </a:xfrm>
        </p:grpSpPr>
        <p:sp>
          <p:nvSpPr>
            <p:cNvPr id="12" name="26 Rectángulo redondeado">
              <a:extLst>
                <a:ext uri="{FF2B5EF4-FFF2-40B4-BE49-F238E27FC236}">
                  <a16:creationId xmlns:a16="http://schemas.microsoft.com/office/drawing/2014/main" id="{6F931E07-1151-40C3-9457-C8CB592C82CA}"/>
                </a:ext>
              </a:extLst>
            </p:cNvPr>
            <p:cNvSpPr/>
            <p:nvPr/>
          </p:nvSpPr>
          <p:spPr bwMode="auto">
            <a:xfrm>
              <a:off x="255499" y="2000264"/>
              <a:ext cx="3144109" cy="4075124"/>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343681" y="2231177"/>
              <a:ext cx="1592836" cy="3731473"/>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134091" y="2358392"/>
              <a:ext cx="2068022" cy="684000"/>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Relational database with 2,827,467 play-by-play events recorded by the NHL</a:t>
              </a:r>
            </a:p>
          </p:txBody>
        </p:sp>
        <p:sp>
          <p:nvSpPr>
            <p:cNvPr id="18" name="34 Más">
              <a:extLst>
                <a:ext uri="{FF2B5EF4-FFF2-40B4-BE49-F238E27FC236}">
                  <a16:creationId xmlns:a16="http://schemas.microsoft.com/office/drawing/2014/main" id="{A785AEF3-DE00-4D3F-A797-7986D75B1C28}"/>
                </a:ext>
              </a:extLst>
            </p:cNvPr>
            <p:cNvSpPr/>
            <p:nvPr/>
          </p:nvSpPr>
          <p:spPr bwMode="auto">
            <a:xfrm>
              <a:off x="2647553" y="3038103"/>
              <a:ext cx="388189" cy="365174"/>
            </a:xfrm>
            <a:prstGeom prst="mathPlus">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pSp>
          <p:nvGrpSpPr>
            <p:cNvPr id="22" name="33 Grupo">
              <a:extLst>
                <a:ext uri="{FF2B5EF4-FFF2-40B4-BE49-F238E27FC236}">
                  <a16:creationId xmlns:a16="http://schemas.microsoft.com/office/drawing/2014/main" id="{9010F172-A4B8-4652-912A-E1491A013612}"/>
                </a:ext>
              </a:extLst>
            </p:cNvPr>
            <p:cNvGrpSpPr>
              <a:grpSpLocks noChangeAspect="1"/>
            </p:cNvGrpSpPr>
            <p:nvPr/>
          </p:nvGrpSpPr>
          <p:grpSpPr>
            <a:xfrm>
              <a:off x="3641920" y="4009296"/>
              <a:ext cx="426390" cy="288804"/>
              <a:chOff x="108259" y="5073099"/>
              <a:chExt cx="1275754" cy="864097"/>
            </a:xfrm>
          </p:grpSpPr>
          <p:pic>
            <p:nvPicPr>
              <p:cNvPr id="23" name="37 Imagen" descr="noun_31150_cc.png">
                <a:extLst>
                  <a:ext uri="{FF2B5EF4-FFF2-40B4-BE49-F238E27FC236}">
                    <a16:creationId xmlns:a16="http://schemas.microsoft.com/office/drawing/2014/main" id="{BCE3807B-C576-4F8B-AA0A-402B4D1589AF}"/>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108259" y="5073099"/>
                <a:ext cx="1275754" cy="864097"/>
              </a:xfrm>
              <a:prstGeom prst="rect">
                <a:avLst/>
              </a:prstGeom>
            </p:spPr>
          </p:pic>
          <p:pic>
            <p:nvPicPr>
              <p:cNvPr id="24" name="Picture 2" descr="http://sofia2.com/img/logo_sofia2.png">
                <a:extLst>
                  <a:ext uri="{FF2B5EF4-FFF2-40B4-BE49-F238E27FC236}">
                    <a16:creationId xmlns:a16="http://schemas.microsoft.com/office/drawing/2014/main" id="{3FD8F138-8308-4F05-A7C2-8BC63CE591F8}"/>
                  </a:ext>
                </a:extLst>
              </p:cNvPr>
              <p:cNvPicPr>
                <a:picLocks noChangeAspect="1" noChangeArrowheads="1"/>
              </p:cNvPicPr>
              <p:nvPr/>
            </p:nvPicPr>
            <p:blipFill>
              <a:blip r:embed="rId12" cstate="email"/>
              <a:srcRect/>
              <a:stretch>
                <a:fillRect/>
              </a:stretch>
            </p:blipFill>
            <p:spPr bwMode="auto">
              <a:xfrm>
                <a:off x="400110" y="5515298"/>
                <a:ext cx="693831" cy="294878"/>
              </a:xfrm>
              <a:prstGeom prst="rect">
                <a:avLst/>
              </a:prstGeom>
              <a:noFill/>
            </p:spPr>
          </p:pic>
        </p:grpSp>
        <p:sp>
          <p:nvSpPr>
            <p:cNvPr id="26" name="41 Más">
              <a:extLst>
                <a:ext uri="{FF2B5EF4-FFF2-40B4-BE49-F238E27FC236}">
                  <a16:creationId xmlns:a16="http://schemas.microsoft.com/office/drawing/2014/main" id="{C6FCBBB5-8E80-4EE8-9C8C-B381EA767CB1}"/>
                </a:ext>
              </a:extLst>
            </p:cNvPr>
            <p:cNvSpPr/>
            <p:nvPr/>
          </p:nvSpPr>
          <p:spPr bwMode="auto">
            <a:xfrm>
              <a:off x="2647553" y="4173298"/>
              <a:ext cx="388189" cy="365174"/>
            </a:xfrm>
            <a:prstGeom prst="mathPlus">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7" name="45 Rectángulo redondeado">
              <a:extLst>
                <a:ext uri="{FF2B5EF4-FFF2-40B4-BE49-F238E27FC236}">
                  <a16:creationId xmlns:a16="http://schemas.microsoft.com/office/drawing/2014/main" id="{49A3B9CA-0E0F-4CE0-9D5C-26FA2AB2266E}"/>
                </a:ext>
              </a:extLst>
            </p:cNvPr>
            <p:cNvSpPr/>
            <p:nvPr/>
          </p:nvSpPr>
          <p:spPr bwMode="auto">
            <a:xfrm>
              <a:off x="2134091" y="3429001"/>
              <a:ext cx="2068022" cy="2533650"/>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a:buFont typeface="Wingdings" panose="05000000000000000000" pitchFamily="2" charset="2"/>
                <a:buChar char="Ø"/>
              </a:pPr>
              <a:r>
                <a:rPr lang="en-GB" sz="1200" dirty="0">
                  <a:solidFill>
                    <a:schemeClr val="bg1"/>
                  </a:solidFill>
                  <a:latin typeface="+mj-lt"/>
                </a:rPr>
                <a:t>An Action Event represents those events performed by players, whereas Start/End events are events that stop time not performed by players. </a:t>
              </a:r>
            </a:p>
            <a:p>
              <a:pPr marL="171450" indent="-171450">
                <a:buFont typeface="Wingdings" panose="05000000000000000000" pitchFamily="2" charset="2"/>
                <a:buChar char="Ø"/>
              </a:pPr>
              <a:r>
                <a:rPr lang="en-GB" sz="1200" dirty="0">
                  <a:solidFill>
                    <a:schemeClr val="bg1"/>
                  </a:solidFill>
                  <a:latin typeface="+mj-lt"/>
                </a:rPr>
                <a:t>Time-series Datasets: each time event is continuous of another time event. </a:t>
              </a:r>
            </a:p>
            <a:p>
              <a:pPr marL="171450" indent="-171450">
                <a:buFont typeface="Wingdings" panose="05000000000000000000" pitchFamily="2" charset="2"/>
                <a:buChar char="Ø"/>
              </a:pPr>
              <a:r>
                <a:rPr lang="en-GB" sz="1200" dirty="0">
                  <a:solidFill>
                    <a:schemeClr val="bg1"/>
                  </a:solidFill>
                  <a:latin typeface="+mj-lt"/>
                </a:rPr>
                <a:t>Each event has an action associated </a:t>
              </a:r>
            </a:p>
            <a:p>
              <a:pPr marL="265113" indent="-171450">
                <a:buFont typeface="Arial" panose="020B0604020202020204" pitchFamily="34" charset="0"/>
                <a:buChar char="•"/>
              </a:pPr>
              <a:r>
                <a:rPr lang="en-GB" sz="1200" dirty="0">
                  <a:solidFill>
                    <a:schemeClr val="bg1"/>
                  </a:solidFill>
                  <a:latin typeface="+mj-lt"/>
                  <a:ea typeface="ＭＳ Ｐゴシック" charset="-128"/>
                </a:rPr>
                <a:t>Zone (Home, Neutral, Away) </a:t>
              </a:r>
            </a:p>
            <a:p>
              <a:pPr marL="265113" indent="-171450">
                <a:buFont typeface="Arial" panose="020B0604020202020204" pitchFamily="34" charset="0"/>
                <a:buChar char="•"/>
              </a:pPr>
              <a:r>
                <a:rPr lang="en-GB" sz="1200" dirty="0">
                  <a:solidFill>
                    <a:schemeClr val="bg1"/>
                  </a:solidFill>
                  <a:latin typeface="+mj-lt"/>
                  <a:ea typeface="ＭＳ Ｐゴシック" charset="-128"/>
                </a:rPr>
                <a:t>Which team performs that event (Home or Away team).</a:t>
              </a:r>
              <a:endParaRPr kumimoji="0" lang="es-ES" sz="1200" b="0" i="0" u="none" strike="noStrike" cap="none" normalizeH="0" baseline="0" dirty="0">
                <a:ln>
                  <a:noFill/>
                </a:ln>
                <a:solidFill>
                  <a:schemeClr val="bg1"/>
                </a:solidFill>
                <a:effectLst/>
                <a:latin typeface="+mj-lt"/>
                <a:ea typeface="ＭＳ Ｐゴシック" charset="-128"/>
                <a:cs typeface="ＭＳ Ｐゴシック" charset="-128"/>
              </a:endParaRP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1328" y="2628455"/>
              <a:ext cx="1176595" cy="1349321"/>
            </a:xfrm>
            <a:prstGeom prst="rect">
              <a:avLst/>
            </a:prstGeom>
            <a:noFill/>
            <a:extLst>
              <a:ext uri="{909E8E84-426E-40DD-AFC4-6F175D3DCCD1}">
                <a14:hiddenFill xmlns:a14="http://schemas.microsoft.com/office/drawing/2010/main">
                  <a:solidFill>
                    <a:srgbClr val="FFFFFF"/>
                  </a:solidFill>
                </a14:hiddenFill>
              </a:ext>
            </a:extLst>
          </p:spPr>
        </p:pic>
        <p:pic>
          <p:nvPicPr>
            <p:cNvPr id="107651" name="Picture 131" descr="Resultat d'imatges de NHL">
              <a:extLst>
                <a:ext uri="{FF2B5EF4-FFF2-40B4-BE49-F238E27FC236}">
                  <a16:creationId xmlns:a16="http://schemas.microsoft.com/office/drawing/2014/main" id="{0348D3DD-90AE-4794-AAD7-D51CEFFAABF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8137" y="4031884"/>
              <a:ext cx="2012523" cy="1828412"/>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Imagen 28">
            <a:extLst>
              <a:ext uri="{FF2B5EF4-FFF2-40B4-BE49-F238E27FC236}">
                <a16:creationId xmlns:a16="http://schemas.microsoft.com/office/drawing/2014/main" id="{75B4EF67-A3A4-417D-903B-8C82C05A4C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95630" y="4674766"/>
            <a:ext cx="3322341" cy="1240341"/>
          </a:xfrm>
          <a:prstGeom prst="rect">
            <a:avLst/>
          </a:prstGeom>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47367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40" name="AutoShape 16">
            <a:extLst>
              <a:ext uri="{FF2B5EF4-FFF2-40B4-BE49-F238E27FC236}">
                <a16:creationId xmlns:a16="http://schemas.microsoft.com/office/drawing/2014/main" id="{60C73A7A-2957-4CE5-9040-2062E4EC6CCC}"/>
              </a:ext>
            </a:extLst>
          </p:cNvPr>
          <p:cNvSpPr>
            <a:spLocks noChangeArrowheads="1"/>
          </p:cNvSpPr>
          <p:nvPr/>
        </p:nvSpPr>
        <p:spPr bwMode="gray">
          <a:xfrm>
            <a:off x="5473678" y="3395858"/>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41" name="AutoShape 16">
            <a:extLst>
              <a:ext uri="{FF2B5EF4-FFF2-40B4-BE49-F238E27FC236}">
                <a16:creationId xmlns:a16="http://schemas.microsoft.com/office/drawing/2014/main" id="{AB6385EE-062E-40A0-B68E-F6437D99FBEA}"/>
              </a:ext>
            </a:extLst>
          </p:cNvPr>
          <p:cNvSpPr>
            <a:spLocks noChangeArrowheads="1"/>
          </p:cNvSpPr>
          <p:nvPr/>
        </p:nvSpPr>
        <p:spPr bwMode="gray">
          <a:xfrm>
            <a:off x="5473678" y="4891545"/>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Tree>
    <p:extLst>
      <p:ext uri="{BB962C8B-B14F-4D97-AF65-F5344CB8AC3E}">
        <p14:creationId xmlns:p14="http://schemas.microsoft.com/office/powerpoint/2010/main" val="1144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930435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14683</TotalTime>
  <Words>2992</Words>
  <Application>Microsoft Office PowerPoint</Application>
  <PresentationFormat>Presentación en pantalla (4:3)</PresentationFormat>
  <Paragraphs>461</Paragraphs>
  <Slides>24</Slides>
  <Notes>15</Notes>
  <HiddenSlides>0</HiddenSlides>
  <MMClips>0</MMClips>
  <ScaleCrop>false</ScaleCrop>
  <HeadingPairs>
    <vt:vector size="8" baseType="variant">
      <vt:variant>
        <vt:lpstr>Fuentes usadas</vt:lpstr>
      </vt:variant>
      <vt:variant>
        <vt:i4>11</vt:i4>
      </vt:variant>
      <vt:variant>
        <vt:lpstr>Tema</vt:lpstr>
      </vt:variant>
      <vt:variant>
        <vt:i4>5</vt:i4>
      </vt:variant>
      <vt:variant>
        <vt:lpstr>Servidores OLE incrustados</vt:lpstr>
      </vt:variant>
      <vt:variant>
        <vt:i4>1</vt:i4>
      </vt:variant>
      <vt:variant>
        <vt:lpstr>Títulos de diapositiva</vt:lpstr>
      </vt:variant>
      <vt:variant>
        <vt:i4>24</vt:i4>
      </vt:variant>
    </vt:vector>
  </HeadingPairs>
  <TitlesOfParts>
    <vt:vector size="41" baseType="lpstr">
      <vt:lpstr>ＭＳ Ｐゴシック</vt:lpstr>
      <vt:lpstr>宋体</vt:lpstr>
      <vt:lpstr>Arial</vt:lpstr>
      <vt:lpstr>Calibri</vt:lpstr>
      <vt:lpstr>Gill Sans</vt:lpstr>
      <vt:lpstr>Swis721 BT</vt:lpstr>
      <vt:lpstr>Times New Roman</vt:lpstr>
      <vt:lpstr>Trebuchet MS</vt:lpstr>
      <vt:lpstr>Wingdings</vt:lpstr>
      <vt:lpstr>ヒラギノ角ゴ Pro W3</vt:lpstr>
      <vt:lpstr>ヒラギノ角ゴ ProN W3</vt:lpstr>
      <vt:lpstr>Office Theme</vt:lpstr>
      <vt:lpstr>INDRApresentacion</vt:lpstr>
      <vt:lpstr>2_INDRApresentacion</vt:lpstr>
      <vt:lpstr>1_INDRApresentacion</vt:lpstr>
      <vt:lpstr>3_INDRApresentacion</vt:lpstr>
      <vt:lpstr>think-cell Slide</vt:lpstr>
      <vt:lpstr>THE CREATION OF A VALUATION HOCKEY METRIC USING MARKOV DECISION PROCESSES</vt:lpstr>
      <vt:lpstr>Presentación de PowerPoint</vt:lpstr>
      <vt:lpstr>THE MAIN OBJECTIVE OF ICE HOCKEY IS TO SCORE MORE GOALS THAN YOUR OPPONENT ON AN ICE RINK</vt:lpstr>
      <vt:lpstr>IT IS CRUCIAL FOR ICE HOCKEY TEAMS TO UNDERSTAND GAME DYNAMICS TO IMPROVE THEIR PLAYING PERFORMANCE</vt:lpstr>
      <vt:lpstr>Presentación de PowerPoint</vt:lpstr>
      <vt:lpstr>THE OBJECTIVE OF THE THESIS IS BEING ABLE TO EVALUATE PLAYERS THROUGH TIME TO HIRE/FIRE/MAINTAIN THEM</vt:lpstr>
      <vt:lpstr>Presentación de PowerPoint</vt:lpstr>
      <vt:lpstr>THE DATA USED IS A NHL RELATIONAL DATASET  CONTAINING COMPLETE 2007-2014 SEASONS</vt:lpstr>
      <vt:lpstr>Presentación de PowerPoint</vt:lpstr>
      <vt:lpstr>THE METHODOLOGY AND SCOPE OF THE PROJECT CONTAINS PART FROM [ROUTLEY,2015] STUDY AND A NEW PART</vt:lpstr>
      <vt:lpstr>A STATE IS COMPOSED OF A CONTEXT VARIABLES AND  PLAYING SEQUENCES</vt:lpstr>
      <vt:lpstr>A SEQUENCE OF STATES CONSTITUTES THE MAIN METRIC FOR CALCULATING THE POSTERIOR IMPACT OF AN ACTION</vt:lpstr>
      <vt:lpstr>AN AD-TREE IS CREATED TO COUNT REPETITION OF EVENTS AND POTENTIAL TRANSITIONS (i)</vt:lpstr>
      <vt:lpstr>AN AD-TREE IS CREATED TO COUNT REPETITION OF EVENTS AND POTENTIAL TRANSITIONS (ii)</vt:lpstr>
      <vt:lpstr>A MARKOV DECISION PROCESS IS USED TO GET THE PROBABILITIES OF EACH STATE</vt:lpstr>
      <vt:lpstr>THE IMPACT MEASURE IS THE BASIS FOR POSTERIOR EVALUATION OF THE DATA</vt:lpstr>
      <vt:lpstr>Presentación de PowerPoint</vt:lpstr>
      <vt:lpstr>THE AIM OF THE PROJECT IS TO CREATE A TIME VALUATION  MEASURE FOR TEAMS TO SEE POTENTIAL HIRINGS/ FIRINGS</vt:lpstr>
      <vt:lpstr>Presentación de PowerPoint</vt:lpstr>
      <vt:lpstr>THERE EXIST DIFFERENT MARKOV MODELS FOR DIFFERENT APPROACHES AND OBJECTIVES</vt:lpstr>
      <vt:lpstr>AN AD-TREE IS USED TO SUMMARIZE RELATIONS OF EVENTS THAT HAPPEN SEQUENTIALLY IN A DATABASE</vt:lpstr>
      <vt:lpstr>DISPLAY OF ACTION EVENTS AND START/ END EVENTS</vt:lpstr>
      <vt:lpstr>Action Impact Model</vt:lpstr>
      <vt:lpstr>Action Impact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N</dc:creator>
  <cp:lastModifiedBy>Carles</cp:lastModifiedBy>
  <cp:revision>768</cp:revision>
  <cp:lastPrinted>2018-02-07T10:12:31Z</cp:lastPrinted>
  <dcterms:created xsi:type="dcterms:W3CDTF">2017-04-24T11:57:25Z</dcterms:created>
  <dcterms:modified xsi:type="dcterms:W3CDTF">2018-10-16T11:27:15Z</dcterms:modified>
</cp:coreProperties>
</file>