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46"/>
  </p:notesMasterIdLst>
  <p:handoutMasterIdLst>
    <p:handoutMasterId r:id="rId47"/>
  </p:handoutMasterIdLst>
  <p:sldIdLst>
    <p:sldId id="452" r:id="rId6"/>
    <p:sldId id="507" r:id="rId7"/>
    <p:sldId id="495" r:id="rId8"/>
    <p:sldId id="513" r:id="rId9"/>
    <p:sldId id="497" r:id="rId10"/>
    <p:sldId id="499" r:id="rId11"/>
    <p:sldId id="509" r:id="rId12"/>
    <p:sldId id="492" r:id="rId13"/>
    <p:sldId id="518" r:id="rId14"/>
    <p:sldId id="536" r:id="rId15"/>
    <p:sldId id="510" r:id="rId16"/>
    <p:sldId id="487" r:id="rId17"/>
    <p:sldId id="544" r:id="rId18"/>
    <p:sldId id="534" r:id="rId19"/>
    <p:sldId id="515" r:id="rId20"/>
    <p:sldId id="516" r:id="rId21"/>
    <p:sldId id="514" r:id="rId22"/>
    <p:sldId id="519" r:id="rId23"/>
    <p:sldId id="520" r:id="rId24"/>
    <p:sldId id="523" r:id="rId25"/>
    <p:sldId id="524" r:id="rId26"/>
    <p:sldId id="521" r:id="rId27"/>
    <p:sldId id="537" r:id="rId28"/>
    <p:sldId id="535" r:id="rId29"/>
    <p:sldId id="538" r:id="rId30"/>
    <p:sldId id="525" r:id="rId31"/>
    <p:sldId id="526" r:id="rId32"/>
    <p:sldId id="527" r:id="rId33"/>
    <p:sldId id="528" r:id="rId34"/>
    <p:sldId id="530" r:id="rId35"/>
    <p:sldId id="540" r:id="rId36"/>
    <p:sldId id="541" r:id="rId37"/>
    <p:sldId id="529" r:id="rId38"/>
    <p:sldId id="533" r:id="rId39"/>
    <p:sldId id="531" r:id="rId40"/>
    <p:sldId id="532" r:id="rId41"/>
    <p:sldId id="542" r:id="rId42"/>
    <p:sldId id="543" r:id="rId43"/>
    <p:sldId id="458" r:id="rId44"/>
    <p:sldId id="486" r:id="rId45"/>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56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1" autoAdjust="0"/>
    <p:restoredTop sz="95118" autoAdjust="0"/>
  </p:normalViewPr>
  <p:slideViewPr>
    <p:cSldViewPr>
      <p:cViewPr varScale="1">
        <p:scale>
          <a:sx n="81" d="100"/>
          <a:sy n="81" d="100"/>
        </p:scale>
        <p:origin x="1152" y="90"/>
      </p:cViewPr>
      <p:guideLst>
        <p:guide orient="horz" pos="2432"/>
        <p:guide pos="56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08/01/2019</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8/1/2019</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391753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16</a:t>
            </a:fld>
            <a:endParaRPr lang="es-ES_tradnl">
              <a:solidFill>
                <a:prstClr val="black"/>
              </a:solidFill>
            </a:endParaRPr>
          </a:p>
        </p:txBody>
      </p:sp>
    </p:spTree>
    <p:extLst>
      <p:ext uri="{BB962C8B-B14F-4D97-AF65-F5344CB8AC3E}">
        <p14:creationId xmlns:p14="http://schemas.microsoft.com/office/powerpoint/2010/main" val="2241263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17</a:t>
            </a:fld>
            <a:endParaRPr lang="es-ES_tradnl">
              <a:solidFill>
                <a:prstClr val="black"/>
              </a:solidFill>
            </a:endParaRPr>
          </a:p>
        </p:txBody>
      </p:sp>
    </p:spTree>
    <p:extLst>
      <p:ext uri="{BB962C8B-B14F-4D97-AF65-F5344CB8AC3E}">
        <p14:creationId xmlns:p14="http://schemas.microsoft.com/office/powerpoint/2010/main" val="3452030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363005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19</a:t>
            </a:fld>
            <a:endParaRPr lang="es-ES_tradnl">
              <a:solidFill>
                <a:prstClr val="black"/>
              </a:solidFill>
            </a:endParaRPr>
          </a:p>
        </p:txBody>
      </p:sp>
    </p:spTree>
    <p:extLst>
      <p:ext uri="{BB962C8B-B14F-4D97-AF65-F5344CB8AC3E}">
        <p14:creationId xmlns:p14="http://schemas.microsoft.com/office/powerpoint/2010/main" val="3939930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2565109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21</a:t>
            </a:fld>
            <a:endParaRPr lang="es-ES_tradnl">
              <a:solidFill>
                <a:prstClr val="black"/>
              </a:solidFill>
            </a:endParaRPr>
          </a:p>
        </p:txBody>
      </p:sp>
    </p:spTree>
    <p:extLst>
      <p:ext uri="{BB962C8B-B14F-4D97-AF65-F5344CB8AC3E}">
        <p14:creationId xmlns:p14="http://schemas.microsoft.com/office/powerpoint/2010/main" val="253838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337205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23</a:t>
            </a:fld>
            <a:endParaRPr lang="es-ES_tradnl">
              <a:solidFill>
                <a:prstClr val="black"/>
              </a:solidFill>
            </a:endParaRPr>
          </a:p>
        </p:txBody>
      </p:sp>
    </p:spTree>
    <p:extLst>
      <p:ext uri="{BB962C8B-B14F-4D97-AF65-F5344CB8AC3E}">
        <p14:creationId xmlns:p14="http://schemas.microsoft.com/office/powerpoint/2010/main" val="1911466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24</a:t>
            </a:fld>
            <a:endParaRPr lang="es-ES_tradnl">
              <a:solidFill>
                <a:prstClr val="black"/>
              </a:solidFill>
            </a:endParaRPr>
          </a:p>
        </p:txBody>
      </p:sp>
    </p:spTree>
    <p:extLst>
      <p:ext uri="{BB962C8B-B14F-4D97-AF65-F5344CB8AC3E}">
        <p14:creationId xmlns:p14="http://schemas.microsoft.com/office/powerpoint/2010/main" val="10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25</a:t>
            </a:fld>
            <a:endParaRPr lang="es-ES_tradnl">
              <a:solidFill>
                <a:prstClr val="black"/>
              </a:solidFill>
            </a:endParaRPr>
          </a:p>
        </p:txBody>
      </p:sp>
    </p:spTree>
    <p:extLst>
      <p:ext uri="{BB962C8B-B14F-4D97-AF65-F5344CB8AC3E}">
        <p14:creationId xmlns:p14="http://schemas.microsoft.com/office/powerpoint/2010/main" val="4275905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27</a:t>
            </a:fld>
            <a:endParaRPr lang="es-ES_tradnl">
              <a:solidFill>
                <a:prstClr val="black"/>
              </a:solidFill>
            </a:endParaRPr>
          </a:p>
        </p:txBody>
      </p:sp>
    </p:spTree>
    <p:extLst>
      <p:ext uri="{BB962C8B-B14F-4D97-AF65-F5344CB8AC3E}">
        <p14:creationId xmlns:p14="http://schemas.microsoft.com/office/powerpoint/2010/main" val="230397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28</a:t>
            </a:fld>
            <a:endParaRPr lang="es-ES_tradnl">
              <a:solidFill>
                <a:prstClr val="black"/>
              </a:solidFill>
            </a:endParaRPr>
          </a:p>
        </p:txBody>
      </p:sp>
    </p:spTree>
    <p:extLst>
      <p:ext uri="{BB962C8B-B14F-4D97-AF65-F5344CB8AC3E}">
        <p14:creationId xmlns:p14="http://schemas.microsoft.com/office/powerpoint/2010/main" val="950863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29</a:t>
            </a:fld>
            <a:endParaRPr lang="es-ES_tradnl">
              <a:solidFill>
                <a:prstClr val="black"/>
              </a:solidFill>
            </a:endParaRPr>
          </a:p>
        </p:txBody>
      </p:sp>
    </p:spTree>
    <p:extLst>
      <p:ext uri="{BB962C8B-B14F-4D97-AF65-F5344CB8AC3E}">
        <p14:creationId xmlns:p14="http://schemas.microsoft.com/office/powerpoint/2010/main" val="1272397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30</a:t>
            </a:fld>
            <a:endParaRPr lang="es-ES_tradnl">
              <a:solidFill>
                <a:prstClr val="black"/>
              </a:solidFill>
            </a:endParaRPr>
          </a:p>
        </p:txBody>
      </p:sp>
    </p:spTree>
    <p:extLst>
      <p:ext uri="{BB962C8B-B14F-4D97-AF65-F5344CB8AC3E}">
        <p14:creationId xmlns:p14="http://schemas.microsoft.com/office/powerpoint/2010/main" val="307615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31</a:t>
            </a:fld>
            <a:endParaRPr lang="es-ES_tradnl">
              <a:solidFill>
                <a:prstClr val="black"/>
              </a:solidFill>
            </a:endParaRPr>
          </a:p>
        </p:txBody>
      </p:sp>
    </p:spTree>
    <p:extLst>
      <p:ext uri="{BB962C8B-B14F-4D97-AF65-F5344CB8AC3E}">
        <p14:creationId xmlns:p14="http://schemas.microsoft.com/office/powerpoint/2010/main" val="3778313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32</a:t>
            </a:fld>
            <a:endParaRPr lang="es-ES_tradnl">
              <a:solidFill>
                <a:prstClr val="black"/>
              </a:solidFill>
            </a:endParaRPr>
          </a:p>
        </p:txBody>
      </p:sp>
    </p:spTree>
    <p:extLst>
      <p:ext uri="{BB962C8B-B14F-4D97-AF65-F5344CB8AC3E}">
        <p14:creationId xmlns:p14="http://schemas.microsoft.com/office/powerpoint/2010/main" val="2178538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33</a:t>
            </a:fld>
            <a:endParaRPr lang="es-ES_tradnl">
              <a:solidFill>
                <a:prstClr val="black"/>
              </a:solidFill>
            </a:endParaRPr>
          </a:p>
        </p:txBody>
      </p:sp>
    </p:spTree>
    <p:extLst>
      <p:ext uri="{BB962C8B-B14F-4D97-AF65-F5344CB8AC3E}">
        <p14:creationId xmlns:p14="http://schemas.microsoft.com/office/powerpoint/2010/main" val="3369847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34</a:t>
            </a:fld>
            <a:endParaRPr lang="es-ES_tradnl">
              <a:solidFill>
                <a:prstClr val="black"/>
              </a:solidFill>
            </a:endParaRPr>
          </a:p>
        </p:txBody>
      </p:sp>
    </p:spTree>
    <p:extLst>
      <p:ext uri="{BB962C8B-B14F-4D97-AF65-F5344CB8AC3E}">
        <p14:creationId xmlns:p14="http://schemas.microsoft.com/office/powerpoint/2010/main" val="3483545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35</a:t>
            </a:fld>
            <a:endParaRPr lang="es-ES_tradnl">
              <a:solidFill>
                <a:prstClr val="black"/>
              </a:solidFill>
            </a:endParaRPr>
          </a:p>
        </p:txBody>
      </p:sp>
    </p:spTree>
    <p:extLst>
      <p:ext uri="{BB962C8B-B14F-4D97-AF65-F5344CB8AC3E}">
        <p14:creationId xmlns:p14="http://schemas.microsoft.com/office/powerpoint/2010/main" val="377061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6</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sz="1200" dirty="0"/>
              <a:t>General analysis</a:t>
            </a:r>
          </a:p>
          <a:p>
            <a:r>
              <a:rPr lang="es-ES_tradnl" sz="1200" b="1" dirty="0" err="1">
                <a:solidFill>
                  <a:prstClr val="black"/>
                </a:solidFill>
                <a:cs typeface="Arial" pitchFamily="34" charset="0"/>
              </a:rPr>
              <a:t>Distribution</a:t>
            </a:r>
            <a:r>
              <a:rPr lang="es-ES_tradnl" sz="1200" b="1" dirty="0">
                <a:solidFill>
                  <a:prstClr val="black"/>
                </a:solidFill>
                <a:cs typeface="Arial" pitchFamily="34" charset="0"/>
              </a:rPr>
              <a:t> </a:t>
            </a:r>
            <a:r>
              <a:rPr lang="es-ES_tradnl" sz="1200" b="1" dirty="0" err="1">
                <a:solidFill>
                  <a:prstClr val="black"/>
                </a:solidFill>
                <a:cs typeface="Arial" pitchFamily="34" charset="0"/>
              </a:rPr>
              <a:t>of</a:t>
            </a:r>
            <a:r>
              <a:rPr lang="es-ES_tradnl" sz="1200" b="1" dirty="0">
                <a:solidFill>
                  <a:prstClr val="black"/>
                </a:solidFill>
                <a:cs typeface="Arial" pitchFamily="34" charset="0"/>
              </a:rPr>
              <a:t> </a:t>
            </a:r>
            <a:r>
              <a:rPr lang="es-ES_tradnl" sz="1200" b="1" dirty="0" err="1">
                <a:solidFill>
                  <a:prstClr val="black"/>
                </a:solidFill>
                <a:cs typeface="Arial" pitchFamily="34" charset="0"/>
              </a:rPr>
              <a:t>players</a:t>
            </a:r>
            <a:r>
              <a:rPr lang="es-ES_tradnl" sz="1200" b="1" dirty="0">
                <a:solidFill>
                  <a:prstClr val="black"/>
                </a:solidFill>
                <a:cs typeface="Arial" pitchFamily="34" charset="0"/>
              </a:rPr>
              <a:t>’ </a:t>
            </a:r>
            <a:r>
              <a:rPr lang="es-ES_tradnl" sz="1200" b="1" dirty="0" err="1">
                <a:solidFill>
                  <a:prstClr val="black"/>
                </a:solidFill>
                <a:cs typeface="Arial" pitchFamily="34" charset="0"/>
              </a:rPr>
              <a:t>valuation</a:t>
            </a:r>
            <a:r>
              <a:rPr lang="es-ES_tradnl" sz="1200" b="1" dirty="0">
                <a:solidFill>
                  <a:prstClr val="black"/>
                </a:solidFill>
                <a:cs typeface="Arial" pitchFamily="34" charset="0"/>
              </a:rPr>
              <a:t> </a:t>
            </a:r>
            <a:r>
              <a:rPr lang="es-ES_tradnl" sz="1200" b="1" dirty="0" err="1">
                <a:solidFill>
                  <a:prstClr val="black"/>
                </a:solidFill>
                <a:cs typeface="Arial" pitchFamily="34" charset="0"/>
              </a:rPr>
              <a:t>on</a:t>
            </a:r>
            <a:r>
              <a:rPr lang="es-ES_tradnl" sz="1200" b="1" dirty="0">
                <a:solidFill>
                  <a:prstClr val="black"/>
                </a:solidFill>
                <a:cs typeface="Arial" pitchFamily="34" charset="0"/>
              </a:rPr>
              <a:t> </a:t>
            </a:r>
            <a:r>
              <a:rPr lang="es-ES_tradnl" sz="1200" b="1" dirty="0" err="1">
                <a:solidFill>
                  <a:prstClr val="black"/>
                </a:solidFill>
                <a:cs typeface="Arial" pitchFamily="34" charset="0"/>
              </a:rPr>
              <a:t>matches</a:t>
            </a:r>
            <a:r>
              <a:rPr lang="en-GB" sz="1200" dirty="0"/>
              <a:t>. That means that the metrics are therefore usable for other years prediction. </a:t>
            </a:r>
          </a:p>
          <a:p>
            <a:r>
              <a:rPr lang="en-GB" sz="1200" dirty="0"/>
              <a:t>It has also been commented the fact that the valuation distribution is skewed to the right, possibly meaning that players often perform between some ranges, and that there are few players who consistently may have some outstanding performances that are larger than the average of the players performance.</a:t>
            </a:r>
          </a:p>
          <a:p>
            <a:r>
              <a:rPr lang="en-GB" sz="1200" dirty="0"/>
              <a:t>In ﬁgure 5.3, all metrics except the </a:t>
            </a:r>
            <a:r>
              <a:rPr lang="en-GB" sz="1200" dirty="0" err="1"/>
              <a:t>Collectiveh</a:t>
            </a:r>
            <a:r>
              <a:rPr lang="en-GB" sz="1200" dirty="0"/>
              <a:t> (Collective/time (hours)) have a clear separation between the mean and the median (the 50% quantile). </a:t>
            </a:r>
          </a:p>
          <a:p>
            <a:r>
              <a:rPr lang="en-GB" sz="1200" dirty="0"/>
              <a:t>In ﬁgure 5.4, the </a:t>
            </a:r>
            <a:r>
              <a:rPr lang="en-GB" sz="1200" dirty="0" err="1"/>
              <a:t>PlusMinus</a:t>
            </a:r>
            <a:r>
              <a:rPr lang="en-GB" sz="1200" dirty="0"/>
              <a:t> measure does not seem to be a good metric to predict players Salary at all, since there is no dependence between salary and the metric values. This makes sense since the </a:t>
            </a:r>
            <a:r>
              <a:rPr lang="en-GB" sz="1200" dirty="0" err="1"/>
              <a:t>PlusMinus</a:t>
            </a:r>
            <a:r>
              <a:rPr lang="en-GB" sz="1200" dirty="0"/>
              <a:t> measure accounts for the number of goals that occur while a player is on the ﬁeld. </a:t>
            </a:r>
          </a:p>
          <a:p>
            <a:endParaRPr lang="en-GB" sz="1200" dirty="0"/>
          </a:p>
          <a:p>
            <a:r>
              <a:rPr lang="en-GB" sz="1200" dirty="0"/>
              <a:t>The Direct and the Points metrics seem to be fairly good to predict players Salary for </a:t>
            </a:r>
            <a:r>
              <a:rPr lang="en-GB" sz="1200" dirty="0" err="1"/>
              <a:t>Foward</a:t>
            </a:r>
            <a:r>
              <a:rPr lang="en-GB" sz="1200" dirty="0"/>
              <a:t> and Defender players. </a:t>
            </a:r>
          </a:p>
          <a:p>
            <a:r>
              <a:rPr lang="en-GB" sz="1200" dirty="0"/>
              <a:t>Also, the Collective measure performs better for the prediction in general players performance. This might be misleading since the Collective measure takes into account the sum of all impact actions of players in the rink while that speciﬁc player is in the </a:t>
            </a:r>
            <a:r>
              <a:rPr lang="en-US" sz="1200" dirty="0"/>
              <a:t>rink. Of course, if a player has been playing good through the season, that player will continue playing even more time since he is proven useful to the team. Also, this measure can be misleading and must be interpreted only between players playing in similar position and similar number of matches. </a:t>
            </a:r>
          </a:p>
          <a:p>
            <a:r>
              <a:rPr lang="en-US" sz="1200" dirty="0"/>
              <a:t>Since goalkeepers are the players who play most of the time, they are getting all impact actions of their teams and that is why their performances are the highest ones. Both </a:t>
            </a:r>
            <a:r>
              <a:rPr lang="en-US" sz="1200" dirty="0" err="1"/>
              <a:t>Directh</a:t>
            </a:r>
            <a:r>
              <a:rPr lang="en-US" sz="1200" dirty="0"/>
              <a:t> and </a:t>
            </a:r>
            <a:r>
              <a:rPr lang="en-US" sz="1200" dirty="0" err="1"/>
              <a:t>Collectiveh</a:t>
            </a:r>
            <a:r>
              <a:rPr lang="en-US" sz="1200" dirty="0"/>
              <a:t> seem to have some kind of logarithmic dependence, which could be interesting to predict players salary based on performances. Figure 5.4 shows that </a:t>
            </a:r>
            <a:r>
              <a:rPr lang="en-US" sz="1200" dirty="0" err="1"/>
              <a:t>GPPoints</a:t>
            </a:r>
            <a:r>
              <a:rPr lang="en-US" sz="1200" dirty="0"/>
              <a:t>, </a:t>
            </a:r>
            <a:r>
              <a:rPr lang="en-US" sz="1200" dirty="0" err="1"/>
              <a:t>GPDirect</a:t>
            </a:r>
            <a:r>
              <a:rPr lang="en-US" sz="1200" dirty="0"/>
              <a:t> and </a:t>
            </a:r>
            <a:r>
              <a:rPr lang="en-US" sz="1200" dirty="0" err="1"/>
              <a:t>GPCollective</a:t>
            </a:r>
            <a:r>
              <a:rPr lang="en-US" sz="1200" dirty="0"/>
              <a:t> are be able to capture the linear dependence between players’ performance and Salary for Forward and Defender players. </a:t>
            </a:r>
          </a:p>
          <a:p>
            <a:endParaRPr lang="en-US" sz="1200" dirty="0"/>
          </a:p>
          <a:p>
            <a:r>
              <a:rPr lang="en-US" sz="1200" dirty="0"/>
              <a:t>Nevertheless, metrics divided by time do not seem to have any impact on players performance. That makes sense, since the Games Played (GP) measure takes into account to some extent the time a player plays (</a:t>
            </a:r>
            <a:r>
              <a:rPr lang="en-US" sz="1200" dirty="0" err="1"/>
              <a:t>e.g.the</a:t>
            </a:r>
            <a:r>
              <a:rPr lang="en-US" sz="1200" dirty="0"/>
              <a:t> more matches a player plays, the more is playing).</a:t>
            </a:r>
          </a:p>
          <a:p>
            <a:endParaRPr lang="en-US" sz="1200" dirty="0"/>
          </a:p>
          <a:p>
            <a:r>
              <a:rPr lang="en-US" sz="1200" dirty="0"/>
              <a:t>Time series forecasting of metrics The best time series ARIMA model for forecasting players performance has proven to be an ARIMA (0,0,0) which is indeed the mean of all previous matches. In other words: based on my original dataset and on my impact measures, I cannot predict better than the mean. This means that players performance may not depend on the n previous matches as sometimes believed when people say that a player is on ﬁre for some consecutive matches but it just happens that player has normal ups and downs, non-related to n previous matches performances, but just on their average level performance through the whole season. This goes in line with the hot hands fallacy [19], which tries to proof that a person who experiences a successful outcome in a random event (e.g. a match) has not a greater chance of success in successive trials.</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36</a:t>
            </a:fld>
            <a:endParaRPr lang="es-ES_tradnl">
              <a:solidFill>
                <a:prstClr val="black"/>
              </a:solidFill>
            </a:endParaRPr>
          </a:p>
        </p:txBody>
      </p:sp>
    </p:spTree>
    <p:extLst>
      <p:ext uri="{BB962C8B-B14F-4D97-AF65-F5344CB8AC3E}">
        <p14:creationId xmlns:p14="http://schemas.microsoft.com/office/powerpoint/2010/main" val="957502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sz="1200" b="1" dirty="0"/>
              <a:t>The deﬁnition of a state </a:t>
            </a:r>
          </a:p>
          <a:p>
            <a:r>
              <a:rPr lang="en-GB" sz="1200" dirty="0"/>
              <a:t>In this thesis, I have assumed to have as state nodes the combination of 3 context variables (Manpower Differential, Goal Differential, Period) and actions associated with the Team (T) having the puck or winning the action and a categorical Zone (Z) in which the action is happening based on the team’s performing the action (</a:t>
            </a:r>
            <a:r>
              <a:rPr lang="en-GB" sz="1200" dirty="0" err="1"/>
              <a:t>i.e</a:t>
            </a:r>
            <a:r>
              <a:rPr lang="en-GB" sz="1200" dirty="0"/>
              <a:t> a(T,Z)). </a:t>
            </a:r>
          </a:p>
          <a:p>
            <a:r>
              <a:rPr lang="en-GB" sz="1200" dirty="0"/>
              <a:t>It would be interesting to include new state variables such as a time remaining in the quarter, meaning that maybe when almost no time is left, the actions taken may have a lower impact on the scoring due to time pressure or duration of the possession until the moment of the action, meaning that the probability of scoring given that you have had the puck might differ when the length of the possession is signiﬁcantly different.</a:t>
            </a:r>
          </a:p>
          <a:p>
            <a:r>
              <a:rPr lang="en-GB" sz="1200" b="1" dirty="0"/>
              <a:t>The choice of the reward function </a:t>
            </a:r>
            <a:r>
              <a:rPr lang="en-GB" sz="1200" dirty="0"/>
              <a:t>The choice of the reward value for actions in the </a:t>
            </a:r>
            <a:r>
              <a:rPr lang="en-GB" sz="1200" dirty="0" err="1"/>
              <a:t>markov</a:t>
            </a:r>
            <a:r>
              <a:rPr lang="en-GB" sz="1200" dirty="0"/>
              <a:t> decision process has not been </a:t>
            </a:r>
            <a:r>
              <a:rPr lang="en-GB" sz="1200" dirty="0" err="1"/>
              <a:t>discussedinthisarticlenorontheonesIhaveread</a:t>
            </a:r>
            <a:r>
              <a:rPr lang="en-GB" sz="1200" dirty="0"/>
              <a:t>. </a:t>
            </a:r>
            <a:r>
              <a:rPr lang="en-GB" sz="1200" dirty="0" err="1"/>
              <a:t>Nevertheless,itwouldbeinterestingtodoa</a:t>
            </a:r>
            <a:r>
              <a:rPr lang="en-GB" sz="1200" dirty="0"/>
              <a:t> studyoftheimpactofdifferentsetsofrewardsformorethanoneactionatatime,andseeing how that affects the impact of a speciﬁc actions and their change.</a:t>
            </a:r>
          </a:p>
          <a:p>
            <a:endParaRPr lang="en-GB" sz="1200" dirty="0"/>
          </a:p>
          <a:p>
            <a:r>
              <a:rPr lang="en-GB" sz="1200" b="1" dirty="0"/>
              <a:t>Time series forecasting In terms of time series modelling and prediction, only ARIMA models have been evaluated</a:t>
            </a:r>
            <a:r>
              <a:rPr lang="en-GB" sz="1200" dirty="0"/>
              <a:t>. Other models such as Neural Networks or Gaussian Processes could be tried to evaluate whethertherecouldbeageneralmodelthatcouldﬁtplayersevaluationbetterthanthemean.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37</a:t>
            </a:fld>
            <a:endParaRPr lang="es-ES_tradnl">
              <a:solidFill>
                <a:prstClr val="black"/>
              </a:solidFill>
            </a:endParaRPr>
          </a:p>
        </p:txBody>
      </p:sp>
    </p:spTree>
    <p:extLst>
      <p:ext uri="{BB962C8B-B14F-4D97-AF65-F5344CB8AC3E}">
        <p14:creationId xmlns:p14="http://schemas.microsoft.com/office/powerpoint/2010/main" val="501577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In the light of the results got and the shape of players performance, I sincerely do not think that any model would ﬁt signiﬁcantly well the data. Instead, I would try to get a richer data set in terms of performing actions. For instance, having passes or pucks in the action variable would enable to have a better precision of the action’s impact and therefore of the player performance as in [24], [25] or [15]. Also, the new dataset could have non-discretized or less discretized the Zone variable to quantify better the impact actions as in the latter papers above. As a matter of </a:t>
            </a:r>
            <a:r>
              <a:rPr lang="en-GB" dirty="0" err="1"/>
              <a:t>fact,Ihavenotgivenanyclearruletodecidewhethertohire</a:t>
            </a:r>
            <a:r>
              <a:rPr lang="en-GB" dirty="0"/>
              <a:t>/ﬁre/maintain a player. Some new research could involve quantile analysis to decide whether a player </a:t>
            </a:r>
            <a:r>
              <a:rPr lang="en-GB" dirty="0" err="1"/>
              <a:t>wouldbeﬁred</a:t>
            </a:r>
            <a:r>
              <a:rPr lang="en-GB" dirty="0"/>
              <a:t>/hired/maintained. Inﬁgure6.1,Ihavediscretizedthesalaryrangeofplayers </a:t>
            </a:r>
            <a:r>
              <a:rPr lang="en-GB" dirty="0" err="1"/>
              <a:t>suchthataspeciﬁcnumbergoesfromthatnumbertothenextoneonthex</a:t>
            </a:r>
            <a:r>
              <a:rPr lang="en-GB" dirty="0"/>
              <a:t>-axis(e.g. if0,from 0-0.5M). All players performance have been allocated in Salary ranges and then, for each discrete salary range, quantile performances are shown by position and range for several metrics. With that, a combination of metrics could be settled such that if a player appears to be over the 75% quantile for their speciﬁc range, then that player could be a potential hiring, and </a:t>
            </a:r>
            <a:r>
              <a:rPr lang="en-GB" dirty="0" err="1"/>
              <a:t>viceversa</a:t>
            </a:r>
            <a:r>
              <a:rPr lang="en-GB" dirty="0"/>
              <a:t>.</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38</a:t>
            </a:fld>
            <a:endParaRPr lang="es-ES_tradnl">
              <a:solidFill>
                <a:prstClr val="black"/>
              </a:solidFill>
            </a:endParaRPr>
          </a:p>
        </p:txBody>
      </p:sp>
    </p:spTree>
    <p:extLst>
      <p:ext uri="{BB962C8B-B14F-4D97-AF65-F5344CB8AC3E}">
        <p14:creationId xmlns:p14="http://schemas.microsoft.com/office/powerpoint/2010/main" val="522650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39</a:t>
            </a:fld>
            <a:endParaRPr lang="es-ES_tradnl">
              <a:solidFill>
                <a:prstClr val="black"/>
              </a:solidFill>
            </a:endParaRPr>
          </a:p>
        </p:txBody>
      </p:sp>
    </p:spTree>
    <p:extLst>
      <p:ext uri="{BB962C8B-B14F-4D97-AF65-F5344CB8AC3E}">
        <p14:creationId xmlns:p14="http://schemas.microsoft.com/office/powerpoint/2010/main" val="203670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9</a:t>
            </a:fld>
            <a:endParaRPr lang="es-ES_tradnl">
              <a:solidFill>
                <a:prstClr val="black"/>
              </a:solidFill>
            </a:endParaRPr>
          </a:p>
        </p:txBody>
      </p:sp>
    </p:spTree>
    <p:extLst>
      <p:ext uri="{BB962C8B-B14F-4D97-AF65-F5344CB8AC3E}">
        <p14:creationId xmlns:p14="http://schemas.microsoft.com/office/powerpoint/2010/main" val="334054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10</a:t>
            </a:fld>
            <a:endParaRPr lang="es-ES_tradnl">
              <a:solidFill>
                <a:prstClr val="black"/>
              </a:solidFill>
            </a:endParaRPr>
          </a:p>
        </p:txBody>
      </p:sp>
    </p:spTree>
    <p:extLst>
      <p:ext uri="{BB962C8B-B14F-4D97-AF65-F5344CB8AC3E}">
        <p14:creationId xmlns:p14="http://schemas.microsoft.com/office/powerpoint/2010/main" val="252974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70880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244126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282440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8/1/2019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8/1/2019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8/1/2019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8/1/2019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8/1/2019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8/1/2019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8/1/2019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8/1/2019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8/1/2019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8/1/2019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8/1/2019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oleObject" Target="../embeddings/oleObject1.bin"/><Relationship Id="rId2" Type="http://schemas.openxmlformats.org/officeDocument/2006/relationships/slideLayout" Target="../slideLayouts/slideLayout38.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1.vml"/><Relationship Id="rId10" Type="http://schemas.openxmlformats.org/officeDocument/2006/relationships/slideLayout" Target="../slideLayouts/slideLayout46.xml"/><Relationship Id="rId19" Type="http://schemas.openxmlformats.org/officeDocument/2006/relationships/image" Target="../media/image3.jpe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6.emf"/><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vmlDrawing" Target="../drawings/vmlDrawing2.vml"/><Relationship Id="rId10" Type="http://schemas.openxmlformats.org/officeDocument/2006/relationships/slideLayout" Target="../slideLayouts/slideLayout59.xml"/><Relationship Id="rId19" Type="http://schemas.openxmlformats.org/officeDocument/2006/relationships/image" Target="../media/image3.jpe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8/1/2019</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720"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873"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2.bin"/><Relationship Id="rId5" Type="http://schemas.openxmlformats.org/officeDocument/2006/relationships/notesSlide" Target="../notesSlides/notesSlide6.xml"/><Relationship Id="rId10" Type="http://schemas.openxmlformats.org/officeDocument/2006/relationships/image" Target="../media/image19.png"/><Relationship Id="rId4" Type="http://schemas.openxmlformats.org/officeDocument/2006/relationships/slideLayout" Target="../slideLayouts/slideLayout39.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bin"/><Relationship Id="rId5" Type="http://schemas.openxmlformats.org/officeDocument/2006/relationships/notesSlide" Target="../notesSlides/notesSlide7.xml"/><Relationship Id="rId4" Type="http://schemas.openxmlformats.org/officeDocument/2006/relationships/slideLayout" Target="../slideLayouts/slideLayout39.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3.bin"/><Relationship Id="rId11" Type="http://schemas.openxmlformats.org/officeDocument/2006/relationships/image" Target="../media/image23.png"/><Relationship Id="rId5" Type="http://schemas.openxmlformats.org/officeDocument/2006/relationships/notesSlide" Target="../notesSlides/notesSlide8.xml"/><Relationship Id="rId10" Type="http://schemas.openxmlformats.org/officeDocument/2006/relationships/image" Target="../media/image22.png"/><Relationship Id="rId4" Type="http://schemas.openxmlformats.org/officeDocument/2006/relationships/slideLayout" Target="../slideLayouts/slideLayout39.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3.bin"/><Relationship Id="rId5" Type="http://schemas.openxmlformats.org/officeDocument/2006/relationships/notesSlide" Target="../notesSlides/notesSlide9.xml"/><Relationship Id="rId4"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3.bin"/><Relationship Id="rId5" Type="http://schemas.openxmlformats.org/officeDocument/2006/relationships/notesSlide" Target="../notesSlides/notesSlide10.xml"/><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3.bin"/><Relationship Id="rId5" Type="http://schemas.openxmlformats.org/officeDocument/2006/relationships/notesSlide" Target="../notesSlides/notesSlide11.xml"/><Relationship Id="rId10" Type="http://schemas.openxmlformats.org/officeDocument/2006/relationships/image" Target="../media/image25.PNG"/><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3.bin"/><Relationship Id="rId5" Type="http://schemas.openxmlformats.org/officeDocument/2006/relationships/notesSlide" Target="../notesSlides/notesSlide12.xml"/><Relationship Id="rId4" Type="http://schemas.openxmlformats.org/officeDocument/2006/relationships/slideLayout" Target="../slideLayouts/slideLayout39.xml"/><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39.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oleObject" Target="../embeddings/oleObject3.bin"/><Relationship Id="rId11" Type="http://schemas.openxmlformats.org/officeDocument/2006/relationships/image" Target="../media/image29.PNG"/><Relationship Id="rId5" Type="http://schemas.openxmlformats.org/officeDocument/2006/relationships/notesSlide" Target="../notesSlides/notesSlide14.xml"/><Relationship Id="rId10" Type="http://schemas.openxmlformats.org/officeDocument/2006/relationships/image" Target="../media/image28.PNG"/><Relationship Id="rId4" Type="http://schemas.openxmlformats.org/officeDocument/2006/relationships/slideLayout" Target="../slideLayouts/slideLayout39.xm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3.bin"/><Relationship Id="rId11" Type="http://schemas.openxmlformats.org/officeDocument/2006/relationships/image" Target="../media/image32.png"/><Relationship Id="rId5" Type="http://schemas.openxmlformats.org/officeDocument/2006/relationships/notesSlide" Target="../notesSlides/notesSlide15.xml"/><Relationship Id="rId10" Type="http://schemas.openxmlformats.org/officeDocument/2006/relationships/image" Target="../media/image31.png"/><Relationship Id="rId4" Type="http://schemas.openxmlformats.org/officeDocument/2006/relationships/slideLayout" Target="../slideLayouts/slideLayout39.xml"/><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4.xml"/><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oleObject" Target="../embeddings/oleObject3.bin"/><Relationship Id="rId11" Type="http://schemas.openxmlformats.org/officeDocument/2006/relationships/image" Target="../media/image30.png"/><Relationship Id="rId5" Type="http://schemas.openxmlformats.org/officeDocument/2006/relationships/notesSlide" Target="../notesSlides/notesSlide16.xml"/><Relationship Id="rId10" Type="http://schemas.openxmlformats.org/officeDocument/2006/relationships/image" Target="../media/image33.png"/><Relationship Id="rId4" Type="http://schemas.openxmlformats.org/officeDocument/2006/relationships/slideLayout" Target="../slideLayouts/slideLayout39.xml"/><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6.xml"/><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oleObject" Target="../embeddings/oleObject3.bin"/><Relationship Id="rId5" Type="http://schemas.openxmlformats.org/officeDocument/2006/relationships/notesSlide" Target="../notesSlides/notesSlide17.xml"/><Relationship Id="rId4" Type="http://schemas.openxmlformats.org/officeDocument/2006/relationships/slideLayout" Target="../slideLayouts/slideLayout39.xml"/><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9.emf"/><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oleObject" Target="../embeddings/oleObject3.bin"/><Relationship Id="rId5" Type="http://schemas.openxmlformats.org/officeDocument/2006/relationships/notesSlide" Target="../notesSlides/notesSlide18.xml"/><Relationship Id="rId4" Type="http://schemas.openxmlformats.org/officeDocument/2006/relationships/slideLayout" Target="../slideLayouts/slideLayout3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oleObject" Target="../embeddings/oleObject3.bin"/><Relationship Id="rId5" Type="http://schemas.openxmlformats.org/officeDocument/2006/relationships/notesSlide" Target="../notesSlides/notesSlide19.xml"/><Relationship Id="rId4" Type="http://schemas.openxmlformats.org/officeDocument/2006/relationships/slideLayout" Target="../slideLayouts/slideLayout39.xml"/><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2.xml"/><Relationship Id="rId7" Type="http://schemas.openxmlformats.org/officeDocument/2006/relationships/image" Target="../media/image9.emf"/><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oleObject" Target="../embeddings/oleObject3.bin"/><Relationship Id="rId5" Type="http://schemas.openxmlformats.org/officeDocument/2006/relationships/notesSlide" Target="../notesSlides/notesSlide20.xml"/><Relationship Id="rId4"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4.xml"/><Relationship Id="rId7" Type="http://schemas.openxmlformats.org/officeDocument/2006/relationships/image" Target="../media/image9.emf"/><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oleObject" Target="../embeddings/oleObject3.bin"/><Relationship Id="rId5" Type="http://schemas.openxmlformats.org/officeDocument/2006/relationships/notesSlide" Target="../notesSlides/notesSlide21.xml"/><Relationship Id="rId4" Type="http://schemas.openxmlformats.org/officeDocument/2006/relationships/slideLayout" Target="../slideLayouts/slideLayout39.xml"/><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oleObject" Target="../embeddings/oleObject3.bin"/><Relationship Id="rId5" Type="http://schemas.openxmlformats.org/officeDocument/2006/relationships/notesSlide" Target="../notesSlides/notesSlide22.xml"/><Relationship Id="rId10" Type="http://schemas.openxmlformats.org/officeDocument/2006/relationships/image" Target="../media/image39.png"/><Relationship Id="rId4" Type="http://schemas.openxmlformats.org/officeDocument/2006/relationships/slideLayout" Target="../slideLayouts/slideLayout39.xml"/><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8.xml"/><Relationship Id="rId7" Type="http://schemas.openxmlformats.org/officeDocument/2006/relationships/image" Target="../media/image9.emf"/><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oleObject" Target="../embeddings/oleObject3.bin"/><Relationship Id="rId5" Type="http://schemas.openxmlformats.org/officeDocument/2006/relationships/notesSlide" Target="../notesSlides/notesSlide23.xml"/><Relationship Id="rId4" Type="http://schemas.openxmlformats.org/officeDocument/2006/relationships/slideLayout" Target="../slideLayouts/slideLayout39.xml"/><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1.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0.xml"/><Relationship Id="rId7" Type="http://schemas.openxmlformats.org/officeDocument/2006/relationships/image" Target="../media/image9.emf"/><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oleObject" Target="../embeddings/oleObject3.bin"/><Relationship Id="rId5" Type="http://schemas.openxmlformats.org/officeDocument/2006/relationships/notesSlide" Target="../notesSlides/notesSlide24.xml"/><Relationship Id="rId4" Type="http://schemas.openxmlformats.org/officeDocument/2006/relationships/slideLayout" Target="../slideLayouts/slideLayout39.xml"/><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2.xml"/><Relationship Id="rId7" Type="http://schemas.openxmlformats.org/officeDocument/2006/relationships/image" Target="../media/image9.emf"/><Relationship Id="rId12" Type="http://schemas.openxmlformats.org/officeDocument/2006/relationships/image" Target="../media/image45.png"/><Relationship Id="rId2" Type="http://schemas.openxmlformats.org/officeDocument/2006/relationships/tags" Target="../tags/tag51.xml"/><Relationship Id="rId1" Type="http://schemas.openxmlformats.org/officeDocument/2006/relationships/vmlDrawing" Target="../drawings/vmlDrawing27.vml"/><Relationship Id="rId6" Type="http://schemas.openxmlformats.org/officeDocument/2006/relationships/oleObject" Target="../embeddings/oleObject3.bin"/><Relationship Id="rId11" Type="http://schemas.openxmlformats.org/officeDocument/2006/relationships/image" Target="../media/image44.png"/><Relationship Id="rId5" Type="http://schemas.openxmlformats.org/officeDocument/2006/relationships/notesSlide" Target="../notesSlides/notesSlide25.xml"/><Relationship Id="rId10" Type="http://schemas.openxmlformats.org/officeDocument/2006/relationships/image" Target="../media/image43.png"/><Relationship Id="rId4" Type="http://schemas.openxmlformats.org/officeDocument/2006/relationships/slideLayout" Target="../slideLayouts/slideLayout39.xml"/><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4.xml"/><Relationship Id="rId7" Type="http://schemas.openxmlformats.org/officeDocument/2006/relationships/image" Target="../media/image9.emf"/><Relationship Id="rId2" Type="http://schemas.openxmlformats.org/officeDocument/2006/relationships/tags" Target="../tags/tag53.xml"/><Relationship Id="rId1" Type="http://schemas.openxmlformats.org/officeDocument/2006/relationships/vmlDrawing" Target="../drawings/vmlDrawing28.vml"/><Relationship Id="rId6" Type="http://schemas.openxmlformats.org/officeDocument/2006/relationships/oleObject" Target="../embeddings/oleObject3.bin"/><Relationship Id="rId5" Type="http://schemas.openxmlformats.org/officeDocument/2006/relationships/notesSlide" Target="../notesSlides/notesSlide26.xml"/><Relationship Id="rId4" Type="http://schemas.openxmlformats.org/officeDocument/2006/relationships/slideLayout" Target="../slideLayouts/slideLayout39.xml"/><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6.xml"/><Relationship Id="rId7" Type="http://schemas.openxmlformats.org/officeDocument/2006/relationships/image" Target="../media/image9.emf"/><Relationship Id="rId2" Type="http://schemas.openxmlformats.org/officeDocument/2006/relationships/tags" Target="../tags/tag55.xml"/><Relationship Id="rId1" Type="http://schemas.openxmlformats.org/officeDocument/2006/relationships/vmlDrawing" Target="../drawings/vmlDrawing29.vml"/><Relationship Id="rId6" Type="http://schemas.openxmlformats.org/officeDocument/2006/relationships/oleObject" Target="../embeddings/oleObject3.bin"/><Relationship Id="rId5" Type="http://schemas.openxmlformats.org/officeDocument/2006/relationships/notesSlide" Target="../notesSlides/notesSlide27.xml"/><Relationship Id="rId4" Type="http://schemas.openxmlformats.org/officeDocument/2006/relationships/slideLayout" Target="../slideLayouts/slideLayout39.xml"/><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8.xml"/><Relationship Id="rId7" Type="http://schemas.openxmlformats.org/officeDocument/2006/relationships/image" Target="../media/image9.emf"/><Relationship Id="rId2" Type="http://schemas.openxmlformats.org/officeDocument/2006/relationships/tags" Target="../tags/tag57.xml"/><Relationship Id="rId1" Type="http://schemas.openxmlformats.org/officeDocument/2006/relationships/vmlDrawing" Target="../drawings/vmlDrawing30.vml"/><Relationship Id="rId6" Type="http://schemas.openxmlformats.org/officeDocument/2006/relationships/oleObject" Target="../embeddings/oleObject3.bin"/><Relationship Id="rId5" Type="http://schemas.openxmlformats.org/officeDocument/2006/relationships/notesSlide" Target="../notesSlides/notesSlide28.xml"/><Relationship Id="rId10" Type="http://schemas.openxmlformats.org/officeDocument/2006/relationships/image" Target="../media/image49.png"/><Relationship Id="rId4" Type="http://schemas.openxmlformats.org/officeDocument/2006/relationships/slideLayout" Target="../slideLayouts/slideLayout39.xml"/><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0.xml"/><Relationship Id="rId7" Type="http://schemas.openxmlformats.org/officeDocument/2006/relationships/image" Target="../media/image9.emf"/><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oleObject" Target="../embeddings/oleObject3.bin"/><Relationship Id="rId5" Type="http://schemas.openxmlformats.org/officeDocument/2006/relationships/notesSlide" Target="../notesSlides/notesSlide29.xml"/><Relationship Id="rId4" Type="http://schemas.openxmlformats.org/officeDocument/2006/relationships/slideLayout" Target="../slideLayouts/slideLayout39.xml"/><Relationship Id="rId9" Type="http://schemas.openxmlformats.org/officeDocument/2006/relationships/image" Target="../media/image50.png"/></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2.xml"/><Relationship Id="rId7" Type="http://schemas.openxmlformats.org/officeDocument/2006/relationships/image" Target="../media/image9.emf"/><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oleObject" Target="../embeddings/oleObject3.bin"/><Relationship Id="rId5" Type="http://schemas.openxmlformats.org/officeDocument/2006/relationships/notesSlide" Target="../notesSlides/notesSlide30.xml"/><Relationship Id="rId4"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4.xml"/><Relationship Id="rId7" Type="http://schemas.openxmlformats.org/officeDocument/2006/relationships/image" Target="../media/image9.emf"/><Relationship Id="rId2" Type="http://schemas.openxmlformats.org/officeDocument/2006/relationships/tags" Target="../tags/tag63.xml"/><Relationship Id="rId1" Type="http://schemas.openxmlformats.org/officeDocument/2006/relationships/vmlDrawing" Target="../drawings/vmlDrawing33.vml"/><Relationship Id="rId6" Type="http://schemas.openxmlformats.org/officeDocument/2006/relationships/oleObject" Target="../embeddings/oleObject3.bin"/><Relationship Id="rId5" Type="http://schemas.openxmlformats.org/officeDocument/2006/relationships/notesSlide" Target="../notesSlides/notesSlide31.xml"/><Relationship Id="rId4"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6.xml"/><Relationship Id="rId7" Type="http://schemas.openxmlformats.org/officeDocument/2006/relationships/image" Target="../media/image9.emf"/><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oleObject" Target="../embeddings/oleObject3.bin"/><Relationship Id="rId5" Type="http://schemas.openxmlformats.org/officeDocument/2006/relationships/notesSlide" Target="../notesSlides/notesSlide32.xml"/><Relationship Id="rId4" Type="http://schemas.openxmlformats.org/officeDocument/2006/relationships/slideLayout" Target="../slideLayouts/slideLayout39.xml"/><Relationship Id="rId9"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8.xml"/><Relationship Id="rId7" Type="http://schemas.openxmlformats.org/officeDocument/2006/relationships/image" Target="../media/image9.emf"/><Relationship Id="rId2" Type="http://schemas.openxmlformats.org/officeDocument/2006/relationships/tags" Target="../tags/tag67.xml"/><Relationship Id="rId1" Type="http://schemas.openxmlformats.org/officeDocument/2006/relationships/vmlDrawing" Target="../drawings/vmlDrawing35.vml"/><Relationship Id="rId6" Type="http://schemas.openxmlformats.org/officeDocument/2006/relationships/oleObject" Target="../embeddings/oleObject4.bin"/><Relationship Id="rId5" Type="http://schemas.openxmlformats.org/officeDocument/2006/relationships/notesSlide" Target="../notesSlides/notesSlide33.xml"/><Relationship Id="rId4"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52.jpe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notesSlide" Target="../notesSlides/notesSlide4.xml"/><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9.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Markov Decision Processes and ARIMA models to analyze and predict Ice Hockey player’s performance</a:t>
            </a:r>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8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a:t>
            </a:r>
            <a:r>
              <a:rPr lang="es-ES" dirty="0"/>
              <a:t>SCRAPPED CONTAINS YEAR STATISTICAL METRICS FOR THE NHL PLAYERS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sp>
        <p:nvSpPr>
          <p:cNvPr id="12" name="26 Rectángulo redondeado">
            <a:extLst>
              <a:ext uri="{FF2B5EF4-FFF2-40B4-BE49-F238E27FC236}">
                <a16:creationId xmlns:a16="http://schemas.microsoft.com/office/drawing/2014/main" id="{6F931E07-1151-40C3-9457-C8CB592C82CA}"/>
              </a:ext>
            </a:extLst>
          </p:cNvPr>
          <p:cNvSpPr/>
          <p:nvPr/>
        </p:nvSpPr>
        <p:spPr bwMode="auto">
          <a:xfrm>
            <a:off x="279222" y="1268759"/>
            <a:ext cx="8613258" cy="5100011"/>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822176" y="1484784"/>
            <a:ext cx="1589584" cy="1433261"/>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483768" y="1716956"/>
            <a:ext cx="2702197" cy="856025"/>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 General performance metrics for all ice hockey players that have played during a season</a:t>
            </a: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6429" y="1559237"/>
            <a:ext cx="1169307" cy="1284356"/>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22354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28" name="49 Grupo">
            <a:extLst>
              <a:ext uri="{FF2B5EF4-FFF2-40B4-BE49-F238E27FC236}">
                <a16:creationId xmlns:a16="http://schemas.microsoft.com/office/drawing/2014/main" id="{4538ACB7-C75C-4C5E-943D-1B65BCE27D8A}"/>
              </a:ext>
            </a:extLst>
          </p:cNvPr>
          <p:cNvGrpSpPr/>
          <p:nvPr/>
        </p:nvGrpSpPr>
        <p:grpSpPr>
          <a:xfrm>
            <a:off x="389997" y="3086286"/>
            <a:ext cx="4109995" cy="270706"/>
            <a:chOff x="631582" y="1134683"/>
            <a:chExt cx="8642593" cy="278093"/>
          </a:xfrm>
        </p:grpSpPr>
        <p:sp>
          <p:nvSpPr>
            <p:cNvPr id="30" name="8 Marcador de texto">
              <a:extLst>
                <a:ext uri="{FF2B5EF4-FFF2-40B4-BE49-F238E27FC236}">
                  <a16:creationId xmlns:a16="http://schemas.microsoft.com/office/drawing/2014/main" id="{4062D097-29FB-4523-BA44-A6E4BE560840}"/>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Extraction of the main table in the SQL database</a:t>
              </a:r>
            </a:p>
          </p:txBody>
        </p:sp>
        <p:cxnSp>
          <p:nvCxnSpPr>
            <p:cNvPr id="31" name="51 Conector recto">
              <a:extLst>
                <a:ext uri="{FF2B5EF4-FFF2-40B4-BE49-F238E27FC236}">
                  <a16:creationId xmlns:a16="http://schemas.microsoft.com/office/drawing/2014/main" id="{75F9103A-B930-4252-AE40-655019586395}"/>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997C7397-3C30-4281-BA64-C5E496668778}"/>
              </a:ext>
            </a:extLst>
          </p:cNvPr>
          <p:cNvPicPr>
            <a:picLocks noChangeAspect="1"/>
          </p:cNvPicPr>
          <p:nvPr/>
        </p:nvPicPr>
        <p:blipFill>
          <a:blip r:embed="rId10"/>
          <a:stretch>
            <a:fillRect/>
          </a:stretch>
        </p:blipFill>
        <p:spPr>
          <a:xfrm>
            <a:off x="395536" y="3423941"/>
            <a:ext cx="6432443" cy="2848909"/>
          </a:xfrm>
          <a:prstGeom prst="rect">
            <a:avLst/>
          </a:prstGeom>
        </p:spPr>
      </p:pic>
      <p:graphicFrame>
        <p:nvGraphicFramePr>
          <p:cNvPr id="8" name="Tabla 7">
            <a:extLst>
              <a:ext uri="{FF2B5EF4-FFF2-40B4-BE49-F238E27FC236}">
                <a16:creationId xmlns:a16="http://schemas.microsoft.com/office/drawing/2014/main" id="{75818B55-74F2-44CB-95B8-93A86594B9AD}"/>
              </a:ext>
            </a:extLst>
          </p:cNvPr>
          <p:cNvGraphicFramePr>
            <a:graphicFrameLocks noGrp="1"/>
          </p:cNvGraphicFramePr>
          <p:nvPr>
            <p:extLst>
              <p:ext uri="{D42A27DB-BD31-4B8C-83A1-F6EECF244321}">
                <p14:modId xmlns:p14="http://schemas.microsoft.com/office/powerpoint/2010/main" val="1087045242"/>
              </p:ext>
            </p:extLst>
          </p:nvPr>
        </p:nvGraphicFramePr>
        <p:xfrm>
          <a:off x="5582020" y="1370464"/>
          <a:ext cx="3238452" cy="1554480"/>
        </p:xfrm>
        <a:graphic>
          <a:graphicData uri="http://schemas.openxmlformats.org/drawingml/2006/table">
            <a:tbl>
              <a:tblPr firstRow="1" bandRow="1">
                <a:tableStyleId>{5C22544A-7EE6-4342-B048-85BDC9FD1C3A}</a:tableStyleId>
              </a:tblPr>
              <a:tblGrid>
                <a:gridCol w="1144631">
                  <a:extLst>
                    <a:ext uri="{9D8B030D-6E8A-4147-A177-3AD203B41FA5}">
                      <a16:colId xmlns:a16="http://schemas.microsoft.com/office/drawing/2014/main" val="4015557147"/>
                    </a:ext>
                  </a:extLst>
                </a:gridCol>
                <a:gridCol w="2093821">
                  <a:extLst>
                    <a:ext uri="{9D8B030D-6E8A-4147-A177-3AD203B41FA5}">
                      <a16:colId xmlns:a16="http://schemas.microsoft.com/office/drawing/2014/main" val="1997237183"/>
                    </a:ext>
                  </a:extLst>
                </a:gridCol>
              </a:tblGrid>
              <a:tr h="210606">
                <a:tc>
                  <a:txBody>
                    <a:bodyPr/>
                    <a:lstStyle/>
                    <a:p>
                      <a:r>
                        <a:rPr lang="en-GB" sz="1100" b="1" dirty="0"/>
                        <a:t>Metrics</a:t>
                      </a:r>
                    </a:p>
                  </a:txBody>
                  <a:tcPr/>
                </a:tc>
                <a:tc>
                  <a:txBody>
                    <a:bodyPr/>
                    <a:lstStyle/>
                    <a:p>
                      <a:r>
                        <a:rPr lang="en-GB" sz="1100" b="1" dirty="0"/>
                        <a:t>Description</a:t>
                      </a:r>
                    </a:p>
                  </a:txBody>
                  <a:tcPr/>
                </a:tc>
                <a:extLst>
                  <a:ext uri="{0D108BD9-81ED-4DB2-BD59-A6C34878D82A}">
                    <a16:rowId xmlns:a16="http://schemas.microsoft.com/office/drawing/2014/main" val="4210037395"/>
                  </a:ext>
                </a:extLst>
              </a:tr>
              <a:tr h="210606">
                <a:tc>
                  <a:txBody>
                    <a:bodyPr/>
                    <a:lstStyle/>
                    <a:p>
                      <a:r>
                        <a:rPr lang="en-GB" sz="1100" b="1" dirty="0"/>
                        <a:t>GP</a:t>
                      </a:r>
                    </a:p>
                  </a:txBody>
                  <a:tcPr/>
                </a:tc>
                <a:tc>
                  <a:txBody>
                    <a:bodyPr/>
                    <a:lstStyle/>
                    <a:p>
                      <a:r>
                        <a:rPr lang="en-US" sz="1100" b="1" dirty="0"/>
                        <a:t>The nº of games played</a:t>
                      </a:r>
                      <a:endParaRPr lang="en-GB" sz="1100" b="1" dirty="0"/>
                    </a:p>
                  </a:txBody>
                  <a:tcPr/>
                </a:tc>
                <a:extLst>
                  <a:ext uri="{0D108BD9-81ED-4DB2-BD59-A6C34878D82A}">
                    <a16:rowId xmlns:a16="http://schemas.microsoft.com/office/drawing/2014/main" val="583862794"/>
                  </a:ext>
                </a:extLst>
              </a:tr>
              <a:tr h="210606">
                <a:tc>
                  <a:txBody>
                    <a:bodyPr/>
                    <a:lstStyle/>
                    <a:p>
                      <a:r>
                        <a:rPr lang="en-GB" sz="1100" b="1" dirty="0"/>
                        <a:t>G</a:t>
                      </a:r>
                    </a:p>
                  </a:txBody>
                  <a:tcPr/>
                </a:tc>
                <a:tc>
                  <a:txBody>
                    <a:bodyPr/>
                    <a:lstStyle/>
                    <a:p>
                      <a:r>
                        <a:rPr lang="en-US" sz="1100" b="1" dirty="0"/>
                        <a:t>The nº of goals performed</a:t>
                      </a:r>
                      <a:endParaRPr lang="en-GB" sz="1100" b="1" dirty="0"/>
                    </a:p>
                  </a:txBody>
                  <a:tcPr/>
                </a:tc>
                <a:extLst>
                  <a:ext uri="{0D108BD9-81ED-4DB2-BD59-A6C34878D82A}">
                    <a16:rowId xmlns:a16="http://schemas.microsoft.com/office/drawing/2014/main" val="3757418308"/>
                  </a:ext>
                </a:extLst>
              </a:tr>
              <a:tr h="210606">
                <a:tc>
                  <a:txBody>
                    <a:bodyPr/>
                    <a:lstStyle/>
                    <a:p>
                      <a:r>
                        <a:rPr lang="en-GB" sz="1100" b="1" dirty="0"/>
                        <a:t>GA</a:t>
                      </a:r>
                    </a:p>
                  </a:txBody>
                  <a:tcPr/>
                </a:tc>
                <a:tc>
                  <a:txBody>
                    <a:bodyPr/>
                    <a:lstStyle/>
                    <a:p>
                      <a:r>
                        <a:rPr lang="en-US" sz="1100" b="1" dirty="0"/>
                        <a:t>The nº of goals assisted</a:t>
                      </a:r>
                      <a:endParaRPr lang="en-GB" sz="1100" b="1" dirty="0"/>
                    </a:p>
                  </a:txBody>
                  <a:tcPr/>
                </a:tc>
                <a:extLst>
                  <a:ext uri="{0D108BD9-81ED-4DB2-BD59-A6C34878D82A}">
                    <a16:rowId xmlns:a16="http://schemas.microsoft.com/office/drawing/2014/main" val="2460376903"/>
                  </a:ext>
                </a:extLst>
              </a:tr>
              <a:tr h="210606">
                <a:tc>
                  <a:txBody>
                    <a:bodyPr/>
                    <a:lstStyle/>
                    <a:p>
                      <a:r>
                        <a:rPr lang="en-GB" sz="1100" b="1" dirty="0"/>
                        <a:t>Points (NHL)</a:t>
                      </a:r>
                    </a:p>
                  </a:txBody>
                  <a:tcPr/>
                </a:tc>
                <a:tc>
                  <a:txBody>
                    <a:bodyPr/>
                    <a:lstStyle/>
                    <a:p>
                      <a:r>
                        <a:rPr lang="en-US" sz="1100" b="1" dirty="0"/>
                        <a:t>Points = GA+ G</a:t>
                      </a:r>
                      <a:endParaRPr lang="en-GB" sz="1100" b="1" dirty="0"/>
                    </a:p>
                  </a:txBody>
                  <a:tcPr/>
                </a:tc>
                <a:extLst>
                  <a:ext uri="{0D108BD9-81ED-4DB2-BD59-A6C34878D82A}">
                    <a16:rowId xmlns:a16="http://schemas.microsoft.com/office/drawing/2014/main" val="2336717443"/>
                  </a:ext>
                </a:extLst>
              </a:tr>
              <a:tr h="210606">
                <a:tc>
                  <a:txBody>
                    <a:bodyPr/>
                    <a:lstStyle/>
                    <a:p>
                      <a:r>
                        <a:rPr lang="en-GB" sz="1100" b="1" dirty="0" err="1"/>
                        <a:t>PlusMin</a:t>
                      </a:r>
                      <a:endParaRPr lang="en-GB" sz="1100" b="1" dirty="0"/>
                    </a:p>
                  </a:txBody>
                  <a:tcPr/>
                </a:tc>
                <a:tc>
                  <a:txBody>
                    <a:bodyPr/>
                    <a:lstStyle/>
                    <a:p>
                      <a:r>
                        <a:rPr lang="en-US" sz="1100" b="1" dirty="0"/>
                        <a:t>the plus minus (+/-) measure</a:t>
                      </a:r>
                      <a:endParaRPr lang="en-GB" sz="1100" b="1" dirty="0"/>
                    </a:p>
                  </a:txBody>
                  <a:tcPr/>
                </a:tc>
                <a:extLst>
                  <a:ext uri="{0D108BD9-81ED-4DB2-BD59-A6C34878D82A}">
                    <a16:rowId xmlns:a16="http://schemas.microsoft.com/office/drawing/2014/main" val="3276530612"/>
                  </a:ext>
                </a:extLst>
              </a:tr>
            </a:tbl>
          </a:graphicData>
        </a:graphic>
      </p:graphicFrame>
      <p:sp>
        <p:nvSpPr>
          <p:cNvPr id="18" name="Rectangle 1">
            <a:extLst>
              <a:ext uri="{FF2B5EF4-FFF2-40B4-BE49-F238E27FC236}">
                <a16:creationId xmlns:a16="http://schemas.microsoft.com/office/drawing/2014/main" id="{F4E9E5A1-E569-41FB-B8AE-1575227421D5}"/>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7810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56999092-4C5F-48C1-9BAB-EB870FE284FF}"/>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96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
        <p:nvSpPr>
          <p:cNvPr id="65" name="Rectangle 1">
            <a:extLst>
              <a:ext uri="{FF2B5EF4-FFF2-40B4-BE49-F238E27FC236}">
                <a16:creationId xmlns:a16="http://schemas.microsoft.com/office/drawing/2014/main" id="{50E2131C-3659-4025-815B-C8F379E5FF2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2112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98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EXAMPLE OF A MARKOV DECISION PROCESS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70662"/>
            <a:ext cx="4981252" cy="212234"/>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By </a:t>
            </a:r>
            <a:r>
              <a:rPr lang="en-US" sz="800" dirty="0" err="1">
                <a:solidFill>
                  <a:srgbClr val="000000"/>
                </a:solidFill>
                <a:ea typeface="ＭＳ Ｐゴシック" pitchFamily="34" charset="-128"/>
                <a:cs typeface="Arial" charset="0"/>
              </a:rPr>
              <a:t>waldoalvarez</a:t>
            </a:r>
            <a:r>
              <a:rPr lang="en-US" sz="800" dirty="0">
                <a:solidFill>
                  <a:srgbClr val="000000"/>
                </a:solidFill>
                <a:ea typeface="ＭＳ Ｐゴシック" pitchFamily="34" charset="-128"/>
                <a:cs typeface="Arial" charset="0"/>
              </a:rPr>
              <a:t> - Own work, CC BY-SA 4.0, https://commons.wikimedia.org/w/index.php?curid=59364518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1">
            <a:extLst>
              <a:ext uri="{FF2B5EF4-FFF2-40B4-BE49-F238E27FC236}">
                <a16:creationId xmlns:a16="http://schemas.microsoft.com/office/drawing/2014/main" id="{50E2131C-3659-4025-815B-C8F379E5FF2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pic>
        <p:nvPicPr>
          <p:cNvPr id="168964" name="Picture 4" descr="https://upload.wikimedia.org/wikipedia/commons/thumb/a/ad/Markov_Decision_Process.svg/800px-Markov_Decision_Process.svg.png">
            <a:extLst>
              <a:ext uri="{FF2B5EF4-FFF2-40B4-BE49-F238E27FC236}">
                <a16:creationId xmlns:a16="http://schemas.microsoft.com/office/drawing/2014/main" id="{5F277D7D-3037-41E9-A702-4DC5AFF3A8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344" y="2684491"/>
            <a:ext cx="3669525" cy="29356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FA12DF64-633A-4E2A-8001-81D3B600E036}"/>
              </a:ext>
            </a:extLst>
          </p:cNvPr>
          <p:cNvGraphicFramePr>
            <a:graphicFrameLocks noGrp="1"/>
          </p:cNvGraphicFramePr>
          <p:nvPr>
            <p:extLst>
              <p:ext uri="{D42A27DB-BD31-4B8C-83A1-F6EECF244321}">
                <p14:modId xmlns:p14="http://schemas.microsoft.com/office/powerpoint/2010/main" val="3224443177"/>
              </p:ext>
            </p:extLst>
          </p:nvPr>
        </p:nvGraphicFramePr>
        <p:xfrm>
          <a:off x="511174" y="1226640"/>
          <a:ext cx="1305051" cy="1312282"/>
        </p:xfrm>
        <a:graphic>
          <a:graphicData uri="http://schemas.openxmlformats.org/drawingml/2006/table">
            <a:tbl>
              <a:tblPr firstRow="1" bandRow="1">
                <a:tableStyleId>{5C22544A-7EE6-4342-B048-85BDC9FD1C3A}</a:tableStyleId>
              </a:tblPr>
              <a:tblGrid>
                <a:gridCol w="1305051">
                  <a:extLst>
                    <a:ext uri="{9D8B030D-6E8A-4147-A177-3AD203B41FA5}">
                      <a16:colId xmlns:a16="http://schemas.microsoft.com/office/drawing/2014/main" val="2382411209"/>
                    </a:ext>
                  </a:extLst>
                </a:gridCol>
              </a:tblGrid>
              <a:tr h="266070">
                <a:tc>
                  <a:txBody>
                    <a:bodyPr/>
                    <a:lstStyle/>
                    <a:p>
                      <a:r>
                        <a:rPr lang="en-GB" sz="1100" dirty="0"/>
                        <a:t>Parts of a MDP</a:t>
                      </a:r>
                    </a:p>
                  </a:txBody>
                  <a:tcPr/>
                </a:tc>
                <a:extLst>
                  <a:ext uri="{0D108BD9-81ED-4DB2-BD59-A6C34878D82A}">
                    <a16:rowId xmlns:a16="http://schemas.microsoft.com/office/drawing/2014/main" val="1181325740"/>
                  </a:ext>
                </a:extLst>
              </a:tr>
              <a:tr h="261553">
                <a:tc>
                  <a:txBody>
                    <a:bodyPr/>
                    <a:lstStyle/>
                    <a:p>
                      <a:r>
                        <a:rPr lang="en-GB" sz="1100" dirty="0"/>
                        <a:t>States</a:t>
                      </a:r>
                    </a:p>
                  </a:txBody>
                  <a:tcPr/>
                </a:tc>
                <a:extLst>
                  <a:ext uri="{0D108BD9-81ED-4DB2-BD59-A6C34878D82A}">
                    <a16:rowId xmlns:a16="http://schemas.microsoft.com/office/drawing/2014/main" val="3219244004"/>
                  </a:ext>
                </a:extLst>
              </a:tr>
              <a:tr h="261553">
                <a:tc>
                  <a:txBody>
                    <a:bodyPr/>
                    <a:lstStyle/>
                    <a:p>
                      <a:r>
                        <a:rPr lang="en-GB" sz="1100" dirty="0"/>
                        <a:t>Transitions</a:t>
                      </a:r>
                    </a:p>
                  </a:txBody>
                  <a:tcPr/>
                </a:tc>
                <a:extLst>
                  <a:ext uri="{0D108BD9-81ED-4DB2-BD59-A6C34878D82A}">
                    <a16:rowId xmlns:a16="http://schemas.microsoft.com/office/drawing/2014/main" val="2710447652"/>
                  </a:ext>
                </a:extLst>
              </a:tr>
              <a:tr h="261553">
                <a:tc>
                  <a:txBody>
                    <a:bodyPr/>
                    <a:lstStyle/>
                    <a:p>
                      <a:r>
                        <a:rPr lang="en-GB" sz="1100" dirty="0"/>
                        <a:t>Actions</a:t>
                      </a:r>
                    </a:p>
                  </a:txBody>
                  <a:tcPr/>
                </a:tc>
                <a:extLst>
                  <a:ext uri="{0D108BD9-81ED-4DB2-BD59-A6C34878D82A}">
                    <a16:rowId xmlns:a16="http://schemas.microsoft.com/office/drawing/2014/main" val="549061726"/>
                  </a:ext>
                </a:extLst>
              </a:tr>
              <a:tr h="261553">
                <a:tc>
                  <a:txBody>
                    <a:bodyPr/>
                    <a:lstStyle/>
                    <a:p>
                      <a:r>
                        <a:rPr lang="en-GB" sz="1100" dirty="0"/>
                        <a:t>Rewards</a:t>
                      </a:r>
                    </a:p>
                  </a:txBody>
                  <a:tcPr/>
                </a:tc>
                <a:extLst>
                  <a:ext uri="{0D108BD9-81ED-4DB2-BD59-A6C34878D82A}">
                    <a16:rowId xmlns:a16="http://schemas.microsoft.com/office/drawing/2014/main" val="3001288514"/>
                  </a:ext>
                </a:extLst>
              </a:tr>
            </a:tbl>
          </a:graphicData>
        </a:graphic>
      </p:graphicFrame>
      <p:sp>
        <p:nvSpPr>
          <p:cNvPr id="64" name="24 Rectángulo">
            <a:extLst>
              <a:ext uri="{FF2B5EF4-FFF2-40B4-BE49-F238E27FC236}">
                <a16:creationId xmlns:a16="http://schemas.microsoft.com/office/drawing/2014/main" id="{4CA0A281-8AA1-4E91-89D9-48D7EA9802FD}"/>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The transitions between states are calculated by knowing how many times after a certain action and state happen a specific other state P(s’</a:t>
            </a:r>
            <a:r>
              <a:rPr lang="en-US" sz="1400" b="1" dirty="0">
                <a:solidFill>
                  <a:schemeClr val="tx1"/>
                </a:solidFill>
                <a:latin typeface="Arial" charset="0"/>
                <a:ea typeface="ＭＳ Ｐゴシック" charset="-128"/>
                <a:cs typeface="ＭＳ Ｐゴシック" charset="-128"/>
              </a:rPr>
              <a:t> </a:t>
            </a:r>
            <a:r>
              <a:rPr lang="en-US" sz="1400" b="1" dirty="0">
                <a:solidFill>
                  <a:schemeClr val="bg1"/>
                </a:solidFill>
                <a:latin typeface="Arial" charset="0"/>
                <a:ea typeface="ＭＳ Ｐゴシック" charset="-128"/>
                <a:cs typeface="ＭＳ Ｐゴシック" charset="-128"/>
              </a:rPr>
              <a:t>| s, a)</a:t>
            </a:r>
            <a:r>
              <a:rPr lang="en-US" sz="1400" b="1" dirty="0">
                <a:solidFill>
                  <a:schemeClr val="bg1"/>
                </a:solidFill>
              </a:rPr>
              <a:t>.</a:t>
            </a:r>
          </a:p>
        </p:txBody>
      </p:sp>
      <p:pic>
        <p:nvPicPr>
          <p:cNvPr id="19" name="Imagen 18">
            <a:extLst>
              <a:ext uri="{FF2B5EF4-FFF2-40B4-BE49-F238E27FC236}">
                <a16:creationId xmlns:a16="http://schemas.microsoft.com/office/drawing/2014/main" id="{6C34D98E-2605-4BA0-86B6-F926CD92D4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8576" y="3342554"/>
            <a:ext cx="1165587" cy="1842032"/>
          </a:xfrm>
          <a:prstGeom prst="rect">
            <a:avLst/>
          </a:prstGeom>
        </p:spPr>
      </p:pic>
      <p:pic>
        <p:nvPicPr>
          <p:cNvPr id="20" name="Imagen 19">
            <a:extLst>
              <a:ext uri="{FF2B5EF4-FFF2-40B4-BE49-F238E27FC236}">
                <a16:creationId xmlns:a16="http://schemas.microsoft.com/office/drawing/2014/main" id="{C3359F4A-708C-4F36-A4F8-0D124198963B}"/>
              </a:ext>
            </a:extLst>
          </p:cNvPr>
          <p:cNvPicPr>
            <a:picLocks noChangeAspect="1"/>
          </p:cNvPicPr>
          <p:nvPr/>
        </p:nvPicPr>
        <p:blipFill rotWithShape="1">
          <a:blip r:embed="rId11">
            <a:extLst>
              <a:ext uri="{28A0092B-C50C-407E-A947-70E740481C1C}">
                <a14:useLocalDpi xmlns:a14="http://schemas.microsoft.com/office/drawing/2010/main" val="0"/>
              </a:ext>
            </a:extLst>
          </a:blip>
          <a:srcRect b="16479"/>
          <a:stretch/>
        </p:blipFill>
        <p:spPr>
          <a:xfrm>
            <a:off x="6082481" y="3342554"/>
            <a:ext cx="1854442" cy="1836303"/>
          </a:xfrm>
          <a:prstGeom prst="rect">
            <a:avLst/>
          </a:prstGeom>
        </p:spPr>
      </p:pic>
      <p:sp>
        <p:nvSpPr>
          <p:cNvPr id="21" name="8 CuadroTexto">
            <a:extLst>
              <a:ext uri="{FF2B5EF4-FFF2-40B4-BE49-F238E27FC236}">
                <a16:creationId xmlns:a16="http://schemas.microsoft.com/office/drawing/2014/main" id="{0607468B-777E-4B4B-91F1-A2208C485DC7}"/>
              </a:ext>
            </a:extLst>
          </p:cNvPr>
          <p:cNvSpPr txBox="1"/>
          <p:nvPr/>
        </p:nvSpPr>
        <p:spPr bwMode="auto">
          <a:xfrm>
            <a:off x="4991302" y="2961159"/>
            <a:ext cx="9023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400" b="1" dirty="0">
                <a:solidFill>
                  <a:schemeClr val="tx1"/>
                </a:solidFill>
                <a:latin typeface="+mj-lt"/>
              </a:rPr>
              <a:t>Context</a:t>
            </a:r>
          </a:p>
        </p:txBody>
      </p:sp>
      <p:sp>
        <p:nvSpPr>
          <p:cNvPr id="22" name="8 CuadroTexto">
            <a:extLst>
              <a:ext uri="{FF2B5EF4-FFF2-40B4-BE49-F238E27FC236}">
                <a16:creationId xmlns:a16="http://schemas.microsoft.com/office/drawing/2014/main" id="{D7434C01-B0D3-487E-960C-422B53210AA1}"/>
              </a:ext>
            </a:extLst>
          </p:cNvPr>
          <p:cNvSpPr txBox="1"/>
          <p:nvPr/>
        </p:nvSpPr>
        <p:spPr bwMode="auto">
          <a:xfrm>
            <a:off x="6300192" y="2961159"/>
            <a:ext cx="14657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400" b="1" dirty="0">
                <a:solidFill>
                  <a:schemeClr val="tx1"/>
                </a:solidFill>
                <a:latin typeface="+mj-lt"/>
              </a:rPr>
              <a:t>Events/Actions</a:t>
            </a:r>
          </a:p>
        </p:txBody>
      </p:sp>
      <p:graphicFrame>
        <p:nvGraphicFramePr>
          <p:cNvPr id="23" name="Tabla 22">
            <a:extLst>
              <a:ext uri="{FF2B5EF4-FFF2-40B4-BE49-F238E27FC236}">
                <a16:creationId xmlns:a16="http://schemas.microsoft.com/office/drawing/2014/main" id="{CE935346-ED52-4896-90C4-24F7BB59F10D}"/>
              </a:ext>
            </a:extLst>
          </p:cNvPr>
          <p:cNvGraphicFramePr>
            <a:graphicFrameLocks noGrp="1"/>
          </p:cNvGraphicFramePr>
          <p:nvPr>
            <p:extLst>
              <p:ext uri="{D42A27DB-BD31-4B8C-83A1-F6EECF244321}">
                <p14:modId xmlns:p14="http://schemas.microsoft.com/office/powerpoint/2010/main" val="2236100331"/>
              </p:ext>
            </p:extLst>
          </p:nvPr>
        </p:nvGraphicFramePr>
        <p:xfrm>
          <a:off x="4572000" y="1221451"/>
          <a:ext cx="1790750" cy="1299653"/>
        </p:xfrm>
        <a:graphic>
          <a:graphicData uri="http://schemas.openxmlformats.org/drawingml/2006/table">
            <a:tbl>
              <a:tblPr firstRow="1" bandRow="1">
                <a:tableStyleId>{5C22544A-7EE6-4342-B048-85BDC9FD1C3A}</a:tableStyleId>
              </a:tblPr>
              <a:tblGrid>
                <a:gridCol w="1790750">
                  <a:extLst>
                    <a:ext uri="{9D8B030D-6E8A-4147-A177-3AD203B41FA5}">
                      <a16:colId xmlns:a16="http://schemas.microsoft.com/office/drawing/2014/main" val="2382411209"/>
                    </a:ext>
                  </a:extLst>
                </a:gridCol>
              </a:tblGrid>
              <a:tr h="263333">
                <a:tc>
                  <a:txBody>
                    <a:bodyPr/>
                    <a:lstStyle/>
                    <a:p>
                      <a:r>
                        <a:rPr lang="en-GB" sz="1100" dirty="0"/>
                        <a:t>Parts of our MDP</a:t>
                      </a:r>
                    </a:p>
                  </a:txBody>
                  <a:tcPr/>
                </a:tc>
                <a:extLst>
                  <a:ext uri="{0D108BD9-81ED-4DB2-BD59-A6C34878D82A}">
                    <a16:rowId xmlns:a16="http://schemas.microsoft.com/office/drawing/2014/main" val="1181325740"/>
                  </a:ext>
                </a:extLst>
              </a:tr>
              <a:tr h="256185">
                <a:tc>
                  <a:txBody>
                    <a:bodyPr/>
                    <a:lstStyle/>
                    <a:p>
                      <a:r>
                        <a:rPr lang="en-GB" sz="1100" dirty="0"/>
                        <a:t>Context</a:t>
                      </a:r>
                    </a:p>
                  </a:txBody>
                  <a:tcPr/>
                </a:tc>
                <a:extLst>
                  <a:ext uri="{0D108BD9-81ED-4DB2-BD59-A6C34878D82A}">
                    <a16:rowId xmlns:a16="http://schemas.microsoft.com/office/drawing/2014/main" val="3219244004"/>
                  </a:ext>
                </a:extLst>
              </a:tr>
              <a:tr h="256185">
                <a:tc>
                  <a:txBody>
                    <a:bodyPr/>
                    <a:lstStyle/>
                    <a:p>
                      <a:r>
                        <a:rPr lang="en-GB" sz="1100" dirty="0"/>
                        <a:t>Transitions</a:t>
                      </a:r>
                    </a:p>
                  </a:txBody>
                  <a:tcPr/>
                </a:tc>
                <a:extLst>
                  <a:ext uri="{0D108BD9-81ED-4DB2-BD59-A6C34878D82A}">
                    <a16:rowId xmlns:a16="http://schemas.microsoft.com/office/drawing/2014/main" val="2710447652"/>
                  </a:ext>
                </a:extLst>
              </a:tr>
              <a:tr h="256185">
                <a:tc>
                  <a:txBody>
                    <a:bodyPr/>
                    <a:lstStyle/>
                    <a:p>
                      <a:r>
                        <a:rPr lang="en-GB" sz="1100" dirty="0"/>
                        <a:t>Events/Actions</a:t>
                      </a:r>
                    </a:p>
                  </a:txBody>
                  <a:tcPr/>
                </a:tc>
                <a:extLst>
                  <a:ext uri="{0D108BD9-81ED-4DB2-BD59-A6C34878D82A}">
                    <a16:rowId xmlns:a16="http://schemas.microsoft.com/office/drawing/2014/main" val="549061726"/>
                  </a:ext>
                </a:extLst>
              </a:tr>
              <a:tr h="256185">
                <a:tc>
                  <a:txBody>
                    <a:bodyPr/>
                    <a:lstStyle/>
                    <a:p>
                      <a:r>
                        <a:rPr lang="en-GB" sz="1100" dirty="0"/>
                        <a:t>Rewards</a:t>
                      </a:r>
                    </a:p>
                  </a:txBody>
                  <a:tcPr/>
                </a:tc>
                <a:extLst>
                  <a:ext uri="{0D108BD9-81ED-4DB2-BD59-A6C34878D82A}">
                    <a16:rowId xmlns:a16="http://schemas.microsoft.com/office/drawing/2014/main" val="3001288514"/>
                  </a:ext>
                </a:extLst>
              </a:tr>
            </a:tbl>
          </a:graphicData>
        </a:graphic>
      </p:graphicFrame>
      <p:sp>
        <p:nvSpPr>
          <p:cNvPr id="28" name="Triángulo isósceles 27">
            <a:extLst>
              <a:ext uri="{FF2B5EF4-FFF2-40B4-BE49-F238E27FC236}">
                <a16:creationId xmlns:a16="http://schemas.microsoft.com/office/drawing/2014/main" id="{9D1E63B7-92D0-4CD8-BCCD-7E3732C1FC26}"/>
              </a:ext>
            </a:extLst>
          </p:cNvPr>
          <p:cNvSpPr/>
          <p:nvPr/>
        </p:nvSpPr>
        <p:spPr bwMode="auto">
          <a:xfrm rot="5400000">
            <a:off x="1632633" y="1954214"/>
            <a:ext cx="660948" cy="110806"/>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9" name="11 Rectángulo redondeado">
            <a:extLst>
              <a:ext uri="{FF2B5EF4-FFF2-40B4-BE49-F238E27FC236}">
                <a16:creationId xmlns:a16="http://schemas.microsoft.com/office/drawing/2014/main" id="{DCA13B9B-BD32-418A-9D12-D54A104166B4}"/>
              </a:ext>
            </a:extLst>
          </p:cNvPr>
          <p:cNvSpPr/>
          <p:nvPr/>
        </p:nvSpPr>
        <p:spPr>
          <a:xfrm>
            <a:off x="2164948" y="1633312"/>
            <a:ext cx="1632921" cy="66094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100" b="1" dirty="0">
                <a:solidFill>
                  <a:srgbClr val="000000"/>
                </a:solidFill>
                <a:latin typeface="Arial" pitchFamily="34" charset="0"/>
                <a:ea typeface="ＭＳ Ｐゴシック" pitchFamily="34" charset="-128"/>
              </a:rPr>
              <a:t>What is the best action to take under a state ?</a:t>
            </a:r>
          </a:p>
        </p:txBody>
      </p:sp>
      <p:sp>
        <p:nvSpPr>
          <p:cNvPr id="31" name="Triángulo isósceles 30">
            <a:extLst>
              <a:ext uri="{FF2B5EF4-FFF2-40B4-BE49-F238E27FC236}">
                <a16:creationId xmlns:a16="http://schemas.microsoft.com/office/drawing/2014/main" id="{A2B99254-860F-41C3-8AA5-4B5CF50960E3}"/>
              </a:ext>
            </a:extLst>
          </p:cNvPr>
          <p:cNvSpPr/>
          <p:nvPr/>
        </p:nvSpPr>
        <p:spPr bwMode="auto">
          <a:xfrm rot="5400000">
            <a:off x="6279409" y="1954214"/>
            <a:ext cx="660948" cy="110806"/>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3" name="11 Rectángulo redondeado">
            <a:extLst>
              <a:ext uri="{FF2B5EF4-FFF2-40B4-BE49-F238E27FC236}">
                <a16:creationId xmlns:a16="http://schemas.microsoft.com/office/drawing/2014/main" id="{5CD17E6D-4C73-4D93-B9BD-6439FCCAC8F5}"/>
              </a:ext>
            </a:extLst>
          </p:cNvPr>
          <p:cNvSpPr/>
          <p:nvPr/>
        </p:nvSpPr>
        <p:spPr>
          <a:xfrm>
            <a:off x="6811724" y="1633312"/>
            <a:ext cx="2152763" cy="66094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100" b="1" dirty="0">
                <a:solidFill>
                  <a:srgbClr val="000000"/>
                </a:solidFill>
                <a:latin typeface="Arial" pitchFamily="34" charset="0"/>
                <a:ea typeface="ＭＳ Ｐゴシック" pitchFamily="34" charset="-128"/>
              </a:rPr>
              <a:t>What are the combination of states and actions that are nearer to the event GOAL?</a:t>
            </a:r>
          </a:p>
        </p:txBody>
      </p:sp>
    </p:spTree>
    <p:extLst>
      <p:ext uri="{BB962C8B-B14F-4D97-AF65-F5344CB8AC3E}">
        <p14:creationId xmlns:p14="http://schemas.microsoft.com/office/powerpoint/2010/main" val="7218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71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 name="Grupo 30">
            <a:extLst>
              <a:ext uri="{FF2B5EF4-FFF2-40B4-BE49-F238E27FC236}">
                <a16:creationId xmlns:a16="http://schemas.microsoft.com/office/drawing/2014/main" id="{CDD75D05-BE46-4F29-996A-5B93C6C3D365}"/>
              </a:ext>
            </a:extLst>
          </p:cNvPr>
          <p:cNvGrpSpPr/>
          <p:nvPr/>
        </p:nvGrpSpPr>
        <p:grpSpPr>
          <a:xfrm rot="5400000">
            <a:off x="7670828" y="1441205"/>
            <a:ext cx="1318518" cy="540002"/>
            <a:chOff x="512058" y="1871515"/>
            <a:chExt cx="7956651" cy="898943"/>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58" y="1871522"/>
              <a:ext cx="1455531" cy="898936"/>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grpSp>
        <p:nvGrpSpPr>
          <p:cNvPr id="6" name="Grupo 5">
            <a:extLst>
              <a:ext uri="{FF2B5EF4-FFF2-40B4-BE49-F238E27FC236}">
                <a16:creationId xmlns:a16="http://schemas.microsoft.com/office/drawing/2014/main" id="{425D5BA7-3B5E-402F-949D-25B686ADBBBB}"/>
              </a:ext>
            </a:extLst>
          </p:cNvPr>
          <p:cNvGrpSpPr/>
          <p:nvPr/>
        </p:nvGrpSpPr>
        <p:grpSpPr>
          <a:xfrm>
            <a:off x="745133" y="1124744"/>
            <a:ext cx="7626067" cy="4864957"/>
            <a:chOff x="1392791" y="365756"/>
            <a:chExt cx="8482156" cy="6272017"/>
          </a:xfrm>
        </p:grpSpPr>
        <p:sp>
          <p:nvSpPr>
            <p:cNvPr id="37" name="Rectangle 50">
              <a:extLst>
                <a:ext uri="{FF2B5EF4-FFF2-40B4-BE49-F238E27FC236}">
                  <a16:creationId xmlns:a16="http://schemas.microsoft.com/office/drawing/2014/main" id="{42557958-C02B-4A88-8EB9-74FED87DC879}"/>
                </a:ext>
              </a:extLst>
            </p:cNvPr>
            <p:cNvSpPr>
              <a:spLocks noChangeArrowheads="1"/>
            </p:cNvSpPr>
            <p:nvPr/>
          </p:nvSpPr>
          <p:spPr bwMode="auto">
            <a:xfrm>
              <a:off x="2903357" y="472604"/>
              <a:ext cx="5594943" cy="396066"/>
            </a:xfrm>
            <a:prstGeom prst="rect">
              <a:avLst/>
            </a:prstGeom>
            <a:noFill/>
            <a:ln w="9525" algn="ctr">
              <a:noFill/>
              <a:miter lim="800000"/>
              <a:headEnd/>
              <a:tailEnd/>
            </a:ln>
          </p:spPr>
          <p:txBody>
            <a:bodyPr lIns="72000" tIns="36000" rIns="72000" bIns="36000" anchor="ctr"/>
            <a:lstStyle/>
            <a:p>
              <a:pPr marL="177800" lvl="1" indent="-177800" defTabSz="684213" eaLnBrk="0" fontAlgn="base" hangingPunct="0">
                <a:spcBef>
                  <a:spcPts val="300"/>
                </a:spcBef>
                <a:spcAft>
                  <a:spcPts val="600"/>
                </a:spcAft>
                <a:buFont typeface="Arial" pitchFamily="34" charset="0"/>
                <a:buChar char="•"/>
              </a:pPr>
              <a:r>
                <a:rPr lang="en-TT" sz="1000" b="1" dirty="0">
                  <a:solidFill>
                    <a:schemeClr val="tx1">
                      <a:lumMod val="75000"/>
                      <a:lumOff val="25000"/>
                    </a:schemeClr>
                  </a:solidFill>
                  <a:latin typeface="Arial" pitchFamily="34" charset="0"/>
                  <a:ea typeface="ＭＳ Ｐゴシック" pitchFamily="34" charset="-128"/>
                </a:rPr>
                <a:t>Creation of two context variables</a:t>
              </a:r>
            </a:p>
            <a:p>
              <a:pPr marL="177800" lvl="1" indent="-177800" defTabSz="684213" eaLnBrk="0" fontAlgn="base" hangingPunct="0">
                <a:spcBef>
                  <a:spcPts val="300"/>
                </a:spcBef>
                <a:spcAft>
                  <a:spcPts val="600"/>
                </a:spcAft>
                <a:buFont typeface="Arial" pitchFamily="34" charset="0"/>
                <a:buChar char="•"/>
              </a:pPr>
              <a:r>
                <a:rPr lang="en-TT" sz="1000" b="1" dirty="0">
                  <a:solidFill>
                    <a:schemeClr val="tx1">
                      <a:lumMod val="75000"/>
                      <a:lumOff val="25000"/>
                    </a:schemeClr>
                  </a:solidFill>
                  <a:latin typeface="Arial" pitchFamily="34" charset="0"/>
                  <a:ea typeface="ＭＳ Ｐゴシック" pitchFamily="34" charset="-128"/>
                </a:rPr>
                <a:t>Scrapping the players statistics </a:t>
              </a:r>
            </a:p>
          </p:txBody>
        </p:sp>
        <p:sp>
          <p:nvSpPr>
            <p:cNvPr id="38" name="Line 16">
              <a:extLst>
                <a:ext uri="{FF2B5EF4-FFF2-40B4-BE49-F238E27FC236}">
                  <a16:creationId xmlns:a16="http://schemas.microsoft.com/office/drawing/2014/main" id="{4191E067-901E-4384-AAE2-6DF2DB3D66B7}"/>
                </a:ext>
              </a:extLst>
            </p:cNvPr>
            <p:cNvSpPr>
              <a:spLocks noChangeShapeType="1"/>
            </p:cNvSpPr>
            <p:nvPr/>
          </p:nvSpPr>
          <p:spPr bwMode="auto">
            <a:xfrm>
              <a:off x="2971629" y="954037"/>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39" name="AutoShape 10">
              <a:extLst>
                <a:ext uri="{FF2B5EF4-FFF2-40B4-BE49-F238E27FC236}">
                  <a16:creationId xmlns:a16="http://schemas.microsoft.com/office/drawing/2014/main" id="{1586298E-EF59-4EE4-A70E-67FD575FA0D2}"/>
                </a:ext>
              </a:extLst>
            </p:cNvPr>
            <p:cNvSpPr>
              <a:spLocks noChangeArrowheads="1"/>
            </p:cNvSpPr>
            <p:nvPr/>
          </p:nvSpPr>
          <p:spPr bwMode="auto">
            <a:xfrm rot="5400000">
              <a:off x="1882241" y="74807"/>
              <a:ext cx="571015" cy="1330950"/>
            </a:xfrm>
            <a:prstGeom prst="homePlate">
              <a:avLst>
                <a:gd name="adj" fmla="val 25756"/>
              </a:avLst>
            </a:prstGeom>
            <a:solidFill>
              <a:schemeClr val="bg2">
                <a:lumMod val="50000"/>
              </a:scheme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rPr>
                <a:t>DATA</a:t>
              </a:r>
            </a:p>
          </p:txBody>
        </p:sp>
        <p:sp>
          <p:nvSpPr>
            <p:cNvPr id="40" name="AutoShape 12">
              <a:extLst>
                <a:ext uri="{FF2B5EF4-FFF2-40B4-BE49-F238E27FC236}">
                  <a16:creationId xmlns:a16="http://schemas.microsoft.com/office/drawing/2014/main" id="{162BF1FE-EA98-4AFE-BD75-05E9AA3F83DE}"/>
                </a:ext>
              </a:extLst>
            </p:cNvPr>
            <p:cNvSpPr>
              <a:spLocks noChangeArrowheads="1"/>
            </p:cNvSpPr>
            <p:nvPr/>
          </p:nvSpPr>
          <p:spPr bwMode="auto">
            <a:xfrm rot="5400000">
              <a:off x="1247427" y="1354356"/>
              <a:ext cx="1840640" cy="1330950"/>
            </a:xfrm>
            <a:prstGeom prst="chevron">
              <a:avLst>
                <a:gd name="adj" fmla="val 11648"/>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rPr>
                <a:t>AD-TREE</a:t>
              </a:r>
            </a:p>
          </p:txBody>
        </p:sp>
        <p:sp>
          <p:nvSpPr>
            <p:cNvPr id="41" name="11 Rectángulo redondeado">
              <a:extLst>
                <a:ext uri="{FF2B5EF4-FFF2-40B4-BE49-F238E27FC236}">
                  <a16:creationId xmlns:a16="http://schemas.microsoft.com/office/drawing/2014/main" id="{E5481DD3-5E53-4A32-A16F-3B3E70B634DA}"/>
                </a:ext>
              </a:extLst>
            </p:cNvPr>
            <p:cNvSpPr/>
            <p:nvPr/>
          </p:nvSpPr>
          <p:spPr>
            <a:xfrm>
              <a:off x="5770650" y="1084510"/>
              <a:ext cx="3613123" cy="393854"/>
            </a:xfrm>
            <a:prstGeom prst="roundRect">
              <a:avLst>
                <a:gd name="adj" fmla="val 0"/>
              </a:avLst>
            </a:prstGeom>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Context variables</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Actions and Events</a:t>
              </a:r>
            </a:p>
          </p:txBody>
        </p:sp>
        <p:sp>
          <p:nvSpPr>
            <p:cNvPr id="42" name="AutoShape 7">
              <a:extLst>
                <a:ext uri="{FF2B5EF4-FFF2-40B4-BE49-F238E27FC236}">
                  <a16:creationId xmlns:a16="http://schemas.microsoft.com/office/drawing/2014/main" id="{4E6FFC91-645D-43C3-B157-CFEA916EB00A}"/>
                </a:ext>
              </a:extLst>
            </p:cNvPr>
            <p:cNvSpPr>
              <a:spLocks noChangeArrowheads="1"/>
            </p:cNvSpPr>
            <p:nvPr/>
          </p:nvSpPr>
          <p:spPr bwMode="auto">
            <a:xfrm>
              <a:off x="3857895" y="1112646"/>
              <a:ext cx="1840590" cy="339548"/>
            </a:xfrm>
            <a:prstGeom prst="homePlate">
              <a:avLst>
                <a:gd name="adj" fmla="val 22732"/>
              </a:avLst>
            </a:prstGeom>
            <a:solidFill>
              <a:srgbClr val="B4B4B4"/>
            </a:solidFill>
            <a:ln w="9525">
              <a:solidFill>
                <a:srgbClr val="AAD4E1"/>
              </a:solidFill>
              <a:miter lim="800000"/>
              <a:headEnd/>
              <a:tailEnd/>
            </a:ln>
            <a:effectLst/>
          </p:spPr>
          <p:txBody>
            <a:bodyPr lIns="81204" tIns="39889" rIns="81204" bIns="39889"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000" b="1" i="0" u="none" strike="noStrike" kern="0" cap="none" spc="0" normalizeH="0" baseline="0" noProof="0" dirty="0">
                  <a:ln>
                    <a:noFill/>
                  </a:ln>
                  <a:solidFill>
                    <a:srgbClr val="000000"/>
                  </a:solidFill>
                  <a:effectLst/>
                  <a:uLnTx/>
                  <a:uFillTx/>
                  <a:latin typeface="Arial" pitchFamily="34" charset="0"/>
                  <a:ea typeface="ＭＳ Ｐゴシック" pitchFamily="34" charset="-128"/>
                </a:rPr>
                <a:t>Definition of states/literals</a:t>
              </a:r>
            </a:p>
          </p:txBody>
        </p:sp>
        <p:sp>
          <p:nvSpPr>
            <p:cNvPr id="43" name="AutoShape 12">
              <a:extLst>
                <a:ext uri="{FF2B5EF4-FFF2-40B4-BE49-F238E27FC236}">
                  <a16:creationId xmlns:a16="http://schemas.microsoft.com/office/drawing/2014/main" id="{395A8764-84E4-4CB3-90CE-296714C0CB73}"/>
                </a:ext>
              </a:extLst>
            </p:cNvPr>
            <p:cNvSpPr>
              <a:spLocks noChangeArrowheads="1"/>
            </p:cNvSpPr>
            <p:nvPr/>
          </p:nvSpPr>
          <p:spPr bwMode="auto">
            <a:xfrm rot="5400000">
              <a:off x="1444279" y="5136163"/>
              <a:ext cx="1446937" cy="1330950"/>
            </a:xfrm>
            <a:prstGeom prst="chevron">
              <a:avLst>
                <a:gd name="adj" fmla="val 9733"/>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lang="en-TT" sz="1050" b="1" kern="0" dirty="0">
                  <a:solidFill>
                    <a:srgbClr val="FFFFFF"/>
                  </a:solidFill>
                  <a:latin typeface="Arial" pitchFamily="34" charset="0"/>
                  <a:ea typeface="ＭＳ Ｐゴシック" pitchFamily="34" charset="-128"/>
                </a:rPr>
                <a:t>ARIMA</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44" name="Rectangle 50">
              <a:extLst>
                <a:ext uri="{FF2B5EF4-FFF2-40B4-BE49-F238E27FC236}">
                  <a16:creationId xmlns:a16="http://schemas.microsoft.com/office/drawing/2014/main" id="{6DB97EF6-F051-4139-9340-F40F4B5D33E0}"/>
                </a:ext>
              </a:extLst>
            </p:cNvPr>
            <p:cNvSpPr>
              <a:spLocks noChangeArrowheads="1"/>
            </p:cNvSpPr>
            <p:nvPr/>
          </p:nvSpPr>
          <p:spPr bwMode="auto">
            <a:xfrm>
              <a:off x="2903358" y="5136053"/>
              <a:ext cx="3036976" cy="1168323"/>
            </a:xfrm>
            <a:prstGeom prst="rect">
              <a:avLst/>
            </a:prstGeom>
            <a:noFill/>
            <a:ln w="9525" algn="ctr">
              <a:noFill/>
              <a:miter lim="800000"/>
              <a:headEnd/>
              <a:tailEnd/>
            </a:ln>
          </p:spPr>
          <p:txBody>
            <a:bodyPr lIns="72000" tIns="36000" rIns="72000" bIns="36000" anchor="ctr"/>
            <a:lstStyle/>
            <a:p>
              <a:pPr marL="177800" lvl="1" indent="-177800" defTabSz="684213" eaLnBrk="0" fontAlgn="base" hangingPunct="0">
                <a:spcAft>
                  <a:spcPts val="600"/>
                </a:spcAft>
                <a:buFont typeface="Arial" pitchFamily="34" charset="0"/>
                <a:buChar char="•"/>
              </a:pPr>
              <a:r>
                <a:rPr lang="en-TT" sz="1000" b="1" dirty="0">
                  <a:solidFill>
                    <a:srgbClr val="000000"/>
                  </a:solidFill>
                  <a:latin typeface="Arial" pitchFamily="34" charset="0"/>
                  <a:ea typeface="ＭＳ Ｐゴシック" pitchFamily="34" charset="-128"/>
                </a:rPr>
                <a:t>Estimation of the best ARIMA (</a:t>
              </a:r>
              <a:r>
                <a:rPr lang="en-TT" sz="1000" b="1" dirty="0" err="1">
                  <a:solidFill>
                    <a:srgbClr val="000000"/>
                  </a:solidFill>
                  <a:latin typeface="Arial" pitchFamily="34" charset="0"/>
                  <a:ea typeface="ＭＳ Ｐゴシック" pitchFamily="34" charset="-128"/>
                </a:rPr>
                <a:t>p,d,q</a:t>
              </a:r>
              <a:r>
                <a:rPr lang="en-TT" sz="1000" b="1" dirty="0">
                  <a:solidFill>
                    <a:srgbClr val="000000"/>
                  </a:solidFill>
                  <a:latin typeface="Arial" pitchFamily="34" charset="0"/>
                  <a:ea typeface="ＭＳ Ｐゴシック" pitchFamily="34" charset="-128"/>
                </a:rPr>
                <a:t>)  models to fit model the data on the new metrics</a:t>
              </a:r>
            </a:p>
            <a:p>
              <a:pPr marL="177800" lvl="1" indent="-177800" defTabSz="684213" eaLnBrk="0" fontAlgn="base" hangingPunct="0">
                <a:spcAft>
                  <a:spcPts val="600"/>
                </a:spcAft>
                <a:buFont typeface="Arial" pitchFamily="34" charset="0"/>
                <a:buChar char="•"/>
              </a:pPr>
              <a:r>
                <a:rPr lang="en-TT" sz="1000" b="1" dirty="0">
                  <a:solidFill>
                    <a:srgbClr val="000000"/>
                  </a:solidFill>
                  <a:latin typeface="Arial" pitchFamily="34" charset="0"/>
                  <a:ea typeface="ＭＳ Ｐゴシック" pitchFamily="34" charset="-128"/>
                </a:rPr>
                <a:t>Estimation of the ARIMA parameter values for those ARIMA (</a:t>
              </a:r>
              <a:r>
                <a:rPr lang="en-TT" sz="1000" b="1" dirty="0" err="1">
                  <a:solidFill>
                    <a:srgbClr val="000000"/>
                  </a:solidFill>
                  <a:latin typeface="Arial" pitchFamily="34" charset="0"/>
                  <a:ea typeface="ＭＳ Ｐゴシック" pitchFamily="34" charset="-128"/>
                </a:rPr>
                <a:t>p,d,q</a:t>
              </a:r>
              <a:r>
                <a:rPr lang="en-TT" sz="1000" b="1" dirty="0">
                  <a:solidFill>
                    <a:srgbClr val="000000"/>
                  </a:solidFill>
                  <a:latin typeface="Arial" pitchFamily="34" charset="0"/>
                  <a:ea typeface="ＭＳ Ｐゴシック" pitchFamily="34" charset="-128"/>
                </a:rPr>
                <a:t>) models and forecasting players’ performance</a:t>
              </a:r>
            </a:p>
          </p:txBody>
        </p:sp>
        <p:sp>
          <p:nvSpPr>
            <p:cNvPr id="45" name="Oval 66">
              <a:extLst>
                <a:ext uri="{FF2B5EF4-FFF2-40B4-BE49-F238E27FC236}">
                  <a16:creationId xmlns:a16="http://schemas.microsoft.com/office/drawing/2014/main" id="{86467C19-2858-4634-8EDC-029D6E0D83C9}"/>
                </a:ext>
              </a:extLst>
            </p:cNvPr>
            <p:cNvSpPr/>
            <p:nvPr/>
          </p:nvSpPr>
          <p:spPr>
            <a:xfrm>
              <a:off x="1392792" y="1052805"/>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2</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6" name="Oval 66">
              <a:extLst>
                <a:ext uri="{FF2B5EF4-FFF2-40B4-BE49-F238E27FC236}">
                  <a16:creationId xmlns:a16="http://schemas.microsoft.com/office/drawing/2014/main" id="{4F13530F-687D-419A-92DA-2C899E71C02F}"/>
                </a:ext>
              </a:extLst>
            </p:cNvPr>
            <p:cNvSpPr/>
            <p:nvPr/>
          </p:nvSpPr>
          <p:spPr>
            <a:xfrm>
              <a:off x="1392792" y="4965499"/>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5</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7" name="Oval 66">
              <a:extLst>
                <a:ext uri="{FF2B5EF4-FFF2-40B4-BE49-F238E27FC236}">
                  <a16:creationId xmlns:a16="http://schemas.microsoft.com/office/drawing/2014/main" id="{1AC13A35-2F83-4080-ACCA-393E4E18F815}"/>
                </a:ext>
              </a:extLst>
            </p:cNvPr>
            <p:cNvSpPr/>
            <p:nvPr/>
          </p:nvSpPr>
          <p:spPr>
            <a:xfrm>
              <a:off x="1392792" y="365756"/>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1</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8" name="AutoShape 12">
              <a:extLst>
                <a:ext uri="{FF2B5EF4-FFF2-40B4-BE49-F238E27FC236}">
                  <a16:creationId xmlns:a16="http://schemas.microsoft.com/office/drawing/2014/main" id="{E9827BF3-0CF4-49D1-9393-22F7F51928D1}"/>
                </a:ext>
              </a:extLst>
            </p:cNvPr>
            <p:cNvSpPr>
              <a:spLocks noChangeArrowheads="1"/>
            </p:cNvSpPr>
            <p:nvPr/>
          </p:nvSpPr>
          <p:spPr bwMode="auto">
            <a:xfrm rot="5400000">
              <a:off x="1761495" y="2776374"/>
              <a:ext cx="812503" cy="1330950"/>
            </a:xfrm>
            <a:prstGeom prst="chevron">
              <a:avLst>
                <a:gd name="adj" fmla="val 17900"/>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a:ln>
                    <a:noFill/>
                  </a:ln>
                  <a:solidFill>
                    <a:srgbClr val="FFFFFF"/>
                  </a:solidFill>
                  <a:effectLst/>
                  <a:uLnTx/>
                  <a:uFillTx/>
                  <a:latin typeface="Arial" pitchFamily="34" charset="0"/>
                  <a:ea typeface="ＭＳ Ｐゴシック" pitchFamily="34" charset="-128"/>
                </a:rPr>
                <a:t>MDP</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49" name="11 Rectángulo redondeado">
              <a:extLst>
                <a:ext uri="{FF2B5EF4-FFF2-40B4-BE49-F238E27FC236}">
                  <a16:creationId xmlns:a16="http://schemas.microsoft.com/office/drawing/2014/main" id="{B5404435-ED9F-476F-9ACC-803BB8A1E0E4}"/>
                </a:ext>
              </a:extLst>
            </p:cNvPr>
            <p:cNvSpPr/>
            <p:nvPr/>
          </p:nvSpPr>
          <p:spPr>
            <a:xfrm>
              <a:off x="3028177" y="3161541"/>
              <a:ext cx="3613123"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marR="0" lvl="1" indent="-177800" defTabSz="684213" eaLnBrk="0" fontAlgn="base" hangingPunct="0">
                <a:lnSpc>
                  <a:spcPct val="100000"/>
                </a:lnSpc>
                <a:spcBef>
                  <a:spcPts val="300"/>
                </a:spcBef>
                <a:spcAft>
                  <a:spcPts val="600"/>
                </a:spcAft>
                <a:buClrTx/>
                <a:buSzTx/>
                <a:buFont typeface="Arial" pitchFamily="34" charset="0"/>
                <a:buChar char="•"/>
                <a:tabLst/>
                <a:defRPr/>
              </a:pPr>
              <a:r>
                <a:rPr lang="en-TT" sz="1000" b="1">
                  <a:solidFill>
                    <a:srgbClr val="000000"/>
                  </a:solidFill>
                  <a:latin typeface="Arial" pitchFamily="34" charset="0"/>
                  <a:ea typeface="ＭＳ Ｐゴシック" pitchFamily="34" charset="-128"/>
                </a:rPr>
                <a:t>Execution of the value iteration algorithm</a:t>
              </a:r>
              <a:endParaRPr lang="en-TT" sz="1000" b="1" dirty="0">
                <a:solidFill>
                  <a:srgbClr val="000000"/>
                </a:solidFill>
                <a:latin typeface="Arial" pitchFamily="34" charset="0"/>
                <a:ea typeface="ＭＳ Ｐゴシック" pitchFamily="34" charset="-128"/>
              </a:endParaRPr>
            </a:p>
          </p:txBody>
        </p:sp>
        <p:sp>
          <p:nvSpPr>
            <p:cNvPr id="50" name="Oval 66">
              <a:extLst>
                <a:ext uri="{FF2B5EF4-FFF2-40B4-BE49-F238E27FC236}">
                  <a16:creationId xmlns:a16="http://schemas.microsoft.com/office/drawing/2014/main" id="{AA4A094E-4188-4A07-80A2-F1621B8FD9A7}"/>
                </a:ext>
              </a:extLst>
            </p:cNvPr>
            <p:cNvSpPr/>
            <p:nvPr/>
          </p:nvSpPr>
          <p:spPr>
            <a:xfrm>
              <a:off x="1392792" y="2988891"/>
              <a:ext cx="336580" cy="223954"/>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3</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51" name="AutoShape 12">
              <a:extLst>
                <a:ext uri="{FF2B5EF4-FFF2-40B4-BE49-F238E27FC236}">
                  <a16:creationId xmlns:a16="http://schemas.microsoft.com/office/drawing/2014/main" id="{76DA73D9-DD71-46BA-BC4D-94B8A3E140A9}"/>
                </a:ext>
              </a:extLst>
            </p:cNvPr>
            <p:cNvSpPr>
              <a:spLocks noChangeArrowheads="1"/>
            </p:cNvSpPr>
            <p:nvPr/>
          </p:nvSpPr>
          <p:spPr bwMode="auto">
            <a:xfrm rot="5400000">
              <a:off x="1689803" y="3784185"/>
              <a:ext cx="955887" cy="1330950"/>
            </a:xfrm>
            <a:prstGeom prst="chevron">
              <a:avLst>
                <a:gd name="adj" fmla="val 10694"/>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lang="en-TT" sz="1050" b="1" kern="0">
                  <a:solidFill>
                    <a:srgbClr val="FFFFFF"/>
                  </a:solidFill>
                  <a:latin typeface="Arial" pitchFamily="34" charset="0"/>
                  <a:ea typeface="ＭＳ Ｐゴシック" pitchFamily="34" charset="-128"/>
                </a:rPr>
                <a:t>CREATION OF METRICS</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56" name="Oval 66">
              <a:extLst>
                <a:ext uri="{FF2B5EF4-FFF2-40B4-BE49-F238E27FC236}">
                  <a16:creationId xmlns:a16="http://schemas.microsoft.com/office/drawing/2014/main" id="{7C54D98C-CC1D-4E73-A257-1D0C7A180EB6}"/>
                </a:ext>
              </a:extLst>
            </p:cNvPr>
            <p:cNvSpPr/>
            <p:nvPr/>
          </p:nvSpPr>
          <p:spPr>
            <a:xfrm>
              <a:off x="1392792" y="3925010"/>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TT" sz="1200" b="1" kern="0">
                  <a:solidFill>
                    <a:srgbClr val="000000"/>
                  </a:solidFill>
                  <a:latin typeface="Arial"/>
                </a:rPr>
                <a:t>4</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66" name="Rectángulo 65">
              <a:extLst>
                <a:ext uri="{FF2B5EF4-FFF2-40B4-BE49-F238E27FC236}">
                  <a16:creationId xmlns:a16="http://schemas.microsoft.com/office/drawing/2014/main" id="{42FB45A7-5DB2-41C2-A1D4-E6FDFB1C30A0}"/>
                </a:ext>
              </a:extLst>
            </p:cNvPr>
            <p:cNvSpPr/>
            <p:nvPr/>
          </p:nvSpPr>
          <p:spPr>
            <a:xfrm>
              <a:off x="2971629" y="1099510"/>
              <a:ext cx="814101" cy="759311"/>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dirty="0">
                  <a:latin typeface="Arial" pitchFamily="34" charset="0"/>
                  <a:ea typeface="ＭＳ Ｐゴシック" pitchFamily="34" charset="-128"/>
                </a:rPr>
                <a:t>AD-tree definition</a:t>
              </a:r>
            </a:p>
          </p:txBody>
        </p:sp>
        <p:sp>
          <p:nvSpPr>
            <p:cNvPr id="67" name="Rectángulo 66">
              <a:extLst>
                <a:ext uri="{FF2B5EF4-FFF2-40B4-BE49-F238E27FC236}">
                  <a16:creationId xmlns:a16="http://schemas.microsoft.com/office/drawing/2014/main" id="{496F0F86-0FCB-4CF8-A214-AFE509156CAC}"/>
                </a:ext>
              </a:extLst>
            </p:cNvPr>
            <p:cNvSpPr/>
            <p:nvPr/>
          </p:nvSpPr>
          <p:spPr>
            <a:xfrm>
              <a:off x="2971629" y="1980767"/>
              <a:ext cx="814101" cy="791630"/>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a:latin typeface="Arial" pitchFamily="34" charset="0"/>
                  <a:ea typeface="ＭＳ Ｐゴシック" pitchFamily="34" charset="-128"/>
                </a:rPr>
                <a:t>Implemen-tation structure</a:t>
              </a:r>
              <a:endParaRPr lang="en-TT" sz="1050" b="1" kern="0" dirty="0">
                <a:latin typeface="Arial" pitchFamily="34" charset="0"/>
                <a:ea typeface="ＭＳ Ｐゴシック" pitchFamily="34" charset="-128"/>
              </a:endParaRPr>
            </a:p>
          </p:txBody>
        </p:sp>
        <p:sp>
          <p:nvSpPr>
            <p:cNvPr id="68" name="11 Rectángulo redondeado">
              <a:extLst>
                <a:ext uri="{FF2B5EF4-FFF2-40B4-BE49-F238E27FC236}">
                  <a16:creationId xmlns:a16="http://schemas.microsoft.com/office/drawing/2014/main" id="{6247DF20-DF9D-4401-A7B4-238C4ECC7695}"/>
                </a:ext>
              </a:extLst>
            </p:cNvPr>
            <p:cNvSpPr/>
            <p:nvPr/>
          </p:nvSpPr>
          <p:spPr>
            <a:xfrm>
              <a:off x="5770650" y="1491145"/>
              <a:ext cx="3613123" cy="393854"/>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a:solidFill>
                    <a:srgbClr val="000000"/>
                  </a:solidFill>
                  <a:latin typeface="Arial" pitchFamily="34" charset="0"/>
                  <a:cs typeface="Arial" pitchFamily="34" charset="0"/>
                </a:rPr>
                <a:t>Sequence of states</a:t>
              </a:r>
              <a:endParaRPr lang="en-TT" sz="900" kern="0" dirty="0">
                <a:solidFill>
                  <a:srgbClr val="000000"/>
                </a:solidFill>
                <a:latin typeface="Arial" pitchFamily="34" charset="0"/>
                <a:cs typeface="Arial" pitchFamily="34" charset="0"/>
              </a:endParaRPr>
            </a:p>
          </p:txBody>
        </p:sp>
        <p:sp>
          <p:nvSpPr>
            <p:cNvPr id="72" name="AutoShape 7">
              <a:extLst>
                <a:ext uri="{FF2B5EF4-FFF2-40B4-BE49-F238E27FC236}">
                  <a16:creationId xmlns:a16="http://schemas.microsoft.com/office/drawing/2014/main" id="{49E6562F-E491-43C5-BBBC-AB50B9AC3549}"/>
                </a:ext>
              </a:extLst>
            </p:cNvPr>
            <p:cNvSpPr>
              <a:spLocks noChangeArrowheads="1"/>
            </p:cNvSpPr>
            <p:nvPr/>
          </p:nvSpPr>
          <p:spPr bwMode="auto">
            <a:xfrm>
              <a:off x="3857895" y="1519281"/>
              <a:ext cx="1840590" cy="339548"/>
            </a:xfrm>
            <a:prstGeom prst="homePlate">
              <a:avLst>
                <a:gd name="adj" fmla="val 22732"/>
              </a:avLst>
            </a:prstGeom>
            <a:solidFill>
              <a:srgbClr val="B4B4B4"/>
            </a:solidFill>
            <a:ln w="9525">
              <a:solidFill>
                <a:srgbClr val="AAD4E1"/>
              </a:solidFill>
              <a:miter lim="800000"/>
              <a:headEnd/>
              <a:tailEnd/>
            </a:ln>
            <a:effectLst/>
          </p:spPr>
          <p:txBody>
            <a:bodyPr lIns="81204" tIns="39889" rIns="81204" bIns="39889"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000" b="1" i="0" u="none" strike="noStrike" kern="0" cap="none" spc="0" normalizeH="0" baseline="0" noProof="0">
                  <a:ln>
                    <a:noFill/>
                  </a:ln>
                  <a:solidFill>
                    <a:srgbClr val="000000"/>
                  </a:solidFill>
                  <a:effectLst/>
                  <a:uLnTx/>
                  <a:uFillTx/>
                  <a:latin typeface="Arial" pitchFamily="34" charset="0"/>
                  <a:ea typeface="ＭＳ Ｐゴシック" pitchFamily="34" charset="-128"/>
                </a:rPr>
                <a:t>Definition of play sequence</a:t>
              </a:r>
              <a:endParaRPr kumimoji="0" lang="en-TT" sz="10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73" name="21 Rectángulo redondeado">
              <a:extLst>
                <a:ext uri="{FF2B5EF4-FFF2-40B4-BE49-F238E27FC236}">
                  <a16:creationId xmlns:a16="http://schemas.microsoft.com/office/drawing/2014/main" id="{92F7306B-D4C3-4EE8-BF46-6493E0A53F79}"/>
                </a:ext>
              </a:extLst>
            </p:cNvPr>
            <p:cNvSpPr/>
            <p:nvPr/>
          </p:nvSpPr>
          <p:spPr>
            <a:xfrm>
              <a:off x="3964088" y="2084060"/>
              <a:ext cx="3613123" cy="536093"/>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Nodes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Edges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Node Information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Rewards’ Table</a:t>
              </a:r>
            </a:p>
          </p:txBody>
        </p:sp>
        <p:sp>
          <p:nvSpPr>
            <p:cNvPr id="74" name="Rectángulo 73">
              <a:extLst>
                <a:ext uri="{FF2B5EF4-FFF2-40B4-BE49-F238E27FC236}">
                  <a16:creationId xmlns:a16="http://schemas.microsoft.com/office/drawing/2014/main" id="{2526052B-D617-470E-8DCC-909F8550C1A7}"/>
                </a:ext>
              </a:extLst>
            </p:cNvPr>
            <p:cNvSpPr/>
            <p:nvPr/>
          </p:nvSpPr>
          <p:spPr>
            <a:xfrm>
              <a:off x="2971629" y="4011333"/>
              <a:ext cx="814101" cy="754018"/>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dirty="0">
                  <a:latin typeface="Arial" pitchFamily="34" charset="0"/>
                  <a:ea typeface="ＭＳ Ｐゴシック" pitchFamily="34" charset="-128"/>
                </a:rPr>
                <a:t>Impact measure</a:t>
              </a:r>
            </a:p>
            <a:p>
              <a:pPr algn="ctr" eaLnBrk="0" fontAlgn="base" hangingPunct="0">
                <a:spcBef>
                  <a:spcPct val="30000"/>
                </a:spcBef>
                <a:spcAft>
                  <a:spcPct val="0"/>
                </a:spcAft>
              </a:pPr>
              <a:r>
                <a:rPr lang="en-TT" sz="1050" b="1" kern="0" dirty="0">
                  <a:latin typeface="Arial" pitchFamily="34" charset="0"/>
                  <a:ea typeface="ＭＳ Ｐゴシック" pitchFamily="34" charset="-128"/>
                </a:rPr>
                <a:t>definition</a:t>
              </a:r>
            </a:p>
          </p:txBody>
        </p:sp>
        <p:sp>
          <p:nvSpPr>
            <p:cNvPr id="75" name="21 Rectángulo redondeado">
              <a:extLst>
                <a:ext uri="{FF2B5EF4-FFF2-40B4-BE49-F238E27FC236}">
                  <a16:creationId xmlns:a16="http://schemas.microsoft.com/office/drawing/2014/main" id="{23CAC1DC-C2D1-4B6E-BA01-DDEEAEBC83B1}"/>
                </a:ext>
              </a:extLst>
            </p:cNvPr>
            <p:cNvSpPr/>
            <p:nvPr/>
          </p:nvSpPr>
          <p:spPr>
            <a:xfrm>
              <a:off x="3964088" y="4114626"/>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defTabSz="914400" eaLnBrk="0" fontAlgn="base" latinLnBrk="0" hangingPunct="0">
                <a:lnSpc>
                  <a:spcPct val="100000"/>
                </a:lnSpc>
                <a:spcAft>
                  <a:spcPts val="300"/>
                </a:spcAft>
                <a:buClrTx/>
                <a:buSzTx/>
                <a:buFont typeface="Arial" pitchFamily="34" charset="0"/>
                <a:buChar char="•"/>
                <a:tabLst/>
                <a:defRPr/>
              </a:pPr>
              <a:r>
                <a:rPr kumimoji="0" lang="en-TT" sz="900" b="0" i="0" u="none" strike="noStrike" kern="0" cap="none" spc="0" normalizeH="0" baseline="0" noProof="0">
                  <a:ln>
                    <a:noFill/>
                  </a:ln>
                  <a:solidFill>
                    <a:srgbClr val="000000"/>
                  </a:solidFill>
                  <a:effectLst/>
                  <a:uLnTx/>
                  <a:uFillTx/>
                  <a:latin typeface="Arial" pitchFamily="34" charset="0"/>
                  <a:ea typeface="+mn-ea"/>
                  <a:cs typeface="Arial" pitchFamily="34" charset="0"/>
                </a:rPr>
                <a:t>Direct Impact</a:t>
              </a:r>
            </a:p>
            <a:p>
              <a:pPr marL="85725" indent="-85725" eaLnBrk="0" fontAlgn="base" hangingPunct="0">
                <a:spcAft>
                  <a:spcPts val="300"/>
                </a:spcAft>
                <a:buFont typeface="Arial" pitchFamily="34" charset="0"/>
                <a:buChar char="•"/>
              </a:pPr>
              <a:r>
                <a:rPr kumimoji="0" lang="en-TT" sz="900" b="0" i="0" u="none" strike="noStrike" kern="0" cap="none" spc="0" normalizeH="0" baseline="0" noProof="0">
                  <a:ln>
                    <a:noFill/>
                  </a:ln>
                  <a:solidFill>
                    <a:srgbClr val="000000"/>
                  </a:solidFill>
                  <a:effectLst/>
                  <a:uLnTx/>
                  <a:uFillTx/>
                  <a:latin typeface="Arial" pitchFamily="34" charset="0"/>
                  <a:cs typeface="Arial" pitchFamily="34" charset="0"/>
                </a:rPr>
                <a:t>Direct Impact / time (in hours)</a:t>
              </a:r>
            </a:p>
            <a:p>
              <a:pPr marL="85725" lvl="0" indent="-85725" eaLnBrk="0" fontAlgn="base" hangingPunct="0">
                <a:spcAft>
                  <a:spcPts val="300"/>
                </a:spcAft>
                <a:buFont typeface="Arial" pitchFamily="34" charset="0"/>
                <a:buChar char="•"/>
                <a:defRPr/>
              </a:pPr>
              <a:r>
                <a:rPr lang="en-TT" sz="900" kern="0">
                  <a:solidFill>
                    <a:srgbClr val="000000"/>
                  </a:solidFill>
                  <a:latin typeface="Arial" pitchFamily="34" charset="0"/>
                  <a:cs typeface="Arial" pitchFamily="34" charset="0"/>
                </a:rPr>
                <a:t>Collective Impact</a:t>
              </a:r>
            </a:p>
            <a:p>
              <a:pPr marL="85725" indent="-85725" eaLnBrk="0" fontAlgn="base" hangingPunct="0">
                <a:spcAft>
                  <a:spcPts val="300"/>
                </a:spcAft>
                <a:buFont typeface="Arial" pitchFamily="34" charset="0"/>
                <a:buChar char="•"/>
              </a:pPr>
              <a:r>
                <a:rPr kumimoji="0" lang="en-TT" sz="900" b="0" i="0" u="none" strike="noStrike" kern="0" cap="none" spc="0" normalizeH="0" baseline="0" noProof="0">
                  <a:ln>
                    <a:noFill/>
                  </a:ln>
                  <a:solidFill>
                    <a:srgbClr val="000000"/>
                  </a:solidFill>
                  <a:effectLst/>
                  <a:uLnTx/>
                  <a:uFillTx/>
                  <a:latin typeface="Arial" pitchFamily="34" charset="0"/>
                  <a:cs typeface="Arial" pitchFamily="34" charset="0"/>
                </a:rPr>
                <a:t>Collective Impact / time (in hours)</a:t>
              </a:r>
            </a:p>
            <a:p>
              <a:pPr marL="85725" marR="0" lvl="0" indent="-85725" defTabSz="914400" eaLnBrk="0" fontAlgn="base" latinLnBrk="0" hangingPunct="0">
                <a:lnSpc>
                  <a:spcPct val="100000"/>
                </a:lnSpc>
                <a:spcAft>
                  <a:spcPts val="300"/>
                </a:spcAft>
                <a:buClrTx/>
                <a:buSzTx/>
                <a:buFont typeface="Arial" pitchFamily="34" charset="0"/>
                <a:buChar char="•"/>
                <a:tabLst/>
                <a:defRPr/>
              </a:pPr>
              <a:endParaRPr kumimoji="0" lang="en-TT" sz="9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76" name="126 Rectángulo">
              <a:extLst>
                <a:ext uri="{FF2B5EF4-FFF2-40B4-BE49-F238E27FC236}">
                  <a16:creationId xmlns:a16="http://schemas.microsoft.com/office/drawing/2014/main" id="{374F2D67-A250-4566-BF7B-FB6BF05C0E7B}"/>
                </a:ext>
              </a:extLst>
            </p:cNvPr>
            <p:cNvSpPr/>
            <p:nvPr/>
          </p:nvSpPr>
          <p:spPr>
            <a:xfrm>
              <a:off x="1392791" y="1025789"/>
              <a:ext cx="7538369" cy="5611984"/>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77" name="Rectangle 13">
              <a:extLst>
                <a:ext uri="{FF2B5EF4-FFF2-40B4-BE49-F238E27FC236}">
                  <a16:creationId xmlns:a16="http://schemas.microsoft.com/office/drawing/2014/main" id="{52B5E346-CF46-4718-A269-A2356A3D2589}"/>
                </a:ext>
              </a:extLst>
            </p:cNvPr>
            <p:cNvSpPr/>
            <p:nvPr/>
          </p:nvSpPr>
          <p:spPr bwMode="auto">
            <a:xfrm>
              <a:off x="6879102" y="6304376"/>
              <a:ext cx="1909298" cy="27749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0000"/>
                  </a:solidFill>
                  <a:effectLst/>
                  <a:latin typeface="Arial" charset="0"/>
                  <a:ea typeface="ＭＳ Ｐゴシック" charset="-128"/>
                  <a:cs typeface="ＭＳ Ｐゴシック" charset="-128"/>
                </a:rPr>
                <a:t>Methodology applied</a:t>
              </a:r>
            </a:p>
          </p:txBody>
        </p:sp>
        <p:sp>
          <p:nvSpPr>
            <p:cNvPr id="78" name="45 Triángulo isósceles">
              <a:extLst>
                <a:ext uri="{FF2B5EF4-FFF2-40B4-BE49-F238E27FC236}">
                  <a16:creationId xmlns:a16="http://schemas.microsoft.com/office/drawing/2014/main" id="{595FE3B0-32C1-44D0-A8A9-D76D44F0FA24}"/>
                </a:ext>
              </a:extLst>
            </p:cNvPr>
            <p:cNvSpPr/>
            <p:nvPr/>
          </p:nvSpPr>
          <p:spPr>
            <a:xfrm rot="5400000">
              <a:off x="5778405" y="4318180"/>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TT" sz="1800" b="0" i="0" u="none" strike="noStrike" kern="0" cap="none" spc="0" normalizeH="0" baseline="0" dirty="0">
                <a:ln>
                  <a:noFill/>
                </a:ln>
                <a:solidFill>
                  <a:prstClr val="black"/>
                </a:solidFill>
                <a:effectLst/>
                <a:uLnTx/>
                <a:uFillTx/>
                <a:latin typeface="Arial"/>
                <a:ea typeface="+mn-ea"/>
              </a:endParaRPr>
            </a:p>
          </p:txBody>
        </p:sp>
        <p:sp>
          <p:nvSpPr>
            <p:cNvPr id="79" name="21 Rectángulo redondeado">
              <a:extLst>
                <a:ext uri="{FF2B5EF4-FFF2-40B4-BE49-F238E27FC236}">
                  <a16:creationId xmlns:a16="http://schemas.microsoft.com/office/drawing/2014/main" id="{96CD0A99-85C1-4EC7-8414-6D8FB15B2C68}"/>
                </a:ext>
              </a:extLst>
            </p:cNvPr>
            <p:cNvSpPr/>
            <p:nvPr/>
          </p:nvSpPr>
          <p:spPr>
            <a:xfrm>
              <a:off x="6261824" y="4114626"/>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lvl="1" indent="-177800" defTabSz="684213" eaLnBrk="0" fontAlgn="base" hangingPunct="0">
                <a:spcBef>
                  <a:spcPts val="300"/>
                </a:spcBef>
                <a:spcAft>
                  <a:spcPts val="600"/>
                </a:spcAft>
                <a:buFont typeface="Arial" pitchFamily="34" charset="0"/>
                <a:buChar char="•"/>
              </a:pPr>
              <a:r>
                <a:rPr lang="en-AU" sz="1000" b="1" dirty="0">
                  <a:solidFill>
                    <a:srgbClr val="000000"/>
                  </a:solidFill>
                  <a:latin typeface="Arial" pitchFamily="34" charset="0"/>
                  <a:ea typeface="ＭＳ Ｐゴシック" pitchFamily="34" charset="-128"/>
                </a:rPr>
                <a:t>Analysis of the metrics created</a:t>
              </a:r>
            </a:p>
            <a:p>
              <a:pPr marL="177800" lvl="1" indent="-177800" defTabSz="684213" eaLnBrk="0" fontAlgn="base" hangingPunct="0">
                <a:spcBef>
                  <a:spcPts val="300"/>
                </a:spcBef>
                <a:spcAft>
                  <a:spcPts val="600"/>
                </a:spcAft>
                <a:buFont typeface="Arial" pitchFamily="34" charset="0"/>
                <a:buChar char="•"/>
              </a:pPr>
              <a:r>
                <a:rPr lang="en-AU" sz="1000" b="1" dirty="0">
                  <a:solidFill>
                    <a:srgbClr val="000000"/>
                  </a:solidFill>
                  <a:latin typeface="Arial" pitchFamily="34" charset="0"/>
                  <a:ea typeface="ＭＳ Ｐゴシック" pitchFamily="34" charset="-128"/>
                </a:rPr>
                <a:t>Comparison with scrapped  metrics</a:t>
              </a:r>
            </a:p>
            <a:p>
              <a:pPr marL="177800" marR="0" lvl="1" indent="-177800" defTabSz="684213" eaLnBrk="0" fontAlgn="base" hangingPunct="0">
                <a:lnSpc>
                  <a:spcPct val="100000"/>
                </a:lnSpc>
                <a:spcBef>
                  <a:spcPct val="0"/>
                </a:spcBef>
                <a:spcAft>
                  <a:spcPts val="600"/>
                </a:spcAft>
                <a:buClrTx/>
                <a:buSzTx/>
                <a:buFont typeface="Arial" pitchFamily="34" charset="0"/>
                <a:buChar char="•"/>
                <a:tabLst/>
                <a:defRPr/>
              </a:pPr>
              <a:endParaRPr lang="en-AU" sz="1000" b="1" dirty="0">
                <a:solidFill>
                  <a:srgbClr val="000000"/>
                </a:solidFill>
                <a:latin typeface="Arial" pitchFamily="34" charset="0"/>
                <a:ea typeface="ＭＳ Ｐゴシック" pitchFamily="34" charset="-128"/>
              </a:endParaRPr>
            </a:p>
          </p:txBody>
        </p:sp>
        <p:sp>
          <p:nvSpPr>
            <p:cNvPr id="80" name="45 Triángulo isósceles">
              <a:extLst>
                <a:ext uri="{FF2B5EF4-FFF2-40B4-BE49-F238E27FC236}">
                  <a16:creationId xmlns:a16="http://schemas.microsoft.com/office/drawing/2014/main" id="{E5CD0D6D-B55F-4901-B12A-CA748B65007B}"/>
                </a:ext>
              </a:extLst>
            </p:cNvPr>
            <p:cNvSpPr/>
            <p:nvPr/>
          </p:nvSpPr>
          <p:spPr>
            <a:xfrm rot="5400000">
              <a:off x="5778405" y="5636345"/>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TT" sz="1800" b="0" i="0" u="none" strike="noStrike" kern="0" cap="none" spc="0" normalizeH="0" baseline="0" dirty="0">
                <a:ln>
                  <a:noFill/>
                </a:ln>
                <a:solidFill>
                  <a:prstClr val="black"/>
                </a:solidFill>
                <a:effectLst/>
                <a:uLnTx/>
                <a:uFillTx/>
                <a:latin typeface="Arial"/>
                <a:ea typeface="+mn-ea"/>
              </a:endParaRPr>
            </a:p>
          </p:txBody>
        </p:sp>
        <p:sp>
          <p:nvSpPr>
            <p:cNvPr id="81" name="21 Rectángulo redondeado">
              <a:extLst>
                <a:ext uri="{FF2B5EF4-FFF2-40B4-BE49-F238E27FC236}">
                  <a16:creationId xmlns:a16="http://schemas.microsoft.com/office/drawing/2014/main" id="{FA8833CA-0220-4D27-BE9D-3E93146A7779}"/>
                </a:ext>
              </a:extLst>
            </p:cNvPr>
            <p:cNvSpPr/>
            <p:nvPr/>
          </p:nvSpPr>
          <p:spPr>
            <a:xfrm>
              <a:off x="6261824" y="5432791"/>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lvl="1" indent="-177800" defTabSz="684213" eaLnBrk="0" fontAlgn="base" hangingPunct="0">
                <a:spcBef>
                  <a:spcPts val="300"/>
                </a:spcBef>
                <a:spcAft>
                  <a:spcPts val="600"/>
                </a:spcAft>
                <a:buFont typeface="Arial" pitchFamily="34" charset="0"/>
                <a:buChar char="•"/>
              </a:pPr>
              <a:r>
                <a:rPr lang="en-AU" sz="1000" b="1">
                  <a:solidFill>
                    <a:srgbClr val="000000"/>
                  </a:solidFill>
                  <a:latin typeface="Arial" pitchFamily="34" charset="0"/>
                  <a:ea typeface="ＭＳ Ｐゴシック" pitchFamily="34" charset="-128"/>
                </a:rPr>
                <a:t>Analysis of the results </a:t>
              </a:r>
            </a:p>
          </p:txBody>
        </p:sp>
        <p:sp>
          <p:nvSpPr>
            <p:cNvPr id="82" name="Line 16">
              <a:extLst>
                <a:ext uri="{FF2B5EF4-FFF2-40B4-BE49-F238E27FC236}">
                  <a16:creationId xmlns:a16="http://schemas.microsoft.com/office/drawing/2014/main" id="{E860F353-0B0B-452B-9FF0-B4A1D0CCF5E1}"/>
                </a:ext>
              </a:extLst>
            </p:cNvPr>
            <p:cNvSpPr>
              <a:spLocks noChangeShapeType="1"/>
            </p:cNvSpPr>
            <p:nvPr/>
          </p:nvSpPr>
          <p:spPr bwMode="auto">
            <a:xfrm>
              <a:off x="2971629" y="2940151"/>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83" name="Line 16">
              <a:extLst>
                <a:ext uri="{FF2B5EF4-FFF2-40B4-BE49-F238E27FC236}">
                  <a16:creationId xmlns:a16="http://schemas.microsoft.com/office/drawing/2014/main" id="{1EFDF954-C1C6-4272-BC5D-43043084D7F9}"/>
                </a:ext>
              </a:extLst>
            </p:cNvPr>
            <p:cNvSpPr>
              <a:spLocks noChangeShapeType="1"/>
            </p:cNvSpPr>
            <p:nvPr/>
          </p:nvSpPr>
          <p:spPr bwMode="auto">
            <a:xfrm>
              <a:off x="2971629" y="3848101"/>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84" name="Line 16">
              <a:extLst>
                <a:ext uri="{FF2B5EF4-FFF2-40B4-BE49-F238E27FC236}">
                  <a16:creationId xmlns:a16="http://schemas.microsoft.com/office/drawing/2014/main" id="{42991418-F7B5-43ED-92CB-9D2D0D082E3D}"/>
                </a:ext>
              </a:extLst>
            </p:cNvPr>
            <p:cNvSpPr>
              <a:spLocks noChangeShapeType="1"/>
            </p:cNvSpPr>
            <p:nvPr/>
          </p:nvSpPr>
          <p:spPr bwMode="auto">
            <a:xfrm>
              <a:off x="2971629" y="5003600"/>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grpSp>
      <p:sp>
        <p:nvSpPr>
          <p:cNvPr id="52" name="Rectangle 1">
            <a:extLst>
              <a:ext uri="{FF2B5EF4-FFF2-40B4-BE49-F238E27FC236}">
                <a16:creationId xmlns:a16="http://schemas.microsoft.com/office/drawing/2014/main" id="{F03FAD8B-CC30-4E81-9C18-131B8CF4FB7E}"/>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9147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07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STATE IS COMPOSED OF A CONTEXT VARIABLES AND  PLAYING SEQUENCES</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5 Rectángulo">
            <a:extLst>
              <a:ext uri="{FF2B5EF4-FFF2-40B4-BE49-F238E27FC236}">
                <a16:creationId xmlns:a16="http://schemas.microsoft.com/office/drawing/2014/main" id="{74136607-DD9F-4A16-99A4-689D22E9E667}"/>
              </a:ext>
            </a:extLst>
          </p:cNvPr>
          <p:cNvSpPr/>
          <p:nvPr/>
        </p:nvSpPr>
        <p:spPr bwMode="auto">
          <a:xfrm>
            <a:off x="367488" y="3076859"/>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Context</a:t>
            </a:r>
            <a:endParaRPr lang="es-ES" sz="1400" b="1" dirty="0">
              <a:latin typeface="Arial" charset="0"/>
              <a:ea typeface="ＭＳ Ｐゴシック" charset="-128"/>
            </a:endParaRPr>
          </a:p>
        </p:txBody>
      </p:sp>
      <p:sp>
        <p:nvSpPr>
          <p:cNvPr id="42" name="69 Rectángulo">
            <a:extLst>
              <a:ext uri="{FF2B5EF4-FFF2-40B4-BE49-F238E27FC236}">
                <a16:creationId xmlns:a16="http://schemas.microsoft.com/office/drawing/2014/main" id="{D4416E34-F601-4EB3-A0E0-BC1BCCB8F154}"/>
              </a:ext>
            </a:extLst>
          </p:cNvPr>
          <p:cNvSpPr/>
          <p:nvPr/>
        </p:nvSpPr>
        <p:spPr bwMode="auto">
          <a:xfrm>
            <a:off x="367488" y="4229413"/>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Action</a:t>
            </a:r>
            <a:endParaRPr lang="en-US" sz="1400" b="1" dirty="0">
              <a:latin typeface="Arial" charset="0"/>
              <a:ea typeface="ＭＳ Ｐゴシック" charset="-128"/>
            </a:endParaRPr>
          </a:p>
        </p:txBody>
      </p:sp>
      <p:sp>
        <p:nvSpPr>
          <p:cNvPr id="43" name="8 CuadroTexto">
            <a:extLst>
              <a:ext uri="{FF2B5EF4-FFF2-40B4-BE49-F238E27FC236}">
                <a16:creationId xmlns:a16="http://schemas.microsoft.com/office/drawing/2014/main" id="{9320C563-28BC-4361-B1EC-5CC9BBEDFF0A}"/>
              </a:ext>
            </a:extLst>
          </p:cNvPr>
          <p:cNvSpPr txBox="1"/>
          <p:nvPr/>
        </p:nvSpPr>
        <p:spPr bwMode="auto">
          <a:xfrm>
            <a:off x="1421491" y="3061796"/>
            <a:ext cx="4577622"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Atmosphere </a:t>
            </a:r>
            <a:r>
              <a:rPr lang="en-US" sz="1100" i="1" dirty="0">
                <a:solidFill>
                  <a:schemeClr val="tx1"/>
                </a:solidFill>
                <a:latin typeface="+mj-lt"/>
              </a:rPr>
              <a:t>x</a:t>
            </a:r>
            <a:r>
              <a:rPr lang="en-US" sz="1100" dirty="0">
                <a:solidFill>
                  <a:schemeClr val="tx1"/>
                </a:solidFill>
                <a:latin typeface="+mj-lt"/>
              </a:rPr>
              <a:t> that defines where the events are happening. </a:t>
            </a:r>
          </a:p>
          <a:p>
            <a:pPr lvl="1">
              <a:spcAft>
                <a:spcPts val="100"/>
              </a:spcAft>
            </a:pPr>
            <a:r>
              <a:rPr lang="en-US" sz="1100" dirty="0" err="1">
                <a:solidFill>
                  <a:schemeClr val="tx1"/>
                </a:solidFill>
                <a:latin typeface="+mj-lt"/>
              </a:rPr>
              <a:t>ManPower</a:t>
            </a:r>
            <a:r>
              <a:rPr lang="en-US" sz="1100" dirty="0">
                <a:solidFill>
                  <a:schemeClr val="tx1"/>
                </a:solidFill>
                <a:latin typeface="+mj-lt"/>
              </a:rPr>
              <a:t> Differential  (MD): </a:t>
            </a:r>
            <a:r>
              <a:rPr lang="en-US" sz="1100" dirty="0" err="1">
                <a:solidFill>
                  <a:schemeClr val="tx1"/>
                </a:solidFill>
                <a:latin typeface="+mj-lt"/>
              </a:rPr>
              <a:t>Home_Players</a:t>
            </a:r>
            <a:r>
              <a:rPr lang="en-US" sz="1100" dirty="0">
                <a:solidFill>
                  <a:schemeClr val="tx1"/>
                </a:solidFill>
                <a:latin typeface="+mj-lt"/>
              </a:rPr>
              <a:t>- </a:t>
            </a:r>
            <a:r>
              <a:rPr lang="en-US" sz="1100" dirty="0" err="1">
                <a:solidFill>
                  <a:schemeClr val="tx1"/>
                </a:solidFill>
                <a:latin typeface="+mj-lt"/>
              </a:rPr>
              <a:t>AwayPlayers</a:t>
            </a:r>
            <a:endParaRPr lang="en-US" sz="1100" dirty="0">
              <a:solidFill>
                <a:schemeClr val="tx1"/>
              </a:solidFill>
              <a:latin typeface="+mj-lt"/>
            </a:endParaRPr>
          </a:p>
          <a:p>
            <a:pPr lvl="1">
              <a:spcAft>
                <a:spcPts val="100"/>
              </a:spcAft>
            </a:pPr>
            <a:r>
              <a:rPr lang="en-US" sz="1100" dirty="0">
                <a:solidFill>
                  <a:schemeClr val="tx1"/>
                </a:solidFill>
                <a:latin typeface="+mj-lt"/>
              </a:rPr>
              <a:t>Goal Differentia (GD)l: </a:t>
            </a:r>
            <a:r>
              <a:rPr lang="en-US" sz="1100" dirty="0" err="1">
                <a:solidFill>
                  <a:schemeClr val="tx1"/>
                </a:solidFill>
                <a:latin typeface="+mj-lt"/>
              </a:rPr>
              <a:t>Home_Goals</a:t>
            </a:r>
            <a:r>
              <a:rPr lang="en-US" sz="1100" dirty="0">
                <a:solidFill>
                  <a:schemeClr val="tx1"/>
                </a:solidFill>
                <a:latin typeface="+mj-lt"/>
              </a:rPr>
              <a:t> - </a:t>
            </a:r>
            <a:r>
              <a:rPr lang="en-US" sz="1100" dirty="0" err="1">
                <a:solidFill>
                  <a:schemeClr val="tx1"/>
                </a:solidFill>
                <a:latin typeface="+mj-lt"/>
              </a:rPr>
              <a:t>AwayGoals</a:t>
            </a:r>
            <a:endParaRPr lang="en-US" sz="1100" dirty="0">
              <a:solidFill>
                <a:schemeClr val="tx1"/>
              </a:solidFill>
              <a:latin typeface="+mj-lt"/>
            </a:endParaRPr>
          </a:p>
          <a:p>
            <a:pPr lvl="1">
              <a:spcAft>
                <a:spcPts val="100"/>
              </a:spcAft>
            </a:pPr>
            <a:r>
              <a:rPr lang="en-US" sz="1100" dirty="0">
                <a:solidFill>
                  <a:schemeClr val="tx1"/>
                </a:solidFill>
                <a:latin typeface="+mj-lt"/>
              </a:rPr>
              <a:t>Period (P): Time in which the match is happening</a:t>
            </a:r>
          </a:p>
        </p:txBody>
      </p:sp>
      <p:sp>
        <p:nvSpPr>
          <p:cNvPr id="45" name="22 Rectángulo">
            <a:extLst>
              <a:ext uri="{FF2B5EF4-FFF2-40B4-BE49-F238E27FC236}">
                <a16:creationId xmlns:a16="http://schemas.microsoft.com/office/drawing/2014/main" id="{EEDA2910-E956-4FA9-A8FC-E09B6E07E374}"/>
              </a:ext>
            </a:extLst>
          </p:cNvPr>
          <p:cNvSpPr/>
          <p:nvPr/>
        </p:nvSpPr>
        <p:spPr bwMode="auto">
          <a:xfrm>
            <a:off x="367488" y="5381965"/>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State</a:t>
            </a:r>
            <a:r>
              <a:rPr lang="es-ES" sz="1400" b="1" dirty="0">
                <a:latin typeface="Arial" charset="0"/>
                <a:ea typeface="ＭＳ Ｐゴシック" charset="-128"/>
                <a:cs typeface="ＭＳ Ｐゴシック" charset="-128"/>
              </a:rPr>
              <a:t> </a:t>
            </a:r>
            <a:r>
              <a:rPr lang="es-ES" sz="1400" b="1" dirty="0" err="1">
                <a:latin typeface="Arial" charset="0"/>
                <a:ea typeface="ＭＳ Ｐゴシック" charset="-128"/>
                <a:cs typeface="ＭＳ Ｐゴシック" charset="-128"/>
              </a:rPr>
              <a:t>or</a:t>
            </a:r>
            <a:r>
              <a:rPr lang="es-ES" sz="1400" b="1" dirty="0">
                <a:latin typeface="Arial" charset="0"/>
                <a:ea typeface="ＭＳ Ｐゴシック" charset="-128"/>
                <a:cs typeface="ＭＳ Ｐゴシック" charset="-128"/>
              </a:rPr>
              <a:t> Literal</a:t>
            </a:r>
            <a:r>
              <a:rPr lang="es-ES" sz="1400" b="1" baseline="30000" dirty="0">
                <a:latin typeface="Arial" charset="0"/>
                <a:ea typeface="ＭＳ Ｐゴシック" charset="-128"/>
                <a:cs typeface="ＭＳ Ｐゴシック" charset="-128"/>
              </a:rPr>
              <a:t>3</a:t>
            </a:r>
          </a:p>
        </p:txBody>
      </p:sp>
      <p:sp>
        <p:nvSpPr>
          <p:cNvPr id="9" name="Signo más 8">
            <a:extLst>
              <a:ext uri="{FF2B5EF4-FFF2-40B4-BE49-F238E27FC236}">
                <a16:creationId xmlns:a16="http://schemas.microsoft.com/office/drawing/2014/main" id="{9EAE97D7-60B3-485F-A72D-D1AD60E23604}"/>
              </a:ext>
            </a:extLst>
          </p:cNvPr>
          <p:cNvSpPr/>
          <p:nvPr/>
        </p:nvSpPr>
        <p:spPr bwMode="auto">
          <a:xfrm>
            <a:off x="655540" y="3869136"/>
            <a:ext cx="360000" cy="360000"/>
          </a:xfrm>
          <a:prstGeom prst="mathPlus">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effectLst/>
              <a:latin typeface="Arial" charset="0"/>
              <a:ea typeface="ＭＳ Ｐゴシック" charset="-128"/>
              <a:cs typeface="ＭＳ Ｐゴシック" charset="-128"/>
            </a:endParaRPr>
          </a:p>
        </p:txBody>
      </p:sp>
      <p:sp>
        <p:nvSpPr>
          <p:cNvPr id="50" name="5 Rectángulo">
            <a:extLst>
              <a:ext uri="{FF2B5EF4-FFF2-40B4-BE49-F238E27FC236}">
                <a16:creationId xmlns:a16="http://schemas.microsoft.com/office/drawing/2014/main" id="{18450A53-1590-4CA4-B318-28C580A17FE9}"/>
              </a:ext>
            </a:extLst>
          </p:cNvPr>
          <p:cNvSpPr/>
          <p:nvPr/>
        </p:nvSpPr>
        <p:spPr bwMode="auto">
          <a:xfrm>
            <a:off x="1375600" y="2489324"/>
            <a:ext cx="4623513"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Composition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10" name="Es igual a 9">
            <a:extLst>
              <a:ext uri="{FF2B5EF4-FFF2-40B4-BE49-F238E27FC236}">
                <a16:creationId xmlns:a16="http://schemas.microsoft.com/office/drawing/2014/main" id="{86DAF3B2-7BD7-41FF-B24F-54BA98553848}"/>
              </a:ext>
            </a:extLst>
          </p:cNvPr>
          <p:cNvSpPr/>
          <p:nvPr/>
        </p:nvSpPr>
        <p:spPr bwMode="auto">
          <a:xfrm>
            <a:off x="637540" y="5021690"/>
            <a:ext cx="396000" cy="360000"/>
          </a:xfrm>
          <a:prstGeom prst="mathEqual">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a:ln>
                <a:noFill/>
              </a:ln>
              <a:effectLst/>
              <a:latin typeface="Arial" charset="0"/>
              <a:ea typeface="ＭＳ Ｐゴシック" charset="-128"/>
              <a:cs typeface="ＭＳ Ｐゴシック" charset="-128"/>
            </a:endParaRPr>
          </a:p>
        </p:txBody>
      </p:sp>
      <p:sp>
        <p:nvSpPr>
          <p:cNvPr id="68" name="44 Rectángulo redondeado">
            <a:extLst>
              <a:ext uri="{FF2B5EF4-FFF2-40B4-BE49-F238E27FC236}">
                <a16:creationId xmlns:a16="http://schemas.microsoft.com/office/drawing/2014/main" id="{080F98D6-750B-4A41-87A3-C31CE563F3DB}"/>
              </a:ext>
            </a:extLst>
          </p:cNvPr>
          <p:cNvSpPr/>
          <p:nvPr/>
        </p:nvSpPr>
        <p:spPr bwMode="auto">
          <a:xfrm>
            <a:off x="1314836" y="1273710"/>
            <a:ext cx="5489412" cy="816440"/>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ctr" anchorCtr="0" compatLnSpc="1">
            <a:prstTxWarp prst="textNoShape">
              <a:avLst/>
            </a:prstTxWarp>
          </a:bodyPr>
          <a:lstStyle/>
          <a:p>
            <a:pPr marL="285750" indent="-285750" eaLnBrk="0" fontAlgn="base" hangingPunct="0">
              <a:spcBef>
                <a:spcPct val="0"/>
              </a:spcBef>
              <a:spcAft>
                <a:spcPct val="0"/>
              </a:spcAft>
              <a:buFont typeface="Wingdings" panose="05000000000000000000" pitchFamily="2" charset="2"/>
              <a:buChar char="§"/>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a:t>
            </a:r>
          </a:p>
          <a:p>
            <a:pPr marL="285750" indent="-285750" eaLnBrk="0" fontAlgn="base" hangingPunct="0">
              <a:spcBef>
                <a:spcPct val="0"/>
              </a:spcBef>
              <a:spcAft>
                <a:spcPct val="0"/>
              </a:spcAft>
              <a:buFont typeface="Wingdings" panose="05000000000000000000" pitchFamily="2" charset="2"/>
              <a:buChar char="§"/>
            </a:pP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Is the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=3) ==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 -1)?</a:t>
            </a:r>
          </a:p>
          <a:p>
            <a:pPr marL="285750" indent="-285750" eaLnBrk="0" fontAlgn="base" hangingPunct="0">
              <a:spcBef>
                <a:spcPct val="0"/>
              </a:spcBef>
              <a:spcAft>
                <a:spcPct val="0"/>
              </a:spcAft>
              <a:buFont typeface="Wingdings" panose="05000000000000000000" pitchFamily="2" charset="2"/>
              <a:buChar char="§"/>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shot )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takeaway)?</a:t>
            </a:r>
            <a:endParaRPr kumimoji="0" lang="es-ES" sz="14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2" name="Flecha: pentágono 71">
            <a:extLst>
              <a:ext uri="{FF2B5EF4-FFF2-40B4-BE49-F238E27FC236}">
                <a16:creationId xmlns:a16="http://schemas.microsoft.com/office/drawing/2014/main" id="{F8BC93EE-0EA9-49B2-BC7D-AC5ED5DC6E4C}"/>
              </a:ext>
            </a:extLst>
          </p:cNvPr>
          <p:cNvSpPr/>
          <p:nvPr/>
        </p:nvSpPr>
        <p:spPr bwMode="auto">
          <a:xfrm>
            <a:off x="633932" y="1268760"/>
            <a:ext cx="871775" cy="82228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73" name="5 Rectángulo">
            <a:extLst>
              <a:ext uri="{FF2B5EF4-FFF2-40B4-BE49-F238E27FC236}">
                <a16:creationId xmlns:a16="http://schemas.microsoft.com/office/drawing/2014/main" id="{4F3C3224-1132-4453-A0A1-EE996BE1B63C}"/>
              </a:ext>
            </a:extLst>
          </p:cNvPr>
          <p:cNvSpPr/>
          <p:nvPr/>
        </p:nvSpPr>
        <p:spPr bwMode="auto">
          <a:xfrm>
            <a:off x="6174164" y="2489324"/>
            <a:ext cx="2466974"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sp>
        <p:nvSpPr>
          <p:cNvPr id="74" name="8 CuadroTexto">
            <a:extLst>
              <a:ext uri="{FF2B5EF4-FFF2-40B4-BE49-F238E27FC236}">
                <a16:creationId xmlns:a16="http://schemas.microsoft.com/office/drawing/2014/main" id="{A4E4C524-8434-4988-9792-13E15497DA52}"/>
              </a:ext>
            </a:extLst>
          </p:cNvPr>
          <p:cNvSpPr txBox="1"/>
          <p:nvPr/>
        </p:nvSpPr>
        <p:spPr bwMode="auto">
          <a:xfrm>
            <a:off x="1421491" y="4157741"/>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An action with position and Team Information, in the form of a(T,Z)</a:t>
            </a:r>
            <a:r>
              <a:rPr lang="en-US" sz="1100" baseline="30000" dirty="0">
                <a:solidFill>
                  <a:schemeClr val="tx1"/>
                </a:solidFill>
                <a:latin typeface="+mj-lt"/>
              </a:rPr>
              <a:t>2</a:t>
            </a:r>
          </a:p>
          <a:p>
            <a:pPr lvl="1">
              <a:spcAft>
                <a:spcPts val="100"/>
              </a:spcAft>
            </a:pPr>
            <a:r>
              <a:rPr lang="en-US" sz="1100" dirty="0">
                <a:solidFill>
                  <a:schemeClr val="tx1"/>
                </a:solidFill>
                <a:latin typeface="+mj-lt"/>
              </a:rPr>
              <a:t>Action (a):  </a:t>
            </a:r>
          </a:p>
          <a:p>
            <a:pPr lvl="1">
              <a:spcAft>
                <a:spcPts val="100"/>
              </a:spcAft>
            </a:pPr>
            <a:r>
              <a:rPr lang="en-US" sz="1100" dirty="0">
                <a:solidFill>
                  <a:schemeClr val="tx1"/>
                </a:solidFill>
                <a:latin typeface="+mj-lt"/>
              </a:rPr>
              <a:t>Zone (Z): associated Zone in which the action is performed (Offensive, Neutral or Defensive) </a:t>
            </a:r>
          </a:p>
          <a:p>
            <a:pPr lvl="1">
              <a:spcAft>
                <a:spcPts val="100"/>
              </a:spcAft>
            </a:pPr>
            <a:r>
              <a:rPr lang="en-US" sz="1100" dirty="0">
                <a:solidFill>
                  <a:schemeClr val="tx1"/>
                </a:solidFill>
                <a:latin typeface="+mj-lt"/>
              </a:rPr>
              <a:t>Teams (T): team performing the action (Home, Away)</a:t>
            </a:r>
          </a:p>
        </p:txBody>
      </p:sp>
      <p:sp>
        <p:nvSpPr>
          <p:cNvPr id="75" name="36 Rectángulo">
            <a:extLst>
              <a:ext uri="{FF2B5EF4-FFF2-40B4-BE49-F238E27FC236}">
                <a16:creationId xmlns:a16="http://schemas.microsoft.com/office/drawing/2014/main" id="{F51405AC-BD5F-4589-81B6-9B75A80B34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[Levesque, 1998]</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Littman</a:t>
            </a:r>
            <a:r>
              <a:rPr lang="fr-FR" sz="800" dirty="0">
                <a:solidFill>
                  <a:srgbClr val="000000"/>
                </a:solidFill>
                <a:ea typeface="ＭＳ Ｐゴシック" pitchFamily="34" charset="-128"/>
                <a:cs typeface="Arial" charset="0"/>
              </a:rPr>
              <a:t>, 1994]</a:t>
            </a:r>
          </a:p>
        </p:txBody>
      </p:sp>
      <p:sp>
        <p:nvSpPr>
          <p:cNvPr id="76" name="8 CuadroTexto">
            <a:extLst>
              <a:ext uri="{FF2B5EF4-FFF2-40B4-BE49-F238E27FC236}">
                <a16:creationId xmlns:a16="http://schemas.microsoft.com/office/drawing/2014/main" id="{B39AC68D-17D5-4B02-BBDD-F03A362CB104}"/>
              </a:ext>
            </a:extLst>
          </p:cNvPr>
          <p:cNvSpPr txBox="1"/>
          <p:nvPr/>
        </p:nvSpPr>
        <p:spPr bwMode="auto">
          <a:xfrm>
            <a:off x="1421491" y="5404137"/>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Combination of context </a:t>
            </a:r>
            <a:r>
              <a:rPr lang="en-US" sz="1100" i="1" dirty="0">
                <a:solidFill>
                  <a:schemeClr val="tx1"/>
                </a:solidFill>
                <a:latin typeface="+mj-lt"/>
              </a:rPr>
              <a:t>‘x’</a:t>
            </a:r>
            <a:r>
              <a:rPr lang="en-US" sz="1100" dirty="0">
                <a:solidFill>
                  <a:schemeClr val="tx1"/>
                </a:solidFill>
                <a:latin typeface="+mj-lt"/>
              </a:rPr>
              <a:t> and sequences of actions being playing sequences ‘h’, such that:</a:t>
            </a:r>
          </a:p>
          <a:p>
            <a:pPr>
              <a:spcAft>
                <a:spcPts val="100"/>
              </a:spcAft>
            </a:pPr>
            <a:r>
              <a:rPr lang="en-US" sz="1100" b="1" i="1" dirty="0">
                <a:solidFill>
                  <a:schemeClr val="tx1"/>
                </a:solidFill>
                <a:latin typeface="+mj-lt"/>
              </a:rPr>
              <a:t>s =  &lt;</a:t>
            </a:r>
            <a:r>
              <a:rPr lang="en-US" sz="1100" b="1" i="1" dirty="0" err="1">
                <a:solidFill>
                  <a:schemeClr val="tx1"/>
                </a:solidFill>
                <a:latin typeface="+mj-lt"/>
              </a:rPr>
              <a:t>x,h</a:t>
            </a:r>
            <a:r>
              <a:rPr lang="en-US" sz="1100" b="1" i="1" dirty="0">
                <a:solidFill>
                  <a:schemeClr val="tx1"/>
                </a:solidFill>
                <a:latin typeface="+mj-lt"/>
              </a:rPr>
              <a:t>&gt;</a:t>
            </a:r>
          </a:p>
          <a:p>
            <a:pPr>
              <a:spcAft>
                <a:spcPts val="100"/>
              </a:spcAft>
            </a:pPr>
            <a:endParaRPr lang="en-US" sz="1100" b="1" i="1" dirty="0">
              <a:solidFill>
                <a:schemeClr val="tx1"/>
              </a:solidFill>
              <a:latin typeface="+mj-lt"/>
            </a:endParaRPr>
          </a:p>
          <a:p>
            <a:pPr>
              <a:spcAft>
                <a:spcPts val="100"/>
              </a:spcAft>
            </a:pPr>
            <a:endParaRPr lang="en-US" sz="1100" b="1" dirty="0">
              <a:solidFill>
                <a:schemeClr val="tx1"/>
              </a:solidFill>
              <a:latin typeface="+mj-lt"/>
            </a:endParaRPr>
          </a:p>
        </p:txBody>
      </p:sp>
      <p:pic>
        <p:nvPicPr>
          <p:cNvPr id="77" name="Imagen 76">
            <a:extLst>
              <a:ext uri="{FF2B5EF4-FFF2-40B4-BE49-F238E27FC236}">
                <a16:creationId xmlns:a16="http://schemas.microsoft.com/office/drawing/2014/main" id="{685F072C-D1CD-4F8F-BDCC-F006BB3383DD}"/>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b="12460"/>
          <a:stretch/>
        </p:blipFill>
        <p:spPr>
          <a:xfrm>
            <a:off x="5991611" y="5104013"/>
            <a:ext cx="2900869" cy="1119739"/>
          </a:xfrm>
          <a:prstGeom prst="rect">
            <a:avLst/>
          </a:prstGeom>
        </p:spPr>
      </p:pic>
      <p:grpSp>
        <p:nvGrpSpPr>
          <p:cNvPr id="44" name="Grupo 43">
            <a:extLst>
              <a:ext uri="{FF2B5EF4-FFF2-40B4-BE49-F238E27FC236}">
                <a16:creationId xmlns:a16="http://schemas.microsoft.com/office/drawing/2014/main" id="{90CC44CC-8DF9-485E-9689-90267E1B6B33}"/>
              </a:ext>
            </a:extLst>
          </p:cNvPr>
          <p:cNvGrpSpPr/>
          <p:nvPr/>
        </p:nvGrpSpPr>
        <p:grpSpPr>
          <a:xfrm rot="5400000">
            <a:off x="7670828" y="1441205"/>
            <a:ext cx="1318518" cy="540002"/>
            <a:chOff x="512058" y="1871515"/>
            <a:chExt cx="7956651" cy="898943"/>
          </a:xfrm>
        </p:grpSpPr>
        <p:sp>
          <p:nvSpPr>
            <p:cNvPr id="46" name="AutoShape 10">
              <a:extLst>
                <a:ext uri="{FF2B5EF4-FFF2-40B4-BE49-F238E27FC236}">
                  <a16:creationId xmlns:a16="http://schemas.microsoft.com/office/drawing/2014/main" id="{78B585B1-C279-4E9C-8757-0B93405C5BD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47" name="AutoShape 11">
              <a:extLst>
                <a:ext uri="{FF2B5EF4-FFF2-40B4-BE49-F238E27FC236}">
                  <a16:creationId xmlns:a16="http://schemas.microsoft.com/office/drawing/2014/main" id="{428D6B57-05F8-4BB7-BB74-DC86F0DA2776}"/>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8" name="AutoShape 11">
              <a:extLst>
                <a:ext uri="{FF2B5EF4-FFF2-40B4-BE49-F238E27FC236}">
                  <a16:creationId xmlns:a16="http://schemas.microsoft.com/office/drawing/2014/main" id="{E4C6A1EE-58FD-4C5D-8530-B88263B99342}"/>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9" name="AutoShape 11">
              <a:extLst>
                <a:ext uri="{FF2B5EF4-FFF2-40B4-BE49-F238E27FC236}">
                  <a16:creationId xmlns:a16="http://schemas.microsoft.com/office/drawing/2014/main" id="{34EFF9D7-691C-4D1F-A1D5-75BF952FF82E}"/>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5D611CF9-F2B7-44C9-B680-CEE778D41C15}"/>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52" name="8 CuadroTexto">
            <a:extLst>
              <a:ext uri="{FF2B5EF4-FFF2-40B4-BE49-F238E27FC236}">
                <a16:creationId xmlns:a16="http://schemas.microsoft.com/office/drawing/2014/main" id="{73274BF7-9920-42F8-9E9D-F4627B624F8D}"/>
              </a:ext>
            </a:extLst>
          </p:cNvPr>
          <p:cNvSpPr txBox="1"/>
          <p:nvPr/>
        </p:nvSpPr>
        <p:spPr bwMode="auto">
          <a:xfrm>
            <a:off x="6660232" y="4906543"/>
            <a:ext cx="168822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100" b="1" dirty="0">
                <a:solidFill>
                  <a:schemeClr val="tx1"/>
                </a:solidFill>
                <a:latin typeface="+mj-lt"/>
              </a:rPr>
              <a:t>Play sequence</a:t>
            </a:r>
          </a:p>
        </p:txBody>
      </p:sp>
      <p:sp>
        <p:nvSpPr>
          <p:cNvPr id="33" name="Rectangle 1">
            <a:extLst>
              <a:ext uri="{FF2B5EF4-FFF2-40B4-BE49-F238E27FC236}">
                <a16:creationId xmlns:a16="http://schemas.microsoft.com/office/drawing/2014/main" id="{FD9B21F7-4188-4038-A207-80DD8988D59F}"/>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664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0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SEQUENCE OF STATES CONSTITUTES THE MAIN METRIC FOR CALCULATING THE POSTERIOR IMPACT OF AN ACTION</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magen 40">
            <a:extLst>
              <a:ext uri="{FF2B5EF4-FFF2-40B4-BE49-F238E27FC236}">
                <a16:creationId xmlns:a16="http://schemas.microsoft.com/office/drawing/2014/main" id="{9411460B-3F09-4901-BB64-C81C9027CC51}"/>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r="3463" b="12460"/>
          <a:stretch/>
        </p:blipFill>
        <p:spPr>
          <a:xfrm>
            <a:off x="4004954" y="2132856"/>
            <a:ext cx="4136158" cy="1664640"/>
          </a:xfrm>
          <a:prstGeom prst="rect">
            <a:avLst/>
          </a:prstGeom>
        </p:spPr>
      </p:pic>
      <p:sp>
        <p:nvSpPr>
          <p:cNvPr id="42" name="69 Rectángulo">
            <a:extLst>
              <a:ext uri="{FF2B5EF4-FFF2-40B4-BE49-F238E27FC236}">
                <a16:creationId xmlns:a16="http://schemas.microsoft.com/office/drawing/2014/main" id="{739597AF-AF26-4EF3-A0E4-EB7150A03772}"/>
              </a:ext>
            </a:extLst>
          </p:cNvPr>
          <p:cNvSpPr/>
          <p:nvPr/>
        </p:nvSpPr>
        <p:spPr bwMode="auto">
          <a:xfrm>
            <a:off x="395536" y="2132856"/>
            <a:ext cx="936104" cy="150861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rPr>
              <a:t>Playing sequence</a:t>
            </a:r>
            <a:endParaRPr lang="en-US" sz="1400" b="1" dirty="0">
              <a:latin typeface="Arial" charset="0"/>
              <a:ea typeface="ＭＳ Ｐゴシック" charset="-128"/>
            </a:endParaRPr>
          </a:p>
        </p:txBody>
      </p:sp>
      <p:sp>
        <p:nvSpPr>
          <p:cNvPr id="43" name="22 Rectángulo">
            <a:extLst>
              <a:ext uri="{FF2B5EF4-FFF2-40B4-BE49-F238E27FC236}">
                <a16:creationId xmlns:a16="http://schemas.microsoft.com/office/drawing/2014/main" id="{AA90F748-290A-480D-8921-5A3D9D2A29BE}"/>
              </a:ext>
            </a:extLst>
          </p:cNvPr>
          <p:cNvSpPr/>
          <p:nvPr/>
        </p:nvSpPr>
        <p:spPr bwMode="auto">
          <a:xfrm>
            <a:off x="395536" y="4051898"/>
            <a:ext cx="936104" cy="2113405"/>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grpSp>
        <p:nvGrpSpPr>
          <p:cNvPr id="6" name="Grupo 5">
            <a:extLst>
              <a:ext uri="{FF2B5EF4-FFF2-40B4-BE49-F238E27FC236}">
                <a16:creationId xmlns:a16="http://schemas.microsoft.com/office/drawing/2014/main" id="{C37FA0D2-31FE-411E-91D1-1EFB33B0C47C}"/>
              </a:ext>
            </a:extLst>
          </p:cNvPr>
          <p:cNvGrpSpPr/>
          <p:nvPr/>
        </p:nvGrpSpPr>
        <p:grpSpPr>
          <a:xfrm>
            <a:off x="1403649" y="1628800"/>
            <a:ext cx="2448272" cy="3240360"/>
            <a:chOff x="1403648" y="1628800"/>
            <a:chExt cx="3842541" cy="3240360"/>
          </a:xfrm>
        </p:grpSpPr>
        <p:sp>
          <p:nvSpPr>
            <p:cNvPr id="39" name="8 CuadroTexto">
              <a:extLst>
                <a:ext uri="{FF2B5EF4-FFF2-40B4-BE49-F238E27FC236}">
                  <a16:creationId xmlns:a16="http://schemas.microsoft.com/office/drawing/2014/main" id="{EDA5EDE3-A845-4615-9070-73F1E6B23637}"/>
                </a:ext>
              </a:extLst>
            </p:cNvPr>
            <p:cNvSpPr txBox="1"/>
            <p:nvPr/>
          </p:nvSpPr>
          <p:spPr bwMode="auto">
            <a:xfrm>
              <a:off x="1403648" y="2131314"/>
              <a:ext cx="3842541"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Sequences of events </a:t>
              </a:r>
            </a:p>
            <a:p>
              <a:pPr lvl="1">
                <a:spcAft>
                  <a:spcPts val="100"/>
                </a:spcAft>
              </a:pPr>
              <a:r>
                <a:rPr lang="en-US" sz="1100" dirty="0">
                  <a:solidFill>
                    <a:schemeClr val="tx1"/>
                  </a:solidFill>
                  <a:latin typeface="+mj-lt"/>
                </a:rPr>
                <a:t>First event: a start marker</a:t>
              </a:r>
            </a:p>
            <a:p>
              <a:pPr lvl="1">
                <a:spcAft>
                  <a:spcPts val="100"/>
                </a:spcAft>
              </a:pPr>
              <a:r>
                <a:rPr lang="en-US" sz="1100" dirty="0">
                  <a:solidFill>
                    <a:schemeClr val="tx1"/>
                  </a:solidFill>
                  <a:latin typeface="+mj-lt"/>
                </a:rPr>
                <a:t>(Possible) Next events: action</a:t>
              </a:r>
            </a:p>
            <a:p>
              <a:pPr lvl="1">
                <a:spcAft>
                  <a:spcPts val="100"/>
                </a:spcAft>
              </a:pPr>
              <a:r>
                <a:rPr lang="en-US" sz="1100" dirty="0">
                  <a:solidFill>
                    <a:schemeClr val="tx1"/>
                  </a:solidFill>
                  <a:latin typeface="+mj-lt"/>
                </a:rPr>
                <a:t>(Possible) Last event: End Event</a:t>
              </a:r>
            </a:p>
            <a:p>
              <a:pPr marL="719138" lvl="1">
                <a:spcAft>
                  <a:spcPts val="100"/>
                </a:spcAft>
              </a:pPr>
              <a:r>
                <a:rPr lang="en-US" sz="1100" dirty="0">
                  <a:solidFill>
                    <a:schemeClr val="tx1"/>
                  </a:solidFill>
                  <a:latin typeface="+mj-lt"/>
                </a:rPr>
                <a:t>If all has happened, then it is a completed sequence</a:t>
              </a:r>
            </a:p>
          </p:txBody>
        </p:sp>
        <p:sp>
          <p:nvSpPr>
            <p:cNvPr id="45" name="8 CuadroTexto">
              <a:extLst>
                <a:ext uri="{FF2B5EF4-FFF2-40B4-BE49-F238E27FC236}">
                  <a16:creationId xmlns:a16="http://schemas.microsoft.com/office/drawing/2014/main" id="{CD89384B-8443-4794-9940-F4992D66D16B}"/>
                </a:ext>
              </a:extLst>
            </p:cNvPr>
            <p:cNvSpPr txBox="1"/>
            <p:nvPr/>
          </p:nvSpPr>
          <p:spPr bwMode="auto">
            <a:xfrm>
              <a:off x="1403648" y="4074071"/>
              <a:ext cx="332763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If the sequence h is empty, it is purely a context node</a:t>
              </a:r>
            </a:p>
            <a:p>
              <a:pPr>
                <a:spcAft>
                  <a:spcPts val="100"/>
                </a:spcAft>
              </a:pPr>
              <a:r>
                <a:rPr lang="en-US" sz="1100" dirty="0">
                  <a:solidFill>
                    <a:schemeClr val="tx1"/>
                  </a:solidFill>
                  <a:latin typeface="+mj-lt"/>
                </a:rPr>
                <a:t>Else, it is a s &lt;</a:t>
              </a:r>
              <a:r>
                <a:rPr lang="en-US" sz="1100" dirty="0" err="1">
                  <a:solidFill>
                    <a:schemeClr val="tx1"/>
                  </a:solidFill>
                  <a:latin typeface="+mj-lt"/>
                </a:rPr>
                <a:t>x,h</a:t>
              </a:r>
              <a:r>
                <a:rPr lang="en-US" sz="1100" dirty="0">
                  <a:solidFill>
                    <a:schemeClr val="tx1"/>
                  </a:solidFill>
                  <a:latin typeface="+mj-lt"/>
                </a:rPr>
                <a:t>&gt; state node</a:t>
              </a:r>
            </a:p>
            <a:p>
              <a:pPr>
                <a:spcAft>
                  <a:spcPts val="100"/>
                </a:spcAft>
              </a:pPr>
              <a:endParaRPr lang="en-US" sz="1100" b="1" dirty="0">
                <a:solidFill>
                  <a:schemeClr val="tx1"/>
                </a:solidFill>
                <a:latin typeface="+mj-lt"/>
              </a:endParaRPr>
            </a:p>
          </p:txBody>
        </p:sp>
        <p:sp>
          <p:nvSpPr>
            <p:cNvPr id="46" name="5 Rectángulo">
              <a:extLst>
                <a:ext uri="{FF2B5EF4-FFF2-40B4-BE49-F238E27FC236}">
                  <a16:creationId xmlns:a16="http://schemas.microsoft.com/office/drawing/2014/main" id="{EEB7DDF7-42DA-4257-A930-E658B1D43D52}"/>
                </a:ext>
              </a:extLst>
            </p:cNvPr>
            <p:cNvSpPr/>
            <p:nvPr/>
          </p:nvSpPr>
          <p:spPr bwMode="auto">
            <a:xfrm>
              <a:off x="1475656" y="16288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Definition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grpSp>
      <p:sp>
        <p:nvSpPr>
          <p:cNvPr id="47" name="5 Rectángulo">
            <a:extLst>
              <a:ext uri="{FF2B5EF4-FFF2-40B4-BE49-F238E27FC236}">
                <a16:creationId xmlns:a16="http://schemas.microsoft.com/office/drawing/2014/main" id="{B9C518BE-7043-4BA8-9948-7849F5B487BC}"/>
              </a:ext>
            </a:extLst>
          </p:cNvPr>
          <p:cNvSpPr/>
          <p:nvPr/>
        </p:nvSpPr>
        <p:spPr bwMode="auto">
          <a:xfrm>
            <a:off x="3923928" y="1628800"/>
            <a:ext cx="4136158"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pic>
        <p:nvPicPr>
          <p:cNvPr id="10" name="Imagen 9">
            <a:extLst>
              <a:ext uri="{FF2B5EF4-FFF2-40B4-BE49-F238E27FC236}">
                <a16:creationId xmlns:a16="http://schemas.microsoft.com/office/drawing/2014/main" id="{A1EE58B7-5856-4D8B-867B-3B557E8FEE9F}"/>
              </a:ext>
            </a:extLst>
          </p:cNvPr>
          <p:cNvPicPr>
            <a:picLocks noChangeAspect="1"/>
          </p:cNvPicPr>
          <p:nvPr/>
        </p:nvPicPr>
        <p:blipFill rotWithShape="1">
          <a:blip r:embed="rId10">
            <a:extLst>
              <a:ext uri="{28A0092B-C50C-407E-A947-70E740481C1C}">
                <a14:useLocalDpi xmlns:a14="http://schemas.microsoft.com/office/drawing/2010/main" val="0"/>
              </a:ext>
            </a:extLst>
          </a:blip>
          <a:srcRect r="16776" b="53625"/>
          <a:stretch/>
        </p:blipFill>
        <p:spPr>
          <a:xfrm>
            <a:off x="3984749" y="4005064"/>
            <a:ext cx="4043635" cy="2391200"/>
          </a:xfrm>
          <a:prstGeom prst="rect">
            <a:avLst/>
          </a:prstGeom>
        </p:spPr>
      </p:pic>
      <p:sp>
        <p:nvSpPr>
          <p:cNvPr id="67" name="36 Rectángulo">
            <a:extLst>
              <a:ext uri="{FF2B5EF4-FFF2-40B4-BE49-F238E27FC236}">
                <a16:creationId xmlns:a16="http://schemas.microsoft.com/office/drawing/2014/main" id="{507EB509-D080-49CA-899F-C66C840BC4BA}"/>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25" name="Grupo 24">
            <a:extLst>
              <a:ext uri="{FF2B5EF4-FFF2-40B4-BE49-F238E27FC236}">
                <a16:creationId xmlns:a16="http://schemas.microsoft.com/office/drawing/2014/main" id="{565CC5B9-51CD-423B-B8D3-D939D1CBEC3E}"/>
              </a:ext>
            </a:extLst>
          </p:cNvPr>
          <p:cNvGrpSpPr/>
          <p:nvPr/>
        </p:nvGrpSpPr>
        <p:grpSpPr>
          <a:xfrm rot="5400000">
            <a:off x="7747196" y="1441205"/>
            <a:ext cx="1318518" cy="540002"/>
            <a:chOff x="512058" y="1871515"/>
            <a:chExt cx="7956651" cy="898943"/>
          </a:xfrm>
        </p:grpSpPr>
        <p:sp>
          <p:nvSpPr>
            <p:cNvPr id="26" name="AutoShape 10">
              <a:extLst>
                <a:ext uri="{FF2B5EF4-FFF2-40B4-BE49-F238E27FC236}">
                  <a16:creationId xmlns:a16="http://schemas.microsoft.com/office/drawing/2014/main" id="{6CB62299-EFCF-472D-9427-A437F59318B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7" name="AutoShape 11">
              <a:extLst>
                <a:ext uri="{FF2B5EF4-FFF2-40B4-BE49-F238E27FC236}">
                  <a16:creationId xmlns:a16="http://schemas.microsoft.com/office/drawing/2014/main" id="{0A84EA3E-F52E-4F6B-89C1-D68FDAB762F1}"/>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8" name="AutoShape 11">
              <a:extLst>
                <a:ext uri="{FF2B5EF4-FFF2-40B4-BE49-F238E27FC236}">
                  <a16:creationId xmlns:a16="http://schemas.microsoft.com/office/drawing/2014/main" id="{2AA871E1-8A96-46B6-8F8F-DB9E561DF221}"/>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9" name="AutoShape 11">
              <a:extLst>
                <a:ext uri="{FF2B5EF4-FFF2-40B4-BE49-F238E27FC236}">
                  <a16:creationId xmlns:a16="http://schemas.microsoft.com/office/drawing/2014/main" id="{8ACF99B5-86A1-418F-B4D9-DCBF208E8737}"/>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0" name="AutoShape 11">
              <a:extLst>
                <a:ext uri="{FF2B5EF4-FFF2-40B4-BE49-F238E27FC236}">
                  <a16:creationId xmlns:a16="http://schemas.microsoft.com/office/drawing/2014/main" id="{43FFA8A1-2227-454F-A204-F41BB6785BB0}"/>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24" name="Rectangle 1">
            <a:extLst>
              <a:ext uri="{FF2B5EF4-FFF2-40B4-BE49-F238E27FC236}">
                <a16:creationId xmlns:a16="http://schemas.microsoft.com/office/drawing/2014/main" id="{ADE46EE0-05AE-42FA-ACED-1AAC4E98E93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0023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47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
        <p:nvSpPr>
          <p:cNvPr id="27" name="Rectangle 1">
            <a:extLst>
              <a:ext uri="{FF2B5EF4-FFF2-40B4-BE49-F238E27FC236}">
                <a16:creationId xmlns:a16="http://schemas.microsoft.com/office/drawing/2014/main" id="{4643863B-0223-4319-9BC2-422D5F65CF5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603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16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a:t>
            </a:r>
            <a:r>
              <a:rPr lang="en-US" sz="2000" dirty="0" err="1"/>
              <a:t>i</a:t>
            </a:r>
            <a:r>
              <a:rPr lang="en-US" sz="2000" dirty="0"/>
              <a: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n 8">
            <a:extLst>
              <a:ext uri="{FF2B5EF4-FFF2-40B4-BE49-F238E27FC236}">
                <a16:creationId xmlns:a16="http://schemas.microsoft.com/office/drawing/2014/main" id="{944F2D2F-E914-42C6-92BA-A8B52E611A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719" y="1954895"/>
            <a:ext cx="4201111" cy="4458322"/>
          </a:xfrm>
          <a:prstGeom prst="rect">
            <a:avLst/>
          </a:prstGeom>
        </p:spPr>
      </p:pic>
      <p:sp>
        <p:nvSpPr>
          <p:cNvPr id="16" name="Triángulo isósceles 15">
            <a:extLst>
              <a:ext uri="{FF2B5EF4-FFF2-40B4-BE49-F238E27FC236}">
                <a16:creationId xmlns:a16="http://schemas.microsoft.com/office/drawing/2014/main" id="{7EECF29B-9241-484D-86CC-D3FC50B2B051}"/>
              </a:ext>
            </a:extLst>
          </p:cNvPr>
          <p:cNvSpPr/>
          <p:nvPr/>
        </p:nvSpPr>
        <p:spPr bwMode="auto">
          <a:xfrm rot="5400000">
            <a:off x="4319693" y="3496853"/>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5 Rectángulo">
            <a:extLst>
              <a:ext uri="{FF2B5EF4-FFF2-40B4-BE49-F238E27FC236}">
                <a16:creationId xmlns:a16="http://schemas.microsoft.com/office/drawing/2014/main" id="{67AE2BFB-FEC0-4A8A-992D-B1BB8EA7F91A}"/>
              </a:ext>
            </a:extLst>
          </p:cNvPr>
          <p:cNvSpPr/>
          <p:nvPr/>
        </p:nvSpPr>
        <p:spPr bwMode="auto">
          <a:xfrm>
            <a:off x="503648" y="1468438"/>
            <a:ext cx="4234182" cy="253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Node’s</a:t>
            </a:r>
            <a:r>
              <a:rPr lang="es-ES" sz="1400" b="1" u="sng" dirty="0">
                <a:latin typeface="Arial" charset="0"/>
                <a:ea typeface="ＭＳ Ｐゴシック" charset="-128"/>
              </a:rPr>
              <a:t> table</a:t>
            </a:r>
            <a:endParaRPr lang="es-ES" sz="1400" b="1" u="sng" baseline="30000" dirty="0"/>
          </a:p>
        </p:txBody>
      </p:sp>
      <p:sp>
        <p:nvSpPr>
          <p:cNvPr id="17" name="Rectángulo 16">
            <a:extLst>
              <a:ext uri="{FF2B5EF4-FFF2-40B4-BE49-F238E27FC236}">
                <a16:creationId xmlns:a16="http://schemas.microsoft.com/office/drawing/2014/main" id="{EB0D880D-85F6-483C-980C-DD40CCAA4288}"/>
              </a:ext>
            </a:extLst>
          </p:cNvPr>
          <p:cNvSpPr/>
          <p:nvPr/>
        </p:nvSpPr>
        <p:spPr>
          <a:xfrm>
            <a:off x="5471820" y="2851296"/>
            <a:ext cx="3348652" cy="1815882"/>
          </a:xfrm>
          <a:prstGeom prst="rect">
            <a:avLst/>
          </a:prstGeom>
        </p:spPr>
        <p:txBody>
          <a:bodyPr wrap="square">
            <a:spAutoFit/>
          </a:bodyPr>
          <a:lstStyle/>
          <a:p>
            <a:pPr marL="285750" indent="-285750">
              <a:buFont typeface="Arial" panose="020B0604020202020204" pitchFamily="34" charset="0"/>
              <a:buChar char="•"/>
            </a:pPr>
            <a:r>
              <a:rPr lang="en-GB" sz="1400" dirty="0"/>
              <a:t>AD-tree table with all the variables related to s &lt;</a:t>
            </a:r>
            <a:r>
              <a:rPr lang="en-GB" sz="1400" dirty="0" err="1"/>
              <a:t>x,h</a:t>
            </a:r>
            <a:r>
              <a:rPr lang="en-GB" sz="1400" dirty="0"/>
              <a:t>&gt; </a:t>
            </a:r>
          </a:p>
          <a:p>
            <a:pPr marL="742950" lvl="1" indent="-285750">
              <a:buFont typeface="Arial" panose="020B0604020202020204" pitchFamily="34" charset="0"/>
              <a:buChar char="•"/>
            </a:pPr>
            <a:r>
              <a:rPr lang="en-GB" sz="1400" dirty="0" err="1"/>
              <a:t>NodeId</a:t>
            </a:r>
            <a:r>
              <a:rPr lang="en-GB" sz="1400" dirty="0"/>
              <a:t> is added to each Node working as a unique key for each node </a:t>
            </a:r>
          </a:p>
          <a:p>
            <a:pPr marL="742950" lvl="1" indent="-285750">
              <a:buFont typeface="Arial" panose="020B0604020202020204" pitchFamily="34" charset="0"/>
              <a:buChar char="•"/>
            </a:pPr>
            <a:r>
              <a:rPr lang="en-GB" sz="1400" dirty="0"/>
              <a:t>Occurrence, standing for how many times each state event happens in the whole dataset,</a:t>
            </a:r>
          </a:p>
        </p:txBody>
      </p:sp>
      <p:sp>
        <p:nvSpPr>
          <p:cNvPr id="34" name="5 Rectángulo">
            <a:extLst>
              <a:ext uri="{FF2B5EF4-FFF2-40B4-BE49-F238E27FC236}">
                <a16:creationId xmlns:a16="http://schemas.microsoft.com/office/drawing/2014/main" id="{7B39090B-3D24-40F2-B4AD-8C77C4FEA010}"/>
              </a:ext>
            </a:extLst>
          </p:cNvPr>
          <p:cNvSpPr/>
          <p:nvPr/>
        </p:nvSpPr>
        <p:spPr bwMode="auto">
          <a:xfrm>
            <a:off x="5436096" y="2241278"/>
            <a:ext cx="3171185" cy="4676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Explanation</a:t>
            </a:r>
            <a:endParaRPr lang="es-ES" sz="1400" b="1" u="sng" baseline="30000" dirty="0"/>
          </a:p>
        </p:txBody>
      </p:sp>
      <p:grpSp>
        <p:nvGrpSpPr>
          <p:cNvPr id="19" name="Grupo 18">
            <a:extLst>
              <a:ext uri="{FF2B5EF4-FFF2-40B4-BE49-F238E27FC236}">
                <a16:creationId xmlns:a16="http://schemas.microsoft.com/office/drawing/2014/main" id="{5646C78B-6CEF-4C40-AED3-A016D3C7B1AD}"/>
              </a:ext>
            </a:extLst>
          </p:cNvPr>
          <p:cNvGrpSpPr/>
          <p:nvPr/>
        </p:nvGrpSpPr>
        <p:grpSpPr>
          <a:xfrm rot="5400000">
            <a:off x="7747196" y="1441205"/>
            <a:ext cx="1318518" cy="540002"/>
            <a:chOff x="512058" y="1871515"/>
            <a:chExt cx="7956651" cy="898943"/>
          </a:xfrm>
        </p:grpSpPr>
        <p:sp>
          <p:nvSpPr>
            <p:cNvPr id="20" name="AutoShape 10">
              <a:extLst>
                <a:ext uri="{FF2B5EF4-FFF2-40B4-BE49-F238E27FC236}">
                  <a16:creationId xmlns:a16="http://schemas.microsoft.com/office/drawing/2014/main" id="{C0043BB3-5989-4243-B68F-04DEFCE30F45}"/>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1" name="AutoShape 11">
              <a:extLst>
                <a:ext uri="{FF2B5EF4-FFF2-40B4-BE49-F238E27FC236}">
                  <a16:creationId xmlns:a16="http://schemas.microsoft.com/office/drawing/2014/main" id="{BF5DF09A-BFB9-44C7-BAB7-8202AA3E271E}"/>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2" name="AutoShape 11">
              <a:extLst>
                <a:ext uri="{FF2B5EF4-FFF2-40B4-BE49-F238E27FC236}">
                  <a16:creationId xmlns:a16="http://schemas.microsoft.com/office/drawing/2014/main" id="{2F9D84A0-3F41-404D-A21F-FE35C7D22158}"/>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3" name="AutoShape 11">
              <a:extLst>
                <a:ext uri="{FF2B5EF4-FFF2-40B4-BE49-F238E27FC236}">
                  <a16:creationId xmlns:a16="http://schemas.microsoft.com/office/drawing/2014/main" id="{F8BCC480-EF81-4187-934B-78A8F30AFFC8}"/>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4" name="AutoShape 11">
              <a:extLst>
                <a:ext uri="{FF2B5EF4-FFF2-40B4-BE49-F238E27FC236}">
                  <a16:creationId xmlns:a16="http://schemas.microsoft.com/office/drawing/2014/main" id="{6274CA5B-074F-4620-B367-C6406CE6516E}"/>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25" name="Rectangle 1">
            <a:extLst>
              <a:ext uri="{FF2B5EF4-FFF2-40B4-BE49-F238E27FC236}">
                <a16:creationId xmlns:a16="http://schemas.microsoft.com/office/drawing/2014/main" id="{202C6AAD-30E3-4D4A-AED7-CDF19BBABB4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1052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18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764609"/>
          </a:xfrm>
        </p:spPr>
        <p:txBody>
          <a:bodyPr/>
          <a:lstStyle/>
          <a:p>
            <a:r>
              <a:rPr lang="en-US" sz="2000" dirty="0"/>
              <a:t>AN AD-TREE IS CREATED TO COUNT REPETITION OF EVENTS AND POTENTIAL TRANSITIONS (ii)</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magen 11">
            <a:extLst>
              <a:ext uri="{FF2B5EF4-FFF2-40B4-BE49-F238E27FC236}">
                <a16:creationId xmlns:a16="http://schemas.microsoft.com/office/drawing/2014/main" id="{F0FF5804-9DB9-4490-83E2-08AAD0599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9632" y="1808631"/>
            <a:ext cx="1162212" cy="2753109"/>
          </a:xfrm>
          <a:prstGeom prst="rect">
            <a:avLst/>
          </a:prstGeom>
        </p:spPr>
      </p:pic>
      <p:pic>
        <p:nvPicPr>
          <p:cNvPr id="14" name="Imagen 13">
            <a:extLst>
              <a:ext uri="{FF2B5EF4-FFF2-40B4-BE49-F238E27FC236}">
                <a16:creationId xmlns:a16="http://schemas.microsoft.com/office/drawing/2014/main" id="{E0C32B43-28CF-4F90-AD8E-6A72F2D3CB4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1964" y="1808631"/>
            <a:ext cx="1438476" cy="2781688"/>
          </a:xfrm>
          <a:prstGeom prst="rect">
            <a:avLst/>
          </a:prstGeom>
        </p:spPr>
      </p:pic>
      <p:sp>
        <p:nvSpPr>
          <p:cNvPr id="19" name="5 Rectángulo">
            <a:extLst>
              <a:ext uri="{FF2B5EF4-FFF2-40B4-BE49-F238E27FC236}">
                <a16:creationId xmlns:a16="http://schemas.microsoft.com/office/drawing/2014/main" id="{7C134630-CD59-41B5-9033-16EC203AA3D1}"/>
              </a:ext>
            </a:extLst>
          </p:cNvPr>
          <p:cNvSpPr/>
          <p:nvPr/>
        </p:nvSpPr>
        <p:spPr bwMode="auto">
          <a:xfrm>
            <a:off x="1062952" y="1268760"/>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Reward</a:t>
            </a:r>
            <a:r>
              <a:rPr lang="es-ES" sz="1400" b="1" u="sng" dirty="0">
                <a:latin typeface="Arial" charset="0"/>
                <a:ea typeface="ＭＳ Ｐゴシック" charset="-128"/>
              </a:rPr>
              <a:t> table</a:t>
            </a:r>
            <a:endParaRPr lang="es-ES" sz="1400" b="1" u="sng" baseline="30000" dirty="0"/>
          </a:p>
        </p:txBody>
      </p:sp>
      <p:sp>
        <p:nvSpPr>
          <p:cNvPr id="20" name="5 Rectángulo">
            <a:extLst>
              <a:ext uri="{FF2B5EF4-FFF2-40B4-BE49-F238E27FC236}">
                <a16:creationId xmlns:a16="http://schemas.microsoft.com/office/drawing/2014/main" id="{99760A88-04B1-4ABB-B67B-BDF9ECF23B98}"/>
              </a:ext>
            </a:extLst>
          </p:cNvPr>
          <p:cNvSpPr/>
          <p:nvPr/>
        </p:nvSpPr>
        <p:spPr bwMode="auto">
          <a:xfrm>
            <a:off x="3454559" y="1268760"/>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edges</a:t>
            </a:r>
            <a:r>
              <a:rPr lang="es-ES" sz="1400" b="1" u="sng" dirty="0">
                <a:latin typeface="Arial" charset="0"/>
                <a:ea typeface="ＭＳ Ｐゴシック" charset="-128"/>
              </a:rPr>
              <a:t> table</a:t>
            </a:r>
            <a:endParaRPr lang="es-ES" sz="1400" b="1" u="sng" baseline="30000" dirty="0"/>
          </a:p>
        </p:txBody>
      </p:sp>
      <p:sp>
        <p:nvSpPr>
          <p:cNvPr id="21" name="5 Rectángulo">
            <a:extLst>
              <a:ext uri="{FF2B5EF4-FFF2-40B4-BE49-F238E27FC236}">
                <a16:creationId xmlns:a16="http://schemas.microsoft.com/office/drawing/2014/main" id="{76D97104-5530-407A-A59C-834584F964D3}"/>
              </a:ext>
            </a:extLst>
          </p:cNvPr>
          <p:cNvSpPr/>
          <p:nvPr/>
        </p:nvSpPr>
        <p:spPr bwMode="auto">
          <a:xfrm>
            <a:off x="5846164" y="1268760"/>
            <a:ext cx="1952897"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node_info</a:t>
            </a:r>
            <a:r>
              <a:rPr lang="es-ES" sz="1400" b="1" u="sng" dirty="0">
                <a:latin typeface="Arial" charset="0"/>
                <a:ea typeface="ＭＳ Ｐゴシック" charset="-128"/>
              </a:rPr>
              <a:t> table</a:t>
            </a:r>
            <a:endParaRPr lang="es-ES" sz="1400" b="1" u="sng" baseline="30000" dirty="0"/>
          </a:p>
        </p:txBody>
      </p:sp>
      <p:sp>
        <p:nvSpPr>
          <p:cNvPr id="22" name="22 Rectángulo">
            <a:extLst>
              <a:ext uri="{FF2B5EF4-FFF2-40B4-BE49-F238E27FC236}">
                <a16:creationId xmlns:a16="http://schemas.microsoft.com/office/drawing/2014/main" id="{57C4E016-3956-4394-8DF2-A478205B9F77}"/>
              </a:ext>
            </a:extLst>
          </p:cNvPr>
          <p:cNvSpPr/>
          <p:nvPr/>
        </p:nvSpPr>
        <p:spPr bwMode="auto">
          <a:xfrm>
            <a:off x="385452" y="4777764"/>
            <a:ext cx="730164" cy="1146468"/>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endParaRPr lang="es-ES" sz="1400" b="1" dirty="0">
              <a:solidFill>
                <a:schemeClr val="bg1"/>
              </a:solidFill>
              <a:latin typeface="Arial" charset="0"/>
              <a:ea typeface="ＭＳ Ｐゴシック" charset="-128"/>
            </a:endParaRPr>
          </a:p>
        </p:txBody>
      </p:sp>
      <p:sp>
        <p:nvSpPr>
          <p:cNvPr id="23" name="8 CuadroTexto">
            <a:extLst>
              <a:ext uri="{FF2B5EF4-FFF2-40B4-BE49-F238E27FC236}">
                <a16:creationId xmlns:a16="http://schemas.microsoft.com/office/drawing/2014/main" id="{B93BD28E-5867-4927-B9E7-43B8B5742CD9}"/>
              </a:ext>
            </a:extLst>
          </p:cNvPr>
          <p:cNvSpPr txBox="1"/>
          <p:nvPr/>
        </p:nvSpPr>
        <p:spPr bwMode="auto">
          <a:xfrm>
            <a:off x="1171591" y="4777764"/>
            <a:ext cx="1970333"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rewards given to actions.</a:t>
            </a:r>
          </a:p>
          <a:p>
            <a:pPr marL="363538">
              <a:spcAft>
                <a:spcPts val="100"/>
              </a:spcAft>
            </a:pPr>
            <a:r>
              <a:rPr lang="en-US" sz="1100" dirty="0">
                <a:solidFill>
                  <a:schemeClr val="tx1"/>
                </a:solidFill>
                <a:latin typeface="+mj-lt"/>
              </a:rPr>
              <a:t> Receiving a Goal gives a reward of -1, </a:t>
            </a:r>
          </a:p>
          <a:p>
            <a:pPr marL="363538">
              <a:spcAft>
                <a:spcPts val="100"/>
              </a:spcAft>
            </a:pPr>
            <a:r>
              <a:rPr lang="en-US" sz="1100" dirty="0">
                <a:solidFill>
                  <a:schemeClr val="tx1"/>
                </a:solidFill>
                <a:latin typeface="+mj-lt"/>
              </a:rPr>
              <a:t>Scoring a goal = +1, </a:t>
            </a:r>
          </a:p>
          <a:p>
            <a:pPr marL="363538">
              <a:spcAft>
                <a:spcPts val="100"/>
              </a:spcAft>
            </a:pPr>
            <a:r>
              <a:rPr lang="en-US" sz="1100" dirty="0">
                <a:solidFill>
                  <a:schemeClr val="tx1"/>
                </a:solidFill>
                <a:latin typeface="+mj-lt"/>
              </a:rPr>
              <a:t>Else, 0</a:t>
            </a:r>
            <a:endParaRPr lang="en-US" sz="1100" b="1" dirty="0">
              <a:solidFill>
                <a:schemeClr val="tx1"/>
              </a:solidFill>
              <a:latin typeface="+mj-lt"/>
            </a:endParaRPr>
          </a:p>
        </p:txBody>
      </p:sp>
      <p:sp>
        <p:nvSpPr>
          <p:cNvPr id="24" name="8 CuadroTexto">
            <a:extLst>
              <a:ext uri="{FF2B5EF4-FFF2-40B4-BE49-F238E27FC236}">
                <a16:creationId xmlns:a16="http://schemas.microsoft.com/office/drawing/2014/main" id="{74C3A46A-342C-4CB9-A19F-7196407BBC3F}"/>
              </a:ext>
            </a:extLst>
          </p:cNvPr>
          <p:cNvSpPr txBox="1"/>
          <p:nvPr/>
        </p:nvSpPr>
        <p:spPr bwMode="auto">
          <a:xfrm>
            <a:off x="3141924" y="4777764"/>
            <a:ext cx="2481302"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links between nodes in the dataset and its occurrence. </a:t>
            </a:r>
          </a:p>
          <a:p>
            <a:pPr>
              <a:spcAft>
                <a:spcPts val="100"/>
              </a:spcAft>
            </a:pPr>
            <a:r>
              <a:rPr lang="en-US" sz="1100" dirty="0">
                <a:solidFill>
                  <a:schemeClr val="tx1"/>
                </a:solidFill>
                <a:latin typeface="+mj-lt"/>
              </a:rPr>
              <a:t>The Variables </a:t>
            </a:r>
            <a:r>
              <a:rPr lang="en-US" sz="1100" dirty="0" err="1">
                <a:solidFill>
                  <a:schemeClr val="tx1"/>
                </a:solidFill>
                <a:latin typeface="+mj-lt"/>
              </a:rPr>
              <a:t>FromId</a:t>
            </a:r>
            <a:r>
              <a:rPr lang="en-US" sz="1100" dirty="0">
                <a:solidFill>
                  <a:schemeClr val="tx1"/>
                </a:solidFill>
                <a:latin typeface="+mj-lt"/>
              </a:rPr>
              <a:t> and </a:t>
            </a:r>
            <a:r>
              <a:rPr lang="en-US" sz="1100" dirty="0" err="1">
                <a:solidFill>
                  <a:schemeClr val="tx1"/>
                </a:solidFill>
                <a:latin typeface="+mj-lt"/>
              </a:rPr>
              <a:t>ToId</a:t>
            </a:r>
            <a:r>
              <a:rPr lang="en-US" sz="1100" dirty="0">
                <a:solidFill>
                  <a:schemeClr val="tx1"/>
                </a:solidFill>
                <a:latin typeface="+mj-lt"/>
              </a:rPr>
              <a:t> refers to the link created between two nodes</a:t>
            </a:r>
            <a:endParaRPr lang="en-US" sz="1100" b="1" dirty="0">
              <a:solidFill>
                <a:schemeClr val="tx1"/>
              </a:solidFill>
              <a:latin typeface="+mj-lt"/>
            </a:endParaRPr>
          </a:p>
        </p:txBody>
      </p:sp>
      <p:sp>
        <p:nvSpPr>
          <p:cNvPr id="25" name="8 CuadroTexto">
            <a:extLst>
              <a:ext uri="{FF2B5EF4-FFF2-40B4-BE49-F238E27FC236}">
                <a16:creationId xmlns:a16="http://schemas.microsoft.com/office/drawing/2014/main" id="{8016CD03-B731-4AF2-969C-AE7196087812}"/>
              </a:ext>
            </a:extLst>
          </p:cNvPr>
          <p:cNvSpPr txBox="1"/>
          <p:nvPr/>
        </p:nvSpPr>
        <p:spPr bwMode="auto">
          <a:xfrm>
            <a:off x="5846165" y="4777764"/>
            <a:ext cx="248033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original pair of unique keys from the original table with the matching </a:t>
            </a:r>
            <a:r>
              <a:rPr lang="en-US" sz="1100" dirty="0" err="1">
                <a:solidFill>
                  <a:schemeClr val="tx1"/>
                </a:solidFill>
                <a:latin typeface="+mj-lt"/>
              </a:rPr>
              <a:t>NodeId</a:t>
            </a:r>
            <a:endParaRPr lang="en-US" sz="1100" b="1" dirty="0">
              <a:solidFill>
                <a:schemeClr val="tx1"/>
              </a:solidFill>
              <a:latin typeface="+mj-lt"/>
            </a:endParaRPr>
          </a:p>
        </p:txBody>
      </p:sp>
      <p:pic>
        <p:nvPicPr>
          <p:cNvPr id="7" name="Imagen 6">
            <a:extLst>
              <a:ext uri="{FF2B5EF4-FFF2-40B4-BE49-F238E27FC236}">
                <a16:creationId xmlns:a16="http://schemas.microsoft.com/office/drawing/2014/main" id="{6220CE06-FF99-4959-ACF4-0E83709D4F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38266" y="1718087"/>
            <a:ext cx="2228319" cy="3001553"/>
          </a:xfrm>
          <a:prstGeom prst="rect">
            <a:avLst/>
          </a:prstGeom>
        </p:spPr>
      </p:pic>
      <p:grpSp>
        <p:nvGrpSpPr>
          <p:cNvPr id="26" name="Grupo 25">
            <a:extLst>
              <a:ext uri="{FF2B5EF4-FFF2-40B4-BE49-F238E27FC236}">
                <a16:creationId xmlns:a16="http://schemas.microsoft.com/office/drawing/2014/main" id="{DF9823FC-0BB9-4FD8-BFEB-E13580B07888}"/>
              </a:ext>
            </a:extLst>
          </p:cNvPr>
          <p:cNvGrpSpPr/>
          <p:nvPr/>
        </p:nvGrpSpPr>
        <p:grpSpPr>
          <a:xfrm rot="5400000">
            <a:off x="7747196" y="1441205"/>
            <a:ext cx="1318518" cy="540002"/>
            <a:chOff x="512058" y="1871515"/>
            <a:chExt cx="7956651" cy="898943"/>
          </a:xfrm>
        </p:grpSpPr>
        <p:sp>
          <p:nvSpPr>
            <p:cNvPr id="27" name="AutoShape 10">
              <a:extLst>
                <a:ext uri="{FF2B5EF4-FFF2-40B4-BE49-F238E27FC236}">
                  <a16:creationId xmlns:a16="http://schemas.microsoft.com/office/drawing/2014/main" id="{B2D3EE67-A77D-47DD-828B-799EBCC9C71D}"/>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8" name="AutoShape 11">
              <a:extLst>
                <a:ext uri="{FF2B5EF4-FFF2-40B4-BE49-F238E27FC236}">
                  <a16:creationId xmlns:a16="http://schemas.microsoft.com/office/drawing/2014/main" id="{C5C67E8C-F3B9-4B2A-9EE1-5EDCB6889462}"/>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9" name="AutoShape 11">
              <a:extLst>
                <a:ext uri="{FF2B5EF4-FFF2-40B4-BE49-F238E27FC236}">
                  <a16:creationId xmlns:a16="http://schemas.microsoft.com/office/drawing/2014/main" id="{2FF33D3B-F790-4CB3-83A4-6F39FA707F22}"/>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0" name="AutoShape 11">
              <a:extLst>
                <a:ext uri="{FF2B5EF4-FFF2-40B4-BE49-F238E27FC236}">
                  <a16:creationId xmlns:a16="http://schemas.microsoft.com/office/drawing/2014/main" id="{E07C82EA-4D39-483D-80A9-E24930BD3E23}"/>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1" name="AutoShape 11">
              <a:extLst>
                <a:ext uri="{FF2B5EF4-FFF2-40B4-BE49-F238E27FC236}">
                  <a16:creationId xmlns:a16="http://schemas.microsoft.com/office/drawing/2014/main" id="{F001AE3D-85FB-4CFD-8116-FBE6FC5E6671}"/>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32" name="Rectangle 1">
            <a:extLst>
              <a:ext uri="{FF2B5EF4-FFF2-40B4-BE49-F238E27FC236}">
                <a16:creationId xmlns:a16="http://schemas.microsoft.com/office/drawing/2014/main" id="{44994A6B-2464-402D-9007-BDD27B946BB8}"/>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71928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lvl="0"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endPar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33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GRAPHICAL EXAMPLE OF A STATE</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Screen Clipping">
            <a:extLst>
              <a:ext uri="{FF2B5EF4-FFF2-40B4-BE49-F238E27FC236}">
                <a16:creationId xmlns:a16="http://schemas.microsoft.com/office/drawing/2014/main" id="{2A05D2B7-B0A5-426C-8DB2-C2E61CD06F7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19489" y="1579017"/>
            <a:ext cx="4272049" cy="34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id="{18BF7A25-F7D0-4754-8F45-30D74CD8F673}"/>
              </a:ext>
            </a:extLst>
          </p:cNvPr>
          <p:cNvSpPr txBox="1">
            <a:spLocks noChangeArrowheads="1"/>
          </p:cNvSpPr>
          <p:nvPr/>
        </p:nvSpPr>
        <p:spPr bwMode="auto">
          <a:xfrm>
            <a:off x="539750" y="1124744"/>
            <a:ext cx="46714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800" dirty="0">
                <a:latin typeface="+mj-lt"/>
                <a:ea typeface="宋体" panose="02010600030101010101" pitchFamily="2" charset="-122"/>
              </a:rPr>
              <a:t>State </a:t>
            </a:r>
            <a:r>
              <a:rPr lang="en-US" altLang="zh-CN" sz="2800" i="1" dirty="0">
                <a:latin typeface="+mj-lt"/>
                <a:ea typeface="宋体" panose="02010600030101010101" pitchFamily="2" charset="-122"/>
              </a:rPr>
              <a:t>s </a:t>
            </a:r>
            <a:r>
              <a:rPr lang="en-US" altLang="zh-CN" sz="2800" dirty="0">
                <a:latin typeface="+mj-lt"/>
                <a:ea typeface="宋体" panose="02010600030101010101" pitchFamily="2" charset="-122"/>
              </a:rPr>
              <a:t>= &lt; </a:t>
            </a:r>
            <a:r>
              <a:rPr lang="en-US" altLang="zh-CN" sz="2800" i="1" dirty="0">
                <a:latin typeface="+mj-lt"/>
                <a:ea typeface="宋体" panose="02010600030101010101" pitchFamily="2" charset="-122"/>
              </a:rPr>
              <a:t>x,</a:t>
            </a:r>
            <a:r>
              <a:rPr lang="en-US" altLang="zh-CN" sz="2800" dirty="0">
                <a:latin typeface="+mj-lt"/>
                <a:ea typeface="宋体" panose="02010600030101010101" pitchFamily="2" charset="-122"/>
              </a:rPr>
              <a:t> </a:t>
            </a:r>
            <a:r>
              <a:rPr lang="en-US" altLang="zh-CN" sz="2800" i="1" dirty="0">
                <a:latin typeface="+mj-lt"/>
                <a:ea typeface="宋体" panose="02010600030101010101" pitchFamily="2" charset="-122"/>
              </a:rPr>
              <a:t>h</a:t>
            </a:r>
            <a:r>
              <a:rPr lang="en-US" altLang="zh-CN" sz="2800" dirty="0">
                <a:latin typeface="+mj-lt"/>
                <a:ea typeface="宋体" panose="02010600030101010101" pitchFamily="2" charset="-122"/>
              </a:rPr>
              <a:t> &gt; , </a:t>
            </a:r>
          </a:p>
          <a:p>
            <a:pPr>
              <a:spcBef>
                <a:spcPct val="0"/>
              </a:spcBef>
              <a:buClrTx/>
              <a:buSzTx/>
              <a:buFontTx/>
              <a:buNone/>
            </a:pPr>
            <a:r>
              <a:rPr lang="en-US" altLang="zh-CN" sz="2000" dirty="0">
                <a:latin typeface="+mj-lt"/>
                <a:ea typeface="宋体" panose="02010600030101010101" pitchFamily="2" charset="-122"/>
              </a:rPr>
              <a:t>where x is context and h play sequence</a:t>
            </a:r>
            <a:endParaRPr lang="en-US" altLang="zh-CN" sz="2800" dirty="0">
              <a:latin typeface="+mj-lt"/>
              <a:ea typeface="宋体" panose="02010600030101010101" pitchFamily="2" charset="-122"/>
            </a:endParaRPr>
          </a:p>
        </p:txBody>
      </p:sp>
      <p:pic>
        <p:nvPicPr>
          <p:cNvPr id="18" name="Picture 1" descr="Screen Clipping">
            <a:extLst>
              <a:ext uri="{FF2B5EF4-FFF2-40B4-BE49-F238E27FC236}">
                <a16:creationId xmlns:a16="http://schemas.microsoft.com/office/drawing/2014/main" id="{3B9B041A-1818-4AA7-9E3D-C9EDBC1B475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163217"/>
            <a:ext cx="28813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Screen Clipping">
            <a:extLst>
              <a:ext uri="{FF2B5EF4-FFF2-40B4-BE49-F238E27FC236}">
                <a16:creationId xmlns:a16="http://schemas.microsoft.com/office/drawing/2014/main" id="{16AAFBE4-4DE1-43BC-9843-C1F10867DAB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4314280"/>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4">
            <a:extLst>
              <a:ext uri="{FF2B5EF4-FFF2-40B4-BE49-F238E27FC236}">
                <a16:creationId xmlns:a16="http://schemas.microsoft.com/office/drawing/2014/main" id="{3B9F8F68-5027-47B0-A8AD-B2A43970B26A}"/>
              </a:ext>
            </a:extLst>
          </p:cNvPr>
          <p:cNvSpPr/>
          <p:nvPr/>
        </p:nvSpPr>
        <p:spPr>
          <a:xfrm>
            <a:off x="935038" y="2606130"/>
            <a:ext cx="2665412"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Oval 9">
            <a:extLst>
              <a:ext uri="{FF2B5EF4-FFF2-40B4-BE49-F238E27FC236}">
                <a16:creationId xmlns:a16="http://schemas.microsoft.com/office/drawing/2014/main" id="{769FF2B6-A633-4B09-8C1A-FE3CB5C1C431}"/>
              </a:ext>
            </a:extLst>
          </p:cNvPr>
          <p:cNvSpPr/>
          <p:nvPr/>
        </p:nvSpPr>
        <p:spPr>
          <a:xfrm>
            <a:off x="3671888" y="5133430"/>
            <a:ext cx="2663825"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ectangle 5">
            <a:extLst>
              <a:ext uri="{FF2B5EF4-FFF2-40B4-BE49-F238E27FC236}">
                <a16:creationId xmlns:a16="http://schemas.microsoft.com/office/drawing/2014/main" id="{CC59054A-B730-4967-8ED3-0750A2966196}"/>
              </a:ext>
            </a:extLst>
          </p:cNvPr>
          <p:cNvSpPr/>
          <p:nvPr/>
        </p:nvSpPr>
        <p:spPr>
          <a:xfrm>
            <a:off x="3779838" y="4314280"/>
            <a:ext cx="2447925"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TextBox 6">
            <a:extLst>
              <a:ext uri="{FF2B5EF4-FFF2-40B4-BE49-F238E27FC236}">
                <a16:creationId xmlns:a16="http://schemas.microsoft.com/office/drawing/2014/main" id="{EFFFD239-4F18-48FA-AC08-66E22B4A4ECC}"/>
              </a:ext>
            </a:extLst>
          </p:cNvPr>
          <p:cNvSpPr txBox="1"/>
          <p:nvPr/>
        </p:nvSpPr>
        <p:spPr>
          <a:xfrm>
            <a:off x="1100163" y="4241255"/>
            <a:ext cx="979487" cy="369887"/>
          </a:xfrm>
          <a:prstGeom prst="rect">
            <a:avLst/>
          </a:prstGeom>
          <a:noFill/>
        </p:spPr>
        <p:txBody>
          <a:bodyPr wrap="none">
            <a:spAutoFit/>
          </a:bodyPr>
          <a:lstStyle/>
          <a:p>
            <a:pPr>
              <a:defRPr/>
            </a:pPr>
            <a:r>
              <a:rPr lang="sv-SE" dirty="0" err="1">
                <a:solidFill>
                  <a:schemeClr val="accent2">
                    <a:lumMod val="75000"/>
                  </a:schemeClr>
                </a:solidFill>
              </a:rPr>
              <a:t>Context</a:t>
            </a:r>
            <a:endParaRPr lang="sv-SE" dirty="0">
              <a:solidFill>
                <a:schemeClr val="accent2">
                  <a:lumMod val="75000"/>
                </a:schemeClr>
              </a:solidFill>
            </a:endParaRPr>
          </a:p>
        </p:txBody>
      </p:sp>
      <p:sp>
        <p:nvSpPr>
          <p:cNvPr id="26" name="TextBox 7">
            <a:extLst>
              <a:ext uri="{FF2B5EF4-FFF2-40B4-BE49-F238E27FC236}">
                <a16:creationId xmlns:a16="http://schemas.microsoft.com/office/drawing/2014/main" id="{0F967E81-DD53-402E-93E8-B0987068C98C}"/>
              </a:ext>
            </a:extLst>
          </p:cNvPr>
          <p:cNvSpPr txBox="1">
            <a:spLocks noChangeArrowheads="1"/>
          </p:cNvSpPr>
          <p:nvPr/>
        </p:nvSpPr>
        <p:spPr bwMode="auto">
          <a:xfrm>
            <a:off x="1046188" y="4892130"/>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dirty="0">
                <a:solidFill>
                  <a:srgbClr val="FF0000"/>
                </a:solidFill>
              </a:rPr>
              <a:t>Play sequence</a:t>
            </a:r>
          </a:p>
        </p:txBody>
      </p:sp>
      <p:sp>
        <p:nvSpPr>
          <p:cNvPr id="27" name="Oval 14">
            <a:extLst>
              <a:ext uri="{FF2B5EF4-FFF2-40B4-BE49-F238E27FC236}">
                <a16:creationId xmlns:a16="http://schemas.microsoft.com/office/drawing/2014/main" id="{608AD2D2-4183-44BA-91E5-BA6233EA219C}"/>
              </a:ext>
            </a:extLst>
          </p:cNvPr>
          <p:cNvSpPr/>
          <p:nvPr/>
        </p:nvSpPr>
        <p:spPr>
          <a:xfrm>
            <a:off x="871563" y="4241255"/>
            <a:ext cx="1512887" cy="4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8" name="Rectangle 15">
            <a:extLst>
              <a:ext uri="{FF2B5EF4-FFF2-40B4-BE49-F238E27FC236}">
                <a16:creationId xmlns:a16="http://schemas.microsoft.com/office/drawing/2014/main" id="{5862C819-05DA-41A1-B11E-41643DA3ADC6}"/>
              </a:ext>
            </a:extLst>
          </p:cNvPr>
          <p:cNvSpPr/>
          <p:nvPr/>
        </p:nvSpPr>
        <p:spPr>
          <a:xfrm>
            <a:off x="896963" y="4739730"/>
            <a:ext cx="1874837" cy="588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cxnSp>
        <p:nvCxnSpPr>
          <p:cNvPr id="29" name="Straight Arrow Connector 13">
            <a:extLst>
              <a:ext uri="{FF2B5EF4-FFF2-40B4-BE49-F238E27FC236}">
                <a16:creationId xmlns:a16="http://schemas.microsoft.com/office/drawing/2014/main" id="{54E68081-5717-4078-89BF-7C0D771B7A2D}"/>
              </a:ext>
            </a:extLst>
          </p:cNvPr>
          <p:cNvCxnSpPr/>
          <p:nvPr/>
        </p:nvCxnSpPr>
        <p:spPr>
          <a:xfrm flipH="1">
            <a:off x="3924300" y="2390230"/>
            <a:ext cx="2735263" cy="5381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17">
            <a:extLst>
              <a:ext uri="{FF2B5EF4-FFF2-40B4-BE49-F238E27FC236}">
                <a16:creationId xmlns:a16="http://schemas.microsoft.com/office/drawing/2014/main" id="{4EF1A218-787D-45FF-92A8-1434DF213535}"/>
              </a:ext>
            </a:extLst>
          </p:cNvPr>
          <p:cNvCxnSpPr/>
          <p:nvPr/>
        </p:nvCxnSpPr>
        <p:spPr>
          <a:xfrm flipH="1">
            <a:off x="5916613" y="3903117"/>
            <a:ext cx="431800" cy="3159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1" name="36 Rectángulo">
            <a:extLst>
              <a:ext uri="{FF2B5EF4-FFF2-40B4-BE49-F238E27FC236}">
                <a16:creationId xmlns:a16="http://schemas.microsoft.com/office/drawing/2014/main" id="{EE79DA5F-CA72-4EB4-A700-2353930CA386}"/>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32" name="Grupo 31">
            <a:extLst>
              <a:ext uri="{FF2B5EF4-FFF2-40B4-BE49-F238E27FC236}">
                <a16:creationId xmlns:a16="http://schemas.microsoft.com/office/drawing/2014/main" id="{CC163B07-A946-452D-AABA-ABF95A806E91}"/>
              </a:ext>
            </a:extLst>
          </p:cNvPr>
          <p:cNvGrpSpPr/>
          <p:nvPr/>
        </p:nvGrpSpPr>
        <p:grpSpPr>
          <a:xfrm rot="5400000">
            <a:off x="7747196" y="1441205"/>
            <a:ext cx="1318518" cy="540002"/>
            <a:chOff x="512058" y="1871515"/>
            <a:chExt cx="7956651" cy="898943"/>
          </a:xfrm>
        </p:grpSpPr>
        <p:sp>
          <p:nvSpPr>
            <p:cNvPr id="33" name="AutoShape 10">
              <a:extLst>
                <a:ext uri="{FF2B5EF4-FFF2-40B4-BE49-F238E27FC236}">
                  <a16:creationId xmlns:a16="http://schemas.microsoft.com/office/drawing/2014/main" id="{A47C4AD5-1EC3-4564-8F1E-E97CCE42F033}"/>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4" name="AutoShape 11">
              <a:extLst>
                <a:ext uri="{FF2B5EF4-FFF2-40B4-BE49-F238E27FC236}">
                  <a16:creationId xmlns:a16="http://schemas.microsoft.com/office/drawing/2014/main" id="{F53425C8-F924-4761-B22B-1BFD878DFF9E}"/>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4DD95159-A34F-4A13-B04A-D7A9EE5769CA}"/>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D57D40CE-7527-4057-8FC1-91F3F9DF69C0}"/>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7" name="AutoShape 11">
              <a:extLst>
                <a:ext uri="{FF2B5EF4-FFF2-40B4-BE49-F238E27FC236}">
                  <a16:creationId xmlns:a16="http://schemas.microsoft.com/office/drawing/2014/main" id="{EE160719-CF9B-418B-8B72-FBFE3038DE75}"/>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38" name="Rectangle 1">
            <a:extLst>
              <a:ext uri="{FF2B5EF4-FFF2-40B4-BE49-F238E27FC236}">
                <a16:creationId xmlns:a16="http://schemas.microsoft.com/office/drawing/2014/main" id="{865850D7-C85A-4D4E-93FB-AA9F41EB456C}"/>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4709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3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sv-SE" altLang="zh-CN" sz="2000" dirty="0"/>
              <a:t>EXAMPLE OF HOW THE AD-TREE WOULD BE DISPLAYED GRAPHICALLY WITH OCCURRENCES AND REWARDS</a:t>
            </a:r>
            <a:endParaRPr lang="en-GB" sz="2000" dirty="0"/>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descr="Screen Clipping">
            <a:extLst>
              <a:ext uri="{FF2B5EF4-FFF2-40B4-BE49-F238E27FC236}">
                <a16:creationId xmlns:a16="http://schemas.microsoft.com/office/drawing/2014/main" id="{B859EFB2-43BC-41B4-91D9-BCE7711E847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652963"/>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Screen Clipping">
            <a:extLst>
              <a:ext uri="{FF2B5EF4-FFF2-40B4-BE49-F238E27FC236}">
                <a16:creationId xmlns:a16="http://schemas.microsoft.com/office/drawing/2014/main" id="{4F1C6375-B49D-4AF3-BD53-E99122C23D9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56506" y="1849438"/>
            <a:ext cx="2260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573582CB-066F-40F0-B5DC-EC1DE208EC4C}"/>
              </a:ext>
            </a:extLst>
          </p:cNvPr>
          <p:cNvSpPr/>
          <p:nvPr/>
        </p:nvSpPr>
        <p:spPr>
          <a:xfrm>
            <a:off x="1146994" y="2509838"/>
            <a:ext cx="1439862" cy="2714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9" name="Rectangle 9">
            <a:extLst>
              <a:ext uri="{FF2B5EF4-FFF2-40B4-BE49-F238E27FC236}">
                <a16:creationId xmlns:a16="http://schemas.microsoft.com/office/drawing/2014/main" id="{03D2E36F-5AFE-43ED-9937-AF688F811DE8}"/>
              </a:ext>
            </a:extLst>
          </p:cNvPr>
          <p:cNvSpPr/>
          <p:nvPr/>
        </p:nvSpPr>
        <p:spPr>
          <a:xfrm>
            <a:off x="1146994" y="4365625"/>
            <a:ext cx="1368425" cy="2873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0" name="Oval 6">
            <a:extLst>
              <a:ext uri="{FF2B5EF4-FFF2-40B4-BE49-F238E27FC236}">
                <a16:creationId xmlns:a16="http://schemas.microsoft.com/office/drawing/2014/main" id="{ED84126F-9436-4CB1-8AAE-4CCEE144119F}"/>
              </a:ext>
            </a:extLst>
          </p:cNvPr>
          <p:cNvSpPr/>
          <p:nvPr/>
        </p:nvSpPr>
        <p:spPr>
          <a:xfrm>
            <a:off x="1158106" y="3443288"/>
            <a:ext cx="2211388"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Rounded Rectangle 7">
            <a:extLst>
              <a:ext uri="{FF2B5EF4-FFF2-40B4-BE49-F238E27FC236}">
                <a16:creationId xmlns:a16="http://schemas.microsoft.com/office/drawing/2014/main" id="{CD9CF2F8-D906-4392-AFA0-21B115F228B6}"/>
              </a:ext>
            </a:extLst>
          </p:cNvPr>
          <p:cNvSpPr/>
          <p:nvPr/>
        </p:nvSpPr>
        <p:spPr>
          <a:xfrm>
            <a:off x="2515419" y="4375150"/>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ounded Rectangle 12">
            <a:extLst>
              <a:ext uri="{FF2B5EF4-FFF2-40B4-BE49-F238E27FC236}">
                <a16:creationId xmlns:a16="http://schemas.microsoft.com/office/drawing/2014/main" id="{5B2E56BF-D07F-42C1-8E98-B5AC46BFA914}"/>
              </a:ext>
            </a:extLst>
          </p:cNvPr>
          <p:cNvSpPr/>
          <p:nvPr/>
        </p:nvSpPr>
        <p:spPr>
          <a:xfrm>
            <a:off x="2586856" y="2503488"/>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Rounded Rectangle 13">
            <a:extLst>
              <a:ext uri="{FF2B5EF4-FFF2-40B4-BE49-F238E27FC236}">
                <a16:creationId xmlns:a16="http://schemas.microsoft.com/office/drawing/2014/main" id="{56E89597-1371-4D67-B5BB-48E4D062575F}"/>
              </a:ext>
            </a:extLst>
          </p:cNvPr>
          <p:cNvSpPr/>
          <p:nvPr/>
        </p:nvSpPr>
        <p:spPr>
          <a:xfrm>
            <a:off x="5940425" y="5732463"/>
            <a:ext cx="657225" cy="30003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6" name="Rounded Rectangle 14">
            <a:extLst>
              <a:ext uri="{FF2B5EF4-FFF2-40B4-BE49-F238E27FC236}">
                <a16:creationId xmlns:a16="http://schemas.microsoft.com/office/drawing/2014/main" id="{45F0604D-570F-46C2-B3B0-ABF0345614AE}"/>
              </a:ext>
            </a:extLst>
          </p:cNvPr>
          <p:cNvSpPr/>
          <p:nvPr/>
        </p:nvSpPr>
        <p:spPr>
          <a:xfrm>
            <a:off x="1507356" y="5737225"/>
            <a:ext cx="1182688" cy="5603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7" name="TextBox 8">
            <a:extLst>
              <a:ext uri="{FF2B5EF4-FFF2-40B4-BE49-F238E27FC236}">
                <a16:creationId xmlns:a16="http://schemas.microsoft.com/office/drawing/2014/main" id="{70DD7576-F12E-4AE8-B391-F685E1845D31}"/>
              </a:ext>
            </a:extLst>
          </p:cNvPr>
          <p:cNvSpPr txBox="1">
            <a:spLocks noChangeArrowheads="1"/>
          </p:cNvSpPr>
          <p:nvPr/>
        </p:nvSpPr>
        <p:spPr bwMode="auto">
          <a:xfrm>
            <a:off x="1593081" y="5815013"/>
            <a:ext cx="102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002060"/>
                </a:solidFill>
              </a:rPr>
              <a:t>Reward</a:t>
            </a:r>
          </a:p>
        </p:txBody>
      </p:sp>
      <p:sp>
        <p:nvSpPr>
          <p:cNvPr id="28" name="Oval 17">
            <a:extLst>
              <a:ext uri="{FF2B5EF4-FFF2-40B4-BE49-F238E27FC236}">
                <a16:creationId xmlns:a16="http://schemas.microsoft.com/office/drawing/2014/main" id="{696A125E-978C-4EB0-AF96-CF5BE3376C58}"/>
              </a:ext>
            </a:extLst>
          </p:cNvPr>
          <p:cNvSpPr/>
          <p:nvPr/>
        </p:nvSpPr>
        <p:spPr>
          <a:xfrm>
            <a:off x="2155056" y="5229225"/>
            <a:ext cx="1800225"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9" name="Rectangle 18">
            <a:extLst>
              <a:ext uri="{FF2B5EF4-FFF2-40B4-BE49-F238E27FC236}">
                <a16:creationId xmlns:a16="http://schemas.microsoft.com/office/drawing/2014/main" id="{8627C182-1CFE-4802-9239-6A1B92549F5A}"/>
              </a:ext>
            </a:extLst>
          </p:cNvPr>
          <p:cNvSpPr/>
          <p:nvPr/>
        </p:nvSpPr>
        <p:spPr>
          <a:xfrm>
            <a:off x="497706" y="5287963"/>
            <a:ext cx="1368425" cy="2889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0" name="TextBox 10">
            <a:extLst>
              <a:ext uri="{FF2B5EF4-FFF2-40B4-BE49-F238E27FC236}">
                <a16:creationId xmlns:a16="http://schemas.microsoft.com/office/drawing/2014/main" id="{5FD48AA5-F126-4D46-AE64-FA5525D367A2}"/>
              </a:ext>
            </a:extLst>
          </p:cNvPr>
          <p:cNvSpPr txBox="1">
            <a:spLocks noChangeArrowheads="1"/>
          </p:cNvSpPr>
          <p:nvPr/>
        </p:nvSpPr>
        <p:spPr bwMode="auto">
          <a:xfrm>
            <a:off x="467544" y="52339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sp>
        <p:nvSpPr>
          <p:cNvPr id="31" name="TextBox 20">
            <a:extLst>
              <a:ext uri="{FF2B5EF4-FFF2-40B4-BE49-F238E27FC236}">
                <a16:creationId xmlns:a16="http://schemas.microsoft.com/office/drawing/2014/main" id="{593AC6E3-FA4C-4646-B85D-50C67FB1F019}"/>
              </a:ext>
            </a:extLst>
          </p:cNvPr>
          <p:cNvSpPr txBox="1">
            <a:spLocks noChangeArrowheads="1"/>
          </p:cNvSpPr>
          <p:nvPr/>
        </p:nvSpPr>
        <p:spPr bwMode="auto">
          <a:xfrm>
            <a:off x="2297931" y="5218113"/>
            <a:ext cx="149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pic>
        <p:nvPicPr>
          <p:cNvPr id="32" name="Picture 2" descr="Screen Clipping">
            <a:extLst>
              <a:ext uri="{FF2B5EF4-FFF2-40B4-BE49-F238E27FC236}">
                <a16:creationId xmlns:a16="http://schemas.microsoft.com/office/drawing/2014/main" id="{611630F5-91B7-4B53-BE3F-530ED4AA359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793344" y="1859937"/>
            <a:ext cx="313801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22">
            <a:extLst>
              <a:ext uri="{FF2B5EF4-FFF2-40B4-BE49-F238E27FC236}">
                <a16:creationId xmlns:a16="http://schemas.microsoft.com/office/drawing/2014/main" id="{9082D055-64C5-474B-90AC-A819B7571B76}"/>
              </a:ext>
            </a:extLst>
          </p:cNvPr>
          <p:cNvCxnSpPr/>
          <p:nvPr/>
        </p:nvCxnSpPr>
        <p:spPr>
          <a:xfrm flipH="1">
            <a:off x="3348038" y="2925763"/>
            <a:ext cx="3106737" cy="690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24">
            <a:extLst>
              <a:ext uri="{FF2B5EF4-FFF2-40B4-BE49-F238E27FC236}">
                <a16:creationId xmlns:a16="http://schemas.microsoft.com/office/drawing/2014/main" id="{D6CF8FFE-BC1A-4A4C-BFFF-E57C30975B9D}"/>
              </a:ext>
            </a:extLst>
          </p:cNvPr>
          <p:cNvCxnSpPr/>
          <p:nvPr/>
        </p:nvCxnSpPr>
        <p:spPr>
          <a:xfrm flipH="1">
            <a:off x="5837238" y="4192588"/>
            <a:ext cx="431800" cy="3159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 name="36 Rectángulo">
            <a:extLst>
              <a:ext uri="{FF2B5EF4-FFF2-40B4-BE49-F238E27FC236}">
                <a16:creationId xmlns:a16="http://schemas.microsoft.com/office/drawing/2014/main" id="{A24A4E8E-E9EC-492C-AB12-983359554249}"/>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36" name="Grupo 35">
            <a:extLst>
              <a:ext uri="{FF2B5EF4-FFF2-40B4-BE49-F238E27FC236}">
                <a16:creationId xmlns:a16="http://schemas.microsoft.com/office/drawing/2014/main" id="{93948AFF-A015-4FCE-A462-BA7E7C8CB878}"/>
              </a:ext>
            </a:extLst>
          </p:cNvPr>
          <p:cNvGrpSpPr/>
          <p:nvPr/>
        </p:nvGrpSpPr>
        <p:grpSpPr>
          <a:xfrm rot="5400000">
            <a:off x="7747196" y="1441205"/>
            <a:ext cx="1318518" cy="540002"/>
            <a:chOff x="512058" y="1871515"/>
            <a:chExt cx="7956651" cy="898943"/>
          </a:xfrm>
        </p:grpSpPr>
        <p:sp>
          <p:nvSpPr>
            <p:cNvPr id="37" name="AutoShape 10">
              <a:extLst>
                <a:ext uri="{FF2B5EF4-FFF2-40B4-BE49-F238E27FC236}">
                  <a16:creationId xmlns:a16="http://schemas.microsoft.com/office/drawing/2014/main" id="{D9A69CC1-0ADC-48B8-BEBB-9F5279518AC4}"/>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8" name="AutoShape 11">
              <a:extLst>
                <a:ext uri="{FF2B5EF4-FFF2-40B4-BE49-F238E27FC236}">
                  <a16:creationId xmlns:a16="http://schemas.microsoft.com/office/drawing/2014/main" id="{AEBB5898-2C59-471F-AE5E-781CDB09FDCD}"/>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9" name="AutoShape 11">
              <a:extLst>
                <a:ext uri="{FF2B5EF4-FFF2-40B4-BE49-F238E27FC236}">
                  <a16:creationId xmlns:a16="http://schemas.microsoft.com/office/drawing/2014/main" id="{B292444B-53AC-43B0-8FF4-35379EFEB3F4}"/>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0" name="AutoShape 11">
              <a:extLst>
                <a:ext uri="{FF2B5EF4-FFF2-40B4-BE49-F238E27FC236}">
                  <a16:creationId xmlns:a16="http://schemas.microsoft.com/office/drawing/2014/main" id="{251002E9-BA71-4A3E-84A2-1CD3CD4384E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1" name="AutoShape 11">
              <a:extLst>
                <a:ext uri="{FF2B5EF4-FFF2-40B4-BE49-F238E27FC236}">
                  <a16:creationId xmlns:a16="http://schemas.microsoft.com/office/drawing/2014/main" id="{7C91572C-36E6-43CE-9BDC-696F9755826B}"/>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42" name="Rectangle 1">
            <a:extLst>
              <a:ext uri="{FF2B5EF4-FFF2-40B4-BE49-F238E27FC236}">
                <a16:creationId xmlns:a16="http://schemas.microsoft.com/office/drawing/2014/main" id="{4546E498-0D2B-4D93-9C80-B167DF86F7E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01566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20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MARKOV DECISION PROCESS IS USED TO GET THE UTILITY OF EACH STATE</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5 Rectángulo">
            <a:extLst>
              <a:ext uri="{FF2B5EF4-FFF2-40B4-BE49-F238E27FC236}">
                <a16:creationId xmlns:a16="http://schemas.microsoft.com/office/drawing/2014/main" id="{2259E11E-9278-4462-9A62-C55B2F343915}"/>
              </a:ext>
            </a:extLst>
          </p:cNvPr>
          <p:cNvSpPr/>
          <p:nvPr/>
        </p:nvSpPr>
        <p:spPr bwMode="auto">
          <a:xfrm>
            <a:off x="669293" y="3077981"/>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of</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the</a:t>
            </a:r>
            <a:r>
              <a:rPr lang="es-ES" sz="1400" b="1" dirty="0">
                <a:solidFill>
                  <a:schemeClr val="bg1"/>
                </a:solidFill>
                <a:latin typeface="Arial" charset="0"/>
                <a:ea typeface="ＭＳ Ｐゴシック" charset="-128"/>
              </a:rPr>
              <a:t> pseudocode</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29" name="8 CuadroTexto">
            <a:extLst>
              <a:ext uri="{FF2B5EF4-FFF2-40B4-BE49-F238E27FC236}">
                <a16:creationId xmlns:a16="http://schemas.microsoft.com/office/drawing/2014/main" id="{3CBCCDB8-1323-4825-A3BD-7C902AC1AB74}"/>
              </a:ext>
            </a:extLst>
          </p:cNvPr>
          <p:cNvSpPr txBox="1"/>
          <p:nvPr/>
        </p:nvSpPr>
        <p:spPr bwMode="auto">
          <a:xfrm>
            <a:off x="4905923" y="5949280"/>
            <a:ext cx="3842541" cy="4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convergence of 0.0001 </a:t>
            </a:r>
          </a:p>
          <a:p>
            <a:pPr>
              <a:spcAft>
                <a:spcPts val="100"/>
              </a:spcAft>
            </a:pPr>
            <a:r>
              <a:rPr lang="en-US" sz="1100" dirty="0">
                <a:solidFill>
                  <a:schemeClr val="tx1"/>
                </a:solidFill>
                <a:latin typeface="+mj-lt"/>
              </a:rPr>
              <a:t>max iterations = 100000</a:t>
            </a:r>
          </a:p>
        </p:txBody>
      </p:sp>
      <p:sp>
        <p:nvSpPr>
          <p:cNvPr id="7" name="Rectángulo 6">
            <a:extLst>
              <a:ext uri="{FF2B5EF4-FFF2-40B4-BE49-F238E27FC236}">
                <a16:creationId xmlns:a16="http://schemas.microsoft.com/office/drawing/2014/main" id="{38931955-126D-4FBB-A5DA-1DE559D39097}"/>
              </a:ext>
            </a:extLst>
          </p:cNvPr>
          <p:cNvSpPr/>
          <p:nvPr/>
        </p:nvSpPr>
        <p:spPr>
          <a:xfrm>
            <a:off x="669293" y="3656811"/>
            <a:ext cx="3373527" cy="1661993"/>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Occ(s)</a:t>
            </a:r>
          </a:p>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immediately followed by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a:t>
            </a:r>
            <a:r>
              <a:rPr lang="en-US" altLang="zh-CN" sz="1400" i="1" dirty="0" err="1">
                <a:latin typeface="+mj-lt"/>
                <a:ea typeface="宋体" pitchFamily="2" charset="-122"/>
              </a:rPr>
              <a:t>s,s</a:t>
            </a:r>
            <a:r>
              <a:rPr lang="en-US" altLang="zh-CN" sz="1400" i="1" dirty="0">
                <a:latin typeface="+mj-lt"/>
                <a:ea typeface="宋体" pitchFamily="2" charset="-122"/>
              </a:rPr>
              <a:t>’)</a:t>
            </a:r>
          </a:p>
          <a:p>
            <a:pPr marL="285750" indent="-285750">
              <a:buSzPct val="60000"/>
              <a:buFont typeface="Arial" panose="020B0604020202020204" pitchFamily="34" charset="0"/>
              <a:buChar char="•"/>
              <a:defRPr/>
            </a:pPr>
            <a:r>
              <a:rPr lang="en-US" altLang="zh-CN" sz="1400" dirty="0">
                <a:latin typeface="+mj-lt"/>
                <a:ea typeface="宋体" pitchFamily="2" charset="-122"/>
              </a:rPr>
              <a:t>Transition probability </a:t>
            </a:r>
          </a:p>
          <a:p>
            <a:pPr marL="742950" lvl="1" indent="-285750">
              <a:buSzPct val="60000"/>
              <a:buFont typeface="Arial" panose="020B0604020202020204" pitchFamily="34" charset="0"/>
              <a:buChar char="•"/>
              <a:defRPr/>
            </a:pPr>
            <a:r>
              <a:rPr lang="en-US" altLang="zh-CN" sz="1400" i="1" dirty="0">
                <a:latin typeface="+mj-lt"/>
                <a:ea typeface="宋体" pitchFamily="2" charset="-122"/>
              </a:rPr>
              <a:t>T(</a:t>
            </a:r>
            <a:r>
              <a:rPr lang="en-US" altLang="zh-CN" sz="1400" i="1" dirty="0" err="1">
                <a:latin typeface="+mj-lt"/>
                <a:ea typeface="宋体" pitchFamily="2" charset="-122"/>
              </a:rPr>
              <a:t>s,s</a:t>
            </a:r>
            <a:r>
              <a:rPr lang="en-US" altLang="zh-CN" sz="1400" i="1" dirty="0">
                <a:latin typeface="+mj-lt"/>
                <a:ea typeface="宋体" pitchFamily="2" charset="-122"/>
              </a:rPr>
              <a:t>’</a:t>
            </a:r>
            <a:r>
              <a:rPr lang="es-ES_tradnl" dirty="0"/>
              <a:t> </a:t>
            </a:r>
            <a:r>
              <a:rPr lang="es-ES_tradnl" sz="1400" i="1" dirty="0">
                <a:latin typeface="+mj-lt"/>
                <a:ea typeface="宋体" pitchFamily="2" charset="-122"/>
              </a:rPr>
              <a:t>|a</a:t>
            </a:r>
            <a:r>
              <a:rPr lang="en-US" altLang="zh-CN" sz="1400" i="1" dirty="0">
                <a:latin typeface="+mj-lt"/>
                <a:ea typeface="宋体" pitchFamily="2" charset="-122"/>
              </a:rPr>
              <a:t>) = Occ(</a:t>
            </a:r>
            <a:r>
              <a:rPr lang="en-US" altLang="zh-CN" sz="1400" i="1" dirty="0" err="1">
                <a:latin typeface="+mj-lt"/>
                <a:ea typeface="宋体" pitchFamily="2" charset="-122"/>
              </a:rPr>
              <a:t>s,s</a:t>
            </a:r>
            <a:r>
              <a:rPr lang="en-US" altLang="zh-CN" sz="1400" i="1" dirty="0">
                <a:latin typeface="+mj-lt"/>
                <a:ea typeface="宋体" pitchFamily="2" charset="-122"/>
              </a:rPr>
              <a:t>’) / Occ(s)</a:t>
            </a:r>
          </a:p>
        </p:txBody>
      </p:sp>
      <p:sp>
        <p:nvSpPr>
          <p:cNvPr id="31" name="5 Rectángulo">
            <a:extLst>
              <a:ext uri="{FF2B5EF4-FFF2-40B4-BE49-F238E27FC236}">
                <a16:creationId xmlns:a16="http://schemas.microsoft.com/office/drawing/2014/main" id="{BA404DA0-1AA1-4B57-A496-C4E64A3D7771}"/>
              </a:ext>
            </a:extLst>
          </p:cNvPr>
          <p:cNvSpPr/>
          <p:nvPr/>
        </p:nvSpPr>
        <p:spPr bwMode="auto">
          <a:xfrm>
            <a:off x="946715" y="14464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Intuition</a:t>
            </a:r>
            <a:endParaRPr lang="es-ES" sz="1400" b="1" baseline="30000" dirty="0">
              <a:solidFill>
                <a:schemeClr val="bg1"/>
              </a:solidFill>
            </a:endParaRPr>
          </a:p>
        </p:txBody>
      </p:sp>
      <p:grpSp>
        <p:nvGrpSpPr>
          <p:cNvPr id="20" name="Grupo 19">
            <a:extLst>
              <a:ext uri="{FF2B5EF4-FFF2-40B4-BE49-F238E27FC236}">
                <a16:creationId xmlns:a16="http://schemas.microsoft.com/office/drawing/2014/main" id="{B5003EDF-FD9F-4F46-8C2C-C65AE440AA44}"/>
              </a:ext>
            </a:extLst>
          </p:cNvPr>
          <p:cNvGrpSpPr/>
          <p:nvPr/>
        </p:nvGrpSpPr>
        <p:grpSpPr>
          <a:xfrm rot="5400000">
            <a:off x="7747196" y="1441205"/>
            <a:ext cx="1318518" cy="540002"/>
            <a:chOff x="512058" y="1871515"/>
            <a:chExt cx="7956651" cy="898943"/>
          </a:xfrm>
        </p:grpSpPr>
        <p:sp>
          <p:nvSpPr>
            <p:cNvPr id="21" name="AutoShape 10">
              <a:extLst>
                <a:ext uri="{FF2B5EF4-FFF2-40B4-BE49-F238E27FC236}">
                  <a16:creationId xmlns:a16="http://schemas.microsoft.com/office/drawing/2014/main" id="{C141F3A7-C1E6-4A82-A546-96EFAB4CAF8F}"/>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2" name="AutoShape 11">
              <a:extLst>
                <a:ext uri="{FF2B5EF4-FFF2-40B4-BE49-F238E27FC236}">
                  <a16:creationId xmlns:a16="http://schemas.microsoft.com/office/drawing/2014/main" id="{BCAB7BE8-A6CA-453E-8D3C-704AF04B1759}"/>
                </a:ext>
              </a:extLst>
            </p:cNvPr>
            <p:cNvSpPr>
              <a:spLocks noChangeArrowheads="1"/>
            </p:cNvSpPr>
            <p:nvPr/>
          </p:nvSpPr>
          <p:spPr bwMode="auto">
            <a:xfrm>
              <a:off x="3762621" y="1871517"/>
              <a:ext cx="1455531" cy="898938"/>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3" name="AutoShape 11">
              <a:extLst>
                <a:ext uri="{FF2B5EF4-FFF2-40B4-BE49-F238E27FC236}">
                  <a16:creationId xmlns:a16="http://schemas.microsoft.com/office/drawing/2014/main" id="{9EC9BE39-99B4-4D5A-91AA-397C79AC418F}"/>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4" name="AutoShape 11">
              <a:extLst>
                <a:ext uri="{FF2B5EF4-FFF2-40B4-BE49-F238E27FC236}">
                  <a16:creationId xmlns:a16="http://schemas.microsoft.com/office/drawing/2014/main" id="{42AFCDE6-4C19-4C62-B8C8-AEBEF2B3E8D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5" name="AutoShape 11">
              <a:extLst>
                <a:ext uri="{FF2B5EF4-FFF2-40B4-BE49-F238E27FC236}">
                  <a16:creationId xmlns:a16="http://schemas.microsoft.com/office/drawing/2014/main" id="{FC9042F9-9A89-4A9B-BD3B-CF7258249BC8}"/>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6" name="Imagen 5">
            <a:extLst>
              <a:ext uri="{FF2B5EF4-FFF2-40B4-BE49-F238E27FC236}">
                <a16:creationId xmlns:a16="http://schemas.microsoft.com/office/drawing/2014/main" id="{0237A165-CEC6-4259-B50D-1D301BFD17C2}"/>
              </a:ext>
            </a:extLst>
          </p:cNvPr>
          <p:cNvPicPr>
            <a:picLocks noChangeAspect="1"/>
          </p:cNvPicPr>
          <p:nvPr/>
        </p:nvPicPr>
        <p:blipFill>
          <a:blip r:embed="rId9"/>
          <a:stretch>
            <a:fillRect/>
          </a:stretch>
        </p:blipFill>
        <p:spPr>
          <a:xfrm>
            <a:off x="4320241" y="2981166"/>
            <a:ext cx="4601187" cy="2964782"/>
          </a:xfrm>
          <a:prstGeom prst="rect">
            <a:avLst/>
          </a:prstGeom>
        </p:spPr>
      </p:pic>
      <p:sp>
        <p:nvSpPr>
          <p:cNvPr id="27" name="44 Rectángulo redondeado">
            <a:extLst>
              <a:ext uri="{FF2B5EF4-FFF2-40B4-BE49-F238E27FC236}">
                <a16:creationId xmlns:a16="http://schemas.microsoft.com/office/drawing/2014/main" id="{CCC3BEDF-70F4-4D6A-89CB-4044CC27DA15}"/>
              </a:ext>
            </a:extLst>
          </p:cNvPr>
          <p:cNvSpPr/>
          <p:nvPr/>
        </p:nvSpPr>
        <p:spPr bwMode="auto">
          <a:xfrm>
            <a:off x="1314836" y="1273709"/>
            <a:ext cx="5993468" cy="1074757"/>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ctr" anchorCtr="0" compatLnSpc="1">
            <a:prstTxWarp prst="textNoShape">
              <a:avLst/>
            </a:prstTxWarp>
          </a:bodyPr>
          <a:lstStyle/>
          <a:p>
            <a:pPr marL="285750" indent="-285750">
              <a:buSzPct val="60000"/>
              <a:buFont typeface="Arial" panose="020B0604020202020204" pitchFamily="34" charset="0"/>
              <a:buChar char="•"/>
              <a:defRPr/>
            </a:pPr>
            <a:r>
              <a:rPr lang="en-US" altLang="zh-CN" sz="1400" dirty="0">
                <a:ea typeface="宋体" pitchFamily="2" charset="-122"/>
              </a:rPr>
              <a:t>Since I know the transition probabilities for each state stored in the MDP, the calculation of the utility values is done following this pseudocode, which gives the </a:t>
            </a:r>
            <a:r>
              <a:rPr lang="en-US" altLang="zh-CN" sz="1400" dirty="0" err="1">
                <a:ea typeface="宋体" pitchFamily="2" charset="-122"/>
              </a:rPr>
              <a:t>Pr</a:t>
            </a:r>
            <a:r>
              <a:rPr lang="en-US" altLang="zh-CN" sz="1400" dirty="0">
                <a:ea typeface="宋体" pitchFamily="2" charset="-122"/>
              </a:rPr>
              <a:t>() associated to score in each state.</a:t>
            </a:r>
            <a:endParaRPr lang="en-US" altLang="zh-CN" sz="1400" i="1" dirty="0">
              <a:ea typeface="宋体" pitchFamily="2" charset="-122"/>
            </a:endParaRPr>
          </a:p>
        </p:txBody>
      </p:sp>
      <p:sp>
        <p:nvSpPr>
          <p:cNvPr id="30" name="Flecha: pentágono 29">
            <a:extLst>
              <a:ext uri="{FF2B5EF4-FFF2-40B4-BE49-F238E27FC236}">
                <a16:creationId xmlns:a16="http://schemas.microsoft.com/office/drawing/2014/main" id="{61D2D652-8490-4D57-85C1-268DBDA0206E}"/>
              </a:ext>
            </a:extLst>
          </p:cNvPr>
          <p:cNvSpPr/>
          <p:nvPr/>
        </p:nvSpPr>
        <p:spPr bwMode="auto">
          <a:xfrm>
            <a:off x="633932" y="1268759"/>
            <a:ext cx="951824" cy="1082455"/>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33" name="36 Rectángulo">
            <a:extLst>
              <a:ext uri="{FF2B5EF4-FFF2-40B4-BE49-F238E27FC236}">
                <a16:creationId xmlns:a16="http://schemas.microsoft.com/office/drawing/2014/main" id="{80450D8F-1E5C-4254-B610-1FF04EC6AB73}"/>
              </a:ext>
            </a:extLst>
          </p:cNvPr>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 Richard S. Sutton and Andrew G. </a:t>
            </a:r>
            <a:r>
              <a:rPr lang="en-US" sz="800" dirty="0" err="1">
                <a:solidFill>
                  <a:srgbClr val="000000"/>
                </a:solidFill>
                <a:ea typeface="ＭＳ Ｐゴシック" pitchFamily="34" charset="-128"/>
                <a:cs typeface="Arial" charset="0"/>
              </a:rPr>
              <a:t>Barto</a:t>
            </a:r>
            <a:r>
              <a:rPr lang="en-US" sz="800" dirty="0">
                <a:solidFill>
                  <a:srgbClr val="000000"/>
                </a:solidFill>
                <a:ea typeface="ＭＳ Ｐゴシック" pitchFamily="34" charset="-128"/>
                <a:cs typeface="Arial" charset="0"/>
              </a:rPr>
              <a:t>, 1998]</a:t>
            </a:r>
          </a:p>
        </p:txBody>
      </p:sp>
      <p:sp>
        <p:nvSpPr>
          <p:cNvPr id="26" name="Rectangle 1">
            <a:extLst>
              <a:ext uri="{FF2B5EF4-FFF2-40B4-BE49-F238E27FC236}">
                <a16:creationId xmlns:a16="http://schemas.microsoft.com/office/drawing/2014/main" id="{1729E11D-6A49-45B3-A98D-E6EB29948F55}"/>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0997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80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IMPACT MEASURE IS THE BASIS FOR POSTERIOR EVALUATION OF THE DATA</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ángulo 31">
            <a:extLst>
              <a:ext uri="{FF2B5EF4-FFF2-40B4-BE49-F238E27FC236}">
                <a16:creationId xmlns:a16="http://schemas.microsoft.com/office/drawing/2014/main" id="{E3E49F68-D5F6-4973-98FE-328671DAA161}"/>
              </a:ext>
            </a:extLst>
          </p:cNvPr>
          <p:cNvSpPr/>
          <p:nvPr/>
        </p:nvSpPr>
        <p:spPr>
          <a:xfrm>
            <a:off x="319284" y="2872002"/>
            <a:ext cx="2396327" cy="1169551"/>
          </a:xfrm>
          <a:prstGeom prst="rect">
            <a:avLst/>
          </a:prstGeom>
        </p:spPr>
        <p:txBody>
          <a:bodyPr wrap="square">
            <a:spAutoFit/>
          </a:bodyPr>
          <a:lstStyle/>
          <a:p>
            <a:pPr>
              <a:buSzPct val="60000"/>
              <a:defRPr/>
            </a:pPr>
            <a:r>
              <a:rPr lang="en-US" altLang="zh-CN" sz="1400" b="1" dirty="0">
                <a:latin typeface="+mj-lt"/>
                <a:ea typeface="宋体" pitchFamily="2" charset="-122"/>
              </a:rPr>
              <a:t>Impact of state (s, a):</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difference of Utility values between the following state and the previous state.</a:t>
            </a:r>
          </a:p>
        </p:txBody>
      </p:sp>
      <p:sp>
        <p:nvSpPr>
          <p:cNvPr id="21" name="Rectángulo 20">
            <a:extLst>
              <a:ext uri="{FF2B5EF4-FFF2-40B4-BE49-F238E27FC236}">
                <a16:creationId xmlns:a16="http://schemas.microsoft.com/office/drawing/2014/main" id="{4B1EB2EE-FC42-4EE1-9772-4DEF1CBC608F}"/>
              </a:ext>
            </a:extLst>
          </p:cNvPr>
          <p:cNvSpPr/>
          <p:nvPr/>
        </p:nvSpPr>
        <p:spPr>
          <a:xfrm>
            <a:off x="3874197" y="2872002"/>
            <a:ext cx="2221741"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for each player</a:t>
            </a:r>
          </a:p>
        </p:txBody>
      </p:sp>
      <p:sp>
        <p:nvSpPr>
          <p:cNvPr id="23" name="Rectángulo 22">
            <a:extLst>
              <a:ext uri="{FF2B5EF4-FFF2-40B4-BE49-F238E27FC236}">
                <a16:creationId xmlns:a16="http://schemas.microsoft.com/office/drawing/2014/main" id="{F74BB4A7-BC5A-4CC3-89AC-9DDEC7A50E16}"/>
              </a:ext>
            </a:extLst>
          </p:cNvPr>
          <p:cNvSpPr/>
          <p:nvPr/>
        </p:nvSpPr>
        <p:spPr>
          <a:xfrm>
            <a:off x="3929351" y="3664090"/>
            <a:ext cx="2166587" cy="954107"/>
          </a:xfrm>
          <a:prstGeom prst="rect">
            <a:avLst/>
          </a:prstGeom>
        </p:spPr>
        <p:txBody>
          <a:bodyPr wrap="square">
            <a:spAutoFit/>
          </a:bodyPr>
          <a:lstStyle/>
          <a:p>
            <a:pPr>
              <a:buSzPct val="60000"/>
              <a:defRPr/>
            </a:pPr>
            <a:r>
              <a:rPr lang="en-US" altLang="zh-CN" sz="1400" b="1" dirty="0">
                <a:latin typeface="+mj-lt"/>
                <a:ea typeface="宋体" pitchFamily="2" charset="-122"/>
              </a:rPr>
              <a:t>Collective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a:t>
            </a:r>
          </a:p>
        </p:txBody>
      </p:sp>
      <p:sp>
        <p:nvSpPr>
          <p:cNvPr id="26" name="Rectángulo 25">
            <a:extLst>
              <a:ext uri="{FF2B5EF4-FFF2-40B4-BE49-F238E27FC236}">
                <a16:creationId xmlns:a16="http://schemas.microsoft.com/office/drawing/2014/main" id="{65B7B433-417C-40DA-999F-AB6FF2D373EE}"/>
              </a:ext>
            </a:extLst>
          </p:cNvPr>
          <p:cNvSpPr/>
          <p:nvPr/>
        </p:nvSpPr>
        <p:spPr>
          <a:xfrm>
            <a:off x="2634442" y="4483915"/>
            <a:ext cx="1779242" cy="430887"/>
          </a:xfrm>
          <a:prstGeom prst="rect">
            <a:avLst/>
          </a:prstGeom>
        </p:spPr>
        <p:txBody>
          <a:bodyPr wrap="square">
            <a:spAutoFit/>
          </a:bodyPr>
          <a:lstStyle/>
          <a:p>
            <a:pPr>
              <a:buSzPct val="60000"/>
              <a:defRPr/>
            </a:pPr>
            <a:r>
              <a:rPr lang="en-US" altLang="zh-CN" sz="1050" b="1" dirty="0">
                <a:latin typeface="+mj-lt"/>
                <a:ea typeface="宋体" pitchFamily="2" charset="-122"/>
              </a:rPr>
              <a:t>For each match in Regular Season</a:t>
            </a:r>
          </a:p>
        </p:txBody>
      </p:sp>
      <p:sp>
        <p:nvSpPr>
          <p:cNvPr id="27" name="Rectángulo 26">
            <a:extLst>
              <a:ext uri="{FF2B5EF4-FFF2-40B4-BE49-F238E27FC236}">
                <a16:creationId xmlns:a16="http://schemas.microsoft.com/office/drawing/2014/main" id="{428F7A7D-0AE5-4A46-AC55-320C13A4A641}"/>
              </a:ext>
            </a:extLst>
          </p:cNvPr>
          <p:cNvSpPr/>
          <p:nvPr/>
        </p:nvSpPr>
        <p:spPr>
          <a:xfrm>
            <a:off x="6095938" y="3664090"/>
            <a:ext cx="3012566" cy="954107"/>
          </a:xfrm>
          <a:prstGeom prst="rect">
            <a:avLst/>
          </a:prstGeom>
        </p:spPr>
        <p:txBody>
          <a:bodyPr wrap="square">
            <a:spAutoFit/>
          </a:bodyPr>
          <a:lstStyle/>
          <a:p>
            <a:pPr>
              <a:buSzPct val="60000"/>
              <a:defRPr/>
            </a:pPr>
            <a:r>
              <a:rPr lang="en-US" altLang="zh-CN" sz="1400" b="1" dirty="0">
                <a:ea typeface="宋体" pitchFamily="2" charset="-122"/>
              </a:rPr>
              <a:t>Collective  </a:t>
            </a:r>
            <a:r>
              <a:rPr lang="en-US" altLang="zh-CN" sz="1400" b="1" dirty="0">
                <a:latin typeface="+mj-lt"/>
                <a:ea typeface="宋体" pitchFamily="2" charset="-122"/>
              </a:rPr>
              <a:t>Impact/time:</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 </a:t>
            </a:r>
            <a:r>
              <a:rPr lang="en-US" altLang="zh-CN" sz="1400" dirty="0">
                <a:ea typeface="宋体" pitchFamily="2" charset="-122"/>
              </a:rPr>
              <a:t>divided by time played for each player</a:t>
            </a:r>
            <a:endParaRPr lang="en-US" altLang="zh-CN" sz="1400" dirty="0">
              <a:latin typeface="+mj-lt"/>
              <a:ea typeface="宋体" pitchFamily="2" charset="-122"/>
            </a:endParaRPr>
          </a:p>
        </p:txBody>
      </p:sp>
      <p:sp>
        <p:nvSpPr>
          <p:cNvPr id="30" name="Rectángulo 29">
            <a:extLst>
              <a:ext uri="{FF2B5EF4-FFF2-40B4-BE49-F238E27FC236}">
                <a16:creationId xmlns:a16="http://schemas.microsoft.com/office/drawing/2014/main" id="{85318108-6A53-4C3C-B031-8A4465EA6609}"/>
              </a:ext>
            </a:extLst>
          </p:cNvPr>
          <p:cNvSpPr/>
          <p:nvPr/>
        </p:nvSpPr>
        <p:spPr>
          <a:xfrm>
            <a:off x="6095938" y="2861610"/>
            <a:ext cx="2664296"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 /time :</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a:t>
            </a:r>
            <a:r>
              <a:rPr lang="en-US" altLang="zh-CN" sz="1400" dirty="0">
                <a:ea typeface="宋体" pitchFamily="2" charset="-122"/>
              </a:rPr>
              <a:t>divided by time played </a:t>
            </a:r>
            <a:r>
              <a:rPr lang="en-US" altLang="zh-CN" sz="1400" dirty="0">
                <a:latin typeface="+mj-lt"/>
                <a:ea typeface="宋体" pitchFamily="2" charset="-122"/>
              </a:rPr>
              <a:t>for each player</a:t>
            </a:r>
          </a:p>
        </p:txBody>
      </p:sp>
      <p:sp>
        <p:nvSpPr>
          <p:cNvPr id="34" name="Rectángulo: esquinas redondeadas 33">
            <a:extLst>
              <a:ext uri="{FF2B5EF4-FFF2-40B4-BE49-F238E27FC236}">
                <a16:creationId xmlns:a16="http://schemas.microsoft.com/office/drawing/2014/main" id="{8CB8DE66-5D1D-4915-8128-26946D6A482D}"/>
              </a:ext>
            </a:extLst>
          </p:cNvPr>
          <p:cNvSpPr/>
          <p:nvPr/>
        </p:nvSpPr>
        <p:spPr bwMode="auto">
          <a:xfrm>
            <a:off x="3858316" y="2511962"/>
            <a:ext cx="2258647" cy="2268557"/>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5" name="Rectángulo: esquinas redondeadas 34">
            <a:extLst>
              <a:ext uri="{FF2B5EF4-FFF2-40B4-BE49-F238E27FC236}">
                <a16:creationId xmlns:a16="http://schemas.microsoft.com/office/drawing/2014/main" id="{960D083C-0A53-4E05-B62F-E6B7CA320782}"/>
              </a:ext>
            </a:extLst>
          </p:cNvPr>
          <p:cNvSpPr/>
          <p:nvPr/>
        </p:nvSpPr>
        <p:spPr bwMode="auto">
          <a:xfrm>
            <a:off x="6095938" y="2511962"/>
            <a:ext cx="2881364" cy="2268557"/>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6" name="6 CuadroTexto">
            <a:extLst>
              <a:ext uri="{FF2B5EF4-FFF2-40B4-BE49-F238E27FC236}">
                <a16:creationId xmlns:a16="http://schemas.microsoft.com/office/drawing/2014/main" id="{C8AC87AA-8B5A-42AB-8232-F7E53A43C935}"/>
              </a:ext>
            </a:extLst>
          </p:cNvPr>
          <p:cNvSpPr txBox="1"/>
          <p:nvPr/>
        </p:nvSpPr>
        <p:spPr bwMode="auto">
          <a:xfrm>
            <a:off x="6417809" y="2564225"/>
            <a:ext cx="2258647"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DERIVATED METRICS</a:t>
            </a:r>
          </a:p>
        </p:txBody>
      </p:sp>
      <p:sp>
        <p:nvSpPr>
          <p:cNvPr id="37" name="6 CuadroTexto">
            <a:extLst>
              <a:ext uri="{FF2B5EF4-FFF2-40B4-BE49-F238E27FC236}">
                <a16:creationId xmlns:a16="http://schemas.microsoft.com/office/drawing/2014/main" id="{958A2C79-135C-42D7-9392-B7F5E31A043C}"/>
              </a:ext>
            </a:extLst>
          </p:cNvPr>
          <p:cNvSpPr txBox="1"/>
          <p:nvPr/>
        </p:nvSpPr>
        <p:spPr bwMode="auto">
          <a:xfrm>
            <a:off x="3923928" y="2583970"/>
            <a:ext cx="2077462"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MAIN METRICS</a:t>
            </a:r>
          </a:p>
        </p:txBody>
      </p:sp>
      <p:sp>
        <p:nvSpPr>
          <p:cNvPr id="40" name="Rectángulo: esquinas redondeadas 39">
            <a:extLst>
              <a:ext uri="{FF2B5EF4-FFF2-40B4-BE49-F238E27FC236}">
                <a16:creationId xmlns:a16="http://schemas.microsoft.com/office/drawing/2014/main" id="{C671F479-919D-4AE3-B2AD-1DBEE1B161EB}"/>
              </a:ext>
            </a:extLst>
          </p:cNvPr>
          <p:cNvSpPr/>
          <p:nvPr/>
        </p:nvSpPr>
        <p:spPr bwMode="auto">
          <a:xfrm>
            <a:off x="251520" y="2511962"/>
            <a:ext cx="2525499" cy="2268557"/>
          </a:xfrm>
          <a:prstGeom prst="roundRect">
            <a:avLst>
              <a:gd name="adj" fmla="val 8285"/>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1" name="6 CuadroTexto">
            <a:extLst>
              <a:ext uri="{FF2B5EF4-FFF2-40B4-BE49-F238E27FC236}">
                <a16:creationId xmlns:a16="http://schemas.microsoft.com/office/drawing/2014/main" id="{F373F24E-965B-4E5B-821A-6396F8045D62}"/>
              </a:ext>
            </a:extLst>
          </p:cNvPr>
          <p:cNvSpPr txBox="1"/>
          <p:nvPr/>
        </p:nvSpPr>
        <p:spPr bwMode="auto">
          <a:xfrm>
            <a:off x="317132" y="2583970"/>
            <a:ext cx="2077462"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BASIC MEASURE</a:t>
            </a:r>
            <a:r>
              <a:rPr lang="en-US" sz="1400" b="1" baseline="30000" dirty="0">
                <a:solidFill>
                  <a:schemeClr val="accent1"/>
                </a:solidFill>
              </a:rPr>
              <a:t>1</a:t>
            </a:r>
          </a:p>
        </p:txBody>
      </p:sp>
      <p:sp>
        <p:nvSpPr>
          <p:cNvPr id="42" name="Triángulo isósceles 41">
            <a:extLst>
              <a:ext uri="{FF2B5EF4-FFF2-40B4-BE49-F238E27FC236}">
                <a16:creationId xmlns:a16="http://schemas.microsoft.com/office/drawing/2014/main" id="{AE65D38F-ADF9-4AA9-8FDD-F3B8568B7B2A}"/>
              </a:ext>
            </a:extLst>
          </p:cNvPr>
          <p:cNvSpPr/>
          <p:nvPr/>
        </p:nvSpPr>
        <p:spPr bwMode="auto">
          <a:xfrm rot="5400000">
            <a:off x="2555776" y="3443911"/>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5" name="Imagen 4">
            <a:extLst>
              <a:ext uri="{FF2B5EF4-FFF2-40B4-BE49-F238E27FC236}">
                <a16:creationId xmlns:a16="http://schemas.microsoft.com/office/drawing/2014/main" id="{FC3F2F9E-D9E3-4E14-8ABF-2EC24EF31296}"/>
              </a:ext>
            </a:extLst>
          </p:cNvPr>
          <p:cNvPicPr>
            <a:picLocks noChangeAspect="1"/>
          </p:cNvPicPr>
          <p:nvPr/>
        </p:nvPicPr>
        <p:blipFill>
          <a:blip r:embed="rId9"/>
          <a:stretch>
            <a:fillRect/>
          </a:stretch>
        </p:blipFill>
        <p:spPr>
          <a:xfrm>
            <a:off x="369338" y="4148968"/>
            <a:ext cx="2265104" cy="291986"/>
          </a:xfrm>
          <a:prstGeom prst="rect">
            <a:avLst/>
          </a:prstGeom>
        </p:spPr>
      </p:pic>
      <p:grpSp>
        <p:nvGrpSpPr>
          <p:cNvPr id="38" name="Grupo 37">
            <a:extLst>
              <a:ext uri="{FF2B5EF4-FFF2-40B4-BE49-F238E27FC236}">
                <a16:creationId xmlns:a16="http://schemas.microsoft.com/office/drawing/2014/main" id="{C0C8EB34-1899-4DA6-BA17-8CF8C57FAFF1}"/>
              </a:ext>
            </a:extLst>
          </p:cNvPr>
          <p:cNvGrpSpPr/>
          <p:nvPr/>
        </p:nvGrpSpPr>
        <p:grpSpPr>
          <a:xfrm rot="5400000">
            <a:off x="7747196" y="1441205"/>
            <a:ext cx="1318518" cy="540002"/>
            <a:chOff x="512058" y="1871515"/>
            <a:chExt cx="7956651" cy="898943"/>
          </a:xfrm>
        </p:grpSpPr>
        <p:sp>
          <p:nvSpPr>
            <p:cNvPr id="39" name="AutoShape 10">
              <a:extLst>
                <a:ext uri="{FF2B5EF4-FFF2-40B4-BE49-F238E27FC236}">
                  <a16:creationId xmlns:a16="http://schemas.microsoft.com/office/drawing/2014/main" id="{540AC66C-DB8C-4E9F-92AB-1FC2DB7A911E}"/>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4" name="AutoShape 11">
              <a:extLst>
                <a:ext uri="{FF2B5EF4-FFF2-40B4-BE49-F238E27FC236}">
                  <a16:creationId xmlns:a16="http://schemas.microsoft.com/office/drawing/2014/main" id="{4D3AACCB-234F-4ACE-91C2-5F4DA9781BA6}"/>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5" name="AutoShape 11">
              <a:extLst>
                <a:ext uri="{FF2B5EF4-FFF2-40B4-BE49-F238E27FC236}">
                  <a16:creationId xmlns:a16="http://schemas.microsoft.com/office/drawing/2014/main" id="{84F920DC-2488-4AE9-989A-48C6043E47B3}"/>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7" name="AutoShape 11">
              <a:extLst>
                <a:ext uri="{FF2B5EF4-FFF2-40B4-BE49-F238E27FC236}">
                  <a16:creationId xmlns:a16="http://schemas.microsoft.com/office/drawing/2014/main" id="{198F3D2F-431E-49E7-871B-84F775C0F942}"/>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8" name="AutoShape 11">
              <a:extLst>
                <a:ext uri="{FF2B5EF4-FFF2-40B4-BE49-F238E27FC236}">
                  <a16:creationId xmlns:a16="http://schemas.microsoft.com/office/drawing/2014/main" id="{D7F00D37-CF35-4531-B63B-AD736A96F172}"/>
                </a:ext>
              </a:extLst>
            </p:cNvPr>
            <p:cNvSpPr>
              <a:spLocks noChangeArrowheads="1"/>
            </p:cNvSpPr>
            <p:nvPr/>
          </p:nvSpPr>
          <p:spPr bwMode="auto">
            <a:xfrm>
              <a:off x="5387907"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59" name="Rectángulo: esquinas redondeadas 58">
            <a:extLst>
              <a:ext uri="{FF2B5EF4-FFF2-40B4-BE49-F238E27FC236}">
                <a16:creationId xmlns:a16="http://schemas.microsoft.com/office/drawing/2014/main" id="{F46DF305-9119-4F07-8059-E54E1838535E}"/>
              </a:ext>
            </a:extLst>
          </p:cNvPr>
          <p:cNvSpPr/>
          <p:nvPr/>
        </p:nvSpPr>
        <p:spPr bwMode="auto">
          <a:xfrm>
            <a:off x="2777020" y="5517232"/>
            <a:ext cx="6041544" cy="801595"/>
          </a:xfrm>
          <a:prstGeom prst="roundRect">
            <a:avLst>
              <a:gd name="adj" fmla="val 8285"/>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1" name="6 CuadroTexto">
            <a:extLst>
              <a:ext uri="{FF2B5EF4-FFF2-40B4-BE49-F238E27FC236}">
                <a16:creationId xmlns:a16="http://schemas.microsoft.com/office/drawing/2014/main" id="{CA0E7EEC-948B-4428-AE7D-A00ED1760F9D}"/>
              </a:ext>
            </a:extLst>
          </p:cNvPr>
          <p:cNvSpPr txBox="1"/>
          <p:nvPr/>
        </p:nvSpPr>
        <p:spPr bwMode="auto">
          <a:xfrm>
            <a:off x="3059832" y="5517233"/>
            <a:ext cx="3600400" cy="307777"/>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400" b="1" dirty="0"/>
              <a:t>GENERAL DATA ANALYSIS</a:t>
            </a:r>
          </a:p>
        </p:txBody>
      </p:sp>
      <p:sp>
        <p:nvSpPr>
          <p:cNvPr id="65" name="Rectángulo 64">
            <a:extLst>
              <a:ext uri="{FF2B5EF4-FFF2-40B4-BE49-F238E27FC236}">
                <a16:creationId xmlns:a16="http://schemas.microsoft.com/office/drawing/2014/main" id="{B8E36F4D-FBD0-445D-9E28-F046D5DA070E}"/>
              </a:ext>
            </a:extLst>
          </p:cNvPr>
          <p:cNvSpPr/>
          <p:nvPr/>
        </p:nvSpPr>
        <p:spPr>
          <a:xfrm>
            <a:off x="2915816" y="5726862"/>
            <a:ext cx="4752528" cy="523220"/>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General Regressions of the measures to Salary</a:t>
            </a:r>
          </a:p>
          <a:p>
            <a:pPr marL="285750" indent="-285750">
              <a:buSzPct val="60000"/>
              <a:buFont typeface="Arial" panose="020B0604020202020204" pitchFamily="34" charset="0"/>
              <a:buChar char="•"/>
              <a:defRPr/>
            </a:pPr>
            <a:r>
              <a:rPr lang="en-US" altLang="zh-CN" sz="1400" dirty="0">
                <a:latin typeface="+mj-lt"/>
                <a:ea typeface="宋体" pitchFamily="2" charset="-122"/>
              </a:rPr>
              <a:t>Quantile plots</a:t>
            </a:r>
          </a:p>
        </p:txBody>
      </p:sp>
      <p:sp>
        <p:nvSpPr>
          <p:cNvPr id="67" name="Rectángulo 66">
            <a:extLst>
              <a:ext uri="{FF2B5EF4-FFF2-40B4-BE49-F238E27FC236}">
                <a16:creationId xmlns:a16="http://schemas.microsoft.com/office/drawing/2014/main" id="{513693E1-FDFF-4767-B3BB-1FD33AC70052}"/>
              </a:ext>
            </a:extLst>
          </p:cNvPr>
          <p:cNvSpPr/>
          <p:nvPr/>
        </p:nvSpPr>
        <p:spPr>
          <a:xfrm>
            <a:off x="4932466" y="5949281"/>
            <a:ext cx="2970685" cy="307777"/>
          </a:xfrm>
          <a:prstGeom prst="rect">
            <a:avLst/>
          </a:prstGeom>
        </p:spPr>
        <p:txBody>
          <a:bodyPr wrap="non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Histograms of players valuation</a:t>
            </a:r>
          </a:p>
        </p:txBody>
      </p:sp>
      <p:sp>
        <p:nvSpPr>
          <p:cNvPr id="68" name="Triángulo isósceles 67">
            <a:extLst>
              <a:ext uri="{FF2B5EF4-FFF2-40B4-BE49-F238E27FC236}">
                <a16:creationId xmlns:a16="http://schemas.microsoft.com/office/drawing/2014/main" id="{C84EAD05-4860-4F81-A6AF-452054BD4CA9}"/>
              </a:ext>
            </a:extLst>
          </p:cNvPr>
          <p:cNvSpPr/>
          <p:nvPr/>
        </p:nvSpPr>
        <p:spPr bwMode="auto">
          <a:xfrm rot="10800000">
            <a:off x="5269104" y="4967598"/>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4" name="Rectangle 1">
            <a:extLst>
              <a:ext uri="{FF2B5EF4-FFF2-40B4-BE49-F238E27FC236}">
                <a16:creationId xmlns:a16="http://schemas.microsoft.com/office/drawing/2014/main" id="{4FAB2D3A-4305-4F0C-BE0D-60F12FF92A5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6098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3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ESTIMATION OF THE BEST ARIMA (</a:t>
            </a:r>
            <a:r>
              <a:rPr lang="en-US" sz="2000" dirty="0" err="1"/>
              <a:t>p,d,q</a:t>
            </a:r>
            <a:r>
              <a:rPr lang="en-US" sz="2000" dirty="0"/>
              <a:t>)  MODELS HAS BEEN DONE USING MLE FOR EACH PLAYER AND METRIC</a:t>
            </a:r>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upo 15">
            <a:extLst>
              <a:ext uri="{FF2B5EF4-FFF2-40B4-BE49-F238E27FC236}">
                <a16:creationId xmlns:a16="http://schemas.microsoft.com/office/drawing/2014/main" id="{802F19B8-5F8F-4AA0-8BC1-905DE6922F46}"/>
              </a:ext>
            </a:extLst>
          </p:cNvPr>
          <p:cNvGrpSpPr/>
          <p:nvPr/>
        </p:nvGrpSpPr>
        <p:grpSpPr>
          <a:xfrm rot="5400000">
            <a:off x="7747196" y="1441205"/>
            <a:ext cx="1318518" cy="540002"/>
            <a:chOff x="512058" y="1871515"/>
            <a:chExt cx="7956651" cy="898943"/>
          </a:xfrm>
        </p:grpSpPr>
        <p:sp>
          <p:nvSpPr>
            <p:cNvPr id="17" name="AutoShape 10">
              <a:extLst>
                <a:ext uri="{FF2B5EF4-FFF2-40B4-BE49-F238E27FC236}">
                  <a16:creationId xmlns:a16="http://schemas.microsoft.com/office/drawing/2014/main" id="{66D272CC-2C1D-4C34-BE66-C809FFCE2B5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18" name="AutoShape 11">
              <a:extLst>
                <a:ext uri="{FF2B5EF4-FFF2-40B4-BE49-F238E27FC236}">
                  <a16:creationId xmlns:a16="http://schemas.microsoft.com/office/drawing/2014/main" id="{F00731D7-5B5A-46C6-A05E-F7F8F28DA844}"/>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19" name="AutoShape 11">
              <a:extLst>
                <a:ext uri="{FF2B5EF4-FFF2-40B4-BE49-F238E27FC236}">
                  <a16:creationId xmlns:a16="http://schemas.microsoft.com/office/drawing/2014/main" id="{AC3BBE16-968C-45B3-8260-E988BF6A3158}"/>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0" name="AutoShape 11">
              <a:extLst>
                <a:ext uri="{FF2B5EF4-FFF2-40B4-BE49-F238E27FC236}">
                  <a16:creationId xmlns:a16="http://schemas.microsoft.com/office/drawing/2014/main" id="{DC43EEDA-0C15-4261-A84E-D56FB24C87C3}"/>
                </a:ext>
              </a:extLst>
            </p:cNvPr>
            <p:cNvSpPr>
              <a:spLocks noChangeArrowheads="1"/>
            </p:cNvSpPr>
            <p:nvPr/>
          </p:nvSpPr>
          <p:spPr bwMode="auto">
            <a:xfrm>
              <a:off x="7013178"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1" name="AutoShape 11">
              <a:extLst>
                <a:ext uri="{FF2B5EF4-FFF2-40B4-BE49-F238E27FC236}">
                  <a16:creationId xmlns:a16="http://schemas.microsoft.com/office/drawing/2014/main" id="{3F6CB207-5420-4A6F-B7AA-F117323331A7}"/>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grpSp>
        <p:nvGrpSpPr>
          <p:cNvPr id="10" name="Grupo 9">
            <a:extLst>
              <a:ext uri="{FF2B5EF4-FFF2-40B4-BE49-F238E27FC236}">
                <a16:creationId xmlns:a16="http://schemas.microsoft.com/office/drawing/2014/main" id="{BA803669-5395-4140-BFFB-5878182120EE}"/>
              </a:ext>
            </a:extLst>
          </p:cNvPr>
          <p:cNvGrpSpPr/>
          <p:nvPr/>
        </p:nvGrpSpPr>
        <p:grpSpPr>
          <a:xfrm>
            <a:off x="4032639" y="1172547"/>
            <a:ext cx="3769744" cy="2040429"/>
            <a:chOff x="2915432" y="1263803"/>
            <a:chExt cx="5256968" cy="3206576"/>
          </a:xfrm>
        </p:grpSpPr>
        <p:pic>
          <p:nvPicPr>
            <p:cNvPr id="5" name="Imagen 4">
              <a:extLst>
                <a:ext uri="{FF2B5EF4-FFF2-40B4-BE49-F238E27FC236}">
                  <a16:creationId xmlns:a16="http://schemas.microsoft.com/office/drawing/2014/main" id="{B480F482-7075-44A4-B058-32414EC89D22}"/>
                </a:ext>
              </a:extLst>
            </p:cNvPr>
            <p:cNvPicPr>
              <a:picLocks noChangeAspect="1"/>
            </p:cNvPicPr>
            <p:nvPr/>
          </p:nvPicPr>
          <p:blipFill>
            <a:blip r:embed="rId9"/>
            <a:stretch>
              <a:fillRect/>
            </a:stretch>
          </p:blipFill>
          <p:spPr>
            <a:xfrm>
              <a:off x="2915432" y="1263803"/>
              <a:ext cx="5172075" cy="2352675"/>
            </a:xfrm>
            <a:prstGeom prst="rect">
              <a:avLst/>
            </a:prstGeom>
          </p:spPr>
        </p:pic>
        <p:sp>
          <p:nvSpPr>
            <p:cNvPr id="24" name="Triángulo isósceles 23">
              <a:extLst>
                <a:ext uri="{FF2B5EF4-FFF2-40B4-BE49-F238E27FC236}">
                  <a16:creationId xmlns:a16="http://schemas.microsoft.com/office/drawing/2014/main" id="{86C49A21-AA2A-49DF-9335-58D468ADB78D}"/>
                </a:ext>
              </a:extLst>
            </p:cNvPr>
            <p:cNvSpPr/>
            <p:nvPr/>
          </p:nvSpPr>
          <p:spPr bwMode="auto">
            <a:xfrm rot="10800000">
              <a:off x="4179839"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5" name="Triángulo isósceles 24">
              <a:extLst>
                <a:ext uri="{FF2B5EF4-FFF2-40B4-BE49-F238E27FC236}">
                  <a16:creationId xmlns:a16="http://schemas.microsoft.com/office/drawing/2014/main" id="{EADA7EFE-CB33-4166-A5FB-680C4B6FE342}"/>
                </a:ext>
              </a:extLst>
            </p:cNvPr>
            <p:cNvSpPr/>
            <p:nvPr/>
          </p:nvSpPr>
          <p:spPr bwMode="auto">
            <a:xfrm rot="10800000">
              <a:off x="4899920"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6" name="Triángulo isósceles 25">
              <a:extLst>
                <a:ext uri="{FF2B5EF4-FFF2-40B4-BE49-F238E27FC236}">
                  <a16:creationId xmlns:a16="http://schemas.microsoft.com/office/drawing/2014/main" id="{7D78616A-8B71-4EB9-81B5-D718DF4FBCB1}"/>
                </a:ext>
              </a:extLst>
            </p:cNvPr>
            <p:cNvSpPr/>
            <p:nvPr/>
          </p:nvSpPr>
          <p:spPr bwMode="auto">
            <a:xfrm rot="10800000">
              <a:off x="5706846"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Triángulo isósceles 26">
              <a:extLst>
                <a:ext uri="{FF2B5EF4-FFF2-40B4-BE49-F238E27FC236}">
                  <a16:creationId xmlns:a16="http://schemas.microsoft.com/office/drawing/2014/main" id="{983AF3FF-68DD-43D7-BE56-C454806AB7C7}"/>
                </a:ext>
              </a:extLst>
            </p:cNvPr>
            <p:cNvSpPr/>
            <p:nvPr/>
          </p:nvSpPr>
          <p:spPr bwMode="auto">
            <a:xfrm rot="10800000">
              <a:off x="6513771"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Triángulo isósceles 27">
              <a:extLst>
                <a:ext uri="{FF2B5EF4-FFF2-40B4-BE49-F238E27FC236}">
                  <a16:creationId xmlns:a16="http://schemas.microsoft.com/office/drawing/2014/main" id="{54FB42F8-715E-4FFB-A8E9-FE5ED9E12823}"/>
                </a:ext>
              </a:extLst>
            </p:cNvPr>
            <p:cNvSpPr/>
            <p:nvPr/>
          </p:nvSpPr>
          <p:spPr bwMode="auto">
            <a:xfrm rot="10800000">
              <a:off x="7293785"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0" name="Rectángulo 29">
              <a:extLst>
                <a:ext uri="{FF2B5EF4-FFF2-40B4-BE49-F238E27FC236}">
                  <a16:creationId xmlns:a16="http://schemas.microsoft.com/office/drawing/2014/main" id="{E64EE0FE-0FC0-48E9-A41E-77489F638467}"/>
                </a:ext>
              </a:extLst>
            </p:cNvPr>
            <p:cNvSpPr/>
            <p:nvPr/>
          </p:nvSpPr>
          <p:spPr>
            <a:xfrm>
              <a:off x="4126512" y="3945655"/>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1,0,0</a:t>
              </a:r>
            </a:p>
          </p:txBody>
        </p:sp>
        <p:sp>
          <p:nvSpPr>
            <p:cNvPr id="38" name="Rectángulo 37">
              <a:extLst>
                <a:ext uri="{FF2B5EF4-FFF2-40B4-BE49-F238E27FC236}">
                  <a16:creationId xmlns:a16="http://schemas.microsoft.com/office/drawing/2014/main" id="{C5ACD15B-7A4E-4FA3-9948-CA558555255B}"/>
                </a:ext>
              </a:extLst>
            </p:cNvPr>
            <p:cNvSpPr/>
            <p:nvPr/>
          </p:nvSpPr>
          <p:spPr>
            <a:xfrm>
              <a:off x="4945265"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1,0,0</a:t>
              </a:r>
            </a:p>
          </p:txBody>
        </p:sp>
        <p:sp>
          <p:nvSpPr>
            <p:cNvPr id="40" name="Rectángulo 39">
              <a:extLst>
                <a:ext uri="{FF2B5EF4-FFF2-40B4-BE49-F238E27FC236}">
                  <a16:creationId xmlns:a16="http://schemas.microsoft.com/office/drawing/2014/main" id="{9747F6CB-0035-4409-8DA0-F8B1E7667AA9}"/>
                </a:ext>
              </a:extLst>
            </p:cNvPr>
            <p:cNvSpPr/>
            <p:nvPr/>
          </p:nvSpPr>
          <p:spPr>
            <a:xfrm>
              <a:off x="5770430"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0,0,0</a:t>
              </a:r>
            </a:p>
          </p:txBody>
        </p:sp>
        <p:sp>
          <p:nvSpPr>
            <p:cNvPr id="41" name="Rectángulo 40">
              <a:extLst>
                <a:ext uri="{FF2B5EF4-FFF2-40B4-BE49-F238E27FC236}">
                  <a16:creationId xmlns:a16="http://schemas.microsoft.com/office/drawing/2014/main" id="{4403FC4D-741C-4174-9EAC-B53BB48D9E36}"/>
                </a:ext>
              </a:extLst>
            </p:cNvPr>
            <p:cNvSpPr/>
            <p:nvPr/>
          </p:nvSpPr>
          <p:spPr>
            <a:xfrm>
              <a:off x="6543837"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0,0,0</a:t>
              </a:r>
            </a:p>
          </p:txBody>
        </p:sp>
        <p:sp>
          <p:nvSpPr>
            <p:cNvPr id="42" name="Rectángulo 41">
              <a:extLst>
                <a:ext uri="{FF2B5EF4-FFF2-40B4-BE49-F238E27FC236}">
                  <a16:creationId xmlns:a16="http://schemas.microsoft.com/office/drawing/2014/main" id="{04C62E4C-9253-49A9-BCC6-030EB8CFAA3D}"/>
                </a:ext>
              </a:extLst>
            </p:cNvPr>
            <p:cNvSpPr/>
            <p:nvPr/>
          </p:nvSpPr>
          <p:spPr>
            <a:xfrm>
              <a:off x="7398993"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0,0,2</a:t>
              </a:r>
            </a:p>
          </p:txBody>
        </p:sp>
        <p:sp>
          <p:nvSpPr>
            <p:cNvPr id="43" name="Flecha: pentágono 42">
              <a:extLst>
                <a:ext uri="{FF2B5EF4-FFF2-40B4-BE49-F238E27FC236}">
                  <a16:creationId xmlns:a16="http://schemas.microsoft.com/office/drawing/2014/main" id="{6787E30E-B0F4-41E2-B726-183B50524161}"/>
                </a:ext>
              </a:extLst>
            </p:cNvPr>
            <p:cNvSpPr/>
            <p:nvPr/>
          </p:nvSpPr>
          <p:spPr bwMode="auto">
            <a:xfrm>
              <a:off x="3027711" y="3852041"/>
              <a:ext cx="900000" cy="61833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050" b="1" dirty="0">
                  <a:solidFill>
                    <a:schemeClr val="bg1"/>
                  </a:solidFill>
                  <a:latin typeface="Arial" charset="0"/>
                  <a:ea typeface="ＭＳ Ｐゴシック" charset="-128"/>
                  <a:cs typeface="ＭＳ Ｐゴシック" charset="-128"/>
                </a:rPr>
                <a:t>ARIMA </a:t>
              </a:r>
              <a:r>
                <a:rPr lang="es-ES" sz="1050" b="1" dirty="0" err="1">
                  <a:solidFill>
                    <a:schemeClr val="bg1"/>
                  </a:solidFill>
                  <a:latin typeface="Arial" charset="0"/>
                  <a:ea typeface="ＭＳ Ｐゴシック" charset="-128"/>
                  <a:cs typeface="ＭＳ Ｐゴシック" charset="-128"/>
                </a:rPr>
                <a:t>models</a:t>
              </a:r>
              <a:endParaRPr lang="en-GB" sz="1050" b="1" dirty="0">
                <a:solidFill>
                  <a:schemeClr val="bg1"/>
                </a:solidFill>
                <a:latin typeface="Arial" charset="0"/>
                <a:ea typeface="ＭＳ Ｐゴシック" charset="-128"/>
              </a:endParaRPr>
            </a:p>
          </p:txBody>
        </p:sp>
      </p:grpSp>
      <p:sp>
        <p:nvSpPr>
          <p:cNvPr id="44" name="Triángulo isósceles 43">
            <a:extLst>
              <a:ext uri="{FF2B5EF4-FFF2-40B4-BE49-F238E27FC236}">
                <a16:creationId xmlns:a16="http://schemas.microsoft.com/office/drawing/2014/main" id="{43A1AAA8-6D00-4FD8-A41F-8326E756F652}"/>
              </a:ext>
            </a:extLst>
          </p:cNvPr>
          <p:cNvSpPr/>
          <p:nvPr/>
        </p:nvSpPr>
        <p:spPr bwMode="auto">
          <a:xfrm rot="10800000">
            <a:off x="5404068" y="3284985"/>
            <a:ext cx="1359593" cy="99713"/>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9" name="Tabla 8">
            <a:extLst>
              <a:ext uri="{FF2B5EF4-FFF2-40B4-BE49-F238E27FC236}">
                <a16:creationId xmlns:a16="http://schemas.microsoft.com/office/drawing/2014/main" id="{2808B1FC-D2B1-4390-857C-F490D1DA47F9}"/>
              </a:ext>
            </a:extLst>
          </p:cNvPr>
          <p:cNvGraphicFramePr>
            <a:graphicFrameLocks noGrp="1"/>
          </p:cNvGraphicFramePr>
          <p:nvPr>
            <p:extLst>
              <p:ext uri="{D42A27DB-BD31-4B8C-83A1-F6EECF244321}">
                <p14:modId xmlns:p14="http://schemas.microsoft.com/office/powerpoint/2010/main" val="1675916652"/>
              </p:ext>
            </p:extLst>
          </p:nvPr>
        </p:nvGraphicFramePr>
        <p:xfrm>
          <a:off x="4282577" y="3568599"/>
          <a:ext cx="3481790" cy="1219200"/>
        </p:xfrm>
        <a:graphic>
          <a:graphicData uri="http://schemas.openxmlformats.org/drawingml/2006/table">
            <a:tbl>
              <a:tblPr firstRow="1" bandRow="1">
                <a:tableStyleId>{5C22544A-7EE6-4342-B048-85BDC9FD1C3A}</a:tableStyleId>
              </a:tblPr>
              <a:tblGrid>
                <a:gridCol w="1740895">
                  <a:extLst>
                    <a:ext uri="{9D8B030D-6E8A-4147-A177-3AD203B41FA5}">
                      <a16:colId xmlns:a16="http://schemas.microsoft.com/office/drawing/2014/main" val="29501710"/>
                    </a:ext>
                  </a:extLst>
                </a:gridCol>
                <a:gridCol w="1740895">
                  <a:extLst>
                    <a:ext uri="{9D8B030D-6E8A-4147-A177-3AD203B41FA5}">
                      <a16:colId xmlns:a16="http://schemas.microsoft.com/office/drawing/2014/main" val="3281962565"/>
                    </a:ext>
                  </a:extLst>
                </a:gridCol>
              </a:tblGrid>
              <a:tr h="217751">
                <a:tc>
                  <a:txBody>
                    <a:bodyPr/>
                    <a:lstStyle/>
                    <a:p>
                      <a:pPr algn="ctr"/>
                      <a:r>
                        <a:rPr lang="en-GB" sz="1400" dirty="0"/>
                        <a:t>ARIMA models</a:t>
                      </a:r>
                    </a:p>
                  </a:txBody>
                  <a:tcPr/>
                </a:tc>
                <a:tc>
                  <a:txBody>
                    <a:bodyPr/>
                    <a:lstStyle/>
                    <a:p>
                      <a:pPr algn="ctr"/>
                      <a:r>
                        <a:rPr lang="en-GB" sz="1400" dirty="0"/>
                        <a:t>Count</a:t>
                      </a:r>
                    </a:p>
                  </a:txBody>
                  <a:tcPr/>
                </a:tc>
                <a:extLst>
                  <a:ext uri="{0D108BD9-81ED-4DB2-BD59-A6C34878D82A}">
                    <a16:rowId xmlns:a16="http://schemas.microsoft.com/office/drawing/2014/main" val="1656868561"/>
                  </a:ext>
                </a:extLst>
              </a:tr>
              <a:tr h="217751">
                <a:tc>
                  <a:txBody>
                    <a:bodyPr/>
                    <a:lstStyle/>
                    <a:p>
                      <a:pPr algn="ctr"/>
                      <a:r>
                        <a:rPr lang="en-GB" sz="1400" dirty="0"/>
                        <a:t>1,0,0</a:t>
                      </a:r>
                    </a:p>
                  </a:txBody>
                  <a:tcPr/>
                </a:tc>
                <a:tc>
                  <a:txBody>
                    <a:bodyPr/>
                    <a:lstStyle/>
                    <a:p>
                      <a:pPr algn="ctr"/>
                      <a:r>
                        <a:rPr lang="en-GB" sz="1400" dirty="0"/>
                        <a:t>2</a:t>
                      </a:r>
                    </a:p>
                  </a:txBody>
                  <a:tcPr/>
                </a:tc>
                <a:extLst>
                  <a:ext uri="{0D108BD9-81ED-4DB2-BD59-A6C34878D82A}">
                    <a16:rowId xmlns:a16="http://schemas.microsoft.com/office/drawing/2014/main" val="2425234594"/>
                  </a:ext>
                </a:extLst>
              </a:tr>
              <a:tr h="217751">
                <a:tc>
                  <a:txBody>
                    <a:bodyPr/>
                    <a:lstStyle/>
                    <a:p>
                      <a:pPr algn="ctr"/>
                      <a:r>
                        <a:rPr lang="en-GB" sz="1400" dirty="0"/>
                        <a:t>0,0,0</a:t>
                      </a:r>
                    </a:p>
                  </a:txBody>
                  <a:tcPr/>
                </a:tc>
                <a:tc>
                  <a:txBody>
                    <a:bodyPr/>
                    <a:lstStyle/>
                    <a:p>
                      <a:pPr algn="ctr"/>
                      <a:r>
                        <a:rPr lang="en-GB" sz="1400" dirty="0"/>
                        <a:t>2</a:t>
                      </a:r>
                    </a:p>
                  </a:txBody>
                  <a:tcPr/>
                </a:tc>
                <a:extLst>
                  <a:ext uri="{0D108BD9-81ED-4DB2-BD59-A6C34878D82A}">
                    <a16:rowId xmlns:a16="http://schemas.microsoft.com/office/drawing/2014/main" val="2556507882"/>
                  </a:ext>
                </a:extLst>
              </a:tr>
              <a:tr h="217751">
                <a:tc>
                  <a:txBody>
                    <a:bodyPr/>
                    <a:lstStyle/>
                    <a:p>
                      <a:pPr algn="ctr"/>
                      <a:r>
                        <a:rPr lang="en-GB" sz="1400" dirty="0"/>
                        <a:t>0,0,2</a:t>
                      </a:r>
                    </a:p>
                  </a:txBody>
                  <a:tcPr/>
                </a:tc>
                <a:tc>
                  <a:txBody>
                    <a:bodyPr/>
                    <a:lstStyle/>
                    <a:p>
                      <a:pPr algn="ctr"/>
                      <a:r>
                        <a:rPr lang="en-GB" sz="1400" dirty="0"/>
                        <a:t>1</a:t>
                      </a:r>
                    </a:p>
                  </a:txBody>
                  <a:tcPr/>
                </a:tc>
                <a:extLst>
                  <a:ext uri="{0D108BD9-81ED-4DB2-BD59-A6C34878D82A}">
                    <a16:rowId xmlns:a16="http://schemas.microsoft.com/office/drawing/2014/main" val="2539150800"/>
                  </a:ext>
                </a:extLst>
              </a:tr>
            </a:tbl>
          </a:graphicData>
        </a:graphic>
      </p:graphicFrame>
      <p:sp>
        <p:nvSpPr>
          <p:cNvPr id="45" name="Rectángulo 44">
            <a:extLst>
              <a:ext uri="{FF2B5EF4-FFF2-40B4-BE49-F238E27FC236}">
                <a16:creationId xmlns:a16="http://schemas.microsoft.com/office/drawing/2014/main" id="{674DCCB7-8CD6-4C90-8659-7EF11DEE8DC1}"/>
              </a:ext>
            </a:extLst>
          </p:cNvPr>
          <p:cNvSpPr/>
          <p:nvPr/>
        </p:nvSpPr>
        <p:spPr>
          <a:xfrm>
            <a:off x="1383160" y="3429000"/>
            <a:ext cx="2605161"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Count the models that happen more</a:t>
            </a:r>
          </a:p>
        </p:txBody>
      </p:sp>
      <p:sp>
        <p:nvSpPr>
          <p:cNvPr id="46" name="10 Elipse">
            <a:extLst>
              <a:ext uri="{FF2B5EF4-FFF2-40B4-BE49-F238E27FC236}">
                <a16:creationId xmlns:a16="http://schemas.microsoft.com/office/drawing/2014/main" id="{DDD1042D-EE06-4B7C-8DAA-D0B5CF576B13}"/>
              </a:ext>
            </a:extLst>
          </p:cNvPr>
          <p:cNvSpPr/>
          <p:nvPr/>
        </p:nvSpPr>
        <p:spPr bwMode="auto">
          <a:xfrm>
            <a:off x="380149" y="1756410"/>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47" name="16 CuadroTexto">
            <a:extLst>
              <a:ext uri="{FF2B5EF4-FFF2-40B4-BE49-F238E27FC236}">
                <a16:creationId xmlns:a16="http://schemas.microsoft.com/office/drawing/2014/main" id="{D552FC46-A68C-44D6-8D85-2CAA20EFEA4F}"/>
              </a:ext>
            </a:extLst>
          </p:cNvPr>
          <p:cNvSpPr txBox="1"/>
          <p:nvPr/>
        </p:nvSpPr>
        <p:spPr bwMode="auto">
          <a:xfrm>
            <a:off x="332347" y="179546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48" name="Rectángulo 73">
            <a:extLst>
              <a:ext uri="{FF2B5EF4-FFF2-40B4-BE49-F238E27FC236}">
                <a16:creationId xmlns:a16="http://schemas.microsoft.com/office/drawing/2014/main" id="{73F0F5A7-9B64-4A6C-8F21-68A780BF5964}"/>
              </a:ext>
            </a:extLst>
          </p:cNvPr>
          <p:cNvSpPr/>
          <p:nvPr/>
        </p:nvSpPr>
        <p:spPr bwMode="auto">
          <a:xfrm rot="5400000">
            <a:off x="625596" y="14818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51" name="Rectángulo 73">
            <a:extLst>
              <a:ext uri="{FF2B5EF4-FFF2-40B4-BE49-F238E27FC236}">
                <a16:creationId xmlns:a16="http://schemas.microsoft.com/office/drawing/2014/main" id="{E15D87CE-9FAC-4F7C-9FC7-2AA7FF7A21E4}"/>
              </a:ext>
            </a:extLst>
          </p:cNvPr>
          <p:cNvSpPr/>
          <p:nvPr/>
        </p:nvSpPr>
        <p:spPr bwMode="auto">
          <a:xfrm rot="5400000">
            <a:off x="381320" y="2960882"/>
            <a:ext cx="864000" cy="72267"/>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2" name="21 Elipse">
            <a:extLst>
              <a:ext uri="{FF2B5EF4-FFF2-40B4-BE49-F238E27FC236}">
                <a16:creationId xmlns:a16="http://schemas.microsoft.com/office/drawing/2014/main" id="{E7D5EC11-3C68-4BC9-9692-C9B391BA3307}"/>
              </a:ext>
            </a:extLst>
          </p:cNvPr>
          <p:cNvSpPr/>
          <p:nvPr/>
        </p:nvSpPr>
        <p:spPr bwMode="auto">
          <a:xfrm>
            <a:off x="396924" y="348460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53" name="22 CuadroTexto">
            <a:extLst>
              <a:ext uri="{FF2B5EF4-FFF2-40B4-BE49-F238E27FC236}">
                <a16:creationId xmlns:a16="http://schemas.microsoft.com/office/drawing/2014/main" id="{32B2A022-5B34-46AB-A9AE-2E05D3F5A392}"/>
              </a:ext>
            </a:extLst>
          </p:cNvPr>
          <p:cNvSpPr txBox="1"/>
          <p:nvPr/>
        </p:nvSpPr>
        <p:spPr bwMode="auto">
          <a:xfrm>
            <a:off x="349122" y="3523655"/>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55" name="Rectángulo 73">
            <a:extLst>
              <a:ext uri="{FF2B5EF4-FFF2-40B4-BE49-F238E27FC236}">
                <a16:creationId xmlns:a16="http://schemas.microsoft.com/office/drawing/2014/main" id="{4670D848-B11C-42B9-83EB-54B099741063}"/>
              </a:ext>
            </a:extLst>
          </p:cNvPr>
          <p:cNvSpPr/>
          <p:nvPr/>
        </p:nvSpPr>
        <p:spPr bwMode="auto">
          <a:xfrm rot="5400000">
            <a:off x="456638" y="4637512"/>
            <a:ext cx="75600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6" name="21 Elipse">
            <a:extLst>
              <a:ext uri="{FF2B5EF4-FFF2-40B4-BE49-F238E27FC236}">
                <a16:creationId xmlns:a16="http://schemas.microsoft.com/office/drawing/2014/main" id="{E0CDC318-565F-4AA4-92A6-7D1E8AAB32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57" name="22 CuadroTexto">
            <a:extLst>
              <a:ext uri="{FF2B5EF4-FFF2-40B4-BE49-F238E27FC236}">
                <a16:creationId xmlns:a16="http://schemas.microsoft.com/office/drawing/2014/main" id="{C0316E67-AB1F-488B-A08A-CCF02CF01FFE}"/>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58" name="Rectángulo 73">
            <a:extLst>
              <a:ext uri="{FF2B5EF4-FFF2-40B4-BE49-F238E27FC236}">
                <a16:creationId xmlns:a16="http://schemas.microsoft.com/office/drawing/2014/main" id="{9AE58CB7-7A0A-4CD5-B044-208B660A14FC}"/>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9" name="Rectángulo 58">
            <a:extLst>
              <a:ext uri="{FF2B5EF4-FFF2-40B4-BE49-F238E27FC236}">
                <a16:creationId xmlns:a16="http://schemas.microsoft.com/office/drawing/2014/main" id="{FA493C2D-EB19-47FD-BADF-484F6871D3F9}"/>
              </a:ext>
            </a:extLst>
          </p:cNvPr>
          <p:cNvSpPr/>
          <p:nvPr/>
        </p:nvSpPr>
        <p:spPr>
          <a:xfrm>
            <a:off x="1383160" y="1514775"/>
            <a:ext cx="2546905" cy="1077218"/>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For each year player for seasons 2007-2008 and 2008-2009, fit the best </a:t>
            </a:r>
            <a:r>
              <a:rPr lang="en-US" sz="1600" kern="0" dirty="0" err="1">
                <a:solidFill>
                  <a:srgbClr val="000000"/>
                </a:solidFill>
                <a:cs typeface="Arial" pitchFamily="34" charset="0"/>
              </a:rPr>
              <a:t>arima</a:t>
            </a:r>
            <a:r>
              <a:rPr lang="en-US" sz="1600" kern="0" dirty="0">
                <a:solidFill>
                  <a:srgbClr val="000000"/>
                </a:solidFill>
                <a:cs typeface="Arial" pitchFamily="34" charset="0"/>
              </a:rPr>
              <a:t> model using MLE</a:t>
            </a:r>
          </a:p>
        </p:txBody>
      </p:sp>
      <p:sp>
        <p:nvSpPr>
          <p:cNvPr id="61" name="Rectángulo 60">
            <a:extLst>
              <a:ext uri="{FF2B5EF4-FFF2-40B4-BE49-F238E27FC236}">
                <a16:creationId xmlns:a16="http://schemas.microsoft.com/office/drawing/2014/main" id="{55647F7D-CF17-4C93-AA7F-718386BB52F8}"/>
              </a:ext>
            </a:extLst>
          </p:cNvPr>
          <p:cNvSpPr/>
          <p:nvPr/>
        </p:nvSpPr>
        <p:spPr>
          <a:xfrm>
            <a:off x="1383161" y="5091414"/>
            <a:ext cx="2691960" cy="1077218"/>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Select those which happen more frequently (over 2% of the total number of counts)</a:t>
            </a:r>
          </a:p>
        </p:txBody>
      </p:sp>
      <p:sp>
        <p:nvSpPr>
          <p:cNvPr id="62" name="126 Rectángulo">
            <a:extLst>
              <a:ext uri="{FF2B5EF4-FFF2-40B4-BE49-F238E27FC236}">
                <a16:creationId xmlns:a16="http://schemas.microsoft.com/office/drawing/2014/main" id="{45C53E68-A29E-44CE-A1EB-EEC7FB295576}"/>
              </a:ext>
            </a:extLst>
          </p:cNvPr>
          <p:cNvSpPr/>
          <p:nvPr/>
        </p:nvSpPr>
        <p:spPr>
          <a:xfrm>
            <a:off x="4282577" y="3501008"/>
            <a:ext cx="3704116" cy="969351"/>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65" name="Rectangle 13">
            <a:extLst>
              <a:ext uri="{FF2B5EF4-FFF2-40B4-BE49-F238E27FC236}">
                <a16:creationId xmlns:a16="http://schemas.microsoft.com/office/drawing/2014/main" id="{CC28ECF2-8FD7-4ADE-9737-28B30EEA34C7}"/>
              </a:ext>
            </a:extLst>
          </p:cNvPr>
          <p:cNvSpPr/>
          <p:nvPr/>
        </p:nvSpPr>
        <p:spPr bwMode="auto">
          <a:xfrm>
            <a:off x="7190432" y="4433813"/>
            <a:ext cx="1562781" cy="18268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0000"/>
                </a:solidFill>
                <a:effectLst/>
                <a:latin typeface="Arial" charset="0"/>
                <a:ea typeface="ＭＳ Ｐゴシック" charset="-128"/>
                <a:cs typeface="ＭＳ Ｐゴシック" charset="-128"/>
              </a:rPr>
              <a:t>Selection of most frequent models</a:t>
            </a:r>
          </a:p>
        </p:txBody>
      </p:sp>
      <p:sp>
        <p:nvSpPr>
          <p:cNvPr id="66" name="Triángulo isósceles 65">
            <a:extLst>
              <a:ext uri="{FF2B5EF4-FFF2-40B4-BE49-F238E27FC236}">
                <a16:creationId xmlns:a16="http://schemas.microsoft.com/office/drawing/2014/main" id="{3BF8C0CD-6E1A-4D66-8498-0CC14D8ECA00}"/>
              </a:ext>
            </a:extLst>
          </p:cNvPr>
          <p:cNvSpPr/>
          <p:nvPr/>
        </p:nvSpPr>
        <p:spPr bwMode="auto">
          <a:xfrm rot="10800000">
            <a:off x="5521106" y="4941168"/>
            <a:ext cx="1359593" cy="99713"/>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67" name="Tabla 66">
            <a:extLst>
              <a:ext uri="{FF2B5EF4-FFF2-40B4-BE49-F238E27FC236}">
                <a16:creationId xmlns:a16="http://schemas.microsoft.com/office/drawing/2014/main" id="{49B3634E-F326-4EAD-9E20-531AC3BCD927}"/>
              </a:ext>
            </a:extLst>
          </p:cNvPr>
          <p:cNvGraphicFramePr>
            <a:graphicFrameLocks noGrp="1"/>
          </p:cNvGraphicFramePr>
          <p:nvPr>
            <p:extLst>
              <p:ext uri="{D42A27DB-BD31-4B8C-83A1-F6EECF244321}">
                <p14:modId xmlns:p14="http://schemas.microsoft.com/office/powerpoint/2010/main" val="3183472338"/>
              </p:ext>
            </p:extLst>
          </p:nvPr>
        </p:nvGraphicFramePr>
        <p:xfrm>
          <a:off x="4737830" y="5176933"/>
          <a:ext cx="2691960" cy="914400"/>
        </p:xfrm>
        <a:graphic>
          <a:graphicData uri="http://schemas.openxmlformats.org/drawingml/2006/table">
            <a:tbl>
              <a:tblPr firstRow="1" bandRow="1">
                <a:tableStyleId>{5C22544A-7EE6-4342-B048-85BDC9FD1C3A}</a:tableStyleId>
              </a:tblPr>
              <a:tblGrid>
                <a:gridCol w="2691960">
                  <a:extLst>
                    <a:ext uri="{9D8B030D-6E8A-4147-A177-3AD203B41FA5}">
                      <a16:colId xmlns:a16="http://schemas.microsoft.com/office/drawing/2014/main" val="29501710"/>
                    </a:ext>
                  </a:extLst>
                </a:gridCol>
              </a:tblGrid>
              <a:tr h="217751">
                <a:tc>
                  <a:txBody>
                    <a:bodyPr/>
                    <a:lstStyle/>
                    <a:p>
                      <a:pPr algn="ctr"/>
                      <a:r>
                        <a:rPr lang="en-GB" sz="1400" dirty="0"/>
                        <a:t>Selected ARIMA models</a:t>
                      </a:r>
                    </a:p>
                  </a:txBody>
                  <a:tcPr/>
                </a:tc>
                <a:extLst>
                  <a:ext uri="{0D108BD9-81ED-4DB2-BD59-A6C34878D82A}">
                    <a16:rowId xmlns:a16="http://schemas.microsoft.com/office/drawing/2014/main" val="1656868561"/>
                  </a:ext>
                </a:extLst>
              </a:tr>
              <a:tr h="217751">
                <a:tc>
                  <a:txBody>
                    <a:bodyPr/>
                    <a:lstStyle/>
                    <a:p>
                      <a:pPr algn="ctr"/>
                      <a:r>
                        <a:rPr lang="en-GB" sz="1400" dirty="0"/>
                        <a:t>1,0,0</a:t>
                      </a:r>
                    </a:p>
                  </a:txBody>
                  <a:tcPr/>
                </a:tc>
                <a:extLst>
                  <a:ext uri="{0D108BD9-81ED-4DB2-BD59-A6C34878D82A}">
                    <a16:rowId xmlns:a16="http://schemas.microsoft.com/office/drawing/2014/main" val="2425234594"/>
                  </a:ext>
                </a:extLst>
              </a:tr>
              <a:tr h="217751">
                <a:tc>
                  <a:txBody>
                    <a:bodyPr/>
                    <a:lstStyle/>
                    <a:p>
                      <a:pPr algn="ctr"/>
                      <a:r>
                        <a:rPr lang="en-GB" sz="1400" dirty="0"/>
                        <a:t>0,0,0</a:t>
                      </a:r>
                    </a:p>
                  </a:txBody>
                  <a:tcPr/>
                </a:tc>
                <a:extLst>
                  <a:ext uri="{0D108BD9-81ED-4DB2-BD59-A6C34878D82A}">
                    <a16:rowId xmlns:a16="http://schemas.microsoft.com/office/drawing/2014/main" val="2556507882"/>
                  </a:ext>
                </a:extLst>
              </a:tr>
            </a:tbl>
          </a:graphicData>
        </a:graphic>
      </p:graphicFrame>
      <p:grpSp>
        <p:nvGrpSpPr>
          <p:cNvPr id="68" name="71 Grupo">
            <a:extLst>
              <a:ext uri="{FF2B5EF4-FFF2-40B4-BE49-F238E27FC236}">
                <a16:creationId xmlns:a16="http://schemas.microsoft.com/office/drawing/2014/main" id="{7B6F0B29-0DAE-4AB1-9DD4-5BD56189E6BF}"/>
              </a:ext>
            </a:extLst>
          </p:cNvPr>
          <p:cNvGrpSpPr/>
          <p:nvPr/>
        </p:nvGrpSpPr>
        <p:grpSpPr>
          <a:xfrm rot="931530">
            <a:off x="7117479" y="956216"/>
            <a:ext cx="935984" cy="315875"/>
            <a:chOff x="7473280" y="765336"/>
            <a:chExt cx="1710118" cy="485022"/>
          </a:xfrm>
        </p:grpSpPr>
        <p:sp>
          <p:nvSpPr>
            <p:cNvPr id="69" name="Text Box 11">
              <a:extLst>
                <a:ext uri="{FF2B5EF4-FFF2-40B4-BE49-F238E27FC236}">
                  <a16:creationId xmlns:a16="http://schemas.microsoft.com/office/drawing/2014/main" id="{60DC0877-B731-4ABB-AA9D-55E008C82200}"/>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70" name="Line 13">
              <a:extLst>
                <a:ext uri="{FF2B5EF4-FFF2-40B4-BE49-F238E27FC236}">
                  <a16:creationId xmlns:a16="http://schemas.microsoft.com/office/drawing/2014/main" id="{873579CD-5EAF-4332-A188-D53FB2B8905A}"/>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71" name="Line 14">
              <a:extLst>
                <a:ext uri="{FF2B5EF4-FFF2-40B4-BE49-F238E27FC236}">
                  <a16:creationId xmlns:a16="http://schemas.microsoft.com/office/drawing/2014/main" id="{B897243F-B630-4FDD-AAB7-C5BE8403B5D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
        <p:nvSpPr>
          <p:cNvPr id="50" name="Rectangle 1">
            <a:extLst>
              <a:ext uri="{FF2B5EF4-FFF2-40B4-BE49-F238E27FC236}">
                <a16:creationId xmlns:a16="http://schemas.microsoft.com/office/drawing/2014/main" id="{FE9CA212-9D04-452E-889D-742DB7020636}"/>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36986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85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SELECTED ARIMA MODELS ARE USED TO ESTIMATE THE PARAMETER VALUES OF EVERY 5 OBSERVATIONS AND FORECAST THE FOLLOWING ONE</a:t>
            </a:r>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upo 15">
            <a:extLst>
              <a:ext uri="{FF2B5EF4-FFF2-40B4-BE49-F238E27FC236}">
                <a16:creationId xmlns:a16="http://schemas.microsoft.com/office/drawing/2014/main" id="{802F19B8-5F8F-4AA0-8BC1-905DE6922F46}"/>
              </a:ext>
            </a:extLst>
          </p:cNvPr>
          <p:cNvGrpSpPr/>
          <p:nvPr/>
        </p:nvGrpSpPr>
        <p:grpSpPr>
          <a:xfrm rot="5400000">
            <a:off x="7747196" y="1441205"/>
            <a:ext cx="1318518" cy="540002"/>
            <a:chOff x="512058" y="1871515"/>
            <a:chExt cx="7956651" cy="898943"/>
          </a:xfrm>
        </p:grpSpPr>
        <p:sp>
          <p:nvSpPr>
            <p:cNvPr id="17" name="AutoShape 10">
              <a:extLst>
                <a:ext uri="{FF2B5EF4-FFF2-40B4-BE49-F238E27FC236}">
                  <a16:creationId xmlns:a16="http://schemas.microsoft.com/office/drawing/2014/main" id="{66D272CC-2C1D-4C34-BE66-C809FFCE2B5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18" name="AutoShape 11">
              <a:extLst>
                <a:ext uri="{FF2B5EF4-FFF2-40B4-BE49-F238E27FC236}">
                  <a16:creationId xmlns:a16="http://schemas.microsoft.com/office/drawing/2014/main" id="{F00731D7-5B5A-46C6-A05E-F7F8F28DA844}"/>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19" name="AutoShape 11">
              <a:extLst>
                <a:ext uri="{FF2B5EF4-FFF2-40B4-BE49-F238E27FC236}">
                  <a16:creationId xmlns:a16="http://schemas.microsoft.com/office/drawing/2014/main" id="{AC3BBE16-968C-45B3-8260-E988BF6A3158}"/>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0" name="AutoShape 11">
              <a:extLst>
                <a:ext uri="{FF2B5EF4-FFF2-40B4-BE49-F238E27FC236}">
                  <a16:creationId xmlns:a16="http://schemas.microsoft.com/office/drawing/2014/main" id="{DC43EEDA-0C15-4261-A84E-D56FB24C87C3}"/>
                </a:ext>
              </a:extLst>
            </p:cNvPr>
            <p:cNvSpPr>
              <a:spLocks noChangeArrowheads="1"/>
            </p:cNvSpPr>
            <p:nvPr/>
          </p:nvSpPr>
          <p:spPr bwMode="auto">
            <a:xfrm>
              <a:off x="7013178"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1" name="AutoShape 11">
              <a:extLst>
                <a:ext uri="{FF2B5EF4-FFF2-40B4-BE49-F238E27FC236}">
                  <a16:creationId xmlns:a16="http://schemas.microsoft.com/office/drawing/2014/main" id="{3F6CB207-5420-4A6F-B7AA-F117323331A7}"/>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grpSp>
        <p:nvGrpSpPr>
          <p:cNvPr id="68" name="71 Grupo">
            <a:extLst>
              <a:ext uri="{FF2B5EF4-FFF2-40B4-BE49-F238E27FC236}">
                <a16:creationId xmlns:a16="http://schemas.microsoft.com/office/drawing/2014/main" id="{7B6F0B29-0DAE-4AB1-9DD4-5BD56189E6BF}"/>
              </a:ext>
            </a:extLst>
          </p:cNvPr>
          <p:cNvGrpSpPr/>
          <p:nvPr/>
        </p:nvGrpSpPr>
        <p:grpSpPr>
          <a:xfrm>
            <a:off x="7084941" y="1297203"/>
            <a:ext cx="935984" cy="315875"/>
            <a:chOff x="7473280" y="765336"/>
            <a:chExt cx="1710118" cy="485022"/>
          </a:xfrm>
        </p:grpSpPr>
        <p:sp>
          <p:nvSpPr>
            <p:cNvPr id="69" name="Text Box 11">
              <a:extLst>
                <a:ext uri="{FF2B5EF4-FFF2-40B4-BE49-F238E27FC236}">
                  <a16:creationId xmlns:a16="http://schemas.microsoft.com/office/drawing/2014/main" id="{60DC0877-B731-4ABB-AA9D-55E008C82200}"/>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70" name="Line 13">
              <a:extLst>
                <a:ext uri="{FF2B5EF4-FFF2-40B4-BE49-F238E27FC236}">
                  <a16:creationId xmlns:a16="http://schemas.microsoft.com/office/drawing/2014/main" id="{873579CD-5EAF-4332-A188-D53FB2B8905A}"/>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71" name="Line 14">
              <a:extLst>
                <a:ext uri="{FF2B5EF4-FFF2-40B4-BE49-F238E27FC236}">
                  <a16:creationId xmlns:a16="http://schemas.microsoft.com/office/drawing/2014/main" id="{B897243F-B630-4FDD-AAB7-C5BE8403B5D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aphicFrame>
        <p:nvGraphicFramePr>
          <p:cNvPr id="123" name="Tabla 122">
            <a:extLst>
              <a:ext uri="{FF2B5EF4-FFF2-40B4-BE49-F238E27FC236}">
                <a16:creationId xmlns:a16="http://schemas.microsoft.com/office/drawing/2014/main" id="{5DC6B595-3A69-4B05-97EB-C77B3F835704}"/>
              </a:ext>
            </a:extLst>
          </p:cNvPr>
          <p:cNvGraphicFramePr>
            <a:graphicFrameLocks noGrp="1"/>
          </p:cNvGraphicFramePr>
          <p:nvPr>
            <p:extLst>
              <p:ext uri="{D42A27DB-BD31-4B8C-83A1-F6EECF244321}">
                <p14:modId xmlns:p14="http://schemas.microsoft.com/office/powerpoint/2010/main" val="1051744360"/>
              </p:ext>
            </p:extLst>
          </p:nvPr>
        </p:nvGraphicFramePr>
        <p:xfrm>
          <a:off x="1121334" y="1683717"/>
          <a:ext cx="6907050" cy="1079916"/>
        </p:xfrm>
        <a:graphic>
          <a:graphicData uri="http://schemas.openxmlformats.org/drawingml/2006/table">
            <a:tbl>
              <a:tblPr firstRow="1" bandRow="1">
                <a:tableStyleId>{5C22544A-7EE6-4342-B048-85BDC9FD1C3A}</a:tableStyleId>
              </a:tblPr>
              <a:tblGrid>
                <a:gridCol w="767450">
                  <a:extLst>
                    <a:ext uri="{9D8B030D-6E8A-4147-A177-3AD203B41FA5}">
                      <a16:colId xmlns:a16="http://schemas.microsoft.com/office/drawing/2014/main" val="1537285031"/>
                    </a:ext>
                  </a:extLst>
                </a:gridCol>
                <a:gridCol w="767450">
                  <a:extLst>
                    <a:ext uri="{9D8B030D-6E8A-4147-A177-3AD203B41FA5}">
                      <a16:colId xmlns:a16="http://schemas.microsoft.com/office/drawing/2014/main" val="2516580053"/>
                    </a:ext>
                  </a:extLst>
                </a:gridCol>
                <a:gridCol w="767450">
                  <a:extLst>
                    <a:ext uri="{9D8B030D-6E8A-4147-A177-3AD203B41FA5}">
                      <a16:colId xmlns:a16="http://schemas.microsoft.com/office/drawing/2014/main" val="446999356"/>
                    </a:ext>
                  </a:extLst>
                </a:gridCol>
                <a:gridCol w="767450">
                  <a:extLst>
                    <a:ext uri="{9D8B030D-6E8A-4147-A177-3AD203B41FA5}">
                      <a16:colId xmlns:a16="http://schemas.microsoft.com/office/drawing/2014/main" val="1608390722"/>
                    </a:ext>
                  </a:extLst>
                </a:gridCol>
                <a:gridCol w="767450">
                  <a:extLst>
                    <a:ext uri="{9D8B030D-6E8A-4147-A177-3AD203B41FA5}">
                      <a16:colId xmlns:a16="http://schemas.microsoft.com/office/drawing/2014/main" val="4006629565"/>
                    </a:ext>
                  </a:extLst>
                </a:gridCol>
                <a:gridCol w="767450">
                  <a:extLst>
                    <a:ext uri="{9D8B030D-6E8A-4147-A177-3AD203B41FA5}">
                      <a16:colId xmlns:a16="http://schemas.microsoft.com/office/drawing/2014/main" val="1689877342"/>
                    </a:ext>
                  </a:extLst>
                </a:gridCol>
                <a:gridCol w="767450">
                  <a:extLst>
                    <a:ext uri="{9D8B030D-6E8A-4147-A177-3AD203B41FA5}">
                      <a16:colId xmlns:a16="http://schemas.microsoft.com/office/drawing/2014/main" val="2601242023"/>
                    </a:ext>
                  </a:extLst>
                </a:gridCol>
                <a:gridCol w="767450">
                  <a:extLst>
                    <a:ext uri="{9D8B030D-6E8A-4147-A177-3AD203B41FA5}">
                      <a16:colId xmlns:a16="http://schemas.microsoft.com/office/drawing/2014/main" val="1983456328"/>
                    </a:ext>
                  </a:extLst>
                </a:gridCol>
                <a:gridCol w="767450">
                  <a:extLst>
                    <a:ext uri="{9D8B030D-6E8A-4147-A177-3AD203B41FA5}">
                      <a16:colId xmlns:a16="http://schemas.microsoft.com/office/drawing/2014/main" val="558792356"/>
                    </a:ext>
                  </a:extLst>
                </a:gridCol>
              </a:tblGrid>
              <a:tr h="410418">
                <a:tc>
                  <a:txBody>
                    <a:bodyPr/>
                    <a:lstStyle/>
                    <a:p>
                      <a:r>
                        <a:rPr lang="en-GB" sz="1100" dirty="0"/>
                        <a:t>Match nº</a:t>
                      </a:r>
                    </a:p>
                  </a:txBody>
                  <a:tcPr anchor="ctr"/>
                </a:tc>
                <a:tc>
                  <a:txBody>
                    <a:bodyPr/>
                    <a:lstStyle/>
                    <a:p>
                      <a:pPr algn="ctr"/>
                      <a:r>
                        <a:rPr lang="en-GB" sz="1100" dirty="0"/>
                        <a:t>1</a:t>
                      </a:r>
                    </a:p>
                  </a:txBody>
                  <a:tcPr anchor="ctr"/>
                </a:tc>
                <a:tc>
                  <a:txBody>
                    <a:bodyPr/>
                    <a:lstStyle/>
                    <a:p>
                      <a:pPr algn="ctr"/>
                      <a:r>
                        <a:rPr lang="en-GB" sz="1100" dirty="0"/>
                        <a:t>2</a:t>
                      </a:r>
                    </a:p>
                  </a:txBody>
                  <a:tcPr anchor="ctr"/>
                </a:tc>
                <a:tc>
                  <a:txBody>
                    <a:bodyPr/>
                    <a:lstStyle/>
                    <a:p>
                      <a:pPr algn="ctr"/>
                      <a:r>
                        <a:rPr lang="en-GB" sz="1100" dirty="0"/>
                        <a:t>3</a:t>
                      </a:r>
                    </a:p>
                  </a:txBody>
                  <a:tcPr anchor="ctr"/>
                </a:tc>
                <a:tc>
                  <a:txBody>
                    <a:bodyPr/>
                    <a:lstStyle/>
                    <a:p>
                      <a:pPr algn="ctr"/>
                      <a:r>
                        <a:rPr lang="en-GB" sz="1100" dirty="0"/>
                        <a:t>4</a:t>
                      </a:r>
                    </a:p>
                  </a:txBody>
                  <a:tcPr anchor="ctr"/>
                </a:tc>
                <a:tc>
                  <a:txBody>
                    <a:bodyPr/>
                    <a:lstStyle/>
                    <a:p>
                      <a:pPr algn="ctr"/>
                      <a:r>
                        <a:rPr lang="en-GB" sz="1100" dirty="0"/>
                        <a:t>5</a:t>
                      </a:r>
                    </a:p>
                  </a:txBody>
                  <a:tcPr anchor="ctr"/>
                </a:tc>
                <a:tc>
                  <a:txBody>
                    <a:bodyPr/>
                    <a:lstStyle/>
                    <a:p>
                      <a:pPr algn="ctr"/>
                      <a:r>
                        <a:rPr lang="en-GB" sz="1100" dirty="0"/>
                        <a:t>6</a:t>
                      </a:r>
                    </a:p>
                  </a:txBody>
                  <a:tcPr anchor="ctr"/>
                </a:tc>
                <a:tc>
                  <a:txBody>
                    <a:bodyPr/>
                    <a:lstStyle/>
                    <a:p>
                      <a:pPr algn="ctr"/>
                      <a:r>
                        <a:rPr lang="en-GB" sz="1100" dirty="0"/>
                        <a:t>7</a:t>
                      </a:r>
                    </a:p>
                  </a:txBody>
                  <a:tcPr anchor="ctr"/>
                </a:tc>
                <a:tc>
                  <a:txBody>
                    <a:bodyPr/>
                    <a:lstStyle/>
                    <a:p>
                      <a:pPr algn="ctr"/>
                      <a:r>
                        <a:rPr lang="en-GB" sz="1100" dirty="0"/>
                        <a:t>8</a:t>
                      </a:r>
                    </a:p>
                  </a:txBody>
                  <a:tcPr anchor="ctr"/>
                </a:tc>
                <a:extLst>
                  <a:ext uri="{0D108BD9-81ED-4DB2-BD59-A6C34878D82A}">
                    <a16:rowId xmlns:a16="http://schemas.microsoft.com/office/drawing/2014/main" val="1573867021"/>
                  </a:ext>
                </a:extLst>
              </a:tr>
              <a:tr h="256382">
                <a:tc>
                  <a:txBody>
                    <a:bodyPr/>
                    <a:lstStyle/>
                    <a:p>
                      <a:r>
                        <a:rPr lang="en-GB" sz="1100" dirty="0"/>
                        <a:t>Player1</a:t>
                      </a:r>
                    </a:p>
                  </a:txBody>
                  <a:tcPr anchor="ctr"/>
                </a:tc>
                <a:tc>
                  <a:txBody>
                    <a:bodyPr/>
                    <a:lstStyle/>
                    <a:p>
                      <a:pPr algn="ctr"/>
                      <a:r>
                        <a:rPr lang="en-GB" sz="1100" dirty="0"/>
                        <a:t>3.2</a:t>
                      </a:r>
                    </a:p>
                  </a:txBody>
                  <a:tcPr anchor="ct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tc>
                <a:tc>
                  <a:txBody>
                    <a:bodyPr/>
                    <a:lstStyle/>
                    <a:p>
                      <a:pPr algn="ctr"/>
                      <a:r>
                        <a:rPr lang="en-GB" sz="1100" dirty="0"/>
                        <a:t>4.5</a:t>
                      </a:r>
                    </a:p>
                  </a:txBody>
                  <a:tcPr anchor="ctr"/>
                </a:tc>
                <a:extLst>
                  <a:ext uri="{0D108BD9-81ED-4DB2-BD59-A6C34878D82A}">
                    <a16:rowId xmlns:a16="http://schemas.microsoft.com/office/drawing/2014/main" val="3417046418"/>
                  </a:ext>
                </a:extLst>
              </a:tr>
              <a:tr h="410418">
                <a:tc>
                  <a:txBody>
                    <a:bodyPr/>
                    <a:lstStyle/>
                    <a:p>
                      <a:r>
                        <a:rPr lang="en-GB" sz="1100" dirty="0"/>
                        <a:t>Player2</a:t>
                      </a:r>
                    </a:p>
                  </a:txBody>
                  <a:tcPr anchor="ctr"/>
                </a:tc>
                <a:tc>
                  <a:txBody>
                    <a:bodyPr/>
                    <a:lstStyle/>
                    <a:p>
                      <a:pPr algn="ctr"/>
                      <a:r>
                        <a:rPr lang="en-GB" sz="1100" dirty="0"/>
                        <a:t>1.2</a:t>
                      </a:r>
                    </a:p>
                  </a:txBody>
                  <a:tcPr anchor="ct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000" dirty="0"/>
                        <a:t>NotPlayed</a:t>
                      </a:r>
                    </a:p>
                  </a:txBody>
                  <a:tcPr anchor="ctr"/>
                </a:tc>
                <a:tc>
                  <a:txBody>
                    <a:bodyPr/>
                    <a:lstStyle/>
                    <a:p>
                      <a:pPr algn="ctr"/>
                      <a:r>
                        <a:rPr lang="en-GB" sz="1100" dirty="0"/>
                        <a:t>6.5</a:t>
                      </a:r>
                    </a:p>
                  </a:txBody>
                  <a:tcPr anchor="ctr"/>
                </a:tc>
                <a:tc>
                  <a:txBody>
                    <a:bodyPr/>
                    <a:lstStyle/>
                    <a:p>
                      <a:pPr algn="ctr"/>
                      <a:r>
                        <a:rPr lang="en-GB" sz="1100" dirty="0"/>
                        <a:t>1.2</a:t>
                      </a:r>
                    </a:p>
                  </a:txBody>
                  <a:tcPr anchor="ctr"/>
                </a:tc>
                <a:tc>
                  <a:txBody>
                    <a:bodyPr/>
                    <a:lstStyle/>
                    <a:p>
                      <a:pPr algn="ctr"/>
                      <a:r>
                        <a:rPr lang="en-GB" sz="1100" dirty="0"/>
                        <a:t>1.2</a:t>
                      </a:r>
                    </a:p>
                  </a:txBody>
                  <a:tcPr anchor="ctr"/>
                </a:tc>
                <a:extLst>
                  <a:ext uri="{0D108BD9-81ED-4DB2-BD59-A6C34878D82A}">
                    <a16:rowId xmlns:a16="http://schemas.microsoft.com/office/drawing/2014/main" val="3921142313"/>
                  </a:ext>
                </a:extLst>
              </a:tr>
            </a:tbl>
          </a:graphicData>
        </a:graphic>
      </p:graphicFrame>
      <p:graphicFrame>
        <p:nvGraphicFramePr>
          <p:cNvPr id="124" name="Tabla 123">
            <a:extLst>
              <a:ext uri="{FF2B5EF4-FFF2-40B4-BE49-F238E27FC236}">
                <a16:creationId xmlns:a16="http://schemas.microsoft.com/office/drawing/2014/main" id="{6573DAA2-A2D8-48E3-B8BA-F036EEF1ABEC}"/>
              </a:ext>
            </a:extLst>
          </p:cNvPr>
          <p:cNvGraphicFramePr>
            <a:graphicFrameLocks noGrp="1"/>
          </p:cNvGraphicFramePr>
          <p:nvPr>
            <p:extLst>
              <p:ext uri="{D42A27DB-BD31-4B8C-83A1-F6EECF244321}">
                <p14:modId xmlns:p14="http://schemas.microsoft.com/office/powerpoint/2010/main" val="2126149745"/>
              </p:ext>
            </p:extLst>
          </p:nvPr>
        </p:nvGraphicFramePr>
        <p:xfrm>
          <a:off x="1121337" y="3140968"/>
          <a:ext cx="6039628" cy="1554480"/>
        </p:xfrm>
        <a:graphic>
          <a:graphicData uri="http://schemas.openxmlformats.org/drawingml/2006/table">
            <a:tbl>
              <a:tblPr firstRow="1" bandRow="1">
                <a:tableStyleId>{93296810-A885-4BE3-A3E7-6D5BEEA58F35}</a:tableStyleId>
              </a:tblPr>
              <a:tblGrid>
                <a:gridCol w="862804">
                  <a:extLst>
                    <a:ext uri="{9D8B030D-6E8A-4147-A177-3AD203B41FA5}">
                      <a16:colId xmlns:a16="http://schemas.microsoft.com/office/drawing/2014/main" val="1053837506"/>
                    </a:ext>
                  </a:extLst>
                </a:gridCol>
                <a:gridCol w="862804">
                  <a:extLst>
                    <a:ext uri="{9D8B030D-6E8A-4147-A177-3AD203B41FA5}">
                      <a16:colId xmlns:a16="http://schemas.microsoft.com/office/drawing/2014/main" val="2644534884"/>
                    </a:ext>
                  </a:extLst>
                </a:gridCol>
                <a:gridCol w="862804">
                  <a:extLst>
                    <a:ext uri="{9D8B030D-6E8A-4147-A177-3AD203B41FA5}">
                      <a16:colId xmlns:a16="http://schemas.microsoft.com/office/drawing/2014/main" val="1918125553"/>
                    </a:ext>
                  </a:extLst>
                </a:gridCol>
                <a:gridCol w="862804">
                  <a:extLst>
                    <a:ext uri="{9D8B030D-6E8A-4147-A177-3AD203B41FA5}">
                      <a16:colId xmlns:a16="http://schemas.microsoft.com/office/drawing/2014/main" val="1539734149"/>
                    </a:ext>
                  </a:extLst>
                </a:gridCol>
                <a:gridCol w="862804">
                  <a:extLst>
                    <a:ext uri="{9D8B030D-6E8A-4147-A177-3AD203B41FA5}">
                      <a16:colId xmlns:a16="http://schemas.microsoft.com/office/drawing/2014/main" val="4064024653"/>
                    </a:ext>
                  </a:extLst>
                </a:gridCol>
                <a:gridCol w="862804">
                  <a:extLst>
                    <a:ext uri="{9D8B030D-6E8A-4147-A177-3AD203B41FA5}">
                      <a16:colId xmlns:a16="http://schemas.microsoft.com/office/drawing/2014/main" val="810997612"/>
                    </a:ext>
                  </a:extLst>
                </a:gridCol>
                <a:gridCol w="862804">
                  <a:extLst>
                    <a:ext uri="{9D8B030D-6E8A-4147-A177-3AD203B41FA5}">
                      <a16:colId xmlns:a16="http://schemas.microsoft.com/office/drawing/2014/main" val="3084474408"/>
                    </a:ext>
                  </a:extLst>
                </a:gridCol>
              </a:tblGrid>
              <a:tr h="251565">
                <a:tc>
                  <a:txBody>
                    <a:bodyPr/>
                    <a:lstStyle/>
                    <a:p>
                      <a:pPr marL="0" algn="l" defTabSz="914400" rtl="0" eaLnBrk="1" latinLnBrk="0" hangingPunct="1"/>
                      <a:r>
                        <a:rPr lang="en-GB" sz="1100" kern="1200" dirty="0"/>
                        <a:t>Match nº</a:t>
                      </a:r>
                      <a:endParaRPr lang="en-GB" sz="1100" b="1" kern="1200" dirty="0">
                        <a:solidFill>
                          <a:schemeClr val="lt1"/>
                        </a:solidFill>
                        <a:latin typeface="+mn-lt"/>
                        <a:ea typeface="+mn-ea"/>
                        <a:cs typeface="+mn-cs"/>
                      </a:endParaRPr>
                    </a:p>
                  </a:txBody>
                  <a:tcPr/>
                </a:tc>
                <a:tc>
                  <a:txBody>
                    <a:bodyPr/>
                    <a:lstStyle/>
                    <a:p>
                      <a:pPr marL="0" algn="ctr" defTabSz="914400" rtl="0" eaLnBrk="1" latinLnBrk="0" hangingPunct="1"/>
                      <a:r>
                        <a:rPr lang="en-GB" sz="1100" kern="1200" dirty="0"/>
                        <a:t>1</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2</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3</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4</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5</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6</a:t>
                      </a:r>
                      <a:endParaRPr lang="en-GB" sz="1100" b="1" kern="1200" dirty="0">
                        <a:solidFill>
                          <a:schemeClr val="lt1"/>
                        </a:solidFill>
                        <a:latin typeface="+mn-lt"/>
                        <a:ea typeface="+mn-ea"/>
                        <a:cs typeface="+mn-cs"/>
                      </a:endParaRPr>
                    </a:p>
                  </a:txBody>
                  <a:tcPr anchor="ctr">
                    <a:solidFill>
                      <a:srgbClr val="FFC000"/>
                    </a:solidFill>
                  </a:tcPr>
                </a:tc>
                <a:extLst>
                  <a:ext uri="{0D108BD9-81ED-4DB2-BD59-A6C34878D82A}">
                    <a16:rowId xmlns:a16="http://schemas.microsoft.com/office/drawing/2014/main" val="2472020667"/>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3.2</a:t>
                      </a:r>
                    </a:p>
                  </a:txBody>
                  <a:tcPr anchor="ct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solidFill>
                      <a:srgbClr val="FFC000"/>
                    </a:solidFill>
                  </a:tcPr>
                </a:tc>
                <a:extLst>
                  <a:ext uri="{0D108BD9-81ED-4DB2-BD59-A6C34878D82A}">
                    <a16:rowId xmlns:a16="http://schemas.microsoft.com/office/drawing/2014/main" val="2936285359"/>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solidFill>
                      <a:srgbClr val="FFC000"/>
                    </a:solidFill>
                  </a:tcPr>
                </a:tc>
                <a:extLst>
                  <a:ext uri="{0D108BD9-81ED-4DB2-BD59-A6C34878D82A}">
                    <a16:rowId xmlns:a16="http://schemas.microsoft.com/office/drawing/2014/main" val="3372079928"/>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tc>
                <a:tc>
                  <a:txBody>
                    <a:bodyPr/>
                    <a:lstStyle/>
                    <a:p>
                      <a:pPr algn="ctr"/>
                      <a:r>
                        <a:rPr lang="en-GB" sz="1100" dirty="0"/>
                        <a:t>4.5</a:t>
                      </a:r>
                    </a:p>
                  </a:txBody>
                  <a:tcPr anchor="ctr">
                    <a:solidFill>
                      <a:srgbClr val="FFC000"/>
                    </a:solidFill>
                  </a:tcPr>
                </a:tc>
                <a:extLst>
                  <a:ext uri="{0D108BD9-81ED-4DB2-BD59-A6C34878D82A}">
                    <a16:rowId xmlns:a16="http://schemas.microsoft.com/office/drawing/2014/main" val="1243011306"/>
                  </a:ext>
                </a:extLst>
              </a:tr>
              <a:tr h="251565">
                <a:tc>
                  <a:txBody>
                    <a:bodyPr/>
                    <a:lstStyle/>
                    <a:p>
                      <a:pPr marL="0" algn="l" defTabSz="914400" rtl="0" eaLnBrk="1" latinLnBrk="0" hangingPunct="1"/>
                      <a:r>
                        <a:rPr lang="en-GB" sz="1100" kern="1200" dirty="0"/>
                        <a:t>Player2</a:t>
                      </a:r>
                      <a:endParaRPr lang="en-GB" sz="1100" kern="1200" dirty="0">
                        <a:solidFill>
                          <a:schemeClr val="dk1"/>
                        </a:solidFill>
                        <a:latin typeface="+mn-lt"/>
                        <a:ea typeface="+mn-ea"/>
                        <a:cs typeface="+mn-cs"/>
                      </a:endParaRPr>
                    </a:p>
                  </a:txBody>
                  <a:tcPr/>
                </a:tc>
                <a:tc>
                  <a:txBody>
                    <a:bodyPr/>
                    <a:lstStyle/>
                    <a:p>
                      <a:pPr algn="ctr"/>
                      <a:r>
                        <a:rPr lang="en-GB" sz="1100" dirty="0"/>
                        <a:t>1.2</a:t>
                      </a:r>
                    </a:p>
                  </a:txBody>
                  <a:tcPr anchor="ct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100" dirty="0"/>
                        <a:t>6.5</a:t>
                      </a:r>
                    </a:p>
                  </a:txBody>
                  <a:tcPr anchor="ctr"/>
                </a:tc>
                <a:tc>
                  <a:txBody>
                    <a:bodyPr/>
                    <a:lstStyle/>
                    <a:p>
                      <a:pPr algn="ctr"/>
                      <a:r>
                        <a:rPr lang="en-GB" sz="1100" dirty="0"/>
                        <a:t>1.2</a:t>
                      </a:r>
                    </a:p>
                  </a:txBody>
                  <a:tcPr anchor="ctr">
                    <a:solidFill>
                      <a:srgbClr val="FFC000"/>
                    </a:solidFill>
                  </a:tcPr>
                </a:tc>
                <a:extLst>
                  <a:ext uri="{0D108BD9-81ED-4DB2-BD59-A6C34878D82A}">
                    <a16:rowId xmlns:a16="http://schemas.microsoft.com/office/drawing/2014/main" val="637677617"/>
                  </a:ext>
                </a:extLst>
              </a:tr>
              <a:tr h="251565">
                <a:tc>
                  <a:txBody>
                    <a:bodyPr/>
                    <a:lstStyle/>
                    <a:p>
                      <a:pPr marL="0" algn="l" defTabSz="914400" rtl="0" eaLnBrk="1" latinLnBrk="0" hangingPunct="1"/>
                      <a:r>
                        <a:rPr lang="en-GB" sz="1100" kern="1200" dirty="0"/>
                        <a:t>Player2</a:t>
                      </a:r>
                      <a:endParaRPr lang="en-GB" sz="1100" kern="1200" dirty="0">
                        <a:solidFill>
                          <a:schemeClr val="dk1"/>
                        </a:solidFill>
                        <a:latin typeface="+mn-lt"/>
                        <a:ea typeface="+mn-ea"/>
                        <a:cs typeface="+mn-cs"/>
                      </a:endParaRPr>
                    </a:p>
                  </a:txBody>
                  <a:tcP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100" dirty="0"/>
                        <a:t>6.5</a:t>
                      </a:r>
                    </a:p>
                  </a:txBody>
                  <a:tcPr anchor="ctr"/>
                </a:tc>
                <a:tc>
                  <a:txBody>
                    <a:bodyPr/>
                    <a:lstStyle/>
                    <a:p>
                      <a:pPr algn="ctr"/>
                      <a:r>
                        <a:rPr lang="en-GB" sz="1100" dirty="0"/>
                        <a:t>1.2</a:t>
                      </a:r>
                    </a:p>
                  </a:txBody>
                  <a:tcPr anchor="ctr"/>
                </a:tc>
                <a:tc>
                  <a:txBody>
                    <a:bodyPr/>
                    <a:lstStyle/>
                    <a:p>
                      <a:pPr algn="ctr"/>
                      <a:r>
                        <a:rPr lang="en-GB" sz="1100" dirty="0"/>
                        <a:t>1.2</a:t>
                      </a:r>
                    </a:p>
                  </a:txBody>
                  <a:tcPr anchor="ctr">
                    <a:solidFill>
                      <a:srgbClr val="FFC000"/>
                    </a:solidFill>
                  </a:tcPr>
                </a:tc>
                <a:extLst>
                  <a:ext uri="{0D108BD9-81ED-4DB2-BD59-A6C34878D82A}">
                    <a16:rowId xmlns:a16="http://schemas.microsoft.com/office/drawing/2014/main" val="3319304773"/>
                  </a:ext>
                </a:extLst>
              </a:tr>
            </a:tbl>
          </a:graphicData>
        </a:graphic>
      </p:graphicFrame>
      <p:cxnSp>
        <p:nvCxnSpPr>
          <p:cNvPr id="125" name="Conector recto 124">
            <a:extLst>
              <a:ext uri="{FF2B5EF4-FFF2-40B4-BE49-F238E27FC236}">
                <a16:creationId xmlns:a16="http://schemas.microsoft.com/office/drawing/2014/main" id="{D342CB0A-3936-47BA-860C-883C4D92FFE6}"/>
              </a:ext>
            </a:extLst>
          </p:cNvPr>
          <p:cNvCxnSpPr/>
          <p:nvPr/>
        </p:nvCxnSpPr>
        <p:spPr>
          <a:xfrm flipH="1">
            <a:off x="382108" y="2003774"/>
            <a:ext cx="739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Conector recto 125">
            <a:extLst>
              <a:ext uri="{FF2B5EF4-FFF2-40B4-BE49-F238E27FC236}">
                <a16:creationId xmlns:a16="http://schemas.microsoft.com/office/drawing/2014/main" id="{2C341027-0548-4EFA-90CA-5538B773BEB7}"/>
              </a:ext>
            </a:extLst>
          </p:cNvPr>
          <p:cNvCxnSpPr>
            <a:cxnSpLocks/>
          </p:cNvCxnSpPr>
          <p:nvPr/>
        </p:nvCxnSpPr>
        <p:spPr>
          <a:xfrm>
            <a:off x="382108" y="2003774"/>
            <a:ext cx="0" cy="1662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cto 126">
            <a:extLst>
              <a:ext uri="{FF2B5EF4-FFF2-40B4-BE49-F238E27FC236}">
                <a16:creationId xmlns:a16="http://schemas.microsoft.com/office/drawing/2014/main" id="{A1C1E5FB-B12B-414A-903E-451E2667D61F}"/>
              </a:ext>
            </a:extLst>
          </p:cNvPr>
          <p:cNvCxnSpPr>
            <a:cxnSpLocks/>
          </p:cNvCxnSpPr>
          <p:nvPr/>
        </p:nvCxnSpPr>
        <p:spPr>
          <a:xfrm flipV="1">
            <a:off x="382108" y="3659287"/>
            <a:ext cx="369614" cy="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cto de flecha 127">
            <a:extLst>
              <a:ext uri="{FF2B5EF4-FFF2-40B4-BE49-F238E27FC236}">
                <a16:creationId xmlns:a16="http://schemas.microsoft.com/office/drawing/2014/main" id="{B557CE24-D5BD-492D-B971-99CED0CB1CAB}"/>
              </a:ext>
            </a:extLst>
          </p:cNvPr>
          <p:cNvCxnSpPr>
            <a:cxnSpLocks/>
          </p:cNvCxnSpPr>
          <p:nvPr/>
        </p:nvCxnSpPr>
        <p:spPr>
          <a:xfrm>
            <a:off x="751722" y="3659286"/>
            <a:ext cx="369614" cy="41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CD334D05-F23F-466D-BA41-947D3EF00E89}"/>
              </a:ext>
            </a:extLst>
          </p:cNvPr>
          <p:cNvCxnSpPr>
            <a:cxnSpLocks/>
          </p:cNvCxnSpPr>
          <p:nvPr/>
        </p:nvCxnSpPr>
        <p:spPr>
          <a:xfrm>
            <a:off x="751722" y="3659286"/>
            <a:ext cx="369612" cy="18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CE825351-CAB3-4174-A7F9-29550EA090A3}"/>
              </a:ext>
            </a:extLst>
          </p:cNvPr>
          <p:cNvCxnSpPr>
            <a:cxnSpLocks/>
          </p:cNvCxnSpPr>
          <p:nvPr/>
        </p:nvCxnSpPr>
        <p:spPr>
          <a:xfrm flipV="1">
            <a:off x="751722" y="3544421"/>
            <a:ext cx="392419" cy="11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CAFC50E3-106F-4104-8C0A-0A4E953E2573}"/>
              </a:ext>
            </a:extLst>
          </p:cNvPr>
          <p:cNvCxnSpPr>
            <a:cxnSpLocks/>
          </p:cNvCxnSpPr>
          <p:nvPr/>
        </p:nvCxnSpPr>
        <p:spPr>
          <a:xfrm flipH="1">
            <a:off x="571295" y="2381374"/>
            <a:ext cx="55004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Conector recto 131">
            <a:extLst>
              <a:ext uri="{FF2B5EF4-FFF2-40B4-BE49-F238E27FC236}">
                <a16:creationId xmlns:a16="http://schemas.microsoft.com/office/drawing/2014/main" id="{11CFB4D2-63C3-425B-AAA1-DA38411DA22D}"/>
              </a:ext>
            </a:extLst>
          </p:cNvPr>
          <p:cNvCxnSpPr>
            <a:cxnSpLocks/>
          </p:cNvCxnSpPr>
          <p:nvPr/>
        </p:nvCxnSpPr>
        <p:spPr>
          <a:xfrm flipH="1">
            <a:off x="562534" y="2381374"/>
            <a:ext cx="8763" cy="181740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Conector recto 132">
            <a:extLst>
              <a:ext uri="{FF2B5EF4-FFF2-40B4-BE49-F238E27FC236}">
                <a16:creationId xmlns:a16="http://schemas.microsoft.com/office/drawing/2014/main" id="{2E7831D9-4152-4680-9E41-22149AFA0696}"/>
              </a:ext>
            </a:extLst>
          </p:cNvPr>
          <p:cNvCxnSpPr>
            <a:cxnSpLocks/>
          </p:cNvCxnSpPr>
          <p:nvPr/>
        </p:nvCxnSpPr>
        <p:spPr>
          <a:xfrm>
            <a:off x="571295" y="4198777"/>
            <a:ext cx="18042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4" name="Conector recto de flecha 133">
            <a:extLst>
              <a:ext uri="{FF2B5EF4-FFF2-40B4-BE49-F238E27FC236}">
                <a16:creationId xmlns:a16="http://schemas.microsoft.com/office/drawing/2014/main" id="{E3194B76-2EE9-42ED-9793-7D910E94962A}"/>
              </a:ext>
            </a:extLst>
          </p:cNvPr>
          <p:cNvCxnSpPr>
            <a:cxnSpLocks/>
          </p:cNvCxnSpPr>
          <p:nvPr/>
        </p:nvCxnSpPr>
        <p:spPr>
          <a:xfrm>
            <a:off x="751722" y="4198777"/>
            <a:ext cx="369614" cy="417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5" name="Conector recto de flecha 134">
            <a:extLst>
              <a:ext uri="{FF2B5EF4-FFF2-40B4-BE49-F238E27FC236}">
                <a16:creationId xmlns:a16="http://schemas.microsoft.com/office/drawing/2014/main" id="{B979AE22-44EE-4140-948A-312B973F4E7F}"/>
              </a:ext>
            </a:extLst>
          </p:cNvPr>
          <p:cNvCxnSpPr>
            <a:cxnSpLocks/>
          </p:cNvCxnSpPr>
          <p:nvPr/>
        </p:nvCxnSpPr>
        <p:spPr>
          <a:xfrm>
            <a:off x="751722" y="4198777"/>
            <a:ext cx="369614" cy="386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6" name="Abrir llave 135">
            <a:extLst>
              <a:ext uri="{FF2B5EF4-FFF2-40B4-BE49-F238E27FC236}">
                <a16:creationId xmlns:a16="http://schemas.microsoft.com/office/drawing/2014/main" id="{86EB0FE6-1FE9-49CF-98F1-5EAA0149CB0E}"/>
              </a:ext>
            </a:extLst>
          </p:cNvPr>
          <p:cNvSpPr/>
          <p:nvPr/>
        </p:nvSpPr>
        <p:spPr>
          <a:xfrm rot="16200000">
            <a:off x="3456689" y="2484607"/>
            <a:ext cx="458952" cy="5084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7" name="Abrir llave 136">
            <a:extLst>
              <a:ext uri="{FF2B5EF4-FFF2-40B4-BE49-F238E27FC236}">
                <a16:creationId xmlns:a16="http://schemas.microsoft.com/office/drawing/2014/main" id="{25B85F93-1F63-40D3-AB6C-3979806AA295}"/>
              </a:ext>
            </a:extLst>
          </p:cNvPr>
          <p:cNvSpPr/>
          <p:nvPr/>
        </p:nvSpPr>
        <p:spPr>
          <a:xfrm rot="16200000">
            <a:off x="6473032" y="4538197"/>
            <a:ext cx="458952" cy="94864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solidFill>
                <a:schemeClr val="accent4"/>
              </a:solidFill>
            </a:endParaRPr>
          </a:p>
        </p:txBody>
      </p:sp>
      <p:sp>
        <p:nvSpPr>
          <p:cNvPr id="138" name="11 Rectángulo redondeado">
            <a:extLst>
              <a:ext uri="{FF2B5EF4-FFF2-40B4-BE49-F238E27FC236}">
                <a16:creationId xmlns:a16="http://schemas.microsoft.com/office/drawing/2014/main" id="{597F52D8-99EB-4FA7-ACCD-7032B68D6DA3}"/>
              </a:ext>
            </a:extLst>
          </p:cNvPr>
          <p:cNvSpPr/>
          <p:nvPr/>
        </p:nvSpPr>
        <p:spPr>
          <a:xfrm>
            <a:off x="2422914" y="5470570"/>
            <a:ext cx="3436474"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400" b="1" dirty="0">
                <a:solidFill>
                  <a:srgbClr val="000000"/>
                </a:solidFill>
                <a:latin typeface="Arial" pitchFamily="34" charset="0"/>
                <a:ea typeface="ＭＳ Ｐゴシック" pitchFamily="34" charset="-128"/>
              </a:rPr>
              <a:t>Estimate parameter values using the previous chosen ARIMA (p,d,q) models to forecast  the 6</a:t>
            </a:r>
            <a:r>
              <a:rPr lang="en-TT" sz="1400" b="1" baseline="30000" dirty="0">
                <a:solidFill>
                  <a:srgbClr val="000000"/>
                </a:solidFill>
                <a:latin typeface="Arial" pitchFamily="34" charset="0"/>
                <a:ea typeface="ＭＳ Ｐゴシック" pitchFamily="34" charset="-128"/>
              </a:rPr>
              <a:t>th</a:t>
            </a:r>
            <a:r>
              <a:rPr lang="en-TT" sz="1400" b="1" dirty="0">
                <a:solidFill>
                  <a:srgbClr val="000000"/>
                </a:solidFill>
                <a:latin typeface="Arial" pitchFamily="34" charset="0"/>
                <a:ea typeface="ＭＳ Ｐゴシック" pitchFamily="34" charset="-128"/>
              </a:rPr>
              <a:t> value</a:t>
            </a:r>
          </a:p>
        </p:txBody>
      </p:sp>
      <p:sp>
        <p:nvSpPr>
          <p:cNvPr id="139" name="11 Rectángulo redondeado">
            <a:extLst>
              <a:ext uri="{FF2B5EF4-FFF2-40B4-BE49-F238E27FC236}">
                <a16:creationId xmlns:a16="http://schemas.microsoft.com/office/drawing/2014/main" id="{40A0FAA0-55AF-4ABF-B930-021290EA3295}"/>
              </a:ext>
            </a:extLst>
          </p:cNvPr>
          <p:cNvSpPr/>
          <p:nvPr/>
        </p:nvSpPr>
        <p:spPr>
          <a:xfrm>
            <a:off x="5971957" y="5470570"/>
            <a:ext cx="1655380"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lvl="1" algn="ctr" defTabSz="684213" eaLnBrk="0" fontAlgn="base" hangingPunct="0">
              <a:spcBef>
                <a:spcPts val="300"/>
              </a:spcBef>
              <a:spcAft>
                <a:spcPts val="600"/>
              </a:spcAft>
              <a:defRPr/>
            </a:pPr>
            <a:r>
              <a:rPr lang="en-TT" sz="1400" b="1" dirty="0">
                <a:solidFill>
                  <a:srgbClr val="000000"/>
                </a:solidFill>
                <a:latin typeface="Arial" pitchFamily="34" charset="0"/>
                <a:ea typeface="ＭＳ Ｐゴシック" pitchFamily="34" charset="-128"/>
              </a:rPr>
              <a:t>Values kept to compare with the forecast</a:t>
            </a:r>
          </a:p>
        </p:txBody>
      </p:sp>
      <p:sp>
        <p:nvSpPr>
          <p:cNvPr id="35" name="Rectangle 1">
            <a:extLst>
              <a:ext uri="{FF2B5EF4-FFF2-40B4-BE49-F238E27FC236}">
                <a16:creationId xmlns:a16="http://schemas.microsoft.com/office/drawing/2014/main" id="{CF326B76-AFFD-4968-9509-35697B8149E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7978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Results- </a:t>
            </a:r>
            <a:r>
              <a:rPr lang="en-CA" sz="1200" b="1" dirty="0" err="1">
                <a:solidFill>
                  <a:srgbClr val="00B0CA"/>
                </a:solidFill>
                <a:ea typeface="ＭＳ Ｐゴシック" pitchFamily="34" charset="-128"/>
              </a:rPr>
              <a:t>Disccusion</a:t>
            </a:r>
            <a:r>
              <a:rPr lang="en-CA" sz="1200" b="1" dirty="0">
                <a:solidFill>
                  <a:srgbClr val="00B0C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97297B26-7C0D-4BD4-BBF6-3FE4AD340D8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54856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52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PLAYER’S VALUATION SEEMS QUITE RANDOM ACROSS THE LEAGUE, AND IN SOME CASES, IT EVEN LOOKS LIKE SOME NOISE ACROSS THE MEAN</a:t>
            </a:r>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a:extLst>
              <a:ext uri="{FF2B5EF4-FFF2-40B4-BE49-F238E27FC236}">
                <a16:creationId xmlns:a16="http://schemas.microsoft.com/office/drawing/2014/main" id="{04C36E41-9437-4486-8607-892B4E99F8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768" y="1311713"/>
            <a:ext cx="5074461" cy="5013567"/>
          </a:xfrm>
          <a:prstGeom prst="rect">
            <a:avLst/>
          </a:prstGeom>
        </p:spPr>
      </p:pic>
      <p:sp>
        <p:nvSpPr>
          <p:cNvPr id="7" name="Rectángulo 6">
            <a:extLst>
              <a:ext uri="{FF2B5EF4-FFF2-40B4-BE49-F238E27FC236}">
                <a16:creationId xmlns:a16="http://schemas.microsoft.com/office/drawing/2014/main" id="{B934E126-F722-4510-9553-D26710B71D51}"/>
              </a:ext>
            </a:extLst>
          </p:cNvPr>
          <p:cNvSpPr/>
          <p:nvPr/>
        </p:nvSpPr>
        <p:spPr>
          <a:xfrm>
            <a:off x="1349776" y="6320353"/>
            <a:ext cx="5074462" cy="276999"/>
          </a:xfrm>
          <a:prstGeom prst="rect">
            <a:avLst/>
          </a:prstGeom>
        </p:spPr>
        <p:txBody>
          <a:bodyPr wrap="square">
            <a:spAutoFit/>
          </a:bodyPr>
          <a:lstStyle/>
          <a:p>
            <a:r>
              <a:rPr lang="en-GB" sz="1200" dirty="0"/>
              <a:t>Figure 5.1: Example of ﬁve players valuation through the regular season</a:t>
            </a:r>
          </a:p>
        </p:txBody>
      </p:sp>
      <p:sp>
        <p:nvSpPr>
          <p:cNvPr id="10" name="Rectangle 1">
            <a:extLst>
              <a:ext uri="{FF2B5EF4-FFF2-40B4-BE49-F238E27FC236}">
                <a16:creationId xmlns:a16="http://schemas.microsoft.com/office/drawing/2014/main" id="{4281751B-D856-4593-BBB1-C9DCA9AD9A0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80621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4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DISTRIBUTIONS OF PLAYER’S PERFORMANCE FOR BOTH SEASONS ARE REALLY SIMILAR</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a:extLst>
              <a:ext uri="{FF2B5EF4-FFF2-40B4-BE49-F238E27FC236}">
                <a16:creationId xmlns:a16="http://schemas.microsoft.com/office/drawing/2014/main" id="{2DD103BE-4739-4091-895A-0871E10A06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343" y="1027647"/>
            <a:ext cx="3648648" cy="3600000"/>
          </a:xfrm>
          <a:prstGeom prst="rect">
            <a:avLst/>
          </a:prstGeom>
        </p:spPr>
      </p:pic>
      <p:pic>
        <p:nvPicPr>
          <p:cNvPr id="10" name="Imagen 9">
            <a:extLst>
              <a:ext uri="{FF2B5EF4-FFF2-40B4-BE49-F238E27FC236}">
                <a16:creationId xmlns:a16="http://schemas.microsoft.com/office/drawing/2014/main" id="{7F3DC236-7CD3-49C2-BC3A-5DCF02E687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4087" y="1027647"/>
            <a:ext cx="3648650" cy="3600000"/>
          </a:xfrm>
          <a:prstGeom prst="rect">
            <a:avLst/>
          </a:prstGeom>
        </p:spPr>
      </p:pic>
      <p:sp>
        <p:nvSpPr>
          <p:cNvPr id="11" name="Rectángulo 10">
            <a:extLst>
              <a:ext uri="{FF2B5EF4-FFF2-40B4-BE49-F238E27FC236}">
                <a16:creationId xmlns:a16="http://schemas.microsoft.com/office/drawing/2014/main" id="{C5AFFBD4-CB9F-4C50-B495-9535A89D8F92}"/>
              </a:ext>
            </a:extLst>
          </p:cNvPr>
          <p:cNvSpPr/>
          <p:nvPr/>
        </p:nvSpPr>
        <p:spPr>
          <a:xfrm>
            <a:off x="953648" y="4602968"/>
            <a:ext cx="3479089" cy="430887"/>
          </a:xfrm>
          <a:prstGeom prst="rect">
            <a:avLst/>
          </a:prstGeom>
        </p:spPr>
        <p:txBody>
          <a:bodyPr wrap="square">
            <a:spAutoFit/>
          </a:bodyPr>
          <a:lstStyle/>
          <a:p>
            <a:r>
              <a:rPr lang="en-GB" sz="1050" dirty="0"/>
              <a:t>a) Histogram distribution of player’s performance values in matches</a:t>
            </a:r>
          </a:p>
        </p:txBody>
      </p:sp>
      <p:sp>
        <p:nvSpPr>
          <p:cNvPr id="12" name="Rectángulo 11">
            <a:extLst>
              <a:ext uri="{FF2B5EF4-FFF2-40B4-BE49-F238E27FC236}">
                <a16:creationId xmlns:a16="http://schemas.microsoft.com/office/drawing/2014/main" id="{8E9FC59D-799D-43A4-A066-473FCAC47EA4}"/>
              </a:ext>
            </a:extLst>
          </p:cNvPr>
          <p:cNvSpPr/>
          <p:nvPr/>
        </p:nvSpPr>
        <p:spPr>
          <a:xfrm>
            <a:off x="4737830" y="4602968"/>
            <a:ext cx="3648648" cy="738664"/>
          </a:xfrm>
          <a:prstGeom prst="rect">
            <a:avLst/>
          </a:prstGeom>
        </p:spPr>
        <p:txBody>
          <a:bodyPr wrap="square">
            <a:spAutoFit/>
          </a:bodyPr>
          <a:lstStyle/>
          <a:p>
            <a:r>
              <a:rPr lang="en-GB" sz="1050" dirty="0"/>
              <a:t>b) Box plot distribution of player’s valuation in matches. The box encloses values from Q1´1.5(Q3´Q1) to Q3+1.5(Q3´Q1),where Q1 and Q3 are the 25% and 75% quantiles respectively</a:t>
            </a:r>
          </a:p>
        </p:txBody>
      </p:sp>
      <p:sp>
        <p:nvSpPr>
          <p:cNvPr id="5" name="Rectángulo 4">
            <a:extLst>
              <a:ext uri="{FF2B5EF4-FFF2-40B4-BE49-F238E27FC236}">
                <a16:creationId xmlns:a16="http://schemas.microsoft.com/office/drawing/2014/main" id="{6C250286-C4FA-499D-BD6A-661BA4A443B8}"/>
              </a:ext>
            </a:extLst>
          </p:cNvPr>
          <p:cNvSpPr/>
          <p:nvPr/>
        </p:nvSpPr>
        <p:spPr>
          <a:xfrm>
            <a:off x="953649" y="5446385"/>
            <a:ext cx="7248342" cy="430887"/>
          </a:xfrm>
          <a:prstGeom prst="rect">
            <a:avLst/>
          </a:prstGeom>
        </p:spPr>
        <p:txBody>
          <a:bodyPr wrap="square">
            <a:spAutoFit/>
          </a:bodyPr>
          <a:lstStyle/>
          <a:p>
            <a:r>
              <a:rPr lang="en-GB" sz="1100" dirty="0"/>
              <a:t> Figure 5.2: Distribution of the 99.8% player’s performance values in matches during regular seasons 2007-2008 and 2008-2009 per metric (excluding 0.01% tails). </a:t>
            </a:r>
          </a:p>
        </p:txBody>
      </p:sp>
      <p:sp>
        <p:nvSpPr>
          <p:cNvPr id="13" name="Rectangle 1">
            <a:extLst>
              <a:ext uri="{FF2B5EF4-FFF2-40B4-BE49-F238E27FC236}">
                <a16:creationId xmlns:a16="http://schemas.microsoft.com/office/drawing/2014/main" id="{16AF8F1C-9CBD-4CB1-B77F-13E85E17E03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466914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6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PLAYERS’ RANGE OF PERFORMANCE THROUGH SEASON IS QUITE STABLE</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a:extLst>
              <a:ext uri="{FF2B5EF4-FFF2-40B4-BE49-F238E27FC236}">
                <a16:creationId xmlns:a16="http://schemas.microsoft.com/office/drawing/2014/main" id="{D1D29D46-F5AA-4DCD-B26F-C4F076DFF1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4310" y="980729"/>
            <a:ext cx="5181656" cy="5112568"/>
          </a:xfrm>
          <a:prstGeom prst="rect">
            <a:avLst/>
          </a:prstGeom>
        </p:spPr>
      </p:pic>
      <p:sp>
        <p:nvSpPr>
          <p:cNvPr id="5" name="Rectángulo 4">
            <a:extLst>
              <a:ext uri="{FF2B5EF4-FFF2-40B4-BE49-F238E27FC236}">
                <a16:creationId xmlns:a16="http://schemas.microsoft.com/office/drawing/2014/main" id="{33DAAFF1-A198-4025-A20A-647F82D7FB31}"/>
              </a:ext>
            </a:extLst>
          </p:cNvPr>
          <p:cNvSpPr/>
          <p:nvPr/>
        </p:nvSpPr>
        <p:spPr>
          <a:xfrm>
            <a:off x="1976522" y="6022449"/>
            <a:ext cx="5181656" cy="430887"/>
          </a:xfrm>
          <a:prstGeom prst="rect">
            <a:avLst/>
          </a:prstGeom>
        </p:spPr>
        <p:txBody>
          <a:bodyPr wrap="square">
            <a:spAutoFit/>
          </a:bodyPr>
          <a:lstStyle/>
          <a:p>
            <a:r>
              <a:rPr lang="en-GB" sz="1100" dirty="0"/>
              <a:t>Figure 5.3: Quantile analysis of players’ valuation in matches during regular seasons 20072008 and 2008-2009.</a:t>
            </a:r>
          </a:p>
        </p:txBody>
      </p:sp>
      <p:sp>
        <p:nvSpPr>
          <p:cNvPr id="10" name="Rectangle 1">
            <a:extLst>
              <a:ext uri="{FF2B5EF4-FFF2-40B4-BE49-F238E27FC236}">
                <a16:creationId xmlns:a16="http://schemas.microsoft.com/office/drawing/2014/main" id="{5F695F0E-84A1-4535-A8FC-10E961C6460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541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6">
            <a:extLst>
              <a:ext uri="{FF2B5EF4-FFF2-40B4-BE49-F238E27FC236}">
                <a16:creationId xmlns:a16="http://schemas.microsoft.com/office/drawing/2014/main" id="{E4C1E77E-FBDD-470B-8D17-E272F8895599}"/>
              </a:ext>
            </a:extLst>
          </p:cNvPr>
          <p:cNvSpPr txBox="1">
            <a:spLocks noChangeArrowheads="1"/>
          </p:cNvSpPr>
          <p:nvPr/>
        </p:nvSpPr>
        <p:spPr bwMode="auto">
          <a:xfrm>
            <a:off x="5026484" y="2067264"/>
            <a:ext cx="3889656" cy="69207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player who occasioned it will sit in the penalty box for 2,4 or 5 minutes. </a:t>
            </a:r>
          </a:p>
          <a:p>
            <a:pPr marL="539750" lvl="1" indent="-171450" algn="just">
              <a:spcBef>
                <a:spcPts val="0"/>
              </a:spcBef>
              <a:buFont typeface="Wingdings" panose="05000000000000000000" pitchFamily="2" charset="2"/>
              <a:buChar char="§"/>
            </a:pPr>
            <a:r>
              <a:rPr lang="en-US" altLang="es-ES_tradnl" sz="1200" b="1" dirty="0">
                <a:solidFill>
                  <a:schemeClr val="tx1"/>
                </a:solidFill>
              </a:rPr>
              <a:t>Manpower Differential (MD) </a:t>
            </a:r>
            <a:r>
              <a:rPr lang="en-US" altLang="es-ES_tradnl" sz="1200" dirty="0">
                <a:solidFill>
                  <a:schemeClr val="tx1"/>
                </a:solidFill>
              </a:rPr>
              <a:t>between teams</a:t>
            </a: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7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sp>
        <p:nvSpPr>
          <p:cNvPr id="12" name="Text Box 16">
            <a:extLst>
              <a:ext uri="{FF2B5EF4-FFF2-40B4-BE49-F238E27FC236}">
                <a16:creationId xmlns:a16="http://schemas.microsoft.com/office/drawing/2014/main" id="{C461C018-1BBF-4D7B-840F-9383F08FBCF4}"/>
              </a:ext>
            </a:extLst>
          </p:cNvPr>
          <p:cNvSpPr txBox="1">
            <a:spLocks noChangeArrowheads="1"/>
          </p:cNvSpPr>
          <p:nvPr/>
        </p:nvSpPr>
        <p:spPr bwMode="auto">
          <a:xfrm>
            <a:off x="4134327" y="1197257"/>
            <a:ext cx="4781813" cy="77279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 Two-team team sport played on an ice rink with 5 players plus a goalkeeper each team which</a:t>
            </a:r>
            <a:r>
              <a:rPr lang="en-US" altLang="es-ES_tradnl" sz="1200" dirty="0"/>
              <a:t> objective is to score more goals than the opponent</a:t>
            </a:r>
            <a:r>
              <a:rPr lang="en-US" altLang="es-ES_tradnl" sz="1200" b="0" dirty="0"/>
              <a:t> in 3 periods of 20 minutes.</a:t>
            </a:r>
            <a:endParaRPr lang="en-PH" altLang="es-ES_tradnl" sz="1200" b="0" dirty="0"/>
          </a:p>
        </p:txBody>
      </p:sp>
      <p:sp>
        <p:nvSpPr>
          <p:cNvPr id="15" name="21 Pentágono">
            <a:extLst>
              <a:ext uri="{FF2B5EF4-FFF2-40B4-BE49-F238E27FC236}">
                <a16:creationId xmlns:a16="http://schemas.microsoft.com/office/drawing/2014/main" id="{CE889C59-D1E2-4520-AF49-1F86F9D4774E}"/>
              </a:ext>
            </a:extLst>
          </p:cNvPr>
          <p:cNvSpPr/>
          <p:nvPr/>
        </p:nvSpPr>
        <p:spPr>
          <a:xfrm>
            <a:off x="3249229" y="1197257"/>
            <a:ext cx="818715" cy="772790"/>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16" name="21 Pentágono">
            <a:extLst>
              <a:ext uri="{FF2B5EF4-FFF2-40B4-BE49-F238E27FC236}">
                <a16:creationId xmlns:a16="http://schemas.microsoft.com/office/drawing/2014/main" id="{36109A10-BCEE-4D58-B2E2-0D37747497BB}"/>
              </a:ext>
            </a:extLst>
          </p:cNvPr>
          <p:cNvSpPr/>
          <p:nvPr/>
        </p:nvSpPr>
        <p:spPr>
          <a:xfrm>
            <a:off x="3249229" y="2067263"/>
            <a:ext cx="818715" cy="4026033"/>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events</a:t>
            </a:r>
          </a:p>
        </p:txBody>
      </p:sp>
      <p:sp>
        <p:nvSpPr>
          <p:cNvPr id="2" name="Rectángulo 1">
            <a:extLst>
              <a:ext uri="{FF2B5EF4-FFF2-40B4-BE49-F238E27FC236}">
                <a16:creationId xmlns:a16="http://schemas.microsoft.com/office/drawing/2014/main" id="{1E6CA403-65F1-424A-8B12-2C3235ED1292}"/>
              </a:ext>
            </a:extLst>
          </p:cNvPr>
          <p:cNvSpPr/>
          <p:nvPr/>
        </p:nvSpPr>
        <p:spPr bwMode="auto">
          <a:xfrm>
            <a:off x="2771800" y="1197255"/>
            <a:ext cx="411045" cy="49129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Ice hockey</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4201925" y="2067263"/>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4201925" y="2898509"/>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4201925" y="3729755"/>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Giveaway</a:t>
            </a:r>
          </a:p>
        </p:txBody>
      </p:sp>
      <p:sp>
        <p:nvSpPr>
          <p:cNvPr id="21" name="21 Pentágono">
            <a:extLst>
              <a:ext uri="{FF2B5EF4-FFF2-40B4-BE49-F238E27FC236}">
                <a16:creationId xmlns:a16="http://schemas.microsoft.com/office/drawing/2014/main" id="{CDA96BAC-9A64-4F64-B7DA-92960A9CD78D}"/>
              </a:ext>
            </a:extLst>
          </p:cNvPr>
          <p:cNvSpPr/>
          <p:nvPr/>
        </p:nvSpPr>
        <p:spPr>
          <a:xfrm>
            <a:off x="4201925" y="4565488"/>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4201925" y="5401221"/>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Others</a:t>
            </a:r>
          </a:p>
        </p:txBody>
      </p:sp>
      <p:sp>
        <p:nvSpPr>
          <p:cNvPr id="23" name="Text Box 16">
            <a:extLst>
              <a:ext uri="{FF2B5EF4-FFF2-40B4-BE49-F238E27FC236}">
                <a16:creationId xmlns:a16="http://schemas.microsoft.com/office/drawing/2014/main" id="{7385A856-6988-4A54-8222-F255A2985B55}"/>
              </a:ext>
            </a:extLst>
          </p:cNvPr>
          <p:cNvSpPr txBox="1">
            <a:spLocks noChangeArrowheads="1"/>
          </p:cNvSpPr>
          <p:nvPr/>
        </p:nvSpPr>
        <p:spPr bwMode="auto">
          <a:xfrm>
            <a:off x="5026484" y="2879966"/>
            <a:ext cx="3889656" cy="7106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One player from each team stands at the face-off spot (see below) to await the drop of the puck</a:t>
            </a:r>
          </a:p>
        </p:txBody>
      </p:sp>
      <p:sp>
        <p:nvSpPr>
          <p:cNvPr id="24" name="Text Box 16">
            <a:extLst>
              <a:ext uri="{FF2B5EF4-FFF2-40B4-BE49-F238E27FC236}">
                <a16:creationId xmlns:a16="http://schemas.microsoft.com/office/drawing/2014/main" id="{04C20D9F-5826-4243-9EFD-DEA002F8A80B}"/>
              </a:ext>
            </a:extLst>
          </p:cNvPr>
          <p:cNvSpPr txBox="1">
            <a:spLocks noChangeArrowheads="1"/>
          </p:cNvSpPr>
          <p:nvPr/>
        </p:nvSpPr>
        <p:spPr bwMode="auto">
          <a:xfrm>
            <a:off x="5026484" y="3711213"/>
            <a:ext cx="3889656" cy="71061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sz="1200" b="0" dirty="0"/>
              <a:t>Turnover: when the offensive player with the puck gets hit or makes a play (e.g. a pass) that causes their team to lose possession</a:t>
            </a:r>
            <a:endParaRPr lang="en-US" altLang="es-ES_tradnl" sz="1200" dirty="0"/>
          </a:p>
        </p:txBody>
      </p:sp>
      <p:sp>
        <p:nvSpPr>
          <p:cNvPr id="25" name="Text Box 16">
            <a:extLst>
              <a:ext uri="{FF2B5EF4-FFF2-40B4-BE49-F238E27FC236}">
                <a16:creationId xmlns:a16="http://schemas.microsoft.com/office/drawing/2014/main" id="{00A1D45D-E82F-4EED-848A-722FDDE6EA95}"/>
              </a:ext>
            </a:extLst>
          </p:cNvPr>
          <p:cNvSpPr txBox="1">
            <a:spLocks noChangeArrowheads="1"/>
          </p:cNvSpPr>
          <p:nvPr/>
        </p:nvSpPr>
        <p:spPr bwMode="auto">
          <a:xfrm>
            <a:off x="5026484" y="4553585"/>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same as a give away event seen from the point of view of the player that takes the puck</a:t>
            </a:r>
            <a:endParaRPr lang="en-US" altLang="es-ES_tradnl" sz="1200" dirty="0"/>
          </a:p>
        </p:txBody>
      </p:sp>
      <p:sp>
        <p:nvSpPr>
          <p:cNvPr id="26" name="Text Box 16">
            <a:extLst>
              <a:ext uri="{FF2B5EF4-FFF2-40B4-BE49-F238E27FC236}">
                <a16:creationId xmlns:a16="http://schemas.microsoft.com/office/drawing/2014/main" id="{2988125E-65EA-433E-97E1-8BFE8B51E4A7}"/>
              </a:ext>
            </a:extLst>
          </p:cNvPr>
          <p:cNvSpPr txBox="1">
            <a:spLocks noChangeArrowheads="1"/>
          </p:cNvSpPr>
          <p:nvPr/>
        </p:nvSpPr>
        <p:spPr bwMode="auto">
          <a:xfrm>
            <a:off x="5026484" y="5401220"/>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Icing, hit, missed shot, shot, goal, …</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
        <p:nvSpPr>
          <p:cNvPr id="28" name="Rectangle 1">
            <a:extLst>
              <a:ext uri="{FF2B5EF4-FFF2-40B4-BE49-F238E27FC236}">
                <a16:creationId xmlns:a16="http://schemas.microsoft.com/office/drawing/2014/main" id="{CC013FCA-2FC5-4629-88C5-9409CFE86E79}"/>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23504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61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SOME LINEAR DEPENDENCE BETWEEN THE DIRECT, COLLECTIVE  AND THE POINTS METRICS PER GAME PLAYED ON SALARY</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magen 9">
            <a:extLst>
              <a:ext uri="{FF2B5EF4-FFF2-40B4-BE49-F238E27FC236}">
                <a16:creationId xmlns:a16="http://schemas.microsoft.com/office/drawing/2014/main" id="{206BD06E-CA06-4DA4-B354-B33959FDBF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83767" y="1356375"/>
            <a:ext cx="5544243" cy="4662709"/>
          </a:xfrm>
          <a:prstGeom prst="rect">
            <a:avLst/>
          </a:prstGeom>
        </p:spPr>
      </p:pic>
      <p:sp>
        <p:nvSpPr>
          <p:cNvPr id="9" name="126 Rectángulo">
            <a:extLst>
              <a:ext uri="{FF2B5EF4-FFF2-40B4-BE49-F238E27FC236}">
                <a16:creationId xmlns:a16="http://schemas.microsoft.com/office/drawing/2014/main" id="{2F31635C-7324-4FB6-B61D-2FF8A5D15FF1}"/>
              </a:ext>
            </a:extLst>
          </p:cNvPr>
          <p:cNvSpPr/>
          <p:nvPr/>
        </p:nvSpPr>
        <p:spPr>
          <a:xfrm>
            <a:off x="2483767" y="1309927"/>
            <a:ext cx="3384376" cy="914874"/>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1" name="Rectangle 13">
            <a:extLst>
              <a:ext uri="{FF2B5EF4-FFF2-40B4-BE49-F238E27FC236}">
                <a16:creationId xmlns:a16="http://schemas.microsoft.com/office/drawing/2014/main" id="{D83DBAA4-E996-4249-8658-D2B7CE7CF5A9}"/>
              </a:ext>
            </a:extLst>
          </p:cNvPr>
          <p:cNvSpPr/>
          <p:nvPr/>
        </p:nvSpPr>
        <p:spPr bwMode="auto">
          <a:xfrm>
            <a:off x="886207" y="2141643"/>
            <a:ext cx="1562781" cy="44478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rPr>
              <a:t>Seems there is linear dependence</a:t>
            </a:r>
          </a:p>
        </p:txBody>
      </p:sp>
      <p:sp>
        <p:nvSpPr>
          <p:cNvPr id="14" name="126 Rectángulo">
            <a:extLst>
              <a:ext uri="{FF2B5EF4-FFF2-40B4-BE49-F238E27FC236}">
                <a16:creationId xmlns:a16="http://schemas.microsoft.com/office/drawing/2014/main" id="{B55ADA7D-6194-4E2C-B81B-9663FC535B81}"/>
              </a:ext>
            </a:extLst>
          </p:cNvPr>
          <p:cNvSpPr/>
          <p:nvPr/>
        </p:nvSpPr>
        <p:spPr>
          <a:xfrm>
            <a:off x="2483767" y="2224800"/>
            <a:ext cx="3384376" cy="847776"/>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5" name="126 Rectángulo">
            <a:extLst>
              <a:ext uri="{FF2B5EF4-FFF2-40B4-BE49-F238E27FC236}">
                <a16:creationId xmlns:a16="http://schemas.microsoft.com/office/drawing/2014/main" id="{75B20CF7-04E3-4982-A659-05C6DA104BD1}"/>
              </a:ext>
            </a:extLst>
          </p:cNvPr>
          <p:cNvSpPr/>
          <p:nvPr/>
        </p:nvSpPr>
        <p:spPr>
          <a:xfrm>
            <a:off x="2483766" y="5021083"/>
            <a:ext cx="3384377" cy="847776"/>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5" name="Rectángulo 4">
            <a:extLst>
              <a:ext uri="{FF2B5EF4-FFF2-40B4-BE49-F238E27FC236}">
                <a16:creationId xmlns:a16="http://schemas.microsoft.com/office/drawing/2014/main" id="{9445C7D1-363B-452C-A652-E1D645D00E80}"/>
              </a:ext>
            </a:extLst>
          </p:cNvPr>
          <p:cNvSpPr/>
          <p:nvPr/>
        </p:nvSpPr>
        <p:spPr>
          <a:xfrm>
            <a:off x="2736304" y="5962452"/>
            <a:ext cx="4788024" cy="430887"/>
          </a:xfrm>
          <a:prstGeom prst="rect">
            <a:avLst/>
          </a:prstGeom>
        </p:spPr>
        <p:txBody>
          <a:bodyPr wrap="square">
            <a:spAutoFit/>
          </a:bodyPr>
          <a:lstStyle/>
          <a:p>
            <a:r>
              <a:rPr lang="en-GB" sz="1100" dirty="0"/>
              <a:t>Figure 5.4: Dependence between players’ valuation metrics on salary (Valuation„ Salary) based on players general position.</a:t>
            </a:r>
          </a:p>
        </p:txBody>
      </p:sp>
      <p:sp>
        <p:nvSpPr>
          <p:cNvPr id="16" name="Rectangle 1">
            <a:extLst>
              <a:ext uri="{FF2B5EF4-FFF2-40B4-BE49-F238E27FC236}">
                <a16:creationId xmlns:a16="http://schemas.microsoft.com/office/drawing/2014/main" id="{30C6AA6E-443F-4ED8-BB2F-6C105C669CF6}"/>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69448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TOP 10 PLAYERS PERFORMANCE FOR EACH METRIC (I)</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7665078F-51CC-4A39-AA66-2C38F9265A55}"/>
              </a:ext>
            </a:extLst>
          </p:cNvPr>
          <p:cNvPicPr>
            <a:picLocks noChangeAspect="1"/>
          </p:cNvPicPr>
          <p:nvPr/>
        </p:nvPicPr>
        <p:blipFill>
          <a:blip r:embed="rId9"/>
          <a:stretch>
            <a:fillRect/>
          </a:stretch>
        </p:blipFill>
        <p:spPr>
          <a:xfrm>
            <a:off x="163865" y="1397371"/>
            <a:ext cx="4320000" cy="2086834"/>
          </a:xfrm>
          <a:prstGeom prst="rect">
            <a:avLst/>
          </a:prstGeom>
        </p:spPr>
      </p:pic>
      <p:pic>
        <p:nvPicPr>
          <p:cNvPr id="6" name="Imagen 5">
            <a:extLst>
              <a:ext uri="{FF2B5EF4-FFF2-40B4-BE49-F238E27FC236}">
                <a16:creationId xmlns:a16="http://schemas.microsoft.com/office/drawing/2014/main" id="{E74FB7C3-70B8-44F5-88C3-72303D78B509}"/>
              </a:ext>
            </a:extLst>
          </p:cNvPr>
          <p:cNvPicPr>
            <a:picLocks noChangeAspect="1"/>
          </p:cNvPicPr>
          <p:nvPr/>
        </p:nvPicPr>
        <p:blipFill>
          <a:blip r:embed="rId10"/>
          <a:stretch>
            <a:fillRect/>
          </a:stretch>
        </p:blipFill>
        <p:spPr>
          <a:xfrm>
            <a:off x="201434" y="3907404"/>
            <a:ext cx="4320000" cy="2072093"/>
          </a:xfrm>
          <a:prstGeom prst="rect">
            <a:avLst/>
          </a:prstGeom>
        </p:spPr>
      </p:pic>
      <p:pic>
        <p:nvPicPr>
          <p:cNvPr id="7" name="Imagen 6">
            <a:extLst>
              <a:ext uri="{FF2B5EF4-FFF2-40B4-BE49-F238E27FC236}">
                <a16:creationId xmlns:a16="http://schemas.microsoft.com/office/drawing/2014/main" id="{459B3846-4480-41A3-BB0B-E2D23F4D97DE}"/>
              </a:ext>
            </a:extLst>
          </p:cNvPr>
          <p:cNvPicPr>
            <a:picLocks noChangeAspect="1"/>
          </p:cNvPicPr>
          <p:nvPr/>
        </p:nvPicPr>
        <p:blipFill>
          <a:blip r:embed="rId11"/>
          <a:stretch>
            <a:fillRect/>
          </a:stretch>
        </p:blipFill>
        <p:spPr>
          <a:xfrm>
            <a:off x="4572000" y="1397371"/>
            <a:ext cx="4320000" cy="2093632"/>
          </a:xfrm>
          <a:prstGeom prst="rect">
            <a:avLst/>
          </a:prstGeom>
        </p:spPr>
      </p:pic>
      <p:pic>
        <p:nvPicPr>
          <p:cNvPr id="9" name="Imagen 8">
            <a:extLst>
              <a:ext uri="{FF2B5EF4-FFF2-40B4-BE49-F238E27FC236}">
                <a16:creationId xmlns:a16="http://schemas.microsoft.com/office/drawing/2014/main" id="{A2426F28-AFA5-4726-8E16-D55F0B05A617}"/>
              </a:ext>
            </a:extLst>
          </p:cNvPr>
          <p:cNvPicPr>
            <a:picLocks noChangeAspect="1"/>
          </p:cNvPicPr>
          <p:nvPr/>
        </p:nvPicPr>
        <p:blipFill>
          <a:blip r:embed="rId12"/>
          <a:stretch>
            <a:fillRect/>
          </a:stretch>
        </p:blipFill>
        <p:spPr>
          <a:xfrm>
            <a:off x="4609325" y="3907404"/>
            <a:ext cx="4320000" cy="2404068"/>
          </a:xfrm>
          <a:prstGeom prst="rect">
            <a:avLst/>
          </a:prstGeom>
        </p:spPr>
      </p:pic>
      <p:sp>
        <p:nvSpPr>
          <p:cNvPr id="12" name="Rectangle 1">
            <a:extLst>
              <a:ext uri="{FF2B5EF4-FFF2-40B4-BE49-F238E27FC236}">
                <a16:creationId xmlns:a16="http://schemas.microsoft.com/office/drawing/2014/main" id="{E6CD4739-2DA0-4AB9-8840-5B2EE5DA5220}"/>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03837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91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TOP 10 PLAYERS PERFORMANCE FOR EACH METRIC (II)</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magen 9">
            <a:extLst>
              <a:ext uri="{FF2B5EF4-FFF2-40B4-BE49-F238E27FC236}">
                <a16:creationId xmlns:a16="http://schemas.microsoft.com/office/drawing/2014/main" id="{62408C14-33BC-4C81-B93F-0BDD84A0CA39}"/>
              </a:ext>
            </a:extLst>
          </p:cNvPr>
          <p:cNvPicPr>
            <a:picLocks noChangeAspect="1"/>
          </p:cNvPicPr>
          <p:nvPr/>
        </p:nvPicPr>
        <p:blipFill>
          <a:blip r:embed="rId9"/>
          <a:stretch>
            <a:fillRect/>
          </a:stretch>
        </p:blipFill>
        <p:spPr>
          <a:xfrm>
            <a:off x="1354482" y="1038317"/>
            <a:ext cx="6200336" cy="3484414"/>
          </a:xfrm>
          <a:prstGeom prst="rect">
            <a:avLst/>
          </a:prstGeom>
        </p:spPr>
      </p:pic>
      <p:sp>
        <p:nvSpPr>
          <p:cNvPr id="9" name="Rectangle 1">
            <a:extLst>
              <a:ext uri="{FF2B5EF4-FFF2-40B4-BE49-F238E27FC236}">
                <a16:creationId xmlns:a16="http://schemas.microsoft.com/office/drawing/2014/main" id="{1D240B6E-E7FB-4BCB-92C8-AB343508CA2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21062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9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ARIMA (0,0,0)  IS THE MOST FREQUENT MODEL, NOT MATTERING THE POSITION OF A PLAYER NEITHER THE METRIC</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314A6D17-044F-4264-A0E6-E4CA300118FB}"/>
              </a:ext>
            </a:extLst>
          </p:cNvPr>
          <p:cNvPicPr>
            <a:picLocks noChangeAspect="1"/>
          </p:cNvPicPr>
          <p:nvPr/>
        </p:nvPicPr>
        <p:blipFill>
          <a:blip r:embed="rId9"/>
          <a:stretch>
            <a:fillRect/>
          </a:stretch>
        </p:blipFill>
        <p:spPr>
          <a:xfrm>
            <a:off x="925896" y="1331796"/>
            <a:ext cx="6705600" cy="3600450"/>
          </a:xfrm>
          <a:prstGeom prst="rect">
            <a:avLst/>
          </a:prstGeom>
        </p:spPr>
      </p:pic>
      <p:sp>
        <p:nvSpPr>
          <p:cNvPr id="9" name="Rectangle 1">
            <a:extLst>
              <a:ext uri="{FF2B5EF4-FFF2-40B4-BE49-F238E27FC236}">
                <a16:creationId xmlns:a16="http://schemas.microsoft.com/office/drawing/2014/main" id="{65F1BFCC-A8CC-4D9E-90E2-F023E48754F8}"/>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399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8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ARIMA (0,0,0)  IS THE MOST FREQUENT MODEL NO MATTER THE Nº OF MATCHES OR THE POSITION OF A PLAYER</a:t>
            </a:r>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n 8">
            <a:extLst>
              <a:ext uri="{FF2B5EF4-FFF2-40B4-BE49-F238E27FC236}">
                <a16:creationId xmlns:a16="http://schemas.microsoft.com/office/drawing/2014/main" id="{E76C164C-1591-4BCA-80BA-6754EEAC33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943" y="1196752"/>
            <a:ext cx="4106857" cy="3453866"/>
          </a:xfrm>
          <a:prstGeom prst="rect">
            <a:avLst/>
          </a:prstGeom>
        </p:spPr>
      </p:pic>
      <p:pic>
        <p:nvPicPr>
          <p:cNvPr id="11" name="Imagen 10">
            <a:extLst>
              <a:ext uri="{FF2B5EF4-FFF2-40B4-BE49-F238E27FC236}">
                <a16:creationId xmlns:a16="http://schemas.microsoft.com/office/drawing/2014/main" id="{E47BA356-BBC5-4FBE-B99E-A055D213E1D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11894" y="1196752"/>
            <a:ext cx="4002015" cy="3365695"/>
          </a:xfrm>
          <a:prstGeom prst="rect">
            <a:avLst/>
          </a:prstGeom>
        </p:spPr>
      </p:pic>
      <p:sp>
        <p:nvSpPr>
          <p:cNvPr id="12" name="Rectángulo 11">
            <a:extLst>
              <a:ext uri="{FF2B5EF4-FFF2-40B4-BE49-F238E27FC236}">
                <a16:creationId xmlns:a16="http://schemas.microsoft.com/office/drawing/2014/main" id="{1E25F90B-86EB-4AC6-AFA7-65E27F5FF7FA}"/>
              </a:ext>
            </a:extLst>
          </p:cNvPr>
          <p:cNvSpPr/>
          <p:nvPr/>
        </p:nvSpPr>
        <p:spPr>
          <a:xfrm>
            <a:off x="611560" y="4718005"/>
            <a:ext cx="3960440" cy="430887"/>
          </a:xfrm>
          <a:prstGeom prst="rect">
            <a:avLst/>
          </a:prstGeom>
        </p:spPr>
        <p:txBody>
          <a:bodyPr wrap="square">
            <a:spAutoFit/>
          </a:bodyPr>
          <a:lstStyle/>
          <a:p>
            <a:r>
              <a:rPr lang="en-GB" sz="1050" dirty="0"/>
              <a:t>a) Histogram distribution of the 98% most frequent </a:t>
            </a:r>
            <a:r>
              <a:rPr lang="en-GB" sz="1050" dirty="0" err="1"/>
              <a:t>arima</a:t>
            </a:r>
            <a:r>
              <a:rPr lang="en-GB" sz="1050" dirty="0"/>
              <a:t> models by position and metric.</a:t>
            </a:r>
          </a:p>
        </p:txBody>
      </p:sp>
      <p:sp>
        <p:nvSpPr>
          <p:cNvPr id="13" name="Rectángulo 12">
            <a:extLst>
              <a:ext uri="{FF2B5EF4-FFF2-40B4-BE49-F238E27FC236}">
                <a16:creationId xmlns:a16="http://schemas.microsoft.com/office/drawing/2014/main" id="{207B97CC-A042-4C30-BF8A-E67711D020D2}"/>
              </a:ext>
            </a:extLst>
          </p:cNvPr>
          <p:cNvSpPr/>
          <p:nvPr/>
        </p:nvSpPr>
        <p:spPr>
          <a:xfrm>
            <a:off x="4737830" y="4718005"/>
            <a:ext cx="4080733" cy="430887"/>
          </a:xfrm>
          <a:prstGeom prst="rect">
            <a:avLst/>
          </a:prstGeom>
        </p:spPr>
        <p:txBody>
          <a:bodyPr wrap="square">
            <a:spAutoFit/>
          </a:bodyPr>
          <a:lstStyle/>
          <a:p>
            <a:r>
              <a:rPr lang="en-GB" sz="1050" dirty="0"/>
              <a:t>b) Histogram distribution of the 98% most frequent </a:t>
            </a:r>
            <a:r>
              <a:rPr lang="en-GB" sz="1050" dirty="0" err="1"/>
              <a:t>arima</a:t>
            </a:r>
            <a:r>
              <a:rPr lang="en-GB" sz="1050" dirty="0"/>
              <a:t> models by range and metric.</a:t>
            </a:r>
          </a:p>
        </p:txBody>
      </p:sp>
      <p:sp>
        <p:nvSpPr>
          <p:cNvPr id="5" name="Rectángulo 4">
            <a:extLst>
              <a:ext uri="{FF2B5EF4-FFF2-40B4-BE49-F238E27FC236}">
                <a16:creationId xmlns:a16="http://schemas.microsoft.com/office/drawing/2014/main" id="{7A27492E-E0E2-4EB8-BF87-18C4C7B7509B}"/>
              </a:ext>
            </a:extLst>
          </p:cNvPr>
          <p:cNvSpPr/>
          <p:nvPr/>
        </p:nvSpPr>
        <p:spPr>
          <a:xfrm>
            <a:off x="1065549" y="5287701"/>
            <a:ext cx="7200800" cy="261610"/>
          </a:xfrm>
          <a:prstGeom prst="rect">
            <a:avLst/>
          </a:prstGeom>
        </p:spPr>
        <p:txBody>
          <a:bodyPr wrap="square">
            <a:spAutoFit/>
          </a:bodyPr>
          <a:lstStyle/>
          <a:p>
            <a:r>
              <a:rPr lang="en-GB" sz="1100" dirty="0"/>
              <a:t>Figure 5.5: Histogram distribution of the 98% most frequent </a:t>
            </a:r>
            <a:r>
              <a:rPr lang="en-GB" sz="1100" dirty="0" err="1"/>
              <a:t>arima</a:t>
            </a:r>
            <a:r>
              <a:rPr lang="en-GB" sz="1100" dirty="0"/>
              <a:t> models by range, position and metric.</a:t>
            </a:r>
          </a:p>
        </p:txBody>
      </p:sp>
      <p:sp>
        <p:nvSpPr>
          <p:cNvPr id="14" name="Rectangle 13">
            <a:extLst>
              <a:ext uri="{FF2B5EF4-FFF2-40B4-BE49-F238E27FC236}">
                <a16:creationId xmlns:a16="http://schemas.microsoft.com/office/drawing/2014/main" id="{107E025B-9AC7-4B9A-97B8-CEC64F34C863}"/>
              </a:ext>
            </a:extLst>
          </p:cNvPr>
          <p:cNvSpPr/>
          <p:nvPr/>
        </p:nvSpPr>
        <p:spPr bwMode="auto">
          <a:xfrm>
            <a:off x="7925038" y="4575958"/>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5" name="126 Rectángulo">
            <a:extLst>
              <a:ext uri="{FF2B5EF4-FFF2-40B4-BE49-F238E27FC236}">
                <a16:creationId xmlns:a16="http://schemas.microsoft.com/office/drawing/2014/main" id="{17EE811F-F312-459B-8B46-BAFC42266A0F}"/>
              </a:ext>
            </a:extLst>
          </p:cNvPr>
          <p:cNvSpPr/>
          <p:nvPr/>
        </p:nvSpPr>
        <p:spPr>
          <a:xfrm>
            <a:off x="705509"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8" name="126 Rectángulo">
            <a:extLst>
              <a:ext uri="{FF2B5EF4-FFF2-40B4-BE49-F238E27FC236}">
                <a16:creationId xmlns:a16="http://schemas.microsoft.com/office/drawing/2014/main" id="{942FEA62-2F46-4902-86CB-BD86FB5DD015}"/>
              </a:ext>
            </a:extLst>
          </p:cNvPr>
          <p:cNvSpPr/>
          <p:nvPr/>
        </p:nvSpPr>
        <p:spPr>
          <a:xfrm>
            <a:off x="1648725"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9" name="126 Rectángulo">
            <a:extLst>
              <a:ext uri="{FF2B5EF4-FFF2-40B4-BE49-F238E27FC236}">
                <a16:creationId xmlns:a16="http://schemas.microsoft.com/office/drawing/2014/main" id="{550AFA46-376A-4F90-BB14-83524792E185}"/>
              </a:ext>
            </a:extLst>
          </p:cNvPr>
          <p:cNvSpPr/>
          <p:nvPr/>
        </p:nvSpPr>
        <p:spPr>
          <a:xfrm>
            <a:off x="262778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3" name="126 Rectángulo">
            <a:extLst>
              <a:ext uri="{FF2B5EF4-FFF2-40B4-BE49-F238E27FC236}">
                <a16:creationId xmlns:a16="http://schemas.microsoft.com/office/drawing/2014/main" id="{12E8EBD6-9D45-43C0-94BB-533716540558}"/>
              </a:ext>
            </a:extLst>
          </p:cNvPr>
          <p:cNvSpPr/>
          <p:nvPr/>
        </p:nvSpPr>
        <p:spPr>
          <a:xfrm>
            <a:off x="3524933"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4" name="126 Rectángulo">
            <a:extLst>
              <a:ext uri="{FF2B5EF4-FFF2-40B4-BE49-F238E27FC236}">
                <a16:creationId xmlns:a16="http://schemas.microsoft.com/office/drawing/2014/main" id="{AA28CCD2-641A-40CD-9C5A-83C80B64B994}"/>
              </a:ext>
            </a:extLst>
          </p:cNvPr>
          <p:cNvSpPr/>
          <p:nvPr/>
        </p:nvSpPr>
        <p:spPr>
          <a:xfrm>
            <a:off x="4881148"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5" name="126 Rectángulo">
            <a:extLst>
              <a:ext uri="{FF2B5EF4-FFF2-40B4-BE49-F238E27FC236}">
                <a16:creationId xmlns:a16="http://schemas.microsoft.com/office/drawing/2014/main" id="{B273AFD5-D7DC-4192-9301-D9D89D284037}"/>
              </a:ext>
            </a:extLst>
          </p:cNvPr>
          <p:cNvSpPr/>
          <p:nvPr/>
        </p:nvSpPr>
        <p:spPr>
          <a:xfrm>
            <a:off x="582436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6" name="126 Rectángulo">
            <a:extLst>
              <a:ext uri="{FF2B5EF4-FFF2-40B4-BE49-F238E27FC236}">
                <a16:creationId xmlns:a16="http://schemas.microsoft.com/office/drawing/2014/main" id="{C1BD6C51-FB88-4D19-8DFF-F41E53FEA223}"/>
              </a:ext>
            </a:extLst>
          </p:cNvPr>
          <p:cNvSpPr/>
          <p:nvPr/>
        </p:nvSpPr>
        <p:spPr>
          <a:xfrm>
            <a:off x="6732240"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7" name="126 Rectángulo">
            <a:extLst>
              <a:ext uri="{FF2B5EF4-FFF2-40B4-BE49-F238E27FC236}">
                <a16:creationId xmlns:a16="http://schemas.microsoft.com/office/drawing/2014/main" id="{49FC2DC4-1345-4984-8892-653F7D3B3AF5}"/>
              </a:ext>
            </a:extLst>
          </p:cNvPr>
          <p:cNvSpPr/>
          <p:nvPr/>
        </p:nvSpPr>
        <p:spPr>
          <a:xfrm>
            <a:off x="766834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2" name="Rectangle 1">
            <a:extLst>
              <a:ext uri="{FF2B5EF4-FFF2-40B4-BE49-F238E27FC236}">
                <a16:creationId xmlns:a16="http://schemas.microsoft.com/office/drawing/2014/main" id="{FE8D9A08-6AB6-477E-A519-D88C97B9659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51620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70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MODEL FORECASTING THE BEST IS THE ARIMA (0,0,0), IN OTHER WORDS, THE MEAN</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8FD9FCFC-5999-47D3-BB77-B3095B6EFA56}"/>
              </a:ext>
            </a:extLst>
          </p:cNvPr>
          <p:cNvPicPr>
            <a:picLocks noChangeAspect="1"/>
          </p:cNvPicPr>
          <p:nvPr/>
        </p:nvPicPr>
        <p:blipFill>
          <a:blip r:embed="rId9"/>
          <a:stretch>
            <a:fillRect/>
          </a:stretch>
        </p:blipFill>
        <p:spPr>
          <a:xfrm>
            <a:off x="512686" y="1104164"/>
            <a:ext cx="6435578" cy="5349172"/>
          </a:xfrm>
          <a:prstGeom prst="rect">
            <a:avLst/>
          </a:prstGeom>
        </p:spPr>
      </p:pic>
      <p:sp>
        <p:nvSpPr>
          <p:cNvPr id="9" name="Rectangle 13">
            <a:extLst>
              <a:ext uri="{FF2B5EF4-FFF2-40B4-BE49-F238E27FC236}">
                <a16:creationId xmlns:a16="http://schemas.microsoft.com/office/drawing/2014/main" id="{96EFD8FF-682E-4D0B-85F3-4DB0C2DA4CE4}"/>
              </a:ext>
            </a:extLst>
          </p:cNvPr>
          <p:cNvSpPr/>
          <p:nvPr/>
        </p:nvSpPr>
        <p:spPr bwMode="auto">
          <a:xfrm>
            <a:off x="1071858" y="2161636"/>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0" name="126 Rectángulo">
            <a:extLst>
              <a:ext uri="{FF2B5EF4-FFF2-40B4-BE49-F238E27FC236}">
                <a16:creationId xmlns:a16="http://schemas.microsoft.com/office/drawing/2014/main" id="{CEA2ED18-9B02-44DC-9532-03B22072D9F4}"/>
              </a:ext>
            </a:extLst>
          </p:cNvPr>
          <p:cNvSpPr/>
          <p:nvPr/>
        </p:nvSpPr>
        <p:spPr>
          <a:xfrm>
            <a:off x="2195736" y="2176428"/>
            <a:ext cx="2880320"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1" name="126 Rectángulo">
            <a:extLst>
              <a:ext uri="{FF2B5EF4-FFF2-40B4-BE49-F238E27FC236}">
                <a16:creationId xmlns:a16="http://schemas.microsoft.com/office/drawing/2014/main" id="{6801F168-911B-4BE6-8900-284710A3AFB5}"/>
              </a:ext>
            </a:extLst>
          </p:cNvPr>
          <p:cNvSpPr/>
          <p:nvPr/>
        </p:nvSpPr>
        <p:spPr>
          <a:xfrm>
            <a:off x="2195736" y="3284983"/>
            <a:ext cx="2880320"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2" name="126 Rectángulo">
            <a:extLst>
              <a:ext uri="{FF2B5EF4-FFF2-40B4-BE49-F238E27FC236}">
                <a16:creationId xmlns:a16="http://schemas.microsoft.com/office/drawing/2014/main" id="{9AA797B7-FDC8-4A7F-ABD0-B6B41D27543B}"/>
              </a:ext>
            </a:extLst>
          </p:cNvPr>
          <p:cNvSpPr/>
          <p:nvPr/>
        </p:nvSpPr>
        <p:spPr>
          <a:xfrm>
            <a:off x="2195736" y="4408675"/>
            <a:ext cx="3024336"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3" name="126 Rectángulo">
            <a:extLst>
              <a:ext uri="{FF2B5EF4-FFF2-40B4-BE49-F238E27FC236}">
                <a16:creationId xmlns:a16="http://schemas.microsoft.com/office/drawing/2014/main" id="{1EB07D8F-0255-4DF1-906F-52743D8437B9}"/>
              </a:ext>
            </a:extLst>
          </p:cNvPr>
          <p:cNvSpPr/>
          <p:nvPr/>
        </p:nvSpPr>
        <p:spPr>
          <a:xfrm>
            <a:off x="2195736" y="5488795"/>
            <a:ext cx="3024336"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4" name="Rectangle 13">
            <a:extLst>
              <a:ext uri="{FF2B5EF4-FFF2-40B4-BE49-F238E27FC236}">
                <a16:creationId xmlns:a16="http://schemas.microsoft.com/office/drawing/2014/main" id="{FAED190A-7E91-4001-BBB3-4975BC3A2D1A}"/>
              </a:ext>
            </a:extLst>
          </p:cNvPr>
          <p:cNvSpPr/>
          <p:nvPr/>
        </p:nvSpPr>
        <p:spPr bwMode="auto">
          <a:xfrm>
            <a:off x="1071858" y="3315648"/>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5" name="Rectangle 13">
            <a:extLst>
              <a:ext uri="{FF2B5EF4-FFF2-40B4-BE49-F238E27FC236}">
                <a16:creationId xmlns:a16="http://schemas.microsoft.com/office/drawing/2014/main" id="{72721080-C198-4B8E-AD6C-98F80154B331}"/>
              </a:ext>
            </a:extLst>
          </p:cNvPr>
          <p:cNvSpPr/>
          <p:nvPr/>
        </p:nvSpPr>
        <p:spPr bwMode="auto">
          <a:xfrm>
            <a:off x="1071858" y="4442027"/>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6" name="Rectangle 13">
            <a:extLst>
              <a:ext uri="{FF2B5EF4-FFF2-40B4-BE49-F238E27FC236}">
                <a16:creationId xmlns:a16="http://schemas.microsoft.com/office/drawing/2014/main" id="{F434718E-FBD1-4D8F-B9B5-562C1FF14BB6}"/>
              </a:ext>
            </a:extLst>
          </p:cNvPr>
          <p:cNvSpPr/>
          <p:nvPr/>
        </p:nvSpPr>
        <p:spPr bwMode="auto">
          <a:xfrm>
            <a:off x="1071858" y="5522147"/>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7" name="Rectangle 1">
            <a:extLst>
              <a:ext uri="{FF2B5EF4-FFF2-40B4-BE49-F238E27FC236}">
                <a16:creationId xmlns:a16="http://schemas.microsoft.com/office/drawing/2014/main" id="{49E313EF-34EC-4E78-B44D-E4C0D0467E5C}"/>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41156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6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444783"/>
          </a:xfrm>
        </p:spPr>
        <p:txBody>
          <a:bodyPr/>
          <a:lstStyle/>
          <a:p>
            <a:r>
              <a:rPr lang="en-US" sz="2000" dirty="0"/>
              <a:t>MAIN BULLETS FOR DISCUSSION</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19" name="Rectangle 17">
            <a:extLst>
              <a:ext uri="{FF2B5EF4-FFF2-40B4-BE49-F238E27FC236}">
                <a16:creationId xmlns:a16="http://schemas.microsoft.com/office/drawing/2014/main" id="{2B39A0C8-B1D8-401C-B53C-E4BCAEF17E56}"/>
              </a:ext>
            </a:extLst>
          </p:cNvPr>
          <p:cNvSpPr>
            <a:spLocks noChangeArrowheads="1"/>
          </p:cNvSpPr>
          <p:nvPr/>
        </p:nvSpPr>
        <p:spPr bwMode="auto">
          <a:xfrm>
            <a:off x="6106591" y="1670114"/>
            <a:ext cx="2353841"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The best time series ARIMA model for forecasting players performance has proven to be an ARIMA (0,0,0) which is indeed the mean of all previous matches</a:t>
            </a:r>
          </a:p>
        </p:txBody>
      </p:sp>
      <p:sp>
        <p:nvSpPr>
          <p:cNvPr id="23" name="Rectangle 24">
            <a:extLst>
              <a:ext uri="{FF2B5EF4-FFF2-40B4-BE49-F238E27FC236}">
                <a16:creationId xmlns:a16="http://schemas.microsoft.com/office/drawing/2014/main" id="{F640420A-D20B-4542-B9C3-3B2931B7D91C}"/>
              </a:ext>
            </a:extLst>
          </p:cNvPr>
          <p:cNvSpPr>
            <a:spLocks noChangeArrowheads="1"/>
          </p:cNvSpPr>
          <p:nvPr/>
        </p:nvSpPr>
        <p:spPr bwMode="auto">
          <a:xfrm>
            <a:off x="726974" y="1698687"/>
            <a:ext cx="2680336" cy="29623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Distribution of players’ valuation on matches is really similar across years</a:t>
            </a:r>
          </a:p>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Distributions skewed to the right</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 metric not good to predict players salary</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The direct and the points metrics are  fairly dependent on players salary for forward and defender players</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Collective metric outputs goalkeepers, which are the players that play the most</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Metrics divided by time do not seem to have any impact on players performance on by game played</a:t>
            </a:r>
            <a:endParaRPr lang="en-IN" sz="1200" dirty="0">
              <a:solidFill>
                <a:prstClr val="black"/>
              </a:solidFill>
              <a:latin typeface="+mj-lt"/>
              <a:cs typeface="Arial" pitchFamily="34" charset="0"/>
            </a:endParaRPr>
          </a:p>
        </p:txBody>
      </p:sp>
      <p:sp>
        <p:nvSpPr>
          <p:cNvPr id="32" name="Rectangle 36">
            <a:extLst>
              <a:ext uri="{FF2B5EF4-FFF2-40B4-BE49-F238E27FC236}">
                <a16:creationId xmlns:a16="http://schemas.microsoft.com/office/drawing/2014/main" id="{8E9F1898-E63A-4C75-86BD-4AEB6987A171}"/>
              </a:ext>
            </a:extLst>
          </p:cNvPr>
          <p:cNvSpPr>
            <a:spLocks noChangeArrowheads="1"/>
          </p:cNvSpPr>
          <p:nvPr/>
        </p:nvSpPr>
        <p:spPr bwMode="auto">
          <a:xfrm>
            <a:off x="701734" y="1264760"/>
            <a:ext cx="7728222" cy="331788"/>
          </a:xfrm>
          <a:prstGeom prst="rect">
            <a:avLst/>
          </a:prstGeom>
          <a:solidFill>
            <a:schemeClr val="accent2">
              <a:lumMod val="50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200">
              <a:solidFill>
                <a:prstClr val="black"/>
              </a:solidFill>
            </a:endParaRPr>
          </a:p>
        </p:txBody>
      </p:sp>
      <p:sp>
        <p:nvSpPr>
          <p:cNvPr id="34" name="Rectangle 38">
            <a:extLst>
              <a:ext uri="{FF2B5EF4-FFF2-40B4-BE49-F238E27FC236}">
                <a16:creationId xmlns:a16="http://schemas.microsoft.com/office/drawing/2014/main" id="{784BD5F0-BC71-4292-B208-03968EBE93CB}"/>
              </a:ext>
            </a:extLst>
          </p:cNvPr>
          <p:cNvSpPr>
            <a:spLocks noChangeArrowheads="1"/>
          </p:cNvSpPr>
          <p:nvPr/>
        </p:nvSpPr>
        <p:spPr bwMode="auto">
          <a:xfrm>
            <a:off x="1478304" y="1338326"/>
            <a:ext cx="1221488" cy="184666"/>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200" b="1">
                <a:solidFill>
                  <a:srgbClr val="FFFFFF"/>
                </a:solidFill>
                <a:cs typeface="Arial" pitchFamily="34" charset="0"/>
              </a:rPr>
              <a:t>General analysis</a:t>
            </a:r>
            <a:endParaRPr lang="en-IN" sz="1100">
              <a:solidFill>
                <a:prstClr val="black"/>
              </a:solidFill>
              <a:cs typeface="Arial" pitchFamily="34" charset="0"/>
            </a:endParaRPr>
          </a:p>
        </p:txBody>
      </p:sp>
      <p:sp>
        <p:nvSpPr>
          <p:cNvPr id="35" name="Rectangle 39">
            <a:extLst>
              <a:ext uri="{FF2B5EF4-FFF2-40B4-BE49-F238E27FC236}">
                <a16:creationId xmlns:a16="http://schemas.microsoft.com/office/drawing/2014/main" id="{5F5D8DD3-3CEC-48E6-BE2F-76F1F0CBFD34}"/>
              </a:ext>
            </a:extLst>
          </p:cNvPr>
          <p:cNvSpPr>
            <a:spLocks noChangeArrowheads="1"/>
          </p:cNvSpPr>
          <p:nvPr/>
        </p:nvSpPr>
        <p:spPr bwMode="auto">
          <a:xfrm>
            <a:off x="3420152" y="1264760"/>
            <a:ext cx="2520000" cy="331788"/>
          </a:xfrm>
          <a:prstGeom prst="rect">
            <a:avLst/>
          </a:prstGeom>
          <a:solidFill>
            <a:schemeClr val="accent2">
              <a:lumMod val="75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800">
              <a:solidFill>
                <a:schemeClr val="bg1"/>
              </a:solidFill>
            </a:endParaRPr>
          </a:p>
        </p:txBody>
      </p:sp>
      <p:sp>
        <p:nvSpPr>
          <p:cNvPr id="36" name="Rectangle 40">
            <a:extLst>
              <a:ext uri="{FF2B5EF4-FFF2-40B4-BE49-F238E27FC236}">
                <a16:creationId xmlns:a16="http://schemas.microsoft.com/office/drawing/2014/main" id="{99BA9BC6-76E1-44C4-84DB-CCBB98D44943}"/>
              </a:ext>
            </a:extLst>
          </p:cNvPr>
          <p:cNvSpPr>
            <a:spLocks noChangeArrowheads="1"/>
          </p:cNvSpPr>
          <p:nvPr/>
        </p:nvSpPr>
        <p:spPr bwMode="auto">
          <a:xfrm>
            <a:off x="3524426" y="1346020"/>
            <a:ext cx="2415726" cy="169277"/>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100" b="1">
                <a:solidFill>
                  <a:schemeClr val="bg1"/>
                </a:solidFill>
                <a:cs typeface="Arial" pitchFamily="34" charset="0"/>
              </a:rPr>
              <a:t>Estimation of the best arima models</a:t>
            </a:r>
            <a:endParaRPr lang="en-IN" sz="1100">
              <a:solidFill>
                <a:schemeClr val="bg1"/>
              </a:solidFill>
              <a:cs typeface="Arial" pitchFamily="34" charset="0"/>
            </a:endParaRPr>
          </a:p>
        </p:txBody>
      </p:sp>
      <p:sp>
        <p:nvSpPr>
          <p:cNvPr id="37" name="Rectangle 41">
            <a:extLst>
              <a:ext uri="{FF2B5EF4-FFF2-40B4-BE49-F238E27FC236}">
                <a16:creationId xmlns:a16="http://schemas.microsoft.com/office/drawing/2014/main" id="{1A5226E0-B17C-4EDE-AFD8-9CF256CBA385}"/>
              </a:ext>
            </a:extLst>
          </p:cNvPr>
          <p:cNvSpPr>
            <a:spLocks noChangeArrowheads="1"/>
          </p:cNvSpPr>
          <p:nvPr/>
        </p:nvSpPr>
        <p:spPr bwMode="auto">
          <a:xfrm>
            <a:off x="5940432" y="1264760"/>
            <a:ext cx="2520000" cy="331788"/>
          </a:xfrm>
          <a:prstGeom prst="rect">
            <a:avLst/>
          </a:prstGeom>
          <a:solidFill>
            <a:schemeClr val="accent2">
              <a:lumMod val="40000"/>
              <a:lumOff val="60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800"/>
          </a:p>
        </p:txBody>
      </p:sp>
      <p:sp>
        <p:nvSpPr>
          <p:cNvPr id="39" name="Rectangle 43">
            <a:extLst>
              <a:ext uri="{FF2B5EF4-FFF2-40B4-BE49-F238E27FC236}">
                <a16:creationId xmlns:a16="http://schemas.microsoft.com/office/drawing/2014/main" id="{3CF2B45C-0C96-40D5-AE68-5FA32A40295D}"/>
              </a:ext>
            </a:extLst>
          </p:cNvPr>
          <p:cNvSpPr>
            <a:spLocks noChangeArrowheads="1"/>
          </p:cNvSpPr>
          <p:nvPr/>
        </p:nvSpPr>
        <p:spPr bwMode="auto">
          <a:xfrm>
            <a:off x="6228184" y="1338326"/>
            <a:ext cx="1827423" cy="184666"/>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200" b="1">
                <a:solidFill>
                  <a:schemeClr val="tx2">
                    <a:lumMod val="75000"/>
                  </a:schemeClr>
                </a:solidFill>
                <a:cs typeface="Arial" pitchFamily="34" charset="0"/>
              </a:rPr>
              <a:t>Modelling and prediction</a:t>
            </a:r>
            <a:endParaRPr lang="en-IN" sz="1200">
              <a:solidFill>
                <a:schemeClr val="tx2">
                  <a:lumMod val="75000"/>
                </a:schemeClr>
              </a:solidFill>
              <a:cs typeface="Arial" pitchFamily="34" charset="0"/>
            </a:endParaRPr>
          </a:p>
        </p:txBody>
      </p:sp>
      <p:sp>
        <p:nvSpPr>
          <p:cNvPr id="40" name="Rectangle 24">
            <a:extLst>
              <a:ext uri="{FF2B5EF4-FFF2-40B4-BE49-F238E27FC236}">
                <a16:creationId xmlns:a16="http://schemas.microsoft.com/office/drawing/2014/main" id="{CD9E9888-8FBC-4559-A313-24B7D7EA5AE8}"/>
              </a:ext>
            </a:extLst>
          </p:cNvPr>
          <p:cNvSpPr>
            <a:spLocks noChangeArrowheads="1"/>
          </p:cNvSpPr>
          <p:nvPr/>
        </p:nvSpPr>
        <p:spPr bwMode="auto">
          <a:xfrm>
            <a:off x="3407310" y="1698687"/>
            <a:ext cx="2532842" cy="923330"/>
          </a:xfrm>
          <a:prstGeom prst="rect">
            <a:avLst/>
          </a:prstGeom>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The best time series ARIMA model for forecasting players performance has proven to be an ARIMA (0,0,0) which is indeed the mean of all previous matches</a:t>
            </a:r>
          </a:p>
        </p:txBody>
      </p:sp>
      <p:sp>
        <p:nvSpPr>
          <p:cNvPr id="18" name="Rectangle 1">
            <a:extLst>
              <a:ext uri="{FF2B5EF4-FFF2-40B4-BE49-F238E27FC236}">
                <a16:creationId xmlns:a16="http://schemas.microsoft.com/office/drawing/2014/main" id="{06E2DBA4-C552-427D-9B97-EEA6F08D90E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280144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93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CRITICISM</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19" name="Rectángulo 18">
            <a:extLst>
              <a:ext uri="{FF2B5EF4-FFF2-40B4-BE49-F238E27FC236}">
                <a16:creationId xmlns:a16="http://schemas.microsoft.com/office/drawing/2014/main" id="{16EBB608-8302-4FBD-980A-9F0116040C0E}"/>
              </a:ext>
            </a:extLst>
          </p:cNvPr>
          <p:cNvSpPr/>
          <p:nvPr/>
        </p:nvSpPr>
        <p:spPr>
          <a:xfrm>
            <a:off x="1383160" y="4143919"/>
            <a:ext cx="3196730" cy="1077218"/>
          </a:xfrm>
          <a:prstGeom prst="rect">
            <a:avLst/>
          </a:prstGeom>
        </p:spPr>
        <p:txBody>
          <a:bodyPr wrap="square">
            <a:spAutoFit/>
          </a:bodyPr>
          <a:lstStyle/>
          <a:p>
            <a:r>
              <a:rPr lang="en-GB" sz="1600" b="1" dirty="0"/>
              <a:t>Only ARIMA models have been evaluated </a:t>
            </a:r>
          </a:p>
          <a:p>
            <a:r>
              <a:rPr lang="en-GB" sz="1600" dirty="0"/>
              <a:t>Gaussian Processes or Neural Networks could be valuated</a:t>
            </a:r>
          </a:p>
        </p:txBody>
      </p:sp>
      <p:sp>
        <p:nvSpPr>
          <p:cNvPr id="20" name="10 Elipse">
            <a:extLst>
              <a:ext uri="{FF2B5EF4-FFF2-40B4-BE49-F238E27FC236}">
                <a16:creationId xmlns:a16="http://schemas.microsoft.com/office/drawing/2014/main" id="{01A2E132-9DBD-4734-B4BC-2014F2EA24B7}"/>
              </a:ext>
            </a:extLst>
          </p:cNvPr>
          <p:cNvSpPr/>
          <p:nvPr/>
        </p:nvSpPr>
        <p:spPr bwMode="auto">
          <a:xfrm>
            <a:off x="380149" y="1797344"/>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16 CuadroTexto">
            <a:extLst>
              <a:ext uri="{FF2B5EF4-FFF2-40B4-BE49-F238E27FC236}">
                <a16:creationId xmlns:a16="http://schemas.microsoft.com/office/drawing/2014/main" id="{6927ADC5-3425-44F7-8D7A-998C93EA12A2}"/>
              </a:ext>
            </a:extLst>
          </p:cNvPr>
          <p:cNvSpPr txBox="1"/>
          <p:nvPr/>
        </p:nvSpPr>
        <p:spPr bwMode="auto">
          <a:xfrm>
            <a:off x="332347" y="1797344"/>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6AD5BFB2-DEF9-4928-A6A3-6D8436837905}"/>
              </a:ext>
            </a:extLst>
          </p:cNvPr>
          <p:cNvSpPr/>
          <p:nvPr/>
        </p:nvSpPr>
        <p:spPr bwMode="auto">
          <a:xfrm rot="5400000">
            <a:off x="625596" y="1544645"/>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23" name="18 Elipse">
            <a:extLst>
              <a:ext uri="{FF2B5EF4-FFF2-40B4-BE49-F238E27FC236}">
                <a16:creationId xmlns:a16="http://schemas.microsoft.com/office/drawing/2014/main" id="{AB98CF4D-D94D-4556-8265-D5F803478472}"/>
              </a:ext>
            </a:extLst>
          </p:cNvPr>
          <p:cNvSpPr/>
          <p:nvPr/>
        </p:nvSpPr>
        <p:spPr bwMode="auto">
          <a:xfrm>
            <a:off x="385040" y="298654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4" name="19 CuadroTexto">
            <a:extLst>
              <a:ext uri="{FF2B5EF4-FFF2-40B4-BE49-F238E27FC236}">
                <a16:creationId xmlns:a16="http://schemas.microsoft.com/office/drawing/2014/main" id="{E0AFA4DF-2FC3-4474-B014-E582C83D09B1}"/>
              </a:ext>
            </a:extLst>
          </p:cNvPr>
          <p:cNvSpPr txBox="1"/>
          <p:nvPr/>
        </p:nvSpPr>
        <p:spPr bwMode="auto">
          <a:xfrm>
            <a:off x="361006" y="298654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25" name="Rectángulo 73">
            <a:extLst>
              <a:ext uri="{FF2B5EF4-FFF2-40B4-BE49-F238E27FC236}">
                <a16:creationId xmlns:a16="http://schemas.microsoft.com/office/drawing/2014/main" id="{DB79111A-E1C1-4362-A9C9-F9FFECB65E2D}"/>
              </a:ext>
            </a:extLst>
          </p:cNvPr>
          <p:cNvSpPr/>
          <p:nvPr/>
        </p:nvSpPr>
        <p:spPr bwMode="auto">
          <a:xfrm rot="5400000">
            <a:off x="630488" y="273384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89CBA8A8-08F3-48A3-B741-E8DFF183879D}"/>
              </a:ext>
            </a:extLst>
          </p:cNvPr>
          <p:cNvSpPr/>
          <p:nvPr/>
        </p:nvSpPr>
        <p:spPr bwMode="auto">
          <a:xfrm>
            <a:off x="396924" y="4143919"/>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8D8EF3BC-81E9-4BBD-9B3A-F89F93CF22D8}"/>
              </a:ext>
            </a:extLst>
          </p:cNvPr>
          <p:cNvSpPr txBox="1"/>
          <p:nvPr/>
        </p:nvSpPr>
        <p:spPr bwMode="auto">
          <a:xfrm>
            <a:off x="349122" y="4143919"/>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2E593CF-D3EB-43C2-B8EC-FF9EEDFA9C5A}"/>
              </a:ext>
            </a:extLst>
          </p:cNvPr>
          <p:cNvSpPr/>
          <p:nvPr/>
        </p:nvSpPr>
        <p:spPr bwMode="auto">
          <a:xfrm rot="5400000">
            <a:off x="630488" y="3936746"/>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73">
            <a:extLst>
              <a:ext uri="{FF2B5EF4-FFF2-40B4-BE49-F238E27FC236}">
                <a16:creationId xmlns:a16="http://schemas.microsoft.com/office/drawing/2014/main" id="{F344C92D-8F70-41EF-84AA-7509C3615F3E}"/>
              </a:ext>
            </a:extLst>
          </p:cNvPr>
          <p:cNvSpPr/>
          <p:nvPr/>
        </p:nvSpPr>
        <p:spPr bwMode="auto">
          <a:xfrm rot="5400000">
            <a:off x="649358" y="50822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30" name="Rectángulo 29">
            <a:extLst>
              <a:ext uri="{FF2B5EF4-FFF2-40B4-BE49-F238E27FC236}">
                <a16:creationId xmlns:a16="http://schemas.microsoft.com/office/drawing/2014/main" id="{CD9C5423-90DD-4B24-ACFD-A36667E78A9D}"/>
              </a:ext>
            </a:extLst>
          </p:cNvPr>
          <p:cNvSpPr/>
          <p:nvPr/>
        </p:nvSpPr>
        <p:spPr>
          <a:xfrm>
            <a:off x="1383160" y="1783083"/>
            <a:ext cx="5857768" cy="1323439"/>
          </a:xfrm>
          <a:prstGeom prst="rect">
            <a:avLst/>
          </a:prstGeom>
        </p:spPr>
        <p:txBody>
          <a:bodyPr wrap="square">
            <a:spAutoFit/>
          </a:bodyPr>
          <a:lstStyle/>
          <a:p>
            <a:r>
              <a:rPr lang="en-GB" sz="1600" b="1" dirty="0"/>
              <a:t>The deﬁnition of a state </a:t>
            </a:r>
          </a:p>
          <a:p>
            <a:r>
              <a:rPr lang="en-GB" sz="1600" dirty="0"/>
              <a:t>Include new state variables such as </a:t>
            </a:r>
          </a:p>
          <a:p>
            <a:pPr marL="285750" indent="-285750">
              <a:buFont typeface="Arial" panose="020B0604020202020204" pitchFamily="34" charset="0"/>
              <a:buChar char="•"/>
            </a:pPr>
            <a:r>
              <a:rPr lang="en-GB" sz="1600" dirty="0"/>
              <a:t>time remaining in the quarter, </a:t>
            </a:r>
          </a:p>
          <a:p>
            <a:pPr marL="285750" indent="-285750">
              <a:buFont typeface="Arial" panose="020B0604020202020204" pitchFamily="34" charset="0"/>
              <a:buChar char="•"/>
            </a:pPr>
            <a:r>
              <a:rPr lang="en-GB" sz="1600" dirty="0"/>
              <a:t>duration of the possession until the moment of the action</a:t>
            </a:r>
          </a:p>
          <a:p>
            <a:endParaRPr lang="en-GB" sz="1600" b="1" dirty="0"/>
          </a:p>
        </p:txBody>
      </p:sp>
      <p:sp>
        <p:nvSpPr>
          <p:cNvPr id="31" name="Rectángulo 30">
            <a:extLst>
              <a:ext uri="{FF2B5EF4-FFF2-40B4-BE49-F238E27FC236}">
                <a16:creationId xmlns:a16="http://schemas.microsoft.com/office/drawing/2014/main" id="{98E7A2B9-5ED9-49A2-8CDD-02F099CB7FE0}"/>
              </a:ext>
            </a:extLst>
          </p:cNvPr>
          <p:cNvSpPr/>
          <p:nvPr/>
        </p:nvSpPr>
        <p:spPr>
          <a:xfrm>
            <a:off x="1383160" y="2986541"/>
            <a:ext cx="3196730" cy="584775"/>
          </a:xfrm>
          <a:prstGeom prst="rect">
            <a:avLst/>
          </a:prstGeom>
        </p:spPr>
        <p:txBody>
          <a:bodyPr wrap="square">
            <a:spAutoFit/>
          </a:bodyPr>
          <a:lstStyle/>
          <a:p>
            <a:r>
              <a:rPr lang="en-GB" sz="1600" b="1" dirty="0"/>
              <a:t>The choice of the reward function </a:t>
            </a:r>
          </a:p>
        </p:txBody>
      </p:sp>
      <p:sp>
        <p:nvSpPr>
          <p:cNvPr id="32" name="Rectangle 1">
            <a:extLst>
              <a:ext uri="{FF2B5EF4-FFF2-40B4-BE49-F238E27FC236}">
                <a16:creationId xmlns:a16="http://schemas.microsoft.com/office/drawing/2014/main" id="{ACB81D3B-4FB3-4972-AC3C-6459F868C2BE}"/>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8990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6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SUGGESTION FOR FURTHER RESEARCH</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[Liu and </a:t>
            </a:r>
            <a:r>
              <a:rPr lang="fr-FR" sz="800" dirty="0" err="1">
                <a:solidFill>
                  <a:srgbClr val="000000"/>
                </a:solidFill>
                <a:ea typeface="ＭＳ Ｐゴシック" pitchFamily="34" charset="-128"/>
                <a:cs typeface="Arial" charset="0"/>
              </a:rPr>
              <a:t>Shultle</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Schulte</a:t>
            </a:r>
            <a:r>
              <a:rPr lang="fr-FR" sz="800" dirty="0">
                <a:solidFill>
                  <a:srgbClr val="000000"/>
                </a:solidFill>
                <a:ea typeface="ＭＳ Ｐゴシック" pitchFamily="34" charset="-128"/>
                <a:cs typeface="Arial" charset="0"/>
              </a:rPr>
              <a:t>, </a:t>
            </a:r>
            <a:r>
              <a:rPr lang="fr-FR" sz="800" dirty="0" err="1">
                <a:solidFill>
                  <a:srgbClr val="000000"/>
                </a:solidFill>
                <a:ea typeface="ＭＳ Ｐゴシック" pitchFamily="34" charset="-128"/>
                <a:cs typeface="Arial" charset="0"/>
              </a:rPr>
              <a:t>Khademi</a:t>
            </a:r>
            <a:r>
              <a:rPr lang="fr-FR" sz="800" dirty="0">
                <a:solidFill>
                  <a:srgbClr val="000000"/>
                </a:solidFill>
                <a:ea typeface="ＭＳ Ｐゴシック" pitchFamily="34" charset="-128"/>
                <a:cs typeface="Arial" charset="0"/>
              </a:rPr>
              <a:t>, </a:t>
            </a:r>
            <a:r>
              <a:rPr lang="fr-FR" sz="800" dirty="0" err="1">
                <a:solidFill>
                  <a:srgbClr val="000000"/>
                </a:solidFill>
                <a:ea typeface="ＭＳ Ｐゴシック" pitchFamily="34" charset="-128"/>
                <a:cs typeface="Arial" charset="0"/>
              </a:rPr>
              <a:t>Gholami</a:t>
            </a:r>
            <a:r>
              <a:rPr lang="fr-FR" sz="800" dirty="0">
                <a:solidFill>
                  <a:srgbClr val="000000"/>
                </a:solidFill>
                <a:ea typeface="ＭＳ Ｐゴシック" pitchFamily="34" charset="-128"/>
                <a:cs typeface="Arial" charset="0"/>
              </a:rPr>
              <a:t>, Zhao, </a:t>
            </a:r>
            <a:r>
              <a:rPr lang="fr-FR" sz="800" dirty="0" err="1">
                <a:solidFill>
                  <a:srgbClr val="000000"/>
                </a:solidFill>
                <a:ea typeface="ＭＳ Ｐゴシック" pitchFamily="34" charset="-128"/>
                <a:cs typeface="Arial" charset="0"/>
              </a:rPr>
              <a:t>Javan</a:t>
            </a:r>
            <a:r>
              <a:rPr lang="fr-FR" sz="800" dirty="0">
                <a:solidFill>
                  <a:srgbClr val="000000"/>
                </a:solidFill>
                <a:ea typeface="ＭＳ Ｐゴシック" pitchFamily="34" charset="-128"/>
                <a:cs typeface="Arial" charset="0"/>
              </a:rPr>
              <a:t>, and Desaulniers, 2017]</a:t>
            </a:r>
          </a:p>
        </p:txBody>
      </p:sp>
      <p:sp>
        <p:nvSpPr>
          <p:cNvPr id="5" name="Rectángulo 4">
            <a:extLst>
              <a:ext uri="{FF2B5EF4-FFF2-40B4-BE49-F238E27FC236}">
                <a16:creationId xmlns:a16="http://schemas.microsoft.com/office/drawing/2014/main" id="{1746292A-B893-48BC-8100-7E81879C06B9}"/>
              </a:ext>
            </a:extLst>
          </p:cNvPr>
          <p:cNvSpPr/>
          <p:nvPr/>
        </p:nvSpPr>
        <p:spPr>
          <a:xfrm>
            <a:off x="1577586" y="2985657"/>
            <a:ext cx="3863142" cy="923330"/>
          </a:xfrm>
          <a:prstGeom prst="rect">
            <a:avLst/>
          </a:prstGeom>
        </p:spPr>
        <p:txBody>
          <a:bodyPr wrap="square">
            <a:spAutoFit/>
          </a:bodyPr>
          <a:lstStyle/>
          <a:p>
            <a:endParaRPr lang="en-GB" dirty="0"/>
          </a:p>
          <a:p>
            <a:r>
              <a:rPr lang="en-GB" sz="1600" b="1" dirty="0"/>
              <a:t>Trying new models</a:t>
            </a:r>
          </a:p>
          <a:p>
            <a:endParaRPr lang="en-GB" dirty="0"/>
          </a:p>
        </p:txBody>
      </p:sp>
      <p:pic>
        <p:nvPicPr>
          <p:cNvPr id="7" name="Imagen 6">
            <a:extLst>
              <a:ext uri="{FF2B5EF4-FFF2-40B4-BE49-F238E27FC236}">
                <a16:creationId xmlns:a16="http://schemas.microsoft.com/office/drawing/2014/main" id="{639C66B6-4DB5-4B22-8189-51C3CB717C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79544" y="2251977"/>
            <a:ext cx="4396912" cy="3697803"/>
          </a:xfrm>
          <a:prstGeom prst="rect">
            <a:avLst/>
          </a:prstGeom>
        </p:spPr>
      </p:pic>
      <p:sp>
        <p:nvSpPr>
          <p:cNvPr id="11" name="10 Elipse">
            <a:extLst>
              <a:ext uri="{FF2B5EF4-FFF2-40B4-BE49-F238E27FC236}">
                <a16:creationId xmlns:a16="http://schemas.microsoft.com/office/drawing/2014/main" id="{6FB0116E-996F-4EEA-9764-DFCECF9848FE}"/>
              </a:ext>
            </a:extLst>
          </p:cNvPr>
          <p:cNvSpPr/>
          <p:nvPr/>
        </p:nvSpPr>
        <p:spPr bwMode="auto">
          <a:xfrm>
            <a:off x="380149" y="1797344"/>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2" name="16 CuadroTexto">
            <a:extLst>
              <a:ext uri="{FF2B5EF4-FFF2-40B4-BE49-F238E27FC236}">
                <a16:creationId xmlns:a16="http://schemas.microsoft.com/office/drawing/2014/main" id="{B1D12501-2703-4462-8BCE-9D8F6B2D26A0}"/>
              </a:ext>
            </a:extLst>
          </p:cNvPr>
          <p:cNvSpPr txBox="1"/>
          <p:nvPr/>
        </p:nvSpPr>
        <p:spPr bwMode="auto">
          <a:xfrm>
            <a:off x="332347" y="1797344"/>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3" name="Rectángulo 73">
            <a:extLst>
              <a:ext uri="{FF2B5EF4-FFF2-40B4-BE49-F238E27FC236}">
                <a16:creationId xmlns:a16="http://schemas.microsoft.com/office/drawing/2014/main" id="{EC8950CD-950F-4E77-B7A6-07E65E663E78}"/>
              </a:ext>
            </a:extLst>
          </p:cNvPr>
          <p:cNvSpPr/>
          <p:nvPr/>
        </p:nvSpPr>
        <p:spPr bwMode="auto">
          <a:xfrm rot="5400000">
            <a:off x="625596" y="1544645"/>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4" name="18 Elipse">
            <a:extLst>
              <a:ext uri="{FF2B5EF4-FFF2-40B4-BE49-F238E27FC236}">
                <a16:creationId xmlns:a16="http://schemas.microsoft.com/office/drawing/2014/main" id="{CB1789D3-5804-4A20-9859-5D362CAD5A52}"/>
              </a:ext>
            </a:extLst>
          </p:cNvPr>
          <p:cNvSpPr/>
          <p:nvPr/>
        </p:nvSpPr>
        <p:spPr bwMode="auto">
          <a:xfrm>
            <a:off x="385040" y="298654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9 CuadroTexto">
            <a:extLst>
              <a:ext uri="{FF2B5EF4-FFF2-40B4-BE49-F238E27FC236}">
                <a16:creationId xmlns:a16="http://schemas.microsoft.com/office/drawing/2014/main" id="{8B2F9C12-A0F3-4B93-A90C-CEB6AF700BA2}"/>
              </a:ext>
            </a:extLst>
          </p:cNvPr>
          <p:cNvSpPr txBox="1"/>
          <p:nvPr/>
        </p:nvSpPr>
        <p:spPr bwMode="auto">
          <a:xfrm>
            <a:off x="361006" y="298654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B2B0E62A-58C8-4380-AFE3-EE0AFE028D6C}"/>
              </a:ext>
            </a:extLst>
          </p:cNvPr>
          <p:cNvSpPr/>
          <p:nvPr/>
        </p:nvSpPr>
        <p:spPr bwMode="auto">
          <a:xfrm rot="5400000">
            <a:off x="630488" y="273384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17" name="21 Elipse">
            <a:extLst>
              <a:ext uri="{FF2B5EF4-FFF2-40B4-BE49-F238E27FC236}">
                <a16:creationId xmlns:a16="http://schemas.microsoft.com/office/drawing/2014/main" id="{F9AA6F79-2D36-40D9-8248-E19760DC9855}"/>
              </a:ext>
            </a:extLst>
          </p:cNvPr>
          <p:cNvSpPr/>
          <p:nvPr/>
        </p:nvSpPr>
        <p:spPr bwMode="auto">
          <a:xfrm>
            <a:off x="396924" y="4143919"/>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22 CuadroTexto">
            <a:extLst>
              <a:ext uri="{FF2B5EF4-FFF2-40B4-BE49-F238E27FC236}">
                <a16:creationId xmlns:a16="http://schemas.microsoft.com/office/drawing/2014/main" id="{AB43F12A-2508-4B32-A4D1-C888F3E17AB4}"/>
              </a:ext>
            </a:extLst>
          </p:cNvPr>
          <p:cNvSpPr txBox="1"/>
          <p:nvPr/>
        </p:nvSpPr>
        <p:spPr bwMode="auto">
          <a:xfrm>
            <a:off x="349122" y="4143919"/>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1BB1C714-675E-4466-AE8D-4CEF3598C487}"/>
              </a:ext>
            </a:extLst>
          </p:cNvPr>
          <p:cNvSpPr/>
          <p:nvPr/>
        </p:nvSpPr>
        <p:spPr bwMode="auto">
          <a:xfrm rot="5400000">
            <a:off x="630488" y="3936746"/>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Rectángulo 73">
            <a:extLst>
              <a:ext uri="{FF2B5EF4-FFF2-40B4-BE49-F238E27FC236}">
                <a16:creationId xmlns:a16="http://schemas.microsoft.com/office/drawing/2014/main" id="{6E44E082-3FEB-4CD3-BE54-5FBF9C37EDF7}"/>
              </a:ext>
            </a:extLst>
          </p:cNvPr>
          <p:cNvSpPr/>
          <p:nvPr/>
        </p:nvSpPr>
        <p:spPr bwMode="auto">
          <a:xfrm rot="5400000">
            <a:off x="649358" y="50822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6" name="Rectángulo 5">
            <a:extLst>
              <a:ext uri="{FF2B5EF4-FFF2-40B4-BE49-F238E27FC236}">
                <a16:creationId xmlns:a16="http://schemas.microsoft.com/office/drawing/2014/main" id="{FFCFE980-4853-4F09-BD5B-F27CC70DA3AC}"/>
              </a:ext>
            </a:extLst>
          </p:cNvPr>
          <p:cNvSpPr/>
          <p:nvPr/>
        </p:nvSpPr>
        <p:spPr>
          <a:xfrm>
            <a:off x="1577586" y="1386074"/>
            <a:ext cx="5082646" cy="1323439"/>
          </a:xfrm>
          <a:prstGeom prst="rect">
            <a:avLst/>
          </a:prstGeom>
        </p:spPr>
        <p:txBody>
          <a:bodyPr wrap="square">
            <a:spAutoFit/>
          </a:bodyPr>
          <a:lstStyle/>
          <a:p>
            <a:r>
              <a:rPr lang="en-GB" sz="1600" b="1" dirty="0"/>
              <a:t>Get a richer data set </a:t>
            </a:r>
            <a:r>
              <a:rPr lang="en-GB" sz="1600" dirty="0"/>
              <a:t>in terms of performing actions</a:t>
            </a:r>
            <a:r>
              <a:rPr lang="en-GB" sz="1600" baseline="30000" dirty="0"/>
              <a:t>1,2</a:t>
            </a:r>
            <a:r>
              <a:rPr lang="en-GB" sz="1600" dirty="0"/>
              <a:t> to have a better precision of the action’s impact and therefore of the player performance :</a:t>
            </a:r>
          </a:p>
          <a:p>
            <a:pPr marL="285750" indent="-285750">
              <a:buFont typeface="Arial" panose="020B0604020202020204" pitchFamily="34" charset="0"/>
              <a:buChar char="•"/>
            </a:pPr>
            <a:r>
              <a:rPr lang="en-GB" sz="1600" dirty="0"/>
              <a:t>passes or pucks</a:t>
            </a:r>
          </a:p>
          <a:p>
            <a:pPr marL="285750" indent="-285750">
              <a:buFont typeface="Arial" panose="020B0604020202020204" pitchFamily="34" charset="0"/>
              <a:buChar char="•"/>
            </a:pPr>
            <a:r>
              <a:rPr lang="en-GB" sz="1600" dirty="0"/>
              <a:t>zone variable</a:t>
            </a:r>
          </a:p>
        </p:txBody>
      </p:sp>
      <p:sp>
        <p:nvSpPr>
          <p:cNvPr id="9" name="Rectángulo 8">
            <a:extLst>
              <a:ext uri="{FF2B5EF4-FFF2-40B4-BE49-F238E27FC236}">
                <a16:creationId xmlns:a16="http://schemas.microsoft.com/office/drawing/2014/main" id="{FD467E98-0DD2-4F36-937F-48A3230F72ED}"/>
              </a:ext>
            </a:extLst>
          </p:cNvPr>
          <p:cNvSpPr/>
          <p:nvPr/>
        </p:nvSpPr>
        <p:spPr>
          <a:xfrm>
            <a:off x="1577587" y="4100879"/>
            <a:ext cx="2789626" cy="1477328"/>
          </a:xfrm>
          <a:prstGeom prst="rect">
            <a:avLst/>
          </a:prstGeom>
        </p:spPr>
        <p:txBody>
          <a:bodyPr wrap="square">
            <a:spAutoFit/>
          </a:bodyPr>
          <a:lstStyle/>
          <a:p>
            <a:r>
              <a:rPr lang="en-GB" b="1" dirty="0"/>
              <a:t>Rules on quantile analysis </a:t>
            </a:r>
            <a:r>
              <a:rPr lang="en-GB" dirty="0"/>
              <a:t>to decide whether a player would be ﬁred/hired/ maintained using different metrics. </a:t>
            </a:r>
          </a:p>
        </p:txBody>
      </p:sp>
      <p:sp>
        <p:nvSpPr>
          <p:cNvPr id="10" name="Rectángulo 9">
            <a:extLst>
              <a:ext uri="{FF2B5EF4-FFF2-40B4-BE49-F238E27FC236}">
                <a16:creationId xmlns:a16="http://schemas.microsoft.com/office/drawing/2014/main" id="{F00B4FC6-FB0B-4D11-9805-C24047B8A292}"/>
              </a:ext>
            </a:extLst>
          </p:cNvPr>
          <p:cNvSpPr/>
          <p:nvPr/>
        </p:nvSpPr>
        <p:spPr>
          <a:xfrm>
            <a:off x="4639296" y="5913802"/>
            <a:ext cx="3413333" cy="430887"/>
          </a:xfrm>
          <a:prstGeom prst="rect">
            <a:avLst/>
          </a:prstGeom>
        </p:spPr>
        <p:txBody>
          <a:bodyPr wrap="square">
            <a:spAutoFit/>
          </a:bodyPr>
          <a:lstStyle/>
          <a:p>
            <a:r>
              <a:rPr lang="en-GB" sz="1100" dirty="0"/>
              <a:t>Figure 6.1: Quantile distribution of the regression on players performance by game to Salary Range</a:t>
            </a:r>
          </a:p>
        </p:txBody>
      </p:sp>
      <p:sp>
        <p:nvSpPr>
          <p:cNvPr id="24" name="Rectangle 1">
            <a:extLst>
              <a:ext uri="{FF2B5EF4-FFF2-40B4-BE49-F238E27FC236}">
                <a16:creationId xmlns:a16="http://schemas.microsoft.com/office/drawing/2014/main" id="{9677DDB6-92FC-4F75-9DF5-FBCA97B172C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52535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73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
        <p:nvSpPr>
          <p:cNvPr id="32" name="Rectangle 1">
            <a:extLst>
              <a:ext uri="{FF2B5EF4-FFF2-40B4-BE49-F238E27FC236}">
                <a16:creationId xmlns:a16="http://schemas.microsoft.com/office/drawing/2014/main" id="{C4C0DC66-B8AD-41C8-9FF6-3B752357604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6582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2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44" name="Rectangle 1">
            <a:extLst>
              <a:ext uri="{FF2B5EF4-FFF2-40B4-BE49-F238E27FC236}">
                <a16:creationId xmlns:a16="http://schemas.microsoft.com/office/drawing/2014/main" id="{B028369B-880A-4D55-8E81-9A9830EEFFF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40</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id="{9EADCE9C-102B-4A73-8BB4-791C93CC13F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80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337488"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Can I predict player’s performance based on their performances in the previous matches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Can a MDP/RL be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MDPs to create a metric that evaluates players for hiring/maintaining/ﬁring purposes?</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
        <p:nvSpPr>
          <p:cNvPr id="40" name="Rectangle 1">
            <a:extLst>
              <a:ext uri="{FF2B5EF4-FFF2-40B4-BE49-F238E27FC236}">
                <a16:creationId xmlns:a16="http://schemas.microsoft.com/office/drawing/2014/main" id="{178AE112-F621-4E1D-9632-345501798CA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6332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45522E0D-6698-470F-B819-04E4A357389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16A7BDA-B01F-49FB-9604-E9479AA06C83}"/>
              </a:ext>
            </a:extLst>
          </p:cNvPr>
          <p:cNvPicPr>
            <a:picLocks noChangeAspect="1"/>
          </p:cNvPicPr>
          <p:nvPr/>
        </p:nvPicPr>
        <p:blipFill>
          <a:blip r:embed="rId6"/>
          <a:stretch>
            <a:fillRect/>
          </a:stretch>
        </p:blipFill>
        <p:spPr>
          <a:xfrm>
            <a:off x="279163" y="3463126"/>
            <a:ext cx="8522243" cy="2774186"/>
          </a:xfrm>
          <a:prstGeom prst="rect">
            <a:avLst/>
          </a:prstGeom>
        </p:spPr>
      </p:pic>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787" name="think-cell Slide" r:id="rId7" imgW="270" imgH="270" progId="TCLayout.ActiveDocument.1">
                  <p:embed/>
                </p:oleObj>
              </mc:Choice>
              <mc:Fallback>
                <p:oleObj name="think-cell Slide" r:id="rId7" imgW="270" imgH="270" progId="TCLayout.ActiveDocument.1">
                  <p:embed/>
                  <p:pic>
                    <p:nvPicPr>
                      <p:cNvPr id="4" name="3 Objeto"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10"/>
          <a:stretch>
            <a:fillRect/>
          </a:stretch>
        </p:blipFill>
        <p:spPr>
          <a:xfrm>
            <a:off x="4952561" y="1474263"/>
            <a:ext cx="3905813" cy="1181099"/>
          </a:xfrm>
          <a:prstGeom prst="rect">
            <a:avLst/>
          </a:prstGeom>
        </p:spPr>
      </p:pic>
      <p:sp>
        <p:nvSpPr>
          <p:cNvPr id="12" name="26 Rectángulo redondeado">
            <a:extLst>
              <a:ext uri="{FF2B5EF4-FFF2-40B4-BE49-F238E27FC236}">
                <a16:creationId xmlns:a16="http://schemas.microsoft.com/office/drawing/2014/main" id="{6F931E07-1151-40C3-9457-C8CB592C82CA}"/>
              </a:ext>
            </a:extLst>
          </p:cNvPr>
          <p:cNvSpPr/>
          <p:nvPr/>
        </p:nvSpPr>
        <p:spPr bwMode="auto">
          <a:xfrm>
            <a:off x="279222" y="1268759"/>
            <a:ext cx="8613258" cy="5100011"/>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822176" y="1484784"/>
            <a:ext cx="1589584" cy="1433261"/>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483768" y="1716956"/>
            <a:ext cx="2702197" cy="856025"/>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2315" y="1559237"/>
            <a:ext cx="1169307" cy="1284356"/>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22354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28" name="49 Grupo">
            <a:extLst>
              <a:ext uri="{FF2B5EF4-FFF2-40B4-BE49-F238E27FC236}">
                <a16:creationId xmlns:a16="http://schemas.microsoft.com/office/drawing/2014/main" id="{4538ACB7-C75C-4C5E-943D-1B65BCE27D8A}"/>
              </a:ext>
            </a:extLst>
          </p:cNvPr>
          <p:cNvGrpSpPr/>
          <p:nvPr/>
        </p:nvGrpSpPr>
        <p:grpSpPr>
          <a:xfrm>
            <a:off x="389997" y="3086286"/>
            <a:ext cx="4109995" cy="270706"/>
            <a:chOff x="631582" y="1134683"/>
            <a:chExt cx="8642593" cy="278093"/>
          </a:xfrm>
        </p:grpSpPr>
        <p:sp>
          <p:nvSpPr>
            <p:cNvPr id="30" name="8 Marcador de texto">
              <a:extLst>
                <a:ext uri="{FF2B5EF4-FFF2-40B4-BE49-F238E27FC236}">
                  <a16:creationId xmlns:a16="http://schemas.microsoft.com/office/drawing/2014/main" id="{4062D097-29FB-4523-BA44-A6E4BE560840}"/>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Extraction of the main table in the SQL database</a:t>
              </a:r>
            </a:p>
          </p:txBody>
        </p:sp>
        <p:cxnSp>
          <p:nvCxnSpPr>
            <p:cNvPr id="31" name="51 Conector recto">
              <a:extLst>
                <a:ext uri="{FF2B5EF4-FFF2-40B4-BE49-F238E27FC236}">
                  <a16:creationId xmlns:a16="http://schemas.microsoft.com/office/drawing/2014/main" id="{75F9103A-B930-4252-AE40-655019586395}"/>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8" name="Rectangle 1">
            <a:extLst>
              <a:ext uri="{FF2B5EF4-FFF2-40B4-BE49-F238E27FC236}">
                <a16:creationId xmlns:a16="http://schemas.microsoft.com/office/drawing/2014/main" id="{7EF334E9-796A-4D3D-BEF4-724895DF56E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44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45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DISPLAY OF ACTION EVENTS AND START/ END EVENTS</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magen 21">
            <a:extLst>
              <a:ext uri="{FF2B5EF4-FFF2-40B4-BE49-F238E27FC236}">
                <a16:creationId xmlns:a16="http://schemas.microsoft.com/office/drawing/2014/main" id="{6F950D55-2D04-4C3F-B3CA-36F43ACC66FA}"/>
              </a:ext>
            </a:extLst>
          </p:cNvPr>
          <p:cNvPicPr>
            <a:picLocks noChangeAspect="1"/>
          </p:cNvPicPr>
          <p:nvPr/>
        </p:nvPicPr>
        <p:blipFill>
          <a:blip r:embed="rId9"/>
          <a:stretch>
            <a:fillRect/>
          </a:stretch>
        </p:blipFill>
        <p:spPr>
          <a:xfrm>
            <a:off x="1424228" y="1800758"/>
            <a:ext cx="6204638" cy="3639260"/>
          </a:xfrm>
          <a:prstGeom prst="rect">
            <a:avLst/>
          </a:prstGeom>
        </p:spPr>
      </p:pic>
      <p:sp>
        <p:nvSpPr>
          <p:cNvPr id="23" name="24 Rectángulo">
            <a:extLst>
              <a:ext uri="{FF2B5EF4-FFF2-40B4-BE49-F238E27FC236}">
                <a16:creationId xmlns:a16="http://schemas.microsoft.com/office/drawing/2014/main" id="{05C6BB20-4FBC-4B32-BAE4-E318C1E8B05C}"/>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Start / End markers are those events in the right column of the table adding  faceoffs and shots as starting markers and goals as ending markers</a:t>
            </a:r>
          </a:p>
        </p:txBody>
      </p:sp>
      <p:sp>
        <p:nvSpPr>
          <p:cNvPr id="24" name="Rectangle 1">
            <a:extLst>
              <a:ext uri="{FF2B5EF4-FFF2-40B4-BE49-F238E27FC236}">
                <a16:creationId xmlns:a16="http://schemas.microsoft.com/office/drawing/2014/main" id="{5C89123F-3BDD-4905-910B-444FCAFA099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86096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15965</TotalTime>
  <Words>5384</Words>
  <Application>Microsoft Office PowerPoint</Application>
  <PresentationFormat>Presentación en pantalla (4:3)</PresentationFormat>
  <Paragraphs>842</Paragraphs>
  <Slides>40</Slides>
  <Notes>33</Notes>
  <HiddenSlides>7</HiddenSlides>
  <MMClips>0</MMClips>
  <ScaleCrop>false</ScaleCrop>
  <HeadingPairs>
    <vt:vector size="8" baseType="variant">
      <vt:variant>
        <vt:lpstr>Fuentes usadas</vt:lpstr>
      </vt:variant>
      <vt:variant>
        <vt:i4>6</vt:i4>
      </vt:variant>
      <vt:variant>
        <vt:lpstr>Tema</vt:lpstr>
      </vt:variant>
      <vt:variant>
        <vt:i4>5</vt:i4>
      </vt:variant>
      <vt:variant>
        <vt:lpstr>Servidores OLE incrustados</vt:lpstr>
      </vt:variant>
      <vt:variant>
        <vt:i4>1</vt:i4>
      </vt:variant>
      <vt:variant>
        <vt:lpstr>Títulos de diapositiva</vt:lpstr>
      </vt:variant>
      <vt:variant>
        <vt:i4>40</vt:i4>
      </vt:variant>
    </vt:vector>
  </HeadingPairs>
  <TitlesOfParts>
    <vt:vector size="52" baseType="lpstr">
      <vt:lpstr>Arial</vt:lpstr>
      <vt:lpstr>Calibri</vt:lpstr>
      <vt:lpstr>Gill Sans</vt:lpstr>
      <vt:lpstr>Swis721 BT</vt:lpstr>
      <vt:lpstr>Trebuchet MS</vt:lpstr>
      <vt:lpstr>Wingdings</vt:lpstr>
      <vt:lpstr>Office Theme</vt:lpstr>
      <vt:lpstr>INDRApresentacion</vt:lpstr>
      <vt:lpstr>2_INDRApresentacion</vt:lpstr>
      <vt:lpstr>1_INDRApresentacion</vt:lpstr>
      <vt:lpstr>3_INDRApresentacion</vt:lpstr>
      <vt:lpstr>think-cell Slide</vt:lpstr>
      <vt:lpstr>Markov Decision Processes and ARIMA models to analyze and predict Ice Hockey player’s performance</vt:lpstr>
      <vt:lpstr>Presentación de PowerPoint</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DISPLAY OF ACTION EVENTS AND START/ END EVENTS</vt:lpstr>
      <vt:lpstr>THE DATA SCRAPPED CONTAINS YEAR STATISTICAL METRICS FOR THE NHL PLAYERS</vt:lpstr>
      <vt:lpstr>Presentación de PowerPoint</vt:lpstr>
      <vt:lpstr>THERE EXIST DIFFERENT MARKOV MODELS FOR DIFFERENT APPROACHES AND OBJECTIVES</vt:lpstr>
      <vt:lpstr>EXAMPLE OF A MARKOV DECISION PROCESS</vt:lpstr>
      <vt:lpstr>THE METHODOLOGY AND SCOPE OF THE PROJECT CONTAINS PART FROM [ROUTLEY,2015] STUDY AND A NEW PART</vt:lpstr>
      <vt:lpstr>A STATE IS COMPOSED OF A CONTEXT VARIABLES AND  PLAYING SEQUENCES</vt:lpstr>
      <vt:lpstr>A SEQUENCE OF STATES CONSTITUTES THE MAIN METRIC FOR CALCULATING THE POSTERIOR IMPACT OF AN ACTION</vt:lpstr>
      <vt:lpstr>AN AD-TREE IS USED TO SUMMARIZE RELATIONS OF EVENTS THAT HAPPEN SEQUENTIALLY IN A DATABASE</vt:lpstr>
      <vt:lpstr>AN AD-TREE IS CREATED TO COUNT REPETITION OF EVENTS AND POTENTIAL TRANSITIONS (i)</vt:lpstr>
      <vt:lpstr>AN AD-TREE IS CREATED TO COUNT REPETITION OF EVENTS AND POTENTIAL TRANSITIONS (ii)</vt:lpstr>
      <vt:lpstr>GRAPHICAL EXAMPLE OF A STATE</vt:lpstr>
      <vt:lpstr>EXAMPLE OF HOW THE AD-TREE WOULD BE DISPLAYED GRAPHICALLY WITH OCCURRENCES AND REWARDS</vt:lpstr>
      <vt:lpstr>A MARKOV DECISION PROCESS IS USED TO GET THE UTILITY OF EACH STATE</vt:lpstr>
      <vt:lpstr>THE IMPACT MEASURE IS THE BASIS FOR POSTERIOR EVALUATION OF THE DATA</vt:lpstr>
      <vt:lpstr>THE ESTIMATION OF THE BEST ARIMA (p,d,q)  MODELS HAS BEEN DONE USING MLE FOR EACH PLAYER AND METRIC</vt:lpstr>
      <vt:lpstr>THE SELECTED ARIMA MODELS ARE USED TO ESTIMATE THE PARAMETER VALUES OF EVERY 5 OBSERVATIONS AND FORECAST THE FOLLOWING ONE</vt:lpstr>
      <vt:lpstr>Presentación de PowerPoint</vt:lpstr>
      <vt:lpstr>PLAYER’S VALUATION SEEMS QUITE RANDOM ACROSS THE LEAGUE, AND IN SOME CASES, IT EVEN LOOKS LIKE SOME NOISE ACROSS THE MEAN</vt:lpstr>
      <vt:lpstr>THE DISTRIBUTIONS OF PLAYER’S PERFORMANCE FOR BOTH SEASONS ARE REALLY SIMILAR</vt:lpstr>
      <vt:lpstr>PLAYERS’ RANGE OF PERFORMANCE THROUGH SEASON IS QUITE STABLE</vt:lpstr>
      <vt:lpstr>THERE EXIST SOME LINEAR DEPENDENCE BETWEEN THE DIRECT, COLLECTIVE  AND THE POINTS METRICS PER GAME PLAYED ON SALARY</vt:lpstr>
      <vt:lpstr>TOP 10 PLAYERS PERFORMANCE FOR EACH METRIC (I)</vt:lpstr>
      <vt:lpstr>TOP 10 PLAYERS PERFORMANCE FOR EACH METRIC (II)</vt:lpstr>
      <vt:lpstr>THE ARIMA (0,0,0)  IS THE MOST FREQUENT MODEL, NOT MATTERING THE POSITION OF A PLAYER NEITHER THE METRIC</vt:lpstr>
      <vt:lpstr>THE ARIMA (0,0,0)  IS THE MOST FREQUENT MODEL NO MATTER THE Nº OF MATCHES OR THE POSITION OF A PLAYER</vt:lpstr>
      <vt:lpstr>THE MODEL FORECASTING THE BEST IS THE ARIMA (0,0,0), IN OTHER WORDS, THE MEAN</vt:lpstr>
      <vt:lpstr>MAIN BULLETS FOR DISCUSSION</vt:lpstr>
      <vt:lpstr>CRITICISM</vt:lpstr>
      <vt:lpstr>SUGGESTION FOR FURTHER RESEARCH</vt:lpstr>
      <vt:lpstr>THE AIM OF THE PROJECT IS TO CREATE A TIME VALUATION  MEASURE FOR TEAMS TO SEE POTENTIAL HIRINGS/ FIRINGS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 sans fuentes</cp:lastModifiedBy>
  <cp:revision>854</cp:revision>
  <cp:lastPrinted>2018-02-07T10:12:31Z</cp:lastPrinted>
  <dcterms:created xsi:type="dcterms:W3CDTF">2017-04-24T11:57:25Z</dcterms:created>
  <dcterms:modified xsi:type="dcterms:W3CDTF">2019-01-08T15:13:37Z</dcterms:modified>
</cp:coreProperties>
</file>