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0" r:id="rId3"/>
    <p:sldMasterId id="2147483700" r:id="rId4"/>
    <p:sldMasterId id="2147483714" r:id="rId5"/>
  </p:sldMasterIdLst>
  <p:notesMasterIdLst>
    <p:notesMasterId r:id="rId21"/>
  </p:notesMasterIdLst>
  <p:handoutMasterIdLst>
    <p:handoutMasterId r:id="rId22"/>
  </p:handoutMasterIdLst>
  <p:sldIdLst>
    <p:sldId id="452" r:id="rId6"/>
    <p:sldId id="507" r:id="rId7"/>
    <p:sldId id="495" r:id="rId8"/>
    <p:sldId id="513" r:id="rId9"/>
    <p:sldId id="497" r:id="rId10"/>
    <p:sldId id="499" r:id="rId11"/>
    <p:sldId id="509" r:id="rId12"/>
    <p:sldId id="492" r:id="rId13"/>
    <p:sldId id="510" r:id="rId14"/>
    <p:sldId id="508" r:id="rId15"/>
    <p:sldId id="511" r:id="rId16"/>
    <p:sldId id="458" r:id="rId17"/>
    <p:sldId id="486" r:id="rId18"/>
    <p:sldId id="487" r:id="rId19"/>
    <p:sldId id="514" r:id="rId20"/>
  </p:sldIdLst>
  <p:sldSz cx="9144000" cy="6858000" type="screen4x3"/>
  <p:notesSz cx="9144000" cy="6858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es" initials="C" lastIdx="1" clrIdx="0">
    <p:extLst>
      <p:ext uri="{19B8F6BF-5375-455C-9EA6-DF929625EA0E}">
        <p15:presenceInfo xmlns:p15="http://schemas.microsoft.com/office/powerpoint/2012/main" userId="C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66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291" autoAdjust="0"/>
  </p:normalViewPr>
  <p:slideViewPr>
    <p:cSldViewPr>
      <p:cViewPr varScale="1">
        <p:scale>
          <a:sx n="65" d="100"/>
          <a:sy n="65" d="100"/>
        </p:scale>
        <p:origin x="125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3E7F7F1-0CBD-425B-9451-9CA0377A5658}"/>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2BEE99B5-3DE3-494E-BF9C-6110BF5AF0F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F59DF75-91D9-4DE9-A1C1-55DC2BC4E1C0}" type="datetimeFigureOut">
              <a:rPr lang="en-GB" smtClean="0"/>
              <a:t>07/09/2018</a:t>
            </a:fld>
            <a:endParaRPr lang="en-GB"/>
          </a:p>
        </p:txBody>
      </p:sp>
      <p:sp>
        <p:nvSpPr>
          <p:cNvPr id="4" name="Marcador de pie de página 3">
            <a:extLst>
              <a:ext uri="{FF2B5EF4-FFF2-40B4-BE49-F238E27FC236}">
                <a16:creationId xmlns:a16="http://schemas.microsoft.com/office/drawing/2014/main" id="{A002DFA4-9B88-4042-A822-46407A66C75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D9C8EF4E-1E2F-4744-9144-191D00DE0824}"/>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15844BB-EC22-4550-967F-26DECB70532A}" type="slidenum">
              <a:rPr lang="en-GB" smtClean="0"/>
              <a:t>‹Nº›</a:t>
            </a:fld>
            <a:endParaRPr lang="en-GB"/>
          </a:p>
        </p:txBody>
      </p:sp>
    </p:spTree>
    <p:extLst>
      <p:ext uri="{BB962C8B-B14F-4D97-AF65-F5344CB8AC3E}">
        <p14:creationId xmlns:p14="http://schemas.microsoft.com/office/powerpoint/2010/main" val="3219696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a-E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09BAD18-371A-4E23-A442-1F32905F4409}" type="datetimeFigureOut">
              <a:rPr lang="ca-ES" smtClean="0"/>
              <a:t>7/9/2018</a:t>
            </a:fld>
            <a:endParaRPr lang="ca-E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ca-E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ca-E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223D66E-FBF9-41D0-A3F0-6369837E3BEB}" type="slidenum">
              <a:rPr lang="ca-ES" smtClean="0"/>
              <a:t>‹Nº›</a:t>
            </a:fld>
            <a:endParaRPr lang="ca-ES"/>
          </a:p>
        </p:txBody>
      </p:sp>
    </p:spTree>
    <p:extLst>
      <p:ext uri="{BB962C8B-B14F-4D97-AF65-F5344CB8AC3E}">
        <p14:creationId xmlns:p14="http://schemas.microsoft.com/office/powerpoint/2010/main" val="406243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Adolf_Eichmann" TargetMode="External"/><Relationship Id="rId13" Type="http://schemas.openxmlformats.org/officeDocument/2006/relationships/hyperlink" Target="https://en.wikipedia.org/wiki/Cyranoid" TargetMode="External"/><Relationship Id="rId3" Type="http://schemas.openxmlformats.org/officeDocument/2006/relationships/hyperlink" Target="https://en.wikipedia.org/wiki/Social_psychologist" TargetMode="External"/><Relationship Id="rId7" Type="http://schemas.openxmlformats.org/officeDocument/2006/relationships/hyperlink" Target="https://en.wikipedia.org/wiki/Nazi_Holocaust" TargetMode="External"/><Relationship Id="rId12" Type="http://schemas.openxmlformats.org/officeDocument/2006/relationships/hyperlink" Target="https://en.wikipedia.org/wiki/Six_degrees_of_separ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tanley_Milgram#cite_note-Blass.2C_T._2004-4" TargetMode="External"/><Relationship Id="rId11" Type="http://schemas.openxmlformats.org/officeDocument/2006/relationships/hyperlink" Target="https://en.wikipedia.org/wiki/Small-world_experiment" TargetMode="External"/><Relationship Id="rId5" Type="http://schemas.openxmlformats.org/officeDocument/2006/relationships/hyperlink" Target="https://en.wikipedia.org/wiki/Yale_University" TargetMode="External"/><Relationship Id="rId15" Type="http://schemas.openxmlformats.org/officeDocument/2006/relationships/hyperlink" Target="https://en.wikipedia.org/wiki/Stanley_Milgram#cite_note-5" TargetMode="External"/><Relationship Id="rId10" Type="http://schemas.openxmlformats.org/officeDocument/2006/relationships/hyperlink" Target="https://en.wikipedia.org/wiki/City_University_of_New_York_Graduate_Center" TargetMode="External"/><Relationship Id="rId4" Type="http://schemas.openxmlformats.org/officeDocument/2006/relationships/hyperlink" Target="https://en.wikipedia.org/wiki/Milgram_experiment" TargetMode="External"/><Relationship Id="rId9" Type="http://schemas.openxmlformats.org/officeDocument/2006/relationships/hyperlink" Target="https://en.wikipedia.org/wiki/Harvard_University" TargetMode="External"/><Relationship Id="rId14" Type="http://schemas.openxmlformats.org/officeDocument/2006/relationships/hyperlink" Target="https://en.wikipedia.org/wiki/Review_of_General_Psycholog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3</a:t>
            </a:fld>
            <a:endParaRPr lang="es-ES_tradnl">
              <a:solidFill>
                <a:prstClr val="black"/>
              </a:solidFill>
            </a:endParaRPr>
          </a:p>
        </p:txBody>
      </p:sp>
    </p:spTree>
    <p:extLst>
      <p:ext uri="{BB962C8B-B14F-4D97-AF65-F5344CB8AC3E}">
        <p14:creationId xmlns:p14="http://schemas.microsoft.com/office/powerpoint/2010/main" val="97023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dirty="0" err="1">
                <a:solidFill>
                  <a:srgbClr val="000000"/>
                </a:solidFill>
              </a:rPr>
              <a:t>Corsi</a:t>
            </a:r>
            <a:r>
              <a:rPr lang="en-US" sz="1200" dirty="0">
                <a:solidFill>
                  <a:srgbClr val="000000"/>
                </a:solidFill>
              </a:rPr>
              <a:t>: </a:t>
            </a:r>
            <a:r>
              <a:rPr lang="en-US" b="0" dirty="0"/>
              <a:t>Measured as either a ratio (like plus-minus) of shot attempts for less shot attempts against, or as a percentage. </a:t>
            </a:r>
          </a:p>
          <a:p>
            <a:r>
              <a:rPr lang="en-US" b="0" dirty="0"/>
              <a:t>most players will have a </a:t>
            </a:r>
            <a:r>
              <a:rPr lang="en-US" b="0" dirty="0" err="1"/>
              <a:t>Corsi</a:t>
            </a:r>
            <a:r>
              <a:rPr lang="en-US" b="0" dirty="0"/>
              <a:t> For percentage between 40 and 60. A player or team ranked above 55% is often considered "elite"</a:t>
            </a:r>
          </a:p>
          <a:p>
            <a:endParaRPr lang="en-US" sz="1200" dirty="0">
              <a:solidFill>
                <a:srgbClr val="000000"/>
              </a:solidFill>
            </a:endParaRPr>
          </a:p>
          <a:p>
            <a:r>
              <a:rPr lang="en-US" sz="1200" dirty="0">
                <a:solidFill>
                  <a:srgbClr val="000000"/>
                </a:solidFill>
              </a:rPr>
              <a:t>PDO: According to Wilson, a player or team with a PDO over 102 is "probably not as good as they seem", while a player or team below 98 likely is better than they appear.</a:t>
            </a:r>
            <a:endParaRPr lang="en-US" u="sng"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4</a:t>
            </a:fld>
            <a:endParaRPr lang="es-ES_tradnl">
              <a:solidFill>
                <a:prstClr val="black"/>
              </a:solidFill>
            </a:endParaRPr>
          </a:p>
        </p:txBody>
      </p:sp>
    </p:spTree>
    <p:extLst>
      <p:ext uri="{BB962C8B-B14F-4D97-AF65-F5344CB8AC3E}">
        <p14:creationId xmlns:p14="http://schemas.microsoft.com/office/powerpoint/2010/main" val="21340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u="sng" dirty="0" err="1"/>
              <a:t>tthealarmturnsred</a:t>
            </a:r>
            <a:r>
              <a:rPr lang="en-US" u="sng" dirty="0"/>
              <a:t> withprobability0.2,andonceitdoes,itreturnsto greenwithprobability0.1.Theactionspaceisdeﬁnedas{move </a:t>
            </a:r>
            <a:r>
              <a:rPr lang="en-US" u="sng" dirty="0" err="1"/>
              <a:t>left,move</a:t>
            </a:r>
            <a:r>
              <a:rPr lang="en-US" u="sng" dirty="0"/>
              <a:t> </a:t>
            </a:r>
            <a:r>
              <a:rPr lang="en-US" u="sng" dirty="0" err="1"/>
              <a:t>right,look</a:t>
            </a:r>
            <a:r>
              <a:rPr lang="en-US" u="sng" dirty="0"/>
              <a:t> alarm} and when moving the probability of reaching the target location is 0.8 while the robot stays in the same location with probability 0.2. The reward for reaching the current goal is 0.3 for a corridor length of 3.</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6</a:t>
            </a:fld>
            <a:endParaRPr lang="es-ES_tradnl">
              <a:solidFill>
                <a:prstClr val="black"/>
              </a:solidFill>
            </a:endParaRPr>
          </a:p>
        </p:txBody>
      </p:sp>
    </p:spTree>
    <p:extLst>
      <p:ext uri="{BB962C8B-B14F-4D97-AF65-F5344CB8AC3E}">
        <p14:creationId xmlns:p14="http://schemas.microsoft.com/office/powerpoint/2010/main" val="321625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dirty="0"/>
              <a:t>The NHL dataset is a relational database with 2,827,467 play-by-play events recorded by the NHL, containing complete 2007-2014 seasons (i.e. regular season and playoff games) and the ﬁrst 512 games of the 2014-2015 regular season. General information about the dataset is displayed in Table 3.1 As shown in table 3.2, each event can either be an Action Event or an Start/End event. An Action Event represents those events performed by players, whereas Start/End events </a:t>
            </a:r>
            <a:r>
              <a:rPr lang="en-GB" dirty="0" err="1"/>
              <a:t>areeventsthatstoptimenotperformedbyplayers</a:t>
            </a:r>
            <a:r>
              <a:rPr lang="en-GB" dirty="0"/>
              <a:t>. </a:t>
            </a:r>
            <a:r>
              <a:rPr lang="en-GB" dirty="0" err="1"/>
              <a:t>Eachtimeeventiscontinuousofanother</a:t>
            </a:r>
            <a:r>
              <a:rPr lang="en-GB" dirty="0"/>
              <a:t> time event. That means we have a time series </a:t>
            </a:r>
            <a:r>
              <a:rPr lang="en-GB" dirty="0" err="1"/>
              <a:t>dataset.Additionally</a:t>
            </a:r>
            <a:r>
              <a:rPr lang="en-GB" dirty="0"/>
              <a:t>, each event which has an action associated Zone in which the event occurs (Home, Neutral, Away) and which team performs that event (Home or Away team).</a:t>
            </a:r>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8</a:t>
            </a:fld>
            <a:endParaRPr lang="es-ES_tradnl">
              <a:solidFill>
                <a:prstClr val="black"/>
              </a:solidFill>
            </a:endParaRPr>
          </a:p>
        </p:txBody>
      </p:sp>
    </p:spTree>
    <p:extLst>
      <p:ext uri="{BB962C8B-B14F-4D97-AF65-F5344CB8AC3E}">
        <p14:creationId xmlns:p14="http://schemas.microsoft.com/office/powerpoint/2010/main" val="246500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10</a:t>
            </a:fld>
            <a:endParaRPr lang="es-ES_tradnl">
              <a:solidFill>
                <a:prstClr val="black"/>
              </a:solidFill>
            </a:endParaRPr>
          </a:p>
        </p:txBody>
      </p:sp>
    </p:spTree>
    <p:extLst>
      <p:ext uri="{BB962C8B-B14F-4D97-AF65-F5344CB8AC3E}">
        <p14:creationId xmlns:p14="http://schemas.microsoft.com/office/powerpoint/2010/main" val="32550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For example, [</a:t>
            </a:r>
            <a:r>
              <a:rPr lang="en-US" dirty="0" err="1">
                <a:solidFill>
                  <a:srgbClr val="000000"/>
                </a:solidFill>
                <a:latin typeface="Arial" panose="020B0604020202020204" pitchFamily="34" charset="0"/>
              </a:rPr>
              <a:t>Hauskrecht</a:t>
            </a:r>
            <a:r>
              <a:rPr lang="en-US" dirty="0">
                <a:solidFill>
                  <a:srgbClr val="000000"/>
                </a:solidFill>
                <a:latin typeface="Arial" panose="020B0604020202020204" pitchFamily="34" charset="0"/>
              </a:rPr>
              <a:t>, 1997] mentions that for Ischemic Heart Disease, the 2 best ways to determine the true state of a patient’s condition are stress tests and angiograms, both of which are invasive and can be fatal.</a:t>
            </a:r>
            <a:endParaRPr lang="en-U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12</a:t>
            </a:fld>
            <a:endParaRPr lang="es-ES_tradnl">
              <a:solidFill>
                <a:prstClr val="black"/>
              </a:solidFill>
            </a:endParaRPr>
          </a:p>
        </p:txBody>
      </p:sp>
    </p:spTree>
    <p:extLst>
      <p:ext uri="{BB962C8B-B14F-4D97-AF65-F5344CB8AC3E}">
        <p14:creationId xmlns:p14="http://schemas.microsoft.com/office/powerpoint/2010/main" val="16015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14</a:t>
            </a:fld>
            <a:endParaRPr lang="es-ES_tradnl">
              <a:solidFill>
                <a:prstClr val="black"/>
              </a:solidFill>
            </a:endParaRPr>
          </a:p>
        </p:txBody>
      </p:sp>
    </p:spTree>
    <p:extLst>
      <p:ext uri="{BB962C8B-B14F-4D97-AF65-F5344CB8AC3E}">
        <p14:creationId xmlns:p14="http://schemas.microsoft.com/office/powerpoint/2010/main" val="3011051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dirty="0"/>
              <a:t>Stanley Milgram</a:t>
            </a:r>
            <a:r>
              <a:rPr lang="en-US" sz="1200" dirty="0"/>
              <a:t> (August 15, 1933 – December 20, 1984) was an American </a:t>
            </a:r>
            <a:r>
              <a:rPr lang="en-US" sz="1200" dirty="0">
                <a:hlinkClick r:id="rId3" tooltip="Social psychologist"/>
              </a:rPr>
              <a:t>social psychologist</a:t>
            </a:r>
            <a:r>
              <a:rPr lang="en-US" sz="1200" dirty="0"/>
              <a:t>, best known for his controversial </a:t>
            </a:r>
            <a:r>
              <a:rPr lang="en-US" sz="1200" dirty="0">
                <a:hlinkClick r:id="rId4" tooltip="Milgram experiment"/>
              </a:rPr>
              <a:t>experiment on obedience</a:t>
            </a:r>
            <a:r>
              <a:rPr lang="en-US" sz="1200" dirty="0"/>
              <a:t> conducted in the 1960s during his professorship at </a:t>
            </a:r>
            <a:r>
              <a:rPr lang="en-US" sz="1200" dirty="0">
                <a:hlinkClick r:id="rId5" tooltip="Yale University"/>
              </a:rPr>
              <a:t>Yale</a:t>
            </a:r>
            <a:r>
              <a:rPr lang="en-US" sz="1200" dirty="0"/>
              <a:t>.</a:t>
            </a:r>
            <a:r>
              <a:rPr lang="en-US" sz="1200" baseline="30000" dirty="0">
                <a:hlinkClick r:id="rId6"/>
              </a:rPr>
              <a:t>[4]</a:t>
            </a:r>
            <a:r>
              <a:rPr lang="en-US" sz="1200" dirty="0"/>
              <a:t> Milgram was influenced by the events of the </a:t>
            </a:r>
            <a:r>
              <a:rPr lang="en-US" sz="1200" dirty="0">
                <a:hlinkClick r:id="rId7" tooltip="Nazi Holocaust"/>
              </a:rPr>
              <a:t>Holocaust</a:t>
            </a:r>
            <a:r>
              <a:rPr lang="en-US" sz="1200" dirty="0"/>
              <a:t>, especially the trial of </a:t>
            </a:r>
            <a:r>
              <a:rPr lang="en-US" sz="1200" dirty="0">
                <a:hlinkClick r:id="rId8" tooltip="Adolf Eichmann"/>
              </a:rPr>
              <a:t>Adolf Eichmann</a:t>
            </a:r>
            <a:r>
              <a:rPr lang="en-US" sz="1200" dirty="0"/>
              <a:t>, in developing the experiment.</a:t>
            </a:r>
          </a:p>
          <a:p>
            <a:r>
              <a:rPr lang="en-US" sz="1200" dirty="0"/>
              <a:t>After earning a Ph.D. in social psychology from </a:t>
            </a:r>
            <a:r>
              <a:rPr lang="en-US" sz="1200" dirty="0">
                <a:hlinkClick r:id="rId9" tooltip="Harvard University"/>
              </a:rPr>
              <a:t>Harvard University</a:t>
            </a:r>
            <a:r>
              <a:rPr lang="en-US" sz="1200" dirty="0"/>
              <a:t>, he taught at Yale, Harvard, and then for most of his career as a professor at the </a:t>
            </a:r>
            <a:r>
              <a:rPr lang="en-US" sz="1200" dirty="0">
                <a:hlinkClick r:id="rId10" tooltip="City University of New York Graduate Center"/>
              </a:rPr>
              <a:t>City University of New York Graduate Center</a:t>
            </a:r>
            <a:r>
              <a:rPr lang="en-US" sz="1200" dirty="0"/>
              <a:t>, until he died in 1984. His </a:t>
            </a:r>
            <a:r>
              <a:rPr lang="en-US" sz="1200" dirty="0">
                <a:hlinkClick r:id="rId11" tooltip="Small-world experiment"/>
              </a:rPr>
              <a:t>small-world experiment</a:t>
            </a:r>
            <a:r>
              <a:rPr lang="en-US" sz="1200" dirty="0"/>
              <a:t> while at Harvard led researchers to analyze the degree of connectedness, including the </a:t>
            </a:r>
            <a:r>
              <a:rPr lang="en-US" sz="1200" dirty="0">
                <a:hlinkClick r:id="rId12" tooltip="Six degrees of separation"/>
              </a:rPr>
              <a:t>six degrees of separation</a:t>
            </a:r>
            <a:r>
              <a:rPr lang="en-US" sz="1200" dirty="0"/>
              <a:t> concept. Later in his career, Milgram developed a technique for creating interactive hybrid social agents (</a:t>
            </a:r>
            <a:r>
              <a:rPr lang="en-US" sz="1200" dirty="0" err="1">
                <a:hlinkClick r:id="rId13" tooltip="Cyranoid"/>
              </a:rPr>
              <a:t>cyranoids</a:t>
            </a:r>
            <a:r>
              <a:rPr lang="en-US" sz="1200" dirty="0"/>
              <a:t>), which has since been used to explore aspects of social- and self-perception.</a:t>
            </a:r>
          </a:p>
          <a:p>
            <a:r>
              <a:rPr lang="en-US" sz="1200" dirty="0"/>
              <a:t>He is widely regarded as one of the most important figures in the history of social psychology. A </a:t>
            </a:r>
            <a:r>
              <a:rPr lang="en-US" sz="1200" i="1" dirty="0">
                <a:hlinkClick r:id="rId14" tooltip="Review of General Psychology"/>
              </a:rPr>
              <a:t>Review of General Psychology</a:t>
            </a:r>
            <a:r>
              <a:rPr lang="en-US" sz="1200" dirty="0"/>
              <a:t> survey, published in 2002, ranked Milgram as the 46th-most-cited psychologist of the 20th century.</a:t>
            </a:r>
            <a:r>
              <a:rPr lang="en-US" sz="1200" baseline="30000" dirty="0">
                <a:hlinkClick r:id="rId15"/>
              </a:rPr>
              <a:t>[5]</a:t>
            </a:r>
            <a:endParaRPr lang="en-US" sz="1200" dirty="0"/>
          </a:p>
          <a:p>
            <a:endParaRPr lang="en-US" dirty="0"/>
          </a:p>
          <a:p>
            <a:r>
              <a:rPr lang="en-US" dirty="0"/>
              <a:t>sent letters to just under 300 randomly selected people in Nebraska and Kansas, asking them to help ensure that the letter made its way to a "target person" - a named stockbroker in Boston.</a:t>
            </a:r>
          </a:p>
          <a:p>
            <a:r>
              <a:rPr lang="en-US" dirty="0"/>
              <a:t>Participants were asked not to send the letter directly to the stockbroker. Instead, everyone was allowed to send it only to someone whom they knew on first-name terms and who they thought might know the stockbroker.</a:t>
            </a:r>
          </a:p>
          <a:p>
            <a:r>
              <a:rPr lang="en-US" dirty="0"/>
              <a:t>Twenty-nine per cent of the parcels eventually reached the stockbroker. Amazingly, given the tens of millions of people in America, there tended to be just six people linking the initial volunteer and the target person - thus giving rise to the popular notion that we are all maybe connected by just six degrees of separation.</a:t>
            </a:r>
          </a:p>
          <a:p>
            <a:endParaRPr lang="ca-ES" dirty="0"/>
          </a:p>
        </p:txBody>
      </p:sp>
      <p:sp>
        <p:nvSpPr>
          <p:cNvPr id="4" name="3 Marcador de número de diapositiva"/>
          <p:cNvSpPr>
            <a:spLocks noGrp="1"/>
          </p:cNvSpPr>
          <p:nvPr>
            <p:ph type="sldNum" sz="quarter" idx="10"/>
          </p:nvPr>
        </p:nvSpPr>
        <p:spPr/>
        <p:txBody>
          <a:bodyPr/>
          <a:lstStyle/>
          <a:p>
            <a:pPr>
              <a:defRPr/>
            </a:pPr>
            <a:fld id="{E2C33FFE-9E40-45AE-ADB4-459348747635}" type="slidenum">
              <a:rPr lang="es-ES_tradnl" smtClean="0">
                <a:solidFill>
                  <a:prstClr val="black"/>
                </a:solidFill>
              </a:rPr>
              <a:pPr>
                <a:defRPr/>
              </a:pPr>
              <a:t>15</a:t>
            </a:fld>
            <a:endParaRPr lang="es-ES_tradnl">
              <a:solidFill>
                <a:prstClr val="black"/>
              </a:solidFill>
            </a:endParaRPr>
          </a:p>
        </p:txBody>
      </p:sp>
    </p:spTree>
    <p:extLst>
      <p:ext uri="{BB962C8B-B14F-4D97-AF65-F5344CB8AC3E}">
        <p14:creationId xmlns:p14="http://schemas.microsoft.com/office/powerpoint/2010/main" val="3459287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ca-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7/9/2018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65786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7/9/2018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48336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ca-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7/9/2018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3654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430622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402770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732158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96095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12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13859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582937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79495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10"/>
          </p:nvPr>
        </p:nvSpPr>
        <p:spPr/>
        <p:txBody>
          <a:bodyPr/>
          <a:lstStyle/>
          <a:p>
            <a:fld id="{7DCB1055-6F15-4341-A755-802F73BD5192}" type="datetimeFigureOut">
              <a:rPr lang="ca-ES" smtClean="0"/>
              <a:t>7/9/2018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493187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3687915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291284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1932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117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626607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28011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1"/>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360760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ítulo y objetos">
    <p:spTree>
      <p:nvGrpSpPr>
        <p:cNvPr id="1" name=""/>
        <p:cNvGrpSpPr/>
        <p:nvPr/>
      </p:nvGrpSpPr>
      <p:grpSpPr>
        <a:xfrm>
          <a:off x="0" y="0"/>
          <a:ext cx="0" cy="0"/>
          <a:chOff x="0" y="0"/>
          <a:chExt cx="0" cy="0"/>
        </a:xfrm>
      </p:grpSpPr>
      <p:sp>
        <p:nvSpPr>
          <p:cNvPr id="9" name="8 Marcador de texto"/>
          <p:cNvSpPr>
            <a:spLocks noGrp="1"/>
          </p:cNvSpPr>
          <p:nvPr>
            <p:ph type="body" sz="quarter" idx="14"/>
          </p:nvPr>
        </p:nvSpPr>
        <p:spPr>
          <a:xfrm>
            <a:off x="251520" y="1268413"/>
            <a:ext cx="8640960" cy="5040312"/>
          </a:xfrm>
        </p:spPr>
        <p:txBody>
          <a:bodyPr/>
          <a:lstStyle>
            <a:lvl1pPr marL="179388" indent="-179388">
              <a:defRPr/>
            </a:lvl1pPr>
            <a:lvl2pPr marL="536575" indent="-168275">
              <a:defRPr/>
            </a:lvl2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2" name="1 Título"/>
          <p:cNvSpPr>
            <a:spLocks noGrp="1"/>
          </p:cNvSpPr>
          <p:nvPr>
            <p:ph type="title"/>
          </p:nvPr>
        </p:nvSpPr>
        <p:spPr/>
        <p:txBody>
          <a:bodyPr/>
          <a:lstStyle/>
          <a:p>
            <a:r>
              <a:rPr lang="es-ES"/>
              <a:t>Haga clic para modificar el estilo de título del patrón</a:t>
            </a:r>
            <a:endParaRPr lang="es-ES" dirty="0"/>
          </a:p>
        </p:txBody>
      </p:sp>
      <p:sp>
        <p:nvSpPr>
          <p:cNvPr id="7" name="12 Marcador de texto"/>
          <p:cNvSpPr>
            <a:spLocks noGrp="1"/>
          </p:cNvSpPr>
          <p:nvPr>
            <p:ph type="body" sz="quarter" idx="13"/>
          </p:nvPr>
        </p:nvSpPr>
        <p:spPr>
          <a:xfrm>
            <a:off x="251520" y="98630"/>
            <a:ext cx="864096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8585518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892799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3" name="12 Marcador de texto"/>
          <p:cNvSpPr>
            <a:spLocks noGrp="1"/>
          </p:cNvSpPr>
          <p:nvPr>
            <p:ph type="body" sz="quarter" idx="13" hasCustomPrompt="1"/>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dirty="0" err="1"/>
              <a:t>Chapter</a:t>
            </a:r>
            <a:r>
              <a:rPr lang="es-ES" dirty="0"/>
              <a:t> </a:t>
            </a:r>
            <a:r>
              <a:rPr lang="es-ES" dirty="0" err="1"/>
              <a:t>title</a:t>
            </a:r>
            <a:endParaRPr lang="es-ES" dirty="0"/>
          </a:p>
        </p:txBody>
      </p:sp>
    </p:spTree>
    <p:extLst>
      <p:ext uri="{BB962C8B-B14F-4D97-AF65-F5344CB8AC3E}">
        <p14:creationId xmlns:p14="http://schemas.microsoft.com/office/powerpoint/2010/main" val="324939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ca-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B1055-6F15-4341-A755-802F73BD5192}" type="datetimeFigureOut">
              <a:rPr lang="ca-ES" smtClean="0"/>
              <a:t>7/9/2018</a:t>
            </a:fld>
            <a:endParaRPr lang="ca-ES"/>
          </a:p>
        </p:txBody>
      </p:sp>
      <p:sp>
        <p:nvSpPr>
          <p:cNvPr id="5" name="Footer Placeholder 4"/>
          <p:cNvSpPr>
            <a:spLocks noGrp="1"/>
          </p:cNvSpPr>
          <p:nvPr>
            <p:ph type="ftr" sz="quarter" idx="11"/>
          </p:nvPr>
        </p:nvSpPr>
        <p:spPr/>
        <p:txBody>
          <a:bodyPr/>
          <a:lstStyle/>
          <a:p>
            <a:endParaRPr lang="ca-ES"/>
          </a:p>
        </p:txBody>
      </p:sp>
      <p:sp>
        <p:nvSpPr>
          <p:cNvPr id="6" name="Slide Number Placeholder 5"/>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121222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3637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358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94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elefónica - Titular dos  líneas">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flipH="1">
            <a:off x="-1" y="0"/>
            <a:ext cx="8417169"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noAutofit/>
          </a:bodyPr>
          <a:lstStyle>
            <a:lvl1pPr>
              <a:defRPr/>
            </a:lvl1pPr>
          </a:lstStyle>
          <a:p>
            <a:pPr lvl="0"/>
            <a:r>
              <a:rPr lang="en-GB" dirty="0"/>
              <a:t>Slide Title (24 </a:t>
            </a:r>
            <a:r>
              <a:rPr lang="en-GB" dirty="0" err="1"/>
              <a:t>pts</a:t>
            </a:r>
            <a:r>
              <a:rPr lang="en-GB" dirty="0"/>
              <a:t> – 1 line)</a:t>
            </a:r>
            <a:endParaRPr lang="en-US" sz="2400" dirty="0">
              <a:solidFill>
                <a:srgbClr val="072534"/>
              </a:solidFill>
              <a:latin typeface="Trebuchet MS" pitchFamily="34" charset="0"/>
              <a:ea typeface="ヒラギノ角ゴ Pro W3" charset="-128"/>
              <a:sym typeface="Trebuchet MS" pitchFamily="34" charset="0"/>
            </a:endParaRPr>
          </a:p>
        </p:txBody>
      </p:sp>
      <p:sp>
        <p:nvSpPr>
          <p:cNvPr id="4" name="Text Box 2"/>
          <p:cNvSpPr txBox="1">
            <a:spLocks noGrp="1" noChangeArrowheads="1"/>
          </p:cNvSpPr>
          <p:nvPr>
            <p:ph type="sldNum" sz="quarter" idx="4"/>
          </p:nvPr>
        </p:nvSpPr>
        <p:spPr bwMode="auto">
          <a:xfrm>
            <a:off x="4425881" y="6464175"/>
            <a:ext cx="279065" cy="292350"/>
          </a:xfrm>
          <a:prstGeom prst="rect">
            <a:avLst/>
          </a:prstGeom>
          <a:noFill/>
          <a:ln w="9525">
            <a:noFill/>
            <a:miter lim="800000"/>
            <a:headEnd/>
            <a:tailEnd/>
          </a:ln>
          <a:effectLst/>
        </p:spPr>
        <p:txBody>
          <a:bodyPr vert="horz" wrap="none" lIns="96698" tIns="48349" rIns="96698" bIns="48349" numCol="1" anchor="ctr" anchorCtr="0" compatLnSpc="1">
            <a:prstTxWarp prst="textNoShape">
              <a:avLst/>
            </a:prstTxWarp>
          </a:bodyPr>
          <a:lstStyle>
            <a:lvl1pPr algn="ctr" eaLnBrk="1" hangingPunct="1">
              <a:defRPr sz="1016">
                <a:solidFill>
                  <a:schemeClr val="bg1"/>
                </a:solidFill>
                <a:latin typeface="Trebuchet MS" pitchFamily="34" charset="0"/>
                <a:ea typeface="ヒラギノ角ゴ ProN W3" pitchFamily="122" charset="-128"/>
                <a:sym typeface="Trebuchet MS" pitchFamily="34" charset="0"/>
              </a:defRPr>
            </a:lvl1pPr>
            <a:lvl2pPr marL="725566" indent="-279064" eaLnBrk="0" hangingPunct="0">
              <a:defRPr sz="2771">
                <a:solidFill>
                  <a:srgbClr val="000000"/>
                </a:solidFill>
                <a:latin typeface="Gill Sans" pitchFamily="122" charset="0"/>
                <a:ea typeface="ヒラギノ角ゴ ProN W3" pitchFamily="122" charset="-128"/>
                <a:sym typeface="Gill Sans" pitchFamily="122" charset="0"/>
              </a:defRPr>
            </a:lvl2pPr>
            <a:lvl3pPr marL="1116256" indent="-223252" eaLnBrk="0" hangingPunct="0">
              <a:defRPr sz="2771">
                <a:solidFill>
                  <a:srgbClr val="000000"/>
                </a:solidFill>
                <a:latin typeface="Gill Sans" pitchFamily="122" charset="0"/>
                <a:ea typeface="ヒラギノ角ゴ ProN W3" pitchFamily="122" charset="-128"/>
                <a:sym typeface="Gill Sans" pitchFamily="122" charset="0"/>
              </a:defRPr>
            </a:lvl3pPr>
            <a:lvl4pPr marL="1562758" indent="-223252" eaLnBrk="0" hangingPunct="0">
              <a:defRPr sz="2771">
                <a:solidFill>
                  <a:srgbClr val="000000"/>
                </a:solidFill>
                <a:latin typeface="Gill Sans" pitchFamily="122" charset="0"/>
                <a:ea typeface="ヒラギノ角ゴ ProN W3" pitchFamily="122" charset="-128"/>
                <a:sym typeface="Gill Sans" pitchFamily="122" charset="0"/>
              </a:defRPr>
            </a:lvl4pPr>
            <a:lvl5pPr marL="2009260" indent="-223252" eaLnBrk="0" hangingPunct="0">
              <a:defRPr sz="2771">
                <a:solidFill>
                  <a:srgbClr val="000000"/>
                </a:solidFill>
                <a:latin typeface="Gill Sans" pitchFamily="122" charset="0"/>
                <a:ea typeface="ヒラギノ角ゴ ProN W3" pitchFamily="122" charset="-128"/>
                <a:sym typeface="Gill Sans" pitchFamily="122" charset="0"/>
              </a:defRPr>
            </a:lvl5pPr>
            <a:lvl6pPr marL="2455762"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6pPr>
            <a:lvl7pPr marL="2902264"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7pPr>
            <a:lvl8pPr marL="3348766"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8pPr>
            <a:lvl9pPr marL="3795268" indent="-223252" algn="ctr" eaLnBrk="0" fontAlgn="base" hangingPunct="0">
              <a:spcBef>
                <a:spcPct val="0"/>
              </a:spcBef>
              <a:spcAft>
                <a:spcPct val="0"/>
              </a:spcAft>
              <a:defRPr sz="2771">
                <a:solidFill>
                  <a:srgbClr val="000000"/>
                </a:solidFill>
                <a:latin typeface="Gill Sans" pitchFamily="122" charset="0"/>
                <a:ea typeface="ヒラギノ角ゴ ProN W3" pitchFamily="122" charset="-128"/>
                <a:sym typeface="Gill Sans" pitchFamily="122" charset="0"/>
              </a:defRPr>
            </a:lvl9pPr>
          </a:lstStyle>
          <a:p>
            <a:pPr defTabSz="893004" fontAlgn="base">
              <a:spcBef>
                <a:spcPct val="0"/>
              </a:spcBef>
              <a:spcAft>
                <a:spcPct val="0"/>
              </a:spcAft>
            </a:pPr>
            <a:fld id="{9D9F8B9A-560A-470D-9EA6-79F5999904E6}" type="slidenum">
              <a:rPr lang="en-US" b="1" smtClean="0">
                <a:solidFill>
                  <a:srgbClr val="FFFFFF"/>
                </a:solidFill>
              </a:rPr>
              <a:pPr defTabSz="893004" fontAlgn="base">
                <a:spcBef>
                  <a:spcPct val="0"/>
                </a:spcBef>
                <a:spcAft>
                  <a:spcPct val="0"/>
                </a:spcAft>
              </a:pPr>
              <a:t>‹Nº›</a:t>
            </a:fld>
            <a:endParaRPr lang="en-US" b="1" dirty="0">
              <a:solidFill>
                <a:srgbClr val="FFFFFF"/>
              </a:solidFill>
            </a:endParaRPr>
          </a:p>
        </p:txBody>
      </p:sp>
    </p:spTree>
    <p:extLst>
      <p:ext uri="{BB962C8B-B14F-4D97-AF65-F5344CB8AC3E}">
        <p14:creationId xmlns:p14="http://schemas.microsoft.com/office/powerpoint/2010/main" val="134083234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ólo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12 Marcador de texto"/>
          <p:cNvSpPr>
            <a:spLocks noGrp="1"/>
          </p:cNvSpPr>
          <p:nvPr>
            <p:ph type="body" sz="quarter" idx="13"/>
          </p:nvPr>
        </p:nvSpPr>
        <p:spPr>
          <a:xfrm>
            <a:off x="251521" y="98630"/>
            <a:ext cx="8647230" cy="188640"/>
          </a:xfrm>
        </p:spPr>
        <p:txBody>
          <a:bodyPr anchor="ctr">
            <a:noAutofit/>
          </a:bodyPr>
          <a:lstStyle>
            <a:lvl1pPr marL="0" indent="0">
              <a:buNone/>
              <a:defRPr sz="1050"/>
            </a:lvl1pPr>
            <a:lvl2pPr>
              <a:buNone/>
              <a:defRPr/>
            </a:lvl2pPr>
            <a:lvl3pPr>
              <a:buNone/>
              <a:defRPr/>
            </a:lvl3pPr>
            <a:lvl4pPr>
              <a:buNone/>
              <a:defRPr/>
            </a:lvl4pPr>
            <a:lvl5pPr>
              <a:buNone/>
              <a:defRPr/>
            </a:lvl5pPr>
          </a:lstStyle>
          <a:p>
            <a:pPr lvl="0"/>
            <a:r>
              <a:rPr lang="es-ES"/>
              <a:t>Haga clic para modificar el estilo de texto del patrón</a:t>
            </a:r>
          </a:p>
        </p:txBody>
      </p:sp>
    </p:spTree>
    <p:extLst>
      <p:ext uri="{BB962C8B-B14F-4D97-AF65-F5344CB8AC3E}">
        <p14:creationId xmlns:p14="http://schemas.microsoft.com/office/powerpoint/2010/main" val="1564684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95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0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9345237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40287371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519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Date Placeholder 4"/>
          <p:cNvSpPr>
            <a:spLocks noGrp="1"/>
          </p:cNvSpPr>
          <p:nvPr>
            <p:ph type="dt" sz="half" idx="10"/>
          </p:nvPr>
        </p:nvSpPr>
        <p:spPr/>
        <p:txBody>
          <a:bodyPr/>
          <a:lstStyle/>
          <a:p>
            <a:fld id="{7DCB1055-6F15-4341-A755-802F73BD5192}" type="datetimeFigureOut">
              <a:rPr lang="ca-ES" smtClean="0"/>
              <a:t>7/9/2018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557063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935167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154277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199946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6106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404410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8075305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4579641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761854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563064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09623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a-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7" name="Date Placeholder 6"/>
          <p:cNvSpPr>
            <a:spLocks noGrp="1"/>
          </p:cNvSpPr>
          <p:nvPr>
            <p:ph type="dt" sz="half" idx="10"/>
          </p:nvPr>
        </p:nvSpPr>
        <p:spPr/>
        <p:txBody>
          <a:bodyPr/>
          <a:lstStyle/>
          <a:p>
            <a:fld id="{7DCB1055-6F15-4341-A755-802F73BD5192}" type="datetimeFigureOut">
              <a:rPr lang="ca-ES" smtClean="0"/>
              <a:t>7/9/2018</a:t>
            </a:fld>
            <a:endParaRPr lang="ca-ES"/>
          </a:p>
        </p:txBody>
      </p:sp>
      <p:sp>
        <p:nvSpPr>
          <p:cNvPr id="8" name="Footer Placeholder 7"/>
          <p:cNvSpPr>
            <a:spLocks noGrp="1"/>
          </p:cNvSpPr>
          <p:nvPr>
            <p:ph type="ftr" sz="quarter" idx="11"/>
          </p:nvPr>
        </p:nvSpPr>
        <p:spPr/>
        <p:txBody>
          <a:bodyPr/>
          <a:lstStyle/>
          <a:p>
            <a:endParaRPr lang="ca-ES"/>
          </a:p>
        </p:txBody>
      </p:sp>
      <p:sp>
        <p:nvSpPr>
          <p:cNvPr id="9" name="Slide Number Placeholder 8"/>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572758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12" name="11 Imagen" descr="mapa_azul_blanco.png"/>
          <p:cNvPicPr>
            <a:picLocks noChangeAspect="1"/>
          </p:cNvPicPr>
          <p:nvPr userDrawn="1"/>
        </p:nvPicPr>
        <p:blipFill>
          <a:blip r:embed="rId2"/>
          <a:stretch>
            <a:fillRect/>
          </a:stretch>
        </p:blipFill>
        <p:spPr>
          <a:xfrm>
            <a:off x="-24384" y="-18288"/>
            <a:ext cx="9204960" cy="6903720"/>
          </a:xfrm>
          <a:prstGeom prst="rect">
            <a:avLst/>
          </a:prstGeom>
        </p:spPr>
      </p:pic>
      <p:sp>
        <p:nvSpPr>
          <p:cNvPr id="8" name="Rectangle 3"/>
          <p:cNvSpPr>
            <a:spLocks noChangeArrowheads="1"/>
          </p:cNvSpPr>
          <p:nvPr userDrawn="1"/>
        </p:nvSpPr>
        <p:spPr bwMode="auto">
          <a:xfrm>
            <a:off x="152400" y="3740150"/>
            <a:ext cx="6588125" cy="2965450"/>
          </a:xfrm>
          <a:prstGeom prst="rect">
            <a:avLst/>
          </a:prstGeom>
          <a:solidFill>
            <a:schemeClr val="bg1"/>
          </a:solidFill>
          <a:ln w="6350">
            <a:solidFill>
              <a:schemeClr val="tx2">
                <a:lumMod val="20000"/>
                <a:lumOff val="80000"/>
              </a:schemeClr>
            </a:solidFill>
            <a:miter lim="800000"/>
            <a:headEnd/>
            <a:tailEnd/>
          </a:ln>
        </p:spPr>
        <p:txBody>
          <a:bodyPr wrap="none" anchor="ctr"/>
          <a:lstStyle/>
          <a:p>
            <a:pPr eaLnBrk="0" fontAlgn="base" hangingPunct="0">
              <a:spcBef>
                <a:spcPct val="0"/>
              </a:spcBef>
              <a:spcAft>
                <a:spcPct val="0"/>
              </a:spcAft>
              <a:defRPr/>
            </a:pPr>
            <a:endParaRPr lang="es-ES" sz="2400" b="1">
              <a:solidFill>
                <a:srgbClr val="000000"/>
              </a:solidFill>
              <a:ea typeface="ＭＳ Ｐゴシック" charset="0"/>
              <a:cs typeface="Arial" charset="0"/>
            </a:endParaRPr>
          </a:p>
        </p:txBody>
      </p:sp>
      <p:sp>
        <p:nvSpPr>
          <p:cNvPr id="5" name="Title 1"/>
          <p:cNvSpPr>
            <a:spLocks noGrp="1"/>
          </p:cNvSpPr>
          <p:nvPr>
            <p:ph type="title"/>
          </p:nvPr>
        </p:nvSpPr>
        <p:spPr>
          <a:xfrm>
            <a:off x="561808" y="4176000"/>
            <a:ext cx="5882400" cy="1701272"/>
          </a:xfrm>
        </p:spPr>
        <p:txBody>
          <a:bodyPr/>
          <a:lstStyle>
            <a:lvl1pPr algn="l">
              <a:lnSpc>
                <a:spcPct val="100000"/>
              </a:lnSpc>
              <a:defRPr sz="2800" b="1" cap="all">
                <a:solidFill>
                  <a:schemeClr val="tx1"/>
                </a:solidFill>
                <a:latin typeface="Arial"/>
                <a:cs typeface="Arial"/>
              </a:defRPr>
            </a:lvl1pPr>
          </a:lstStyle>
          <a:p>
            <a:r>
              <a:rPr lang="es-ES_tradnl"/>
              <a:t>Clic para editar título</a:t>
            </a:r>
            <a:endParaRPr lang="en-US" dirty="0"/>
          </a:p>
        </p:txBody>
      </p:sp>
      <p:sp>
        <p:nvSpPr>
          <p:cNvPr id="6" name="Text Placeholder 2"/>
          <p:cNvSpPr>
            <a:spLocks noGrp="1"/>
          </p:cNvSpPr>
          <p:nvPr>
            <p:ph type="body" idx="1"/>
          </p:nvPr>
        </p:nvSpPr>
        <p:spPr>
          <a:xfrm>
            <a:off x="561808" y="3956400"/>
            <a:ext cx="5882400" cy="288000"/>
          </a:xfrm>
        </p:spPr>
        <p:txBody>
          <a:bodyPr anchor="ctr"/>
          <a:lstStyle>
            <a:lvl1pPr marL="0" indent="0">
              <a:buNone/>
              <a:defRPr sz="1700" b="1">
                <a:solidFill>
                  <a:schemeClr val="accent1"/>
                </a:solidFill>
                <a:latin typeface="Arial"/>
                <a:cs typeface="Aria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
        <p:nvSpPr>
          <p:cNvPr id="11" name="Marcador de texto 10"/>
          <p:cNvSpPr>
            <a:spLocks noGrp="1"/>
          </p:cNvSpPr>
          <p:nvPr>
            <p:ph type="body" sz="quarter" idx="10"/>
          </p:nvPr>
        </p:nvSpPr>
        <p:spPr>
          <a:xfrm>
            <a:off x="561808" y="5133041"/>
            <a:ext cx="5882400" cy="312183"/>
          </a:xfrm>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000" baseline="0">
                <a:latin typeface="Arial"/>
                <a:cs typeface="Arial"/>
              </a:defRPr>
            </a:lvl1pPr>
          </a:lstStyle>
          <a:p>
            <a:pPr lvl="0"/>
            <a:r>
              <a:rPr lang="es-ES_tradnl"/>
              <a:t>Haga clic para modificar el estilo de texto del patrón</a:t>
            </a:r>
          </a:p>
        </p:txBody>
      </p:sp>
      <p:pic>
        <p:nvPicPr>
          <p:cNvPr id="10" name="Picture 3" descr="F:\antonio\portada.jpg"/>
          <p:cNvPicPr>
            <a:picLocks noChangeAspect="1" noChangeArrowheads="1"/>
          </p:cNvPicPr>
          <p:nvPr userDrawn="1"/>
        </p:nvPicPr>
        <p:blipFill>
          <a:blip r:embed="rId3"/>
          <a:srcRect/>
          <a:stretch>
            <a:fillRect/>
          </a:stretch>
        </p:blipFill>
        <p:spPr bwMode="auto">
          <a:xfrm>
            <a:off x="661157" y="5877272"/>
            <a:ext cx="1894620" cy="706469"/>
          </a:xfrm>
          <a:prstGeom prst="rect">
            <a:avLst/>
          </a:prstGeom>
          <a:noFill/>
        </p:spPr>
      </p:pic>
    </p:spTree>
    <p:extLst>
      <p:ext uri="{BB962C8B-B14F-4D97-AF65-F5344CB8AC3E}">
        <p14:creationId xmlns:p14="http://schemas.microsoft.com/office/powerpoint/2010/main" val="1370281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4" name="3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91507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315522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2695166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ierre">
    <p:bg>
      <p:bgPr>
        <a:solidFill>
          <a:schemeClr val="bg1"/>
        </a:solidFill>
        <a:effectLst/>
      </p:bgPr>
    </p:bg>
    <p:spTree>
      <p:nvGrpSpPr>
        <p:cNvPr id="1" name=""/>
        <p:cNvGrpSpPr/>
        <p:nvPr/>
      </p:nvGrpSpPr>
      <p:grpSpPr>
        <a:xfrm>
          <a:off x="0" y="0"/>
          <a:ext cx="0" cy="0"/>
          <a:chOff x="0" y="0"/>
          <a:chExt cx="0" cy="0"/>
        </a:xfrm>
      </p:grpSpPr>
      <p:pic>
        <p:nvPicPr>
          <p:cNvPr id="5" name="4 Imagen" descr="fractal_atras.png"/>
          <p:cNvPicPr>
            <a:picLocks noChangeAspect="1"/>
          </p:cNvPicPr>
          <p:nvPr userDrawn="1"/>
        </p:nvPicPr>
        <p:blipFill>
          <a:blip r:embed="rId2"/>
          <a:stretch>
            <a:fillRect/>
          </a:stretch>
        </p:blipFill>
        <p:spPr>
          <a:xfrm>
            <a:off x="4294909" y="0"/>
            <a:ext cx="4849091" cy="6858000"/>
          </a:xfrm>
          <a:prstGeom prst="rect">
            <a:avLst/>
          </a:prstGeom>
        </p:spPr>
      </p:pic>
      <p:pic>
        <p:nvPicPr>
          <p:cNvPr id="4" name="Picture 3" descr="F:\antonio\portada.jpg"/>
          <p:cNvPicPr>
            <a:picLocks noChangeAspect="1" noChangeArrowheads="1"/>
          </p:cNvPicPr>
          <p:nvPr userDrawn="1"/>
        </p:nvPicPr>
        <p:blipFill>
          <a:blip r:embed="rId3"/>
          <a:srcRect/>
          <a:stretch>
            <a:fillRect/>
          </a:stretch>
        </p:blipFill>
        <p:spPr bwMode="auto">
          <a:xfrm>
            <a:off x="562829" y="548680"/>
            <a:ext cx="1681829" cy="627123"/>
          </a:xfrm>
          <a:prstGeom prst="rect">
            <a:avLst/>
          </a:prstGeom>
          <a:noFill/>
        </p:spPr>
      </p:pic>
    </p:spTree>
    <p:extLst>
      <p:ext uri="{BB962C8B-B14F-4D97-AF65-F5344CB8AC3E}">
        <p14:creationId xmlns:p14="http://schemas.microsoft.com/office/powerpoint/2010/main" val="34078189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88950"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6"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7" name="Content Placeholder 2"/>
          <p:cNvSpPr>
            <a:spLocks noGrp="1"/>
          </p:cNvSpPr>
          <p:nvPr>
            <p:ph sz="half" idx="14"/>
          </p:nvPr>
        </p:nvSpPr>
        <p:spPr>
          <a:xfrm>
            <a:off x="4822231" y="1916113"/>
            <a:ext cx="4014788" cy="444817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800"/>
            </a:lvl6pPr>
            <a:lvl7pPr>
              <a:defRPr sz="1800"/>
            </a:lvl7pPr>
            <a:lvl8pPr>
              <a:defRPr sz="1800"/>
            </a:lvl8pPr>
            <a:lvl9pPr>
              <a:defRPr sz="18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158066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
        <p:nvSpPr>
          <p:cNvPr id="7" name="Text Placeholder 2"/>
          <p:cNvSpPr>
            <a:spLocks noGrp="1"/>
          </p:cNvSpPr>
          <p:nvPr>
            <p:ph type="body" idx="10"/>
          </p:nvPr>
        </p:nvSpPr>
        <p:spPr>
          <a:xfrm>
            <a:off x="4789216" y="1772816"/>
            <a:ext cx="4040188" cy="432048"/>
          </a:xfrm>
        </p:spPr>
        <p:txBody>
          <a:bodyPr anchor="b"/>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itle 1"/>
          <p:cNvSpPr>
            <a:spLocks noGrp="1"/>
          </p:cNvSpPr>
          <p:nvPr>
            <p:ph type="title"/>
          </p:nvPr>
        </p:nvSpPr>
        <p:spPr>
          <a:xfrm>
            <a:off x="511200" y="288000"/>
            <a:ext cx="8307363" cy="1181100"/>
          </a:xfrm>
        </p:spPr>
        <p:txBody>
          <a:bodyPr/>
          <a:lstStyle/>
          <a:p>
            <a:r>
              <a:rPr lang="en-US" dirty="0"/>
              <a:t>Click to edit Master title style</a:t>
            </a:r>
          </a:p>
        </p:txBody>
      </p:sp>
      <p:sp>
        <p:nvSpPr>
          <p:cNvPr id="10"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
        <p:nvSpPr>
          <p:cNvPr id="11" name="Content Placeholder 3"/>
          <p:cNvSpPr>
            <a:spLocks noGrp="1"/>
          </p:cNvSpPr>
          <p:nvPr>
            <p:ph sz="half" idx="14"/>
          </p:nvPr>
        </p:nvSpPr>
        <p:spPr>
          <a:xfrm>
            <a:off x="4780787" y="2276872"/>
            <a:ext cx="4040188" cy="4087415"/>
          </a:xfrm>
        </p:spPr>
        <p:txBody>
          <a:bodyPr/>
          <a:lstStyle>
            <a:lvl1pPr marL="287338" marR="0" indent="-287338" algn="l" defTabSz="914400" rtl="0" eaLnBrk="0" fontAlgn="base" latinLnBrk="0" hangingPunct="0">
              <a:lnSpc>
                <a:spcPct val="100000"/>
              </a:lnSpc>
              <a:spcBef>
                <a:spcPct val="20000"/>
              </a:spcBef>
              <a:spcAft>
                <a:spcPct val="0"/>
              </a:spcAft>
              <a:buClr>
                <a:srgbClr val="00B0CA"/>
              </a:buClr>
              <a:buSzPct val="140000"/>
              <a:buFont typeface="Wingdings" charset="0"/>
              <a:buChar char="§"/>
              <a:tabLst/>
              <a:defRPr sz="2000"/>
            </a:lvl1pPr>
            <a:lvl2pPr marL="762000" marR="0" indent="-190500" algn="l" defTabSz="914400" rtl="0" eaLnBrk="0" fontAlgn="base" latinLnBrk="0" hangingPunct="0">
              <a:lnSpc>
                <a:spcPct val="100000"/>
              </a:lnSpc>
              <a:spcBef>
                <a:spcPct val="20000"/>
              </a:spcBef>
              <a:spcAft>
                <a:spcPct val="0"/>
              </a:spcAft>
              <a:buClr>
                <a:srgbClr val="000000"/>
              </a:buClr>
              <a:buSzPct val="136000"/>
              <a:buFont typeface="Wingdings" charset="0"/>
              <a:buChar char="§"/>
              <a:tabLst/>
              <a:defRPr sz="1800"/>
            </a:lvl2pPr>
            <a:lvl3pPr marL="1524000" marR="0" indent="-187325" algn="l" defTabSz="914400" rtl="0" eaLnBrk="0" fontAlgn="base" latinLnBrk="0" hangingPunct="0">
              <a:lnSpc>
                <a:spcPct val="100000"/>
              </a:lnSpc>
              <a:spcBef>
                <a:spcPct val="20000"/>
              </a:spcBef>
              <a:spcAft>
                <a:spcPct val="0"/>
              </a:spcAft>
              <a:buClr>
                <a:srgbClr val="5A5A5A"/>
              </a:buClr>
              <a:buSzTx/>
              <a:buFont typeface="Wingdings" charset="0"/>
              <a:buChar char="§"/>
              <a:tabLst/>
              <a:defRPr sz="1600"/>
            </a:lvl3pPr>
            <a:lvl4pPr marL="2100263" marR="0" indent="-192088" algn="l" defTabSz="914400" rtl="0" eaLnBrk="0" fontAlgn="base" latinLnBrk="0" hangingPunct="0">
              <a:lnSpc>
                <a:spcPct val="100000"/>
              </a:lnSpc>
              <a:spcBef>
                <a:spcPct val="20000"/>
              </a:spcBef>
              <a:spcAft>
                <a:spcPct val="0"/>
              </a:spcAft>
              <a:buClr>
                <a:srgbClr val="B4B4B4"/>
              </a:buClr>
              <a:buSzTx/>
              <a:buFont typeface="Wingdings" charset="0"/>
              <a:buChar char="§"/>
              <a:tabLst/>
              <a:defRPr sz="1500"/>
            </a:lvl4pPr>
            <a:lvl5pPr marL="2667000" marR="0" indent="-190500" algn="l" defTabSz="914400" rtl="0" eaLnBrk="0" fontAlgn="base" latinLnBrk="0" hangingPunct="0">
              <a:lnSpc>
                <a:spcPct val="100000"/>
              </a:lnSpc>
              <a:spcBef>
                <a:spcPct val="20000"/>
              </a:spcBef>
              <a:spcAft>
                <a:spcPct val="0"/>
              </a:spcAft>
              <a:buClr>
                <a:srgbClr val="B4B4B4"/>
              </a:buClr>
              <a:buSzTx/>
              <a:buFontTx/>
              <a:buChar char="•"/>
              <a:tabLst/>
              <a:defRPr sz="1200"/>
            </a:lvl5pPr>
            <a:lvl6pPr>
              <a:defRPr sz="1600"/>
            </a:lvl6pPr>
            <a:lvl7pPr>
              <a:defRPr sz="1600"/>
            </a:lvl7pPr>
            <a:lvl8pPr>
              <a:defRPr sz="1600"/>
            </a:lvl8pPr>
            <a:lvl9pPr>
              <a:defRPr sz="1600"/>
            </a:lvl9pPr>
          </a:lstStyle>
          <a:p>
            <a:pPr lvl="0"/>
            <a:r>
              <a:rPr lang="es-ES_tradnl" noProof="0" dirty="0"/>
              <a:t>Haga clic para modificar el estilo de texto del patrón</a:t>
            </a:r>
          </a:p>
          <a:p>
            <a:pPr lvl="1"/>
            <a:r>
              <a:rPr lang="es-ES_tradnl" noProof="0" dirty="0"/>
              <a:t>Segundo nivel</a:t>
            </a:r>
          </a:p>
          <a:p>
            <a:pPr lvl="2"/>
            <a:r>
              <a:rPr lang="es-ES_tradnl" noProof="0" dirty="0"/>
              <a:t>Tercer nivel</a:t>
            </a:r>
          </a:p>
          <a:p>
            <a:pPr lvl="3"/>
            <a:r>
              <a:rPr lang="es-ES_tradnl" noProof="0" dirty="0"/>
              <a:t>Cuarto nivel</a:t>
            </a:r>
          </a:p>
          <a:p>
            <a:pPr lvl="4"/>
            <a:r>
              <a:rPr lang="es-ES_tradnl" noProof="0" dirty="0"/>
              <a:t>Quinto nivel</a:t>
            </a:r>
            <a:endParaRPr lang="en-US" noProof="0" dirty="0"/>
          </a:p>
        </p:txBody>
      </p:sp>
    </p:spTree>
    <p:extLst>
      <p:ext uri="{BB962C8B-B14F-4D97-AF65-F5344CB8AC3E}">
        <p14:creationId xmlns:p14="http://schemas.microsoft.com/office/powerpoint/2010/main" val="23578269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iseño personalizado">
    <p:spTree>
      <p:nvGrpSpPr>
        <p:cNvPr id="1" name=""/>
        <p:cNvGrpSpPr/>
        <p:nvPr/>
      </p:nvGrpSpPr>
      <p:grpSpPr>
        <a:xfrm>
          <a:off x="0" y="0"/>
          <a:ext cx="0" cy="0"/>
          <a:chOff x="0" y="0"/>
          <a:chExt cx="0" cy="0"/>
        </a:xfrm>
      </p:grpSpPr>
      <p:sp>
        <p:nvSpPr>
          <p:cNvPr id="2" name="1 Título"/>
          <p:cNvSpPr>
            <a:spLocks noGrp="1"/>
          </p:cNvSpPr>
          <p:nvPr>
            <p:ph type="title" hasCustomPrompt="1"/>
          </p:nvPr>
        </p:nvSpPr>
        <p:spPr>
          <a:xfrm>
            <a:off x="251520" y="274638"/>
            <a:ext cx="8640960" cy="633412"/>
          </a:xfrm>
        </p:spPr>
        <p:txBody>
          <a:bodyPr/>
          <a:lstStyle/>
          <a:p>
            <a:r>
              <a:rPr lang="es-ES" noProof="0" dirty="0" err="1"/>
              <a:t>Title</a:t>
            </a:r>
            <a:endParaRPr lang="es-ES" dirty="0"/>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1067321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63141049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4033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a-ES"/>
          </a:p>
        </p:txBody>
      </p:sp>
      <p:sp>
        <p:nvSpPr>
          <p:cNvPr id="3" name="Date Placeholder 2"/>
          <p:cNvSpPr>
            <a:spLocks noGrp="1"/>
          </p:cNvSpPr>
          <p:nvPr>
            <p:ph type="dt" sz="half" idx="10"/>
          </p:nvPr>
        </p:nvSpPr>
        <p:spPr/>
        <p:txBody>
          <a:bodyPr/>
          <a:lstStyle/>
          <a:p>
            <a:fld id="{7DCB1055-6F15-4341-A755-802F73BD5192}" type="datetimeFigureOut">
              <a:rPr lang="ca-ES" smtClean="0"/>
              <a:t>7/9/2018</a:t>
            </a:fld>
            <a:endParaRPr lang="ca-ES"/>
          </a:p>
        </p:txBody>
      </p:sp>
      <p:sp>
        <p:nvSpPr>
          <p:cNvPr id="4" name="Footer Placeholder 3"/>
          <p:cNvSpPr>
            <a:spLocks noGrp="1"/>
          </p:cNvSpPr>
          <p:nvPr>
            <p:ph type="ftr" sz="quarter" idx="11"/>
          </p:nvPr>
        </p:nvSpPr>
        <p:spPr/>
        <p:txBody>
          <a:bodyPr/>
          <a:lstStyle/>
          <a:p>
            <a:endParaRPr lang="ca-ES"/>
          </a:p>
        </p:txBody>
      </p:sp>
      <p:sp>
        <p:nvSpPr>
          <p:cNvPr id="5" name="Slide Number Placeholder 4"/>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55541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491800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7738440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ES_tradnl"/>
          </a:p>
        </p:txBody>
      </p:sp>
      <p:sp>
        <p:nvSpPr>
          <p:cNvPr id="3" name="2 Marcador de número de diapositiva"/>
          <p:cNvSpPr>
            <a:spLocks noGrp="1"/>
          </p:cNvSpPr>
          <p:nvPr>
            <p:ph type="sldNum" sz="quarter" idx="10"/>
          </p:nvPr>
        </p:nvSpPr>
        <p:spPr>
          <a:xfrm>
            <a:off x="8280400" y="6354763"/>
            <a:ext cx="863600" cy="217487"/>
          </a:xfrm>
          <a:prstGeom prst="rect">
            <a:avLst/>
          </a:prstGeom>
        </p:spPr>
        <p:txBody>
          <a:bodyPr/>
          <a:lstStyle>
            <a:lvl1pPr>
              <a:defRPr/>
            </a:lvl1pPr>
          </a:lstStyle>
          <a:p>
            <a:fld id="{68B48CF9-C2ED-4570-ACE5-1AAC4FC28415}" type="slidenum">
              <a:rPr lang="es-ES" altLang="es-ES"/>
              <a:pPr/>
              <a:t>‹Nº›</a:t>
            </a:fld>
            <a:endParaRPr lang="es-ES" altLang="es-ES"/>
          </a:p>
        </p:txBody>
      </p:sp>
      <p:sp>
        <p:nvSpPr>
          <p:cNvPr id="4" name="12 Marcador de texto"/>
          <p:cNvSpPr>
            <a:spLocks noGrp="1"/>
          </p:cNvSpPr>
          <p:nvPr>
            <p:ph type="body" sz="quarter" idx="13"/>
          </p:nvPr>
        </p:nvSpPr>
        <p:spPr>
          <a:xfrm>
            <a:off x="513336" y="122464"/>
            <a:ext cx="8305227" cy="188640"/>
          </a:xfrm>
        </p:spPr>
        <p:txBody>
          <a:bodyPr anchor="ctr">
            <a:noAutofit/>
          </a:bodyPr>
          <a:lstStyle>
            <a:lvl1pPr marL="0" indent="0">
              <a:buNone/>
              <a:defRPr sz="900" b="0"/>
            </a:lvl1pPr>
            <a:lvl2pPr>
              <a:buNone/>
              <a:defRPr/>
            </a:lvl2pPr>
            <a:lvl3pPr>
              <a:buNone/>
              <a:defRPr/>
            </a:lvl3pPr>
            <a:lvl4pPr>
              <a:buNone/>
              <a:defRPr/>
            </a:lvl4pPr>
            <a:lvl5pPr>
              <a:buNone/>
              <a:defRPr/>
            </a:lvl5pPr>
          </a:lstStyle>
          <a:p>
            <a:pPr lvl="0"/>
            <a:r>
              <a:rPr lang="es-ES_tradnl" dirty="0"/>
              <a:t>Haga clic para modificar el estilo de texto del patrón</a:t>
            </a:r>
          </a:p>
        </p:txBody>
      </p:sp>
    </p:spTree>
    <p:extLst>
      <p:ext uri="{BB962C8B-B14F-4D97-AF65-F5344CB8AC3E}">
        <p14:creationId xmlns:p14="http://schemas.microsoft.com/office/powerpoint/2010/main" val="340247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B1055-6F15-4341-A755-802F73BD5192}" type="datetimeFigureOut">
              <a:rPr lang="ca-ES" smtClean="0"/>
              <a:t>7/9/2018</a:t>
            </a:fld>
            <a:endParaRPr lang="ca-ES"/>
          </a:p>
        </p:txBody>
      </p:sp>
      <p:sp>
        <p:nvSpPr>
          <p:cNvPr id="3" name="Footer Placeholder 2"/>
          <p:cNvSpPr>
            <a:spLocks noGrp="1"/>
          </p:cNvSpPr>
          <p:nvPr>
            <p:ph type="ftr" sz="quarter" idx="11"/>
          </p:nvPr>
        </p:nvSpPr>
        <p:spPr/>
        <p:txBody>
          <a:bodyPr/>
          <a:lstStyle/>
          <a:p>
            <a:endParaRPr lang="ca-ES"/>
          </a:p>
        </p:txBody>
      </p:sp>
      <p:sp>
        <p:nvSpPr>
          <p:cNvPr id="4" name="Slide Number Placeholder 3"/>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139079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ca-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7/9/2018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3902125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ca-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CB1055-6F15-4341-A755-802F73BD5192}" type="datetimeFigureOut">
              <a:rPr lang="ca-ES" smtClean="0"/>
              <a:t>7/9/2018</a:t>
            </a:fld>
            <a:endParaRPr lang="ca-ES"/>
          </a:p>
        </p:txBody>
      </p:sp>
      <p:sp>
        <p:nvSpPr>
          <p:cNvPr id="6" name="Footer Placeholder 5"/>
          <p:cNvSpPr>
            <a:spLocks noGrp="1"/>
          </p:cNvSpPr>
          <p:nvPr>
            <p:ph type="ftr" sz="quarter" idx="11"/>
          </p:nvPr>
        </p:nvSpPr>
        <p:spPr/>
        <p:txBody>
          <a:bodyPr/>
          <a:lstStyle/>
          <a:p>
            <a:endParaRPr lang="ca-ES"/>
          </a:p>
        </p:txBody>
      </p:sp>
      <p:sp>
        <p:nvSpPr>
          <p:cNvPr id="7" name="Slide Number Placeholder 6"/>
          <p:cNvSpPr>
            <a:spLocks noGrp="1"/>
          </p:cNvSpPr>
          <p:nvPr>
            <p:ph type="sldNum" sz="quarter" idx="12"/>
          </p:nvPr>
        </p:nvSpPr>
        <p:spPr/>
        <p:txBody>
          <a:bodyPr/>
          <a:lstStyle/>
          <a:p>
            <a:fld id="{59E4F7E2-12D9-4E73-A996-58CA708E856C}" type="slidenum">
              <a:rPr lang="ca-ES" smtClean="0"/>
              <a:t>‹Nº›</a:t>
            </a:fld>
            <a:endParaRPr lang="ca-ES"/>
          </a:p>
        </p:txBody>
      </p:sp>
    </p:spTree>
    <p:extLst>
      <p:ext uri="{BB962C8B-B14F-4D97-AF65-F5344CB8AC3E}">
        <p14:creationId xmlns:p14="http://schemas.microsoft.com/office/powerpoint/2010/main" val="27337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4.jpeg"/><Relationship Id="rId4" Type="http://schemas.openxmlformats.org/officeDocument/2006/relationships/slideLayout" Target="../slideLayouts/slideLayout16.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4.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3.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6.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oleObject" Target="../embeddings/oleObject1.bin"/><Relationship Id="rId2" Type="http://schemas.openxmlformats.org/officeDocument/2006/relationships/slideLayout" Target="../slideLayouts/slideLayout38.xml"/><Relationship Id="rId16" Type="http://schemas.openxmlformats.org/officeDocument/2006/relationships/tags" Target="../tags/tag1.xml"/><Relationship Id="rId20"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vmlDrawing" Target="../drawings/vmlDrawing1.vml"/><Relationship Id="rId10" Type="http://schemas.openxmlformats.org/officeDocument/2006/relationships/slideLayout" Target="../slideLayouts/slideLayout46.xml"/><Relationship Id="rId19" Type="http://schemas.openxmlformats.org/officeDocument/2006/relationships/image" Target="../media/image3.jpe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6.emf"/><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tags" Target="../tags/tag2.xml"/><Relationship Id="rId20" Type="http://schemas.openxmlformats.org/officeDocument/2006/relationships/image" Target="../media/image4.jpe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vmlDrawing" Target="../drawings/vmlDrawing2.vml"/><Relationship Id="rId10" Type="http://schemas.openxmlformats.org/officeDocument/2006/relationships/slideLayout" Target="../slideLayouts/slideLayout59.xml"/><Relationship Id="rId19" Type="http://schemas.openxmlformats.org/officeDocument/2006/relationships/image" Target="../media/image3.jpe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ca-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a-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B1055-6F15-4341-A755-802F73BD5192}" type="datetimeFigureOut">
              <a:rPr lang="ca-ES" smtClean="0"/>
              <a:t>7/9/2018</a:t>
            </a:fld>
            <a:endParaRPr lang="ca-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E4F7E2-12D9-4E73-A996-58CA708E856C}" type="slidenum">
              <a:rPr lang="ca-ES" smtClean="0"/>
              <a:t>‹Nº›</a:t>
            </a:fld>
            <a:endParaRPr lang="ca-ES"/>
          </a:p>
        </p:txBody>
      </p:sp>
    </p:spTree>
    <p:extLst>
      <p:ext uri="{BB962C8B-B14F-4D97-AF65-F5344CB8AC3E}">
        <p14:creationId xmlns:p14="http://schemas.microsoft.com/office/powerpoint/2010/main" val="375176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1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29864407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Transformación del modelo comercial </a:t>
            </a:r>
            <a:r>
              <a:rPr lang="es-ES" sz="700" dirty="0" err="1">
                <a:solidFill>
                  <a:srgbClr val="000000"/>
                </a:solidFill>
                <a:ea typeface="ＭＳ Ｐゴシック" pitchFamily="34" charset="-128"/>
              </a:rPr>
              <a:t>Door</a:t>
            </a:r>
            <a:r>
              <a:rPr lang="es-ES" sz="700" dirty="0">
                <a:solidFill>
                  <a:srgbClr val="000000"/>
                </a:solidFill>
                <a:ea typeface="ＭＳ Ｐゴシック" pitchFamily="34" charset="-128"/>
              </a:rPr>
              <a:t>-to-</a:t>
            </a:r>
            <a:r>
              <a:rPr lang="es-ES" sz="700" dirty="0" err="1">
                <a:solidFill>
                  <a:srgbClr val="000000"/>
                </a:solidFill>
                <a:ea typeface="ＭＳ Ｐゴシック" pitchFamily="34" charset="-128"/>
              </a:rPr>
              <a:t>Door</a:t>
            </a:r>
            <a:endParaRPr lang="es-ES" sz="700" dirty="0">
              <a:solidFill>
                <a:srgbClr val="000000"/>
              </a:solidFill>
              <a:ea typeface="ＭＳ Ｐゴシック" pitchFamily="34" charset="-128"/>
            </a:endParaRP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8392884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hdr="0" ftr="0" dt="0"/>
  <p:txStyles>
    <p:titleStyle>
      <a:lvl1pPr algn="l" rtl="0" eaLnBrk="0" fontAlgn="base" hangingPunct="0">
        <a:spcBef>
          <a:spcPct val="0"/>
        </a:spcBef>
        <a:spcAft>
          <a:spcPct val="0"/>
        </a:spcAft>
        <a:defRPr sz="2100" b="1" cap="all">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ext uri="{D42A27DB-BD31-4B8C-83A1-F6EECF244321}">
                <p14:modId xmlns:p14="http://schemas.microsoft.com/office/powerpoint/2010/main" val="21113262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610" name="think-cell Slide" r:id="rId17" imgW="378" imgH="377" progId="TCLayout.ActiveDocument.1">
                  <p:embed/>
                </p:oleObj>
              </mc:Choice>
              <mc:Fallback>
                <p:oleObj name="think-cell Slide" r:id="rId17" imgW="378" imgH="377" progId="TCLayout.ActiveDocument.1">
                  <p:embed/>
                  <p:pic>
                    <p:nvPicPr>
                      <p:cNvPr id="0" name=""/>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64088777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763" name="think-cell Slide" r:id="rId17" imgW="378" imgH="377" progId="TCLayout.ActiveDocument.1">
                  <p:embed/>
                </p:oleObj>
              </mc:Choice>
              <mc:Fallback>
                <p:oleObj name="think-cell Slide" r:id="rId17" imgW="378" imgH="377"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1026" name="Rectangle 17"/>
          <p:cNvSpPr>
            <a:spLocks noGrp="1" noChangeArrowheads="1"/>
          </p:cNvSpPr>
          <p:nvPr>
            <p:ph type="title"/>
          </p:nvPr>
        </p:nvSpPr>
        <p:spPr bwMode="auto">
          <a:xfrm>
            <a:off x="511175" y="287338"/>
            <a:ext cx="8307388" cy="11811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s-ES" dirty="0"/>
              <a:t>HAGA CLIC PARA CAMBIAR EL ESTILO DE TITULO HAGA CLIC PARA CAMBIAR EL ESTILO DE TÍTULO	</a:t>
            </a:r>
          </a:p>
        </p:txBody>
      </p:sp>
      <p:sp>
        <p:nvSpPr>
          <p:cNvPr id="1027" name="Rectangle 46"/>
          <p:cNvSpPr>
            <a:spLocks noGrp="1" noChangeArrowheads="1"/>
          </p:cNvSpPr>
          <p:nvPr>
            <p:ph type="body" idx="1"/>
          </p:nvPr>
        </p:nvSpPr>
        <p:spPr bwMode="auto">
          <a:xfrm>
            <a:off x="511175" y="1916113"/>
            <a:ext cx="8329613" cy="4448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pic>
        <p:nvPicPr>
          <p:cNvPr id="1028" name="Imagen 8" descr="pie.jpg"/>
          <p:cNvPicPr>
            <a:picLocks noChangeAspect="1"/>
          </p:cNvPicPr>
          <p:nvPr userDrawn="1"/>
        </p:nvPicPr>
        <p:blipFill>
          <a:blip r:embed="rId19"/>
          <a:srcRect/>
          <a:stretch>
            <a:fillRect/>
          </a:stretch>
        </p:blipFill>
        <p:spPr bwMode="auto">
          <a:xfrm>
            <a:off x="0" y="6465888"/>
            <a:ext cx="9144000" cy="419100"/>
          </a:xfrm>
          <a:prstGeom prst="rect">
            <a:avLst/>
          </a:prstGeom>
          <a:noFill/>
          <a:ln w="9525">
            <a:noFill/>
            <a:miter lim="800000"/>
            <a:headEnd/>
            <a:tailEnd/>
          </a:ln>
        </p:spPr>
      </p:pic>
      <p:sp>
        <p:nvSpPr>
          <p:cNvPr id="1029" name="Rectangle 28"/>
          <p:cNvSpPr>
            <a:spLocks noChangeArrowheads="1"/>
          </p:cNvSpPr>
          <p:nvPr userDrawn="1"/>
        </p:nvSpPr>
        <p:spPr bwMode="auto">
          <a:xfrm>
            <a:off x="3116263" y="6635750"/>
            <a:ext cx="5472112" cy="147638"/>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s-ES" sz="700" dirty="0">
                <a:solidFill>
                  <a:srgbClr val="000000"/>
                </a:solidFill>
                <a:ea typeface="ＭＳ Ｐゴシック" pitchFamily="34" charset="-128"/>
              </a:rPr>
              <a:t>Enfoque de posicionamiento Indra para Social Media</a:t>
            </a:r>
          </a:p>
        </p:txBody>
      </p:sp>
      <p:sp>
        <p:nvSpPr>
          <p:cNvPr id="1030" name="Rectangle 21"/>
          <p:cNvSpPr>
            <a:spLocks noChangeArrowheads="1"/>
          </p:cNvSpPr>
          <p:nvPr userDrawn="1"/>
        </p:nvSpPr>
        <p:spPr bwMode="auto">
          <a:xfrm>
            <a:off x="8739188" y="6615113"/>
            <a:ext cx="863600" cy="217487"/>
          </a:xfrm>
          <a:prstGeom prst="rect">
            <a:avLst/>
          </a:prstGeom>
          <a:noFill/>
          <a:ln w="9525">
            <a:noFill/>
            <a:miter lim="800000"/>
            <a:headEnd/>
            <a:tailEnd/>
          </a:ln>
        </p:spPr>
        <p:txBody>
          <a:bodyPr/>
          <a:lstStyle/>
          <a:p>
            <a:pPr eaLnBrk="0" fontAlgn="base" hangingPunct="0">
              <a:spcBef>
                <a:spcPct val="0"/>
              </a:spcBef>
              <a:spcAft>
                <a:spcPct val="0"/>
              </a:spcAft>
              <a:defRPr/>
            </a:pPr>
            <a:fld id="{F1F2EE7A-B54A-4ED0-A58F-B2123F84C02D}" type="slidenum">
              <a:rPr lang="es-ES" sz="700">
                <a:solidFill>
                  <a:srgbClr val="000000"/>
                </a:solidFill>
                <a:ea typeface="ＭＳ Ｐゴシック" pitchFamily="34" charset="-128"/>
              </a:rPr>
              <a:pPr eaLnBrk="0" fontAlgn="base" hangingPunct="0">
                <a:spcBef>
                  <a:spcPct val="0"/>
                </a:spcBef>
                <a:spcAft>
                  <a:spcPct val="0"/>
                </a:spcAft>
                <a:defRPr/>
              </a:pPr>
              <a:t>‹Nº›</a:t>
            </a:fld>
            <a:endParaRPr lang="es-ES" sz="700">
              <a:solidFill>
                <a:srgbClr val="000000"/>
              </a:solidFill>
              <a:ea typeface="ＭＳ Ｐゴシック" pitchFamily="34" charset="-128"/>
            </a:endParaRPr>
          </a:p>
        </p:txBody>
      </p:sp>
      <p:sp>
        <p:nvSpPr>
          <p:cNvPr id="1031" name="Rectangle 28"/>
          <p:cNvSpPr>
            <a:spLocks noChangeArrowheads="1"/>
          </p:cNvSpPr>
          <p:nvPr userDrawn="1"/>
        </p:nvSpPr>
        <p:spPr bwMode="auto">
          <a:xfrm>
            <a:off x="8670925" y="6627813"/>
            <a:ext cx="71438" cy="147637"/>
          </a:xfrm>
          <a:prstGeom prst="rect">
            <a:avLst/>
          </a:prstGeom>
          <a:noFill/>
          <a:ln w="9525">
            <a:noFill/>
            <a:miter lim="800000"/>
            <a:headEnd/>
            <a:tailEnd/>
          </a:ln>
        </p:spPr>
        <p:txBody>
          <a:bodyPr lIns="0" tIns="0" rIns="0" bIns="0" anchor="ctr"/>
          <a:lstStyle/>
          <a:p>
            <a:pPr algn="r" eaLnBrk="0" fontAlgn="base" hangingPunct="0">
              <a:spcBef>
                <a:spcPct val="0"/>
              </a:spcBef>
              <a:spcAft>
                <a:spcPct val="0"/>
              </a:spcAft>
              <a:defRPr/>
            </a:pPr>
            <a:r>
              <a:rPr lang="en-US" sz="800">
                <a:solidFill>
                  <a:srgbClr val="B6B6B6"/>
                </a:solidFill>
                <a:ea typeface="ＭＳ Ｐゴシック" pitchFamily="34" charset="-128"/>
              </a:rPr>
              <a:t>|</a:t>
            </a:r>
            <a:endParaRPr lang="es-ES_tradnl" sz="800">
              <a:solidFill>
                <a:srgbClr val="B6B6B6"/>
              </a:solidFill>
              <a:ea typeface="ＭＳ Ｐゴシック" pitchFamily="34" charset="-128"/>
            </a:endParaRPr>
          </a:p>
        </p:txBody>
      </p:sp>
      <p:pic>
        <p:nvPicPr>
          <p:cNvPr id="10" name="Picture 4" descr="F:\antonio\logopie_1.jpg"/>
          <p:cNvPicPr>
            <a:picLocks noChangeAspect="1" noChangeArrowheads="1"/>
          </p:cNvPicPr>
          <p:nvPr userDrawn="1"/>
        </p:nvPicPr>
        <p:blipFill>
          <a:blip r:embed="rId20"/>
          <a:srcRect/>
          <a:stretch>
            <a:fillRect/>
          </a:stretch>
        </p:blipFill>
        <p:spPr bwMode="auto">
          <a:xfrm>
            <a:off x="585909" y="6568385"/>
            <a:ext cx="811857" cy="281028"/>
          </a:xfrm>
          <a:prstGeom prst="rect">
            <a:avLst/>
          </a:prstGeom>
          <a:noFill/>
        </p:spPr>
      </p:pic>
    </p:spTree>
    <p:extLst>
      <p:ext uri="{BB962C8B-B14F-4D97-AF65-F5344CB8AC3E}">
        <p14:creationId xmlns:p14="http://schemas.microsoft.com/office/powerpoint/2010/main" val="353802125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0" fontAlgn="base" hangingPunct="0">
        <a:spcBef>
          <a:spcPct val="0"/>
        </a:spcBef>
        <a:spcAft>
          <a:spcPct val="0"/>
        </a:spcAft>
        <a:defRPr sz="2100" b="1" cap="none">
          <a:solidFill>
            <a:schemeClr val="accent1"/>
          </a:solidFill>
          <a:latin typeface="Arial"/>
          <a:ea typeface="+mj-ea"/>
          <a:cs typeface="Arial"/>
        </a:defRPr>
      </a:lvl1pPr>
      <a:lvl2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2pPr>
      <a:lvl3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3pPr>
      <a:lvl4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4pPr>
      <a:lvl5pPr algn="l" rtl="0" eaLnBrk="0" fontAlgn="base" hangingPunct="0">
        <a:spcBef>
          <a:spcPct val="0"/>
        </a:spcBef>
        <a:spcAft>
          <a:spcPct val="0"/>
        </a:spcAft>
        <a:defRPr sz="2100" b="1">
          <a:solidFill>
            <a:schemeClr val="accent1"/>
          </a:solidFill>
          <a:latin typeface="Arial" charset="0"/>
          <a:ea typeface="ＭＳ Ｐゴシック" charset="-128"/>
          <a:cs typeface="Arial" pitchFamily="34" charset="0"/>
        </a:defRPr>
      </a:lvl5pPr>
      <a:lvl6pPr marL="4572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6pPr>
      <a:lvl7pPr marL="9144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7pPr>
      <a:lvl8pPr marL="13716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8pPr>
      <a:lvl9pPr marL="1828800" algn="l" rtl="0" fontAlgn="base">
        <a:lnSpc>
          <a:spcPts val="2300"/>
        </a:lnSpc>
        <a:spcBef>
          <a:spcPct val="0"/>
        </a:spcBef>
        <a:spcAft>
          <a:spcPct val="0"/>
        </a:spcAft>
        <a:defRPr sz="2400" b="1">
          <a:solidFill>
            <a:schemeClr val="tx1"/>
          </a:solidFill>
          <a:latin typeface="Arial" charset="0"/>
          <a:ea typeface="ＭＳ Ｐゴシック" charset="-128"/>
          <a:cs typeface="ＭＳ Ｐゴシック" charset="-128"/>
        </a:defRPr>
      </a:lvl9pPr>
    </p:titleStyle>
    <p:bodyStyle>
      <a:lvl1pPr marL="287338" indent="-287338" algn="l" rtl="0" eaLnBrk="0" fontAlgn="base" hangingPunct="0">
        <a:spcBef>
          <a:spcPct val="20000"/>
        </a:spcBef>
        <a:spcAft>
          <a:spcPct val="0"/>
        </a:spcAft>
        <a:buClr>
          <a:schemeClr val="accent1"/>
        </a:buClr>
        <a:buSzPct val="140000"/>
        <a:buFont typeface="Wingdings" pitchFamily="2" charset="2"/>
        <a:buChar char="§"/>
        <a:defRPr sz="2000">
          <a:solidFill>
            <a:schemeClr val="tx1"/>
          </a:solidFill>
          <a:latin typeface="+mn-lt"/>
          <a:ea typeface="ＭＳ Ｐゴシック" charset="-128"/>
          <a:cs typeface="ＭＳ Ｐゴシック" charset="-128"/>
        </a:defRPr>
      </a:lvl1pPr>
      <a:lvl2pPr marL="762000" indent="-190500" algn="l" rtl="0" eaLnBrk="0" fontAlgn="base" hangingPunct="0">
        <a:spcBef>
          <a:spcPct val="20000"/>
        </a:spcBef>
        <a:spcAft>
          <a:spcPct val="0"/>
        </a:spcAft>
        <a:buClr>
          <a:schemeClr val="tx1"/>
        </a:buClr>
        <a:buSzPct val="136000"/>
        <a:buFont typeface="Wingdings" pitchFamily="2" charset="2"/>
        <a:buChar char="§"/>
        <a:defRPr>
          <a:solidFill>
            <a:schemeClr val="tx1"/>
          </a:solidFill>
          <a:latin typeface="+mn-lt"/>
          <a:ea typeface="+mj-ea"/>
        </a:defRPr>
      </a:lvl2pPr>
      <a:lvl3pPr marL="1524000" indent="-187325" algn="l" rtl="0" eaLnBrk="0" fontAlgn="base" hangingPunct="0">
        <a:spcBef>
          <a:spcPct val="20000"/>
        </a:spcBef>
        <a:spcAft>
          <a:spcPct val="0"/>
        </a:spcAft>
        <a:buClr>
          <a:schemeClr val="tx2"/>
        </a:buClr>
        <a:buFont typeface="Wingdings" pitchFamily="2" charset="2"/>
        <a:buChar char="§"/>
        <a:defRPr sz="1600">
          <a:solidFill>
            <a:schemeClr val="tx1"/>
          </a:solidFill>
          <a:latin typeface="+mn-lt"/>
          <a:ea typeface="+mj-ea"/>
        </a:defRPr>
      </a:lvl3pPr>
      <a:lvl4pPr marL="2100263" indent="-192088" algn="l" rtl="0" eaLnBrk="0" fontAlgn="base" hangingPunct="0">
        <a:spcBef>
          <a:spcPct val="20000"/>
        </a:spcBef>
        <a:spcAft>
          <a:spcPct val="0"/>
        </a:spcAft>
        <a:buClr>
          <a:schemeClr val="bg2"/>
        </a:buClr>
        <a:buFont typeface="Wingdings" pitchFamily="2" charset="2"/>
        <a:buChar char="§"/>
        <a:defRPr sz="1500">
          <a:solidFill>
            <a:schemeClr val="tx1"/>
          </a:solidFill>
          <a:latin typeface="+mn-lt"/>
          <a:ea typeface="+mj-ea"/>
        </a:defRPr>
      </a:lvl4pPr>
      <a:lvl5pPr marL="2667000" indent="-190500" algn="l" rtl="0" eaLnBrk="0" fontAlgn="base" hangingPunct="0">
        <a:spcBef>
          <a:spcPct val="20000"/>
        </a:spcBef>
        <a:spcAft>
          <a:spcPct val="0"/>
        </a:spcAft>
        <a:buClr>
          <a:schemeClr val="bg2"/>
        </a:buClr>
        <a:buChar char="•"/>
        <a:defRPr sz="1200">
          <a:solidFill>
            <a:schemeClr val="tx1"/>
          </a:solidFill>
          <a:latin typeface="+mn-lt"/>
          <a:ea typeface="+mj-ea"/>
        </a:defRPr>
      </a:lvl5pPr>
      <a:lvl6pPr marL="3124200" indent="-190500" algn="l" rtl="0" fontAlgn="base">
        <a:spcBef>
          <a:spcPct val="20000"/>
        </a:spcBef>
        <a:spcAft>
          <a:spcPct val="0"/>
        </a:spcAft>
        <a:buClr>
          <a:schemeClr val="bg2"/>
        </a:buClr>
        <a:buChar char="•"/>
        <a:defRPr sz="1400">
          <a:solidFill>
            <a:schemeClr val="tx1"/>
          </a:solidFill>
          <a:latin typeface="+mn-lt"/>
          <a:ea typeface="+mj-ea"/>
        </a:defRPr>
      </a:lvl6pPr>
      <a:lvl7pPr marL="3581400" indent="-190500" algn="l" rtl="0" fontAlgn="base">
        <a:spcBef>
          <a:spcPct val="20000"/>
        </a:spcBef>
        <a:spcAft>
          <a:spcPct val="0"/>
        </a:spcAft>
        <a:buClr>
          <a:schemeClr val="bg2"/>
        </a:buClr>
        <a:buChar char="•"/>
        <a:defRPr sz="1400">
          <a:solidFill>
            <a:schemeClr val="tx1"/>
          </a:solidFill>
          <a:latin typeface="+mn-lt"/>
          <a:ea typeface="+mj-ea"/>
        </a:defRPr>
      </a:lvl7pPr>
      <a:lvl8pPr marL="4038600" indent="-190500" algn="l" rtl="0" fontAlgn="base">
        <a:spcBef>
          <a:spcPct val="20000"/>
        </a:spcBef>
        <a:spcAft>
          <a:spcPct val="0"/>
        </a:spcAft>
        <a:buClr>
          <a:schemeClr val="bg2"/>
        </a:buClr>
        <a:buChar char="•"/>
        <a:defRPr sz="1400">
          <a:solidFill>
            <a:schemeClr val="tx1"/>
          </a:solidFill>
          <a:latin typeface="+mn-lt"/>
          <a:ea typeface="+mj-ea"/>
        </a:defRPr>
      </a:lvl8pPr>
      <a:lvl9pPr marL="4495800" indent="-190500" algn="l" rtl="0" fontAlgn="base">
        <a:spcBef>
          <a:spcPct val="20000"/>
        </a:spcBef>
        <a:spcAft>
          <a:spcPct val="0"/>
        </a:spcAft>
        <a:buClr>
          <a:schemeClr val="bg2"/>
        </a:buClr>
        <a:buChar char="•"/>
        <a:defRPr sz="1400">
          <a:solidFill>
            <a:schemeClr val="tx1"/>
          </a:solidFill>
          <a:latin typeface="+mn-lt"/>
          <a:ea typeface="+mj-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7.vml"/><Relationship Id="rId6" Type="http://schemas.openxmlformats.org/officeDocument/2006/relationships/oleObject" Target="../embeddings/oleObject3.bin"/><Relationship Id="rId5" Type="http://schemas.openxmlformats.org/officeDocument/2006/relationships/notesSlide" Target="../notesSlides/notesSlide5.xml"/><Relationship Id="rId4"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8.vml"/><Relationship Id="rId6" Type="http://schemas.openxmlformats.org/officeDocument/2006/relationships/oleObject" Target="../embeddings/oleObject4.bin"/><Relationship Id="rId5" Type="http://schemas.openxmlformats.org/officeDocument/2006/relationships/notesSlide" Target="../notesSlides/notesSlide6.xml"/><Relationship Id="rId4"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hyperlink" Target="mailto:carsa564@student.liu.se" TargetMode="External"/><Relationship Id="rId2" Type="http://schemas.openxmlformats.org/officeDocument/2006/relationships/image" Target="../media/image22.jpe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6.xml"/><Relationship Id="rId7" Type="http://schemas.openxmlformats.org/officeDocument/2006/relationships/image" Target="../media/image9.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3.bin"/><Relationship Id="rId5" Type="http://schemas.openxmlformats.org/officeDocument/2006/relationships/notesSlide" Target="../notesSlides/notesSlide7.xml"/><Relationship Id="rId4" Type="http://schemas.openxmlformats.org/officeDocument/2006/relationships/slideLayout" Target="../slideLayouts/slideLayout39.xm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9.emf"/><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oleObject" Target="../embeddings/oleObject3.bin"/><Relationship Id="rId5" Type="http://schemas.openxmlformats.org/officeDocument/2006/relationships/notesSlide" Target="../notesSlides/notesSlide8.xml"/><Relationship Id="rId4" Type="http://schemas.openxmlformats.org/officeDocument/2006/relationships/slideLayout" Target="../slideLayouts/slideLayout39.xml"/><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2.bin"/><Relationship Id="rId5" Type="http://schemas.openxmlformats.org/officeDocument/2006/relationships/notesSlide" Target="../notesSlides/notesSlide1.xml"/><Relationship Id="rId10" Type="http://schemas.openxmlformats.org/officeDocument/2006/relationships/hyperlink" Target="http://pngimg.com/download/26505" TargetMode="External"/><Relationship Id="rId4" Type="http://schemas.openxmlformats.org/officeDocument/2006/relationships/slideLayout" Target="../slideLayouts/slideLayout39.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xml"/><Relationship Id="rId7" Type="http://schemas.openxmlformats.org/officeDocument/2006/relationships/image" Target="../media/image9.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image" Target="../media/image12.png"/><Relationship Id="rId4" Type="http://schemas.openxmlformats.org/officeDocument/2006/relationships/slideLayout" Target="../slideLayouts/slideLayout39.xml"/><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9.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14.png"/><Relationship Id="rId4" Type="http://schemas.openxmlformats.org/officeDocument/2006/relationships/slideLayout" Target="../slideLayouts/slideLayout39.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tags" Target="../tags/tag10.xml"/><Relationship Id="rId7" Type="http://schemas.openxmlformats.org/officeDocument/2006/relationships/image" Target="../media/image9.emf"/><Relationship Id="rId12" Type="http://schemas.openxmlformats.org/officeDocument/2006/relationships/image" Target="../media/image18.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2.bin"/><Relationship Id="rId11" Type="http://schemas.openxmlformats.org/officeDocument/2006/relationships/image" Target="../media/image17.png"/><Relationship Id="rId5" Type="http://schemas.openxmlformats.org/officeDocument/2006/relationships/notesSlide" Target="../notesSlides/notesSlide4.xml"/><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slideLayout" Target="../slideLayouts/slideLayout39.xml"/><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1808" y="4293096"/>
            <a:ext cx="5882400" cy="957041"/>
          </a:xfrm>
        </p:spPr>
        <p:txBody>
          <a:bodyPr>
            <a:normAutofit fontScale="90000"/>
          </a:bodyPr>
          <a:lstStyle/>
          <a:p>
            <a:r>
              <a:rPr lang="en-US" sz="2000" dirty="0"/>
              <a:t>THE CREATION OF A VALUATION HOCKEY METRIC USING MARKOV DECISION PROCESSES</a:t>
            </a:r>
            <a:endParaRPr lang="es-ES" sz="2000" dirty="0"/>
          </a:p>
        </p:txBody>
      </p:sp>
      <p:sp>
        <p:nvSpPr>
          <p:cNvPr id="3" name="2 Marcador de texto"/>
          <p:cNvSpPr>
            <a:spLocks noGrp="1"/>
          </p:cNvSpPr>
          <p:nvPr>
            <p:ph type="body" idx="1"/>
          </p:nvPr>
        </p:nvSpPr>
        <p:spPr/>
        <p:txBody>
          <a:bodyPr>
            <a:normAutofit fontScale="92500" lnSpcReduction="20000"/>
          </a:bodyPr>
          <a:lstStyle/>
          <a:p>
            <a:r>
              <a:rPr lang="ca-ES" b="0" dirty="0"/>
              <a:t>Carles Sans Fuentes</a:t>
            </a:r>
            <a:endParaRPr lang="es-ES" dirty="0"/>
          </a:p>
        </p:txBody>
      </p:sp>
      <p:sp>
        <p:nvSpPr>
          <p:cNvPr id="4" name="3 Marcador de texto"/>
          <p:cNvSpPr>
            <a:spLocks noGrp="1"/>
          </p:cNvSpPr>
          <p:nvPr>
            <p:ph type="body" sz="quarter" idx="10"/>
          </p:nvPr>
        </p:nvSpPr>
        <p:spPr/>
        <p:txBody>
          <a:bodyPr/>
          <a:lstStyle/>
          <a:p>
            <a:r>
              <a:rPr lang="en-ZA" dirty="0"/>
              <a:t>Presented by Carles Sans Fuentes</a:t>
            </a:r>
          </a:p>
        </p:txBody>
      </p:sp>
      <p:grpSp>
        <p:nvGrpSpPr>
          <p:cNvPr id="9" name="Group 74"/>
          <p:cNvGrpSpPr>
            <a:grpSpLocks/>
          </p:cNvGrpSpPr>
          <p:nvPr/>
        </p:nvGrpSpPr>
        <p:grpSpPr bwMode="auto">
          <a:xfrm>
            <a:off x="6948264" y="5589825"/>
            <a:ext cx="2035250" cy="790951"/>
            <a:chOff x="4886" y="69"/>
            <a:chExt cx="1168" cy="454"/>
          </a:xfrm>
        </p:grpSpPr>
        <p:sp>
          <p:nvSpPr>
            <p:cNvPr id="10" name="Text Box 63"/>
            <p:cNvSpPr txBox="1">
              <a:spLocks noChangeArrowheads="1"/>
            </p:cNvSpPr>
            <p:nvPr/>
          </p:nvSpPr>
          <p:spPr bwMode="auto">
            <a:xfrm>
              <a:off x="4886" y="82"/>
              <a:ext cx="1168" cy="436"/>
            </a:xfrm>
            <a:prstGeom prst="rect">
              <a:avLst/>
            </a:prstGeom>
            <a:solidFill>
              <a:sysClr val="window" lastClr="FFFFFF"/>
            </a:solidFill>
            <a:ln w="12700">
              <a:noFill/>
              <a:miter lim="800000"/>
              <a:headEnd type="none" w="sm" len="sm"/>
              <a:tailEnd type="none" w="sm" len="sm"/>
            </a:ln>
            <a:effectLst/>
          </p:spPr>
          <p:txBody>
            <a:bodyPr lIns="0" tIns="46800" rIns="0" bIns="46800" anchor="ctr">
              <a:spAutoFit/>
            </a:bodyPr>
            <a:lstStyle/>
            <a:p>
              <a:pPr algn="ctr">
                <a:lnSpc>
                  <a:spcPct val="90000"/>
                </a:lnSpc>
                <a:spcBef>
                  <a:spcPct val="50000"/>
                </a:spcBef>
                <a:tabLst>
                  <a:tab pos="6464300" algn="r"/>
                </a:tabLst>
                <a:defRPr/>
              </a:pPr>
              <a:r>
                <a:rPr lang="en-ZA" sz="2400" b="1" u="sng" kern="0" dirty="0">
                  <a:solidFill>
                    <a:srgbClr val="40DAFF">
                      <a:lumMod val="50000"/>
                    </a:srgbClr>
                  </a:solidFill>
                  <a:ea typeface="ＭＳ Ｐゴシック" pitchFamily="34" charset="-128"/>
                </a:rPr>
                <a:t>MDP       Analysis</a:t>
              </a:r>
            </a:p>
          </p:txBody>
        </p:sp>
        <p:sp>
          <p:nvSpPr>
            <p:cNvPr id="11" name="Line 72"/>
            <p:cNvSpPr>
              <a:spLocks noChangeShapeType="1"/>
            </p:cNvSpPr>
            <p:nvPr/>
          </p:nvSpPr>
          <p:spPr bwMode="auto">
            <a:xfrm>
              <a:off x="4903" y="69"/>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sp>
          <p:nvSpPr>
            <p:cNvPr id="12" name="Line 73"/>
            <p:cNvSpPr>
              <a:spLocks noChangeShapeType="1"/>
            </p:cNvSpPr>
            <p:nvPr/>
          </p:nvSpPr>
          <p:spPr bwMode="auto">
            <a:xfrm>
              <a:off x="4903" y="523"/>
              <a:ext cx="1134" cy="0"/>
            </a:xfrm>
            <a:prstGeom prst="line">
              <a:avLst/>
            </a:prstGeom>
            <a:noFill/>
            <a:ln w="38100">
              <a:solidFill>
                <a:schemeClr val="accent2">
                  <a:lumMod val="50000"/>
                </a:schemeClr>
              </a:solidFill>
              <a:round/>
              <a:headEnd/>
              <a:tailEnd/>
            </a:ln>
            <a:effectLst/>
          </p:spPr>
          <p:txBody>
            <a:bodyPr lIns="81204" tIns="39889" rIns="81204" bIns="39889"/>
            <a:lstStyle/>
            <a:p>
              <a:pPr>
                <a:defRPr/>
              </a:pPr>
              <a:endParaRPr lang="en-ZA" sz="2000" b="1" kern="0">
                <a:solidFill>
                  <a:srgbClr val="40DAFF">
                    <a:lumMod val="50000"/>
                  </a:srgbClr>
                </a:solidFill>
                <a:ea typeface="ＭＳ Ｐゴシック" pitchFamily="34" charset="-128"/>
              </a:endParaRPr>
            </a:p>
          </p:txBody>
        </p:sp>
      </p:gr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3172" r="50000" b="36326"/>
          <a:stretch/>
        </p:blipFill>
        <p:spPr bwMode="auto">
          <a:xfrm>
            <a:off x="323528" y="5601256"/>
            <a:ext cx="4242467" cy="1076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228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6">
            <a:extLst>
              <a:ext uri="{FF2B5EF4-FFF2-40B4-BE49-F238E27FC236}">
                <a16:creationId xmlns:a16="http://schemas.microsoft.com/office/drawing/2014/main" id="{7A14FDED-44E7-471B-98B2-A913834D2ED5}"/>
              </a:ext>
            </a:extLst>
          </p:cNvPr>
          <p:cNvSpPr/>
          <p:nvPr/>
        </p:nvSpPr>
        <p:spPr bwMode="auto">
          <a:xfrm>
            <a:off x="290410" y="1357186"/>
            <a:ext cx="5047951" cy="4062805"/>
          </a:xfrm>
          <a:prstGeom prst="roundRect">
            <a:avLst>
              <a:gd name="adj" fmla="val 828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9" name="Rectángulo: esquinas redondeadas 68">
            <a:extLst>
              <a:ext uri="{FF2B5EF4-FFF2-40B4-BE49-F238E27FC236}">
                <a16:creationId xmlns:a16="http://schemas.microsoft.com/office/drawing/2014/main" id="{88E16DFB-95B5-4608-B9C1-1BC56B7F78B4}"/>
              </a:ext>
            </a:extLst>
          </p:cNvPr>
          <p:cNvSpPr/>
          <p:nvPr/>
        </p:nvSpPr>
        <p:spPr bwMode="auto">
          <a:xfrm>
            <a:off x="5364390" y="1357186"/>
            <a:ext cx="3454173" cy="4062805"/>
          </a:xfrm>
          <a:prstGeom prst="roundRect">
            <a:avLst>
              <a:gd name="adj" fmla="val 8285"/>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815"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 METHODOLOGY AND SCOPE OF THE PROJECT CONTAINS PART FROM [ROUTLEY,2015] STUDY AND A NEW PART</a:t>
            </a:r>
            <a:endParaRPr lang="en-GB" sz="2000" dirty="0"/>
          </a:p>
        </p:txBody>
      </p:sp>
      <p:sp>
        <p:nvSpPr>
          <p:cNvPr id="8" name="7 Marcador de texto"/>
          <p:cNvSpPr>
            <a:spLocks noGrp="1"/>
          </p:cNvSpPr>
          <p:nvPr>
            <p:ph type="body" sz="quarter" idx="13"/>
          </p:nvPr>
        </p:nvSpPr>
        <p:spPr/>
        <p:txBody>
          <a:bodyPr/>
          <a:lstStyle/>
          <a:p>
            <a:r>
              <a:rPr lang="en-CA" dirty="0"/>
              <a:t>Master thesis Project - Methodology</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grpSp>
        <p:nvGrpSpPr>
          <p:cNvPr id="6" name="Grupo 5">
            <a:extLst>
              <a:ext uri="{FF2B5EF4-FFF2-40B4-BE49-F238E27FC236}">
                <a16:creationId xmlns:a16="http://schemas.microsoft.com/office/drawing/2014/main" id="{382A4B9A-6285-4753-9758-1ECEB9E028D4}"/>
              </a:ext>
            </a:extLst>
          </p:cNvPr>
          <p:cNvGrpSpPr/>
          <p:nvPr/>
        </p:nvGrpSpPr>
        <p:grpSpPr>
          <a:xfrm>
            <a:off x="395534" y="1789477"/>
            <a:ext cx="8305227" cy="2884493"/>
            <a:chOff x="395536" y="1188180"/>
            <a:chExt cx="5583597" cy="1783381"/>
          </a:xfrm>
        </p:grpSpPr>
        <p:sp>
          <p:nvSpPr>
            <p:cNvPr id="12" name="AutoShape 10">
              <a:extLst>
                <a:ext uri="{FF2B5EF4-FFF2-40B4-BE49-F238E27FC236}">
                  <a16:creationId xmlns:a16="http://schemas.microsoft.com/office/drawing/2014/main" id="{2CA378A9-7D22-4B57-971F-7A2AD8419AC4}"/>
                </a:ext>
              </a:extLst>
            </p:cNvPr>
            <p:cNvSpPr>
              <a:spLocks noChangeArrowheads="1"/>
            </p:cNvSpPr>
            <p:nvPr/>
          </p:nvSpPr>
          <p:spPr bwMode="auto">
            <a:xfrm>
              <a:off x="473891" y="1238903"/>
              <a:ext cx="1013370" cy="554871"/>
            </a:xfrm>
            <a:prstGeom prst="homePlate">
              <a:avLst>
                <a:gd name="adj" fmla="val 16859"/>
              </a:avLst>
            </a:prstGeom>
            <a:solidFill>
              <a:schemeClr val="tx2">
                <a:lumMod val="60000"/>
                <a:lumOff val="40000"/>
              </a:schemeClr>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_tradnl" sz="1400" i="1" dirty="0" err="1">
                  <a:solidFill>
                    <a:schemeClr val="bg1"/>
                  </a:solidFill>
                </a:rPr>
                <a:t>Structure</a:t>
              </a:r>
              <a:r>
                <a:rPr lang="es-ES_tradnl" sz="1400" i="1" dirty="0">
                  <a:solidFill>
                    <a:schemeClr val="bg1"/>
                  </a:solidFill>
                </a:rPr>
                <a:t> </a:t>
              </a:r>
              <a:r>
                <a:rPr lang="es-ES_tradnl" sz="1400" i="1" dirty="0" err="1">
                  <a:solidFill>
                    <a:schemeClr val="bg1"/>
                  </a:solidFill>
                </a:rPr>
                <a:t>of</a:t>
              </a:r>
              <a:r>
                <a:rPr lang="es-ES_tradnl" sz="1400" i="1" dirty="0">
                  <a:solidFill>
                    <a:schemeClr val="bg1"/>
                  </a:solidFill>
                </a:rPr>
                <a:t> variables</a:t>
              </a:r>
              <a:endParaRPr lang="es-ES" sz="1400" i="1" dirty="0">
                <a:solidFill>
                  <a:schemeClr val="bg1"/>
                </a:solidFill>
              </a:endParaRPr>
            </a:p>
          </p:txBody>
        </p:sp>
        <p:sp>
          <p:nvSpPr>
            <p:cNvPr id="13" name="AutoShape 11">
              <a:extLst>
                <a:ext uri="{FF2B5EF4-FFF2-40B4-BE49-F238E27FC236}">
                  <a16:creationId xmlns:a16="http://schemas.microsoft.com/office/drawing/2014/main" id="{A215AAA3-7F6D-4D0F-9869-DBB76084CF04}"/>
                </a:ext>
              </a:extLst>
            </p:cNvPr>
            <p:cNvSpPr>
              <a:spLocks noChangeArrowheads="1"/>
            </p:cNvSpPr>
            <p:nvPr/>
          </p:nvSpPr>
          <p:spPr bwMode="auto">
            <a:xfrm>
              <a:off x="2600075" y="1233055"/>
              <a:ext cx="1134558" cy="554871"/>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MDP per </a:t>
              </a:r>
              <a:r>
                <a:rPr lang="es-ES" sz="1400" b="1" dirty="0" err="1">
                  <a:solidFill>
                    <a:schemeClr val="bg1"/>
                  </a:solidFill>
                </a:rPr>
                <a:t>event</a:t>
              </a:r>
              <a:endParaRPr lang="es-ES" sz="1400" b="1" dirty="0">
                <a:solidFill>
                  <a:schemeClr val="bg1"/>
                </a:solidFill>
              </a:endParaRPr>
            </a:p>
          </p:txBody>
        </p:sp>
        <p:sp>
          <p:nvSpPr>
            <p:cNvPr id="14" name="CaixaDeTexto 54">
              <a:extLst>
                <a:ext uri="{FF2B5EF4-FFF2-40B4-BE49-F238E27FC236}">
                  <a16:creationId xmlns:a16="http://schemas.microsoft.com/office/drawing/2014/main" id="{E183831F-689E-4027-B975-48A9AE1568D9}"/>
                </a:ext>
              </a:extLst>
            </p:cNvPr>
            <p:cNvSpPr txBox="1"/>
            <p:nvPr/>
          </p:nvSpPr>
          <p:spPr>
            <a:xfrm>
              <a:off x="1530391" y="1809046"/>
              <a:ext cx="1062671" cy="1117017"/>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Building</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an</a:t>
              </a:r>
              <a:r>
                <a:rPr lang="es-ES" sz="1200" b="0" dirty="0">
                  <a:latin typeface="+mj-lt"/>
                </a:rPr>
                <a:t> AD-</a:t>
              </a:r>
              <a:r>
                <a:rPr lang="es-ES" sz="1200" b="0" dirty="0" err="1">
                  <a:latin typeface="+mj-lt"/>
                </a:rPr>
                <a:t>tree</a:t>
              </a:r>
              <a:r>
                <a:rPr lang="es-ES" sz="1200" b="0" dirty="0">
                  <a:latin typeface="+mj-lt"/>
                </a:rPr>
                <a:t> </a:t>
              </a:r>
              <a:r>
                <a:rPr lang="es-ES" sz="1200" b="0" dirty="0" err="1">
                  <a:latin typeface="+mj-lt"/>
                </a:rPr>
                <a:t>structure</a:t>
              </a:r>
              <a:r>
                <a:rPr lang="es-ES" sz="1200" b="0" dirty="0">
                  <a:latin typeface="+mj-lt"/>
                </a:rPr>
                <a:t> </a:t>
              </a:r>
              <a:r>
                <a:rPr lang="es-ES" sz="1200" b="0" dirty="0" err="1">
                  <a:latin typeface="+mj-lt"/>
                </a:rPr>
                <a:t>that</a:t>
              </a:r>
              <a:r>
                <a:rPr lang="es-ES" sz="1200" b="0" dirty="0">
                  <a:latin typeface="+mj-lt"/>
                </a:rPr>
                <a:t> </a:t>
              </a:r>
              <a:r>
                <a:rPr lang="es-ES" sz="1200" b="0" dirty="0" err="1">
                  <a:latin typeface="+mj-lt"/>
                </a:rPr>
                <a:t>stores</a:t>
              </a:r>
              <a:r>
                <a:rPr lang="es-ES" sz="1200" b="0" dirty="0">
                  <a:latin typeface="+mj-lt"/>
                </a:rPr>
                <a:t> </a:t>
              </a:r>
              <a:r>
                <a:rPr lang="es-ES" sz="1200" b="0" dirty="0" err="1">
                  <a:latin typeface="+mj-lt"/>
                </a:rPr>
                <a:t>all</a:t>
              </a:r>
              <a:r>
                <a:rPr lang="es-ES" sz="1200" b="0" dirty="0">
                  <a:latin typeface="+mj-lt"/>
                </a:rPr>
                <a:t>  </a:t>
              </a:r>
              <a:r>
                <a:rPr lang="es-ES" sz="1200" b="0" dirty="0" err="1">
                  <a:latin typeface="+mj-lt"/>
                </a:rPr>
                <a:t>events</a:t>
              </a:r>
              <a:r>
                <a:rPr lang="es-ES" sz="1200" b="0" dirty="0">
                  <a:latin typeface="+mj-lt"/>
                </a:rPr>
                <a:t> and </a:t>
              </a:r>
              <a:r>
                <a:rPr lang="es-ES" sz="1200" b="0" dirty="0" err="1">
                  <a:latin typeface="+mj-lt"/>
                </a:rPr>
                <a:t>counts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events</a:t>
              </a:r>
              <a:r>
                <a:rPr lang="es-ES" sz="1200" b="0" dirty="0">
                  <a:latin typeface="+mj-lt"/>
                </a:rPr>
                <a:t> </a:t>
              </a:r>
              <a:r>
                <a:rPr lang="es-ES" sz="1200" b="0" dirty="0" err="1">
                  <a:latin typeface="+mj-lt"/>
                </a:rPr>
                <a:t>with</a:t>
              </a:r>
              <a:r>
                <a:rPr lang="es-ES" sz="1200" b="0" dirty="0">
                  <a:latin typeface="+mj-lt"/>
                </a:rPr>
                <a:t> </a:t>
              </a:r>
              <a:r>
                <a:rPr lang="es-ES" sz="1200" b="0" dirty="0" err="1">
                  <a:latin typeface="+mj-lt"/>
                </a:rPr>
                <a:t>potential</a:t>
              </a:r>
              <a:r>
                <a:rPr lang="es-ES" sz="1200" b="0" dirty="0">
                  <a:latin typeface="+mj-lt"/>
                </a:rPr>
                <a:t> </a:t>
              </a:r>
              <a:r>
                <a:rPr lang="es-ES" sz="1200" b="0" dirty="0" err="1">
                  <a:latin typeface="+mj-lt"/>
                </a:rPr>
                <a:t>transitions</a:t>
              </a:r>
              <a:endParaRPr lang="es-ES" sz="1200" b="0" dirty="0">
                <a:latin typeface="+mj-lt"/>
              </a:endParaRPr>
            </a:p>
          </p:txBody>
        </p:sp>
        <p:sp>
          <p:nvSpPr>
            <p:cNvPr id="15" name="CaixaDeTexto 54">
              <a:extLst>
                <a:ext uri="{FF2B5EF4-FFF2-40B4-BE49-F238E27FC236}">
                  <a16:creationId xmlns:a16="http://schemas.microsoft.com/office/drawing/2014/main" id="{7AC2DE45-068B-4B28-9AFD-092E9E6F1C97}"/>
                </a:ext>
              </a:extLst>
            </p:cNvPr>
            <p:cNvSpPr txBox="1"/>
            <p:nvPr/>
          </p:nvSpPr>
          <p:spPr>
            <a:xfrm>
              <a:off x="2593062" y="1786694"/>
              <a:ext cx="1125532" cy="1117017"/>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a:latin typeface="+mj-lt"/>
                </a:rPr>
                <a:t>Running </a:t>
              </a:r>
              <a:r>
                <a:rPr lang="es-ES" sz="1200" b="0" dirty="0" err="1">
                  <a:latin typeface="+mj-lt"/>
                </a:rPr>
                <a:t>the</a:t>
              </a:r>
              <a:r>
                <a:rPr lang="es-ES" sz="1200" b="0" dirty="0">
                  <a:latin typeface="+mj-lt"/>
                </a:rPr>
                <a:t> MDP </a:t>
              </a:r>
              <a:r>
                <a:rPr lang="es-ES" sz="1200" b="0" dirty="0" err="1">
                  <a:latin typeface="+mj-lt"/>
                </a:rPr>
                <a:t>to</a:t>
              </a:r>
              <a:r>
                <a:rPr lang="es-ES" sz="1200" b="0" dirty="0">
                  <a:latin typeface="+mj-lt"/>
                </a:rPr>
                <a:t> </a:t>
              </a:r>
              <a:r>
                <a:rPr lang="es-ES" sz="1200" b="0" dirty="0" err="1">
                  <a:latin typeface="+mj-lt"/>
                </a:rPr>
                <a:t>get</a:t>
              </a:r>
              <a:r>
                <a:rPr lang="es-ES" sz="1200" b="0" dirty="0">
                  <a:latin typeface="+mj-lt"/>
                </a:rPr>
                <a:t> </a:t>
              </a:r>
              <a:r>
                <a:rPr lang="es-ES" sz="1200" b="0" dirty="0" err="1">
                  <a:latin typeface="+mj-lt"/>
                </a:rPr>
                <a:t>goal</a:t>
              </a:r>
              <a:r>
                <a:rPr lang="es-ES" sz="1200" b="0" dirty="0">
                  <a:latin typeface="+mj-lt"/>
                </a:rPr>
                <a:t> </a:t>
              </a:r>
              <a:r>
                <a:rPr lang="es-ES" sz="1200" b="0" dirty="0" err="1">
                  <a:latin typeface="+mj-lt"/>
                </a:rPr>
                <a:t>reward</a:t>
              </a:r>
              <a:r>
                <a:rPr lang="es-ES" sz="1200" b="0" dirty="0">
                  <a:latin typeface="+mj-lt"/>
                </a:rPr>
                <a:t> </a:t>
              </a:r>
              <a:r>
                <a:rPr lang="es-ES" sz="1200" b="0" dirty="0" err="1">
                  <a:latin typeface="+mj-lt"/>
                </a:rPr>
                <a:t>for</a:t>
              </a:r>
              <a:r>
                <a:rPr lang="es-ES" sz="1200" b="0" dirty="0">
                  <a:latin typeface="+mj-lt"/>
                </a:rPr>
                <a:t> </a:t>
              </a:r>
              <a:r>
                <a:rPr lang="es-ES" sz="1200" b="0" dirty="0" err="1">
                  <a:latin typeface="+mj-lt"/>
                </a:rPr>
                <a:t>each</a:t>
              </a:r>
              <a:r>
                <a:rPr lang="es-ES" sz="1200" b="0" dirty="0">
                  <a:latin typeface="+mj-lt"/>
                </a:rPr>
                <a:t> </a:t>
              </a:r>
              <a:r>
                <a:rPr lang="es-ES" sz="1200" b="0" dirty="0" err="1">
                  <a:latin typeface="+mj-lt"/>
                </a:rPr>
                <a:t>event</a:t>
              </a:r>
              <a:r>
                <a:rPr lang="es-ES" sz="1200" b="0" dirty="0">
                  <a:latin typeface="+mj-lt"/>
                </a:rPr>
                <a:t>, and </a:t>
              </a:r>
              <a:r>
                <a:rPr lang="es-ES" sz="1200" b="0" dirty="0" err="1">
                  <a:latin typeface="+mj-lt"/>
                </a:rPr>
                <a:t>thus</a:t>
              </a:r>
              <a:r>
                <a:rPr lang="es-ES" sz="1200" b="0" dirty="0">
                  <a:latin typeface="+mj-lt"/>
                </a:rPr>
                <a:t> </a:t>
              </a:r>
              <a:r>
                <a:rPr lang="es-ES" sz="1200" b="0" dirty="0" err="1">
                  <a:latin typeface="+mj-lt"/>
                </a:rPr>
                <a:t>the</a:t>
              </a:r>
              <a:r>
                <a:rPr lang="es-ES" sz="1200" b="0" dirty="0">
                  <a:latin typeface="+mj-lt"/>
                </a:rPr>
                <a:t> </a:t>
              </a:r>
              <a:r>
                <a:rPr lang="es-ES" sz="1200" b="0" dirty="0" err="1">
                  <a:latin typeface="+mj-lt"/>
                </a:rPr>
                <a:t>probabilities</a:t>
              </a:r>
              <a:r>
                <a:rPr lang="es-ES" sz="1200" b="0" dirty="0">
                  <a:latin typeface="+mj-lt"/>
                </a:rPr>
                <a:t> </a:t>
              </a:r>
              <a:r>
                <a:rPr lang="es-ES" sz="1200" b="0" dirty="0" err="1">
                  <a:latin typeface="+mj-lt"/>
                </a:rPr>
                <a:t>of</a:t>
              </a:r>
              <a:r>
                <a:rPr lang="es-ES" sz="1200" b="0" dirty="0">
                  <a:latin typeface="+mj-lt"/>
                </a:rPr>
                <a:t> </a:t>
              </a:r>
              <a:r>
                <a:rPr lang="es-ES" sz="1200" b="0" dirty="0" err="1">
                  <a:latin typeface="+mj-lt"/>
                </a:rPr>
                <a:t>scoring</a:t>
              </a:r>
              <a:r>
                <a:rPr lang="es-ES" sz="1200" b="0" dirty="0">
                  <a:latin typeface="+mj-lt"/>
                </a:rPr>
                <a:t> at </a:t>
              </a:r>
              <a:r>
                <a:rPr lang="es-ES" sz="1200" b="0" dirty="0" err="1">
                  <a:latin typeface="+mj-lt"/>
                </a:rPr>
                <a:t>each</a:t>
              </a:r>
              <a:r>
                <a:rPr lang="es-ES" sz="1200" b="0" dirty="0">
                  <a:latin typeface="+mj-lt"/>
                </a:rPr>
                <a:t> </a:t>
              </a:r>
              <a:r>
                <a:rPr lang="es-ES" sz="1200" b="0" dirty="0" err="1">
                  <a:latin typeface="+mj-lt"/>
                </a:rPr>
                <a:t>event</a:t>
              </a:r>
              <a:endParaRPr lang="es-ES" sz="1200" b="0" dirty="0">
                <a:latin typeface="+mj-lt"/>
              </a:endParaRPr>
            </a:p>
          </p:txBody>
        </p:sp>
        <p:sp>
          <p:nvSpPr>
            <p:cNvPr id="17" name="Oval 66">
              <a:extLst>
                <a:ext uri="{FF2B5EF4-FFF2-40B4-BE49-F238E27FC236}">
                  <a16:creationId xmlns:a16="http://schemas.microsoft.com/office/drawing/2014/main" id="{A3981CC9-E132-4346-AF78-3115DB99EF4D}"/>
                </a:ext>
              </a:extLst>
            </p:cNvPr>
            <p:cNvSpPr/>
            <p:nvPr/>
          </p:nvSpPr>
          <p:spPr>
            <a:xfrm>
              <a:off x="1468003"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18" name="Oval 66">
              <a:extLst>
                <a:ext uri="{FF2B5EF4-FFF2-40B4-BE49-F238E27FC236}">
                  <a16:creationId xmlns:a16="http://schemas.microsoft.com/office/drawing/2014/main" id="{0CD3F90A-A7D2-4432-BF17-42F98C49E311}"/>
                </a:ext>
              </a:extLst>
            </p:cNvPr>
            <p:cNvSpPr/>
            <p:nvPr/>
          </p:nvSpPr>
          <p:spPr>
            <a:xfrm>
              <a:off x="2544322"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2</a:t>
              </a:r>
            </a:p>
          </p:txBody>
        </p:sp>
        <p:sp>
          <p:nvSpPr>
            <p:cNvPr id="52" name="AutoShape 11">
              <a:extLst>
                <a:ext uri="{FF2B5EF4-FFF2-40B4-BE49-F238E27FC236}">
                  <a16:creationId xmlns:a16="http://schemas.microsoft.com/office/drawing/2014/main" id="{A1AA6F56-AF6F-4E2E-A51A-4DBA986EA1EE}"/>
                </a:ext>
              </a:extLst>
            </p:cNvPr>
            <p:cNvSpPr>
              <a:spLocks noChangeArrowheads="1"/>
            </p:cNvSpPr>
            <p:nvPr/>
          </p:nvSpPr>
          <p:spPr bwMode="auto">
            <a:xfrm>
              <a:off x="1450751" y="1238903"/>
              <a:ext cx="1188000" cy="554871"/>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Ad-</a:t>
              </a:r>
              <a:r>
                <a:rPr lang="es-ES" sz="1400" b="1" dirty="0" err="1">
                  <a:solidFill>
                    <a:schemeClr val="bg1"/>
                  </a:solidFill>
                </a:rPr>
                <a:t>tree</a:t>
              </a:r>
              <a:endParaRPr lang="es-ES" sz="1400" b="1" dirty="0">
                <a:solidFill>
                  <a:schemeClr val="bg1"/>
                </a:solidFill>
              </a:endParaRPr>
            </a:p>
          </p:txBody>
        </p:sp>
        <p:sp>
          <p:nvSpPr>
            <p:cNvPr id="53" name="Oval 66">
              <a:extLst>
                <a:ext uri="{FF2B5EF4-FFF2-40B4-BE49-F238E27FC236}">
                  <a16:creationId xmlns:a16="http://schemas.microsoft.com/office/drawing/2014/main" id="{14FCC15E-F21F-465A-AC0A-B42CBB9F1F22}"/>
                </a:ext>
              </a:extLst>
            </p:cNvPr>
            <p:cNvSpPr/>
            <p:nvPr/>
          </p:nvSpPr>
          <p:spPr>
            <a:xfrm>
              <a:off x="1418196"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54" name="CaixaDeTexto 54">
              <a:extLst>
                <a:ext uri="{FF2B5EF4-FFF2-40B4-BE49-F238E27FC236}">
                  <a16:creationId xmlns:a16="http://schemas.microsoft.com/office/drawing/2014/main" id="{8839B0ED-8706-4F84-84B2-FAFCA9858DD2}"/>
                </a:ext>
              </a:extLst>
            </p:cNvPr>
            <p:cNvSpPr txBox="1"/>
            <p:nvPr/>
          </p:nvSpPr>
          <p:spPr>
            <a:xfrm>
              <a:off x="473891" y="1809047"/>
              <a:ext cx="1060931" cy="1162514"/>
            </a:xfrm>
            <a:prstGeom prst="rect">
              <a:avLst/>
            </a:prstGeom>
            <a:noFill/>
            <a:ln>
              <a:noFill/>
              <a:prstDash val="dash"/>
            </a:ln>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Creatio</a:t>
              </a:r>
              <a:r>
                <a:rPr lang="es-ES" sz="1200" dirty="0" err="1">
                  <a:latin typeface="+mj-lt"/>
                </a:rPr>
                <a:t>n</a:t>
              </a:r>
              <a:r>
                <a:rPr lang="es-ES" sz="1200" dirty="0">
                  <a:latin typeface="+mj-lt"/>
                </a:rPr>
                <a:t> </a:t>
              </a:r>
              <a:r>
                <a:rPr lang="es-ES" sz="1200" dirty="0" err="1">
                  <a:latin typeface="+mj-lt"/>
                </a:rPr>
                <a:t>of</a:t>
              </a:r>
              <a:r>
                <a:rPr lang="es-ES" sz="1200" dirty="0">
                  <a:latin typeface="+mj-lt"/>
                </a:rPr>
                <a:t> </a:t>
              </a:r>
              <a:r>
                <a:rPr lang="es-ES" sz="1200" dirty="0" err="1">
                  <a:latin typeface="+mj-lt"/>
                </a:rPr>
                <a:t>Context</a:t>
              </a:r>
              <a:r>
                <a:rPr lang="es-ES" sz="1200" dirty="0">
                  <a:latin typeface="+mj-lt"/>
                </a:rPr>
                <a:t> variables</a:t>
              </a:r>
              <a:endParaRPr lang="es-ES" sz="1200" b="0" dirty="0">
                <a:latin typeface="+mj-lt"/>
              </a:endParaRPr>
            </a:p>
            <a:p>
              <a:pPr marL="350838" indent="-171450">
                <a:spcBef>
                  <a:spcPts val="100"/>
                </a:spcBef>
                <a:spcAft>
                  <a:spcPts val="200"/>
                </a:spcAft>
                <a:buFont typeface="Wingdings" panose="05000000000000000000" pitchFamily="2" charset="2"/>
                <a:buChar char="§"/>
              </a:pPr>
              <a:r>
                <a:rPr lang="es-ES" sz="1100" b="0" dirty="0">
                  <a:latin typeface="+mj-lt"/>
                </a:rPr>
                <a:t>MD, GD, </a:t>
              </a:r>
              <a:r>
                <a:rPr lang="es-ES" sz="1100" b="0" dirty="0" err="1">
                  <a:latin typeface="+mj-lt"/>
                </a:rPr>
                <a:t>Period</a:t>
              </a:r>
              <a:endParaRPr lang="es-ES" sz="1100" b="0" dirty="0">
                <a:latin typeface="+mj-lt"/>
              </a:endParaRPr>
            </a:p>
            <a:p>
              <a:pPr marL="171450" indent="-171450">
                <a:spcBef>
                  <a:spcPts val="100"/>
                </a:spcBef>
                <a:spcAft>
                  <a:spcPts val="200"/>
                </a:spcAft>
                <a:buFont typeface="Wingdings" panose="05000000000000000000" pitchFamily="2" charset="2"/>
                <a:buChar char="Ø"/>
              </a:pPr>
              <a:r>
                <a:rPr lang="es-ES" sz="1200" dirty="0" err="1">
                  <a:latin typeface="+mj-lt"/>
                </a:rPr>
                <a:t>Decision</a:t>
              </a:r>
              <a:r>
                <a:rPr lang="es-ES" sz="1200" dirty="0">
                  <a:latin typeface="+mj-lt"/>
                </a:rPr>
                <a:t> </a:t>
              </a:r>
              <a:r>
                <a:rPr lang="es-ES" sz="1200" dirty="0" err="1">
                  <a:latin typeface="+mj-lt"/>
                </a:rPr>
                <a:t>of</a:t>
              </a:r>
              <a:r>
                <a:rPr lang="es-ES" sz="1200" dirty="0">
                  <a:latin typeface="+mj-lt"/>
                </a:rPr>
                <a:t> </a:t>
              </a:r>
              <a:r>
                <a:rPr lang="es-ES" sz="1200" dirty="0" err="1">
                  <a:latin typeface="+mj-lt"/>
                </a:rPr>
                <a:t>start</a:t>
              </a:r>
              <a:r>
                <a:rPr lang="es-ES" sz="1200" dirty="0">
                  <a:latin typeface="+mj-lt"/>
                </a:rPr>
                <a:t> </a:t>
              </a:r>
              <a:r>
                <a:rPr lang="es-ES" sz="1200" dirty="0" err="1">
                  <a:latin typeface="+mj-lt"/>
                </a:rPr>
                <a:t>end</a:t>
              </a:r>
              <a:r>
                <a:rPr lang="es-ES" sz="1200" dirty="0">
                  <a:latin typeface="+mj-lt"/>
                </a:rPr>
                <a:t>/</a:t>
              </a:r>
              <a:r>
                <a:rPr lang="es-ES" sz="1200" dirty="0" err="1">
                  <a:latin typeface="+mj-lt"/>
                </a:rPr>
                <a:t>marker</a:t>
              </a:r>
              <a:r>
                <a:rPr lang="es-ES" sz="1200" dirty="0">
                  <a:latin typeface="+mj-lt"/>
                </a:rPr>
                <a:t> </a:t>
              </a:r>
              <a:r>
                <a:rPr lang="es-ES" sz="1200" dirty="0" err="1">
                  <a:latin typeface="+mj-lt"/>
                </a:rPr>
                <a:t>events</a:t>
              </a:r>
              <a:r>
                <a:rPr lang="es-ES" sz="1200" dirty="0">
                  <a:latin typeface="+mj-lt"/>
                </a:rPr>
                <a:t> </a:t>
              </a:r>
              <a:r>
                <a:rPr lang="es-ES" sz="1200" dirty="0" err="1">
                  <a:latin typeface="+mj-lt"/>
                </a:rPr>
                <a:t>for</a:t>
              </a:r>
              <a:r>
                <a:rPr lang="es-ES" sz="1200" dirty="0">
                  <a:latin typeface="+mj-lt"/>
                </a:rPr>
                <a:t> </a:t>
              </a:r>
              <a:r>
                <a:rPr lang="es-ES" sz="1200" dirty="0" err="1">
                  <a:latin typeface="+mj-lt"/>
                </a:rPr>
                <a:t>playing</a:t>
              </a:r>
              <a:r>
                <a:rPr lang="es-ES" sz="1200" dirty="0">
                  <a:latin typeface="+mj-lt"/>
                </a:rPr>
                <a:t>  </a:t>
              </a:r>
              <a:r>
                <a:rPr lang="es-ES" sz="1200" dirty="0" err="1">
                  <a:latin typeface="+mj-lt"/>
                </a:rPr>
                <a:t>sequences</a:t>
              </a:r>
              <a:endParaRPr lang="es-ES" sz="1200" b="0" dirty="0">
                <a:latin typeface="+mj-lt"/>
              </a:endParaRPr>
            </a:p>
          </p:txBody>
        </p:sp>
        <p:sp>
          <p:nvSpPr>
            <p:cNvPr id="55" name="Oval 66">
              <a:extLst>
                <a:ext uri="{FF2B5EF4-FFF2-40B4-BE49-F238E27FC236}">
                  <a16:creationId xmlns:a16="http://schemas.microsoft.com/office/drawing/2014/main" id="{920D6454-50B0-4AC4-97CA-AED288A1C482}"/>
                </a:ext>
              </a:extLst>
            </p:cNvPr>
            <p:cNvSpPr/>
            <p:nvPr/>
          </p:nvSpPr>
          <p:spPr>
            <a:xfrm>
              <a:off x="395536"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0</a:t>
              </a:r>
            </a:p>
          </p:txBody>
        </p:sp>
        <p:sp>
          <p:nvSpPr>
            <p:cNvPr id="57" name="AutoShape 11">
              <a:extLst>
                <a:ext uri="{FF2B5EF4-FFF2-40B4-BE49-F238E27FC236}">
                  <a16:creationId xmlns:a16="http://schemas.microsoft.com/office/drawing/2014/main" id="{4A81560B-7D4B-4FC9-BED3-415B4DB04C08}"/>
                </a:ext>
              </a:extLst>
            </p:cNvPr>
            <p:cNvSpPr>
              <a:spLocks noChangeArrowheads="1"/>
            </p:cNvSpPr>
            <p:nvPr/>
          </p:nvSpPr>
          <p:spPr bwMode="auto">
            <a:xfrm>
              <a:off x="4844575" y="1233055"/>
              <a:ext cx="1134558" cy="554871"/>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err="1">
                  <a:solidFill>
                    <a:schemeClr val="bg1"/>
                  </a:solidFill>
                </a:rPr>
                <a:t>Model</a:t>
              </a:r>
              <a:r>
                <a:rPr lang="es-ES" sz="1400" b="1" dirty="0">
                  <a:solidFill>
                    <a:schemeClr val="bg1"/>
                  </a:solidFill>
                </a:rPr>
                <a:t> </a:t>
              </a:r>
              <a:r>
                <a:rPr lang="es-ES" sz="1400" b="1" dirty="0" err="1">
                  <a:solidFill>
                    <a:schemeClr val="bg1"/>
                  </a:solidFill>
                </a:rPr>
                <a:t>for</a:t>
              </a:r>
              <a:r>
                <a:rPr lang="es-ES" sz="1400" b="1" dirty="0">
                  <a:solidFill>
                    <a:schemeClr val="bg1"/>
                  </a:solidFill>
                </a:rPr>
                <a:t> </a:t>
              </a:r>
              <a:r>
                <a:rPr lang="es-ES" sz="1400" b="1" dirty="0" err="1">
                  <a:solidFill>
                    <a:schemeClr val="bg1"/>
                  </a:solidFill>
                </a:rPr>
                <a:t>player</a:t>
              </a:r>
              <a:r>
                <a:rPr lang="es-ES" sz="1400" b="1" dirty="0">
                  <a:solidFill>
                    <a:schemeClr val="bg1"/>
                  </a:solidFill>
                </a:rPr>
                <a:t> </a:t>
              </a:r>
              <a:r>
                <a:rPr lang="es-ES" sz="1400" b="1" dirty="0" err="1">
                  <a:solidFill>
                    <a:schemeClr val="bg1"/>
                  </a:solidFill>
                </a:rPr>
                <a:t>evaluation</a:t>
              </a:r>
              <a:endParaRPr lang="es-ES" sz="1400" b="1" dirty="0">
                <a:solidFill>
                  <a:schemeClr val="bg1"/>
                </a:solidFill>
              </a:endParaRPr>
            </a:p>
          </p:txBody>
        </p:sp>
        <p:sp>
          <p:nvSpPr>
            <p:cNvPr id="58" name="CaixaDeTexto 54">
              <a:extLst>
                <a:ext uri="{FF2B5EF4-FFF2-40B4-BE49-F238E27FC236}">
                  <a16:creationId xmlns:a16="http://schemas.microsoft.com/office/drawing/2014/main" id="{46592F26-691B-43A4-9946-EBB85B0D2060}"/>
                </a:ext>
              </a:extLst>
            </p:cNvPr>
            <p:cNvSpPr txBox="1"/>
            <p:nvPr/>
          </p:nvSpPr>
          <p:spPr>
            <a:xfrm>
              <a:off x="3774891" y="1809046"/>
              <a:ext cx="1108360" cy="1085349"/>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s-ES" sz="1200" b="0" dirty="0" err="1">
                  <a:latin typeface="+mj-lt"/>
                </a:rPr>
                <a:t>Transform</a:t>
              </a:r>
              <a:r>
                <a:rPr lang="es-ES" sz="1200" b="0" dirty="0">
                  <a:latin typeface="+mj-lt"/>
                </a:rPr>
                <a:t> Data </a:t>
              </a:r>
              <a:r>
                <a:rPr lang="es-ES" sz="1200" b="0" dirty="0" err="1">
                  <a:latin typeface="+mj-lt"/>
                </a:rPr>
                <a:t>into</a:t>
              </a:r>
              <a:r>
                <a:rPr lang="es-ES" sz="1200" b="0" dirty="0">
                  <a:latin typeface="+mj-lt"/>
                </a:rPr>
                <a:t> a time series </a:t>
              </a:r>
              <a:r>
                <a:rPr lang="es-ES" sz="1200" b="0" dirty="0" err="1">
                  <a:latin typeface="+mj-lt"/>
                </a:rPr>
                <a:t>matrix</a:t>
              </a:r>
              <a:r>
                <a:rPr lang="es-ES" sz="1200" b="0" dirty="0">
                  <a:latin typeface="+mj-lt"/>
                </a:rPr>
                <a:t> per </a:t>
              </a:r>
              <a:r>
                <a:rPr lang="es-ES" sz="1200" b="0" dirty="0" err="1">
                  <a:latin typeface="+mj-lt"/>
                </a:rPr>
                <a:t>season</a:t>
              </a:r>
              <a:r>
                <a:rPr lang="es-ES" sz="1200" b="0" dirty="0">
                  <a:latin typeface="+mj-lt"/>
                </a:rPr>
                <a:t> </a:t>
              </a:r>
            </a:p>
            <a:p>
              <a:pPr marL="350838" indent="-171450">
                <a:spcBef>
                  <a:spcPts val="100"/>
                </a:spcBef>
                <a:spcAft>
                  <a:spcPts val="200"/>
                </a:spcAft>
                <a:buFont typeface="Wingdings" panose="05000000000000000000" pitchFamily="2" charset="2"/>
                <a:buChar char="§"/>
              </a:pPr>
              <a:r>
                <a:rPr lang="es-ES" sz="1100" dirty="0">
                  <a:latin typeface="+mj-lt"/>
                </a:rPr>
                <a:t>Val/match *time(</a:t>
              </a:r>
              <a:r>
                <a:rPr lang="es-ES" sz="1100" dirty="0" err="1">
                  <a:latin typeface="+mj-lt"/>
                </a:rPr>
                <a:t>sec</a:t>
              </a:r>
              <a:r>
                <a:rPr lang="es-ES" sz="1100" dirty="0">
                  <a:latin typeface="+mj-lt"/>
                </a:rPr>
                <a:t>)</a:t>
              </a:r>
            </a:p>
            <a:p>
              <a:pPr marL="350838" indent="-171450">
                <a:spcBef>
                  <a:spcPts val="100"/>
                </a:spcBef>
                <a:spcAft>
                  <a:spcPts val="200"/>
                </a:spcAft>
                <a:buFont typeface="Wingdings" panose="05000000000000000000" pitchFamily="2" charset="2"/>
                <a:buChar char="§"/>
              </a:pPr>
              <a:r>
                <a:rPr lang="es-ES" sz="1100" dirty="0">
                  <a:latin typeface="+mj-lt"/>
                </a:rPr>
                <a:t>Val/match</a:t>
              </a:r>
            </a:p>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This will enable to make an evaluation of players trough time</a:t>
              </a:r>
            </a:p>
            <a:p>
              <a:pPr marL="171450" indent="-171450">
                <a:spcBef>
                  <a:spcPts val="100"/>
                </a:spcBef>
                <a:spcAft>
                  <a:spcPts val="200"/>
                </a:spcAft>
                <a:buFont typeface="Wingdings" panose="05000000000000000000" pitchFamily="2" charset="2"/>
                <a:buChar char="Ø"/>
              </a:pPr>
              <a:r>
                <a:rPr lang="es-ES" sz="1200" b="1" dirty="0">
                  <a:solidFill>
                    <a:srgbClr val="FF0000"/>
                  </a:solidFill>
                  <a:ea typeface="ＭＳ Ｐゴシック" charset="-128"/>
                </a:rPr>
                <a:t>ANY MORE IDEAS ?</a:t>
              </a:r>
              <a:endParaRPr lang="es-ES" sz="1200" dirty="0">
                <a:solidFill>
                  <a:srgbClr val="FF0000"/>
                </a:solidFill>
              </a:endParaRPr>
            </a:p>
            <a:p>
              <a:pPr marL="171450" indent="-171450">
                <a:spcBef>
                  <a:spcPts val="100"/>
                </a:spcBef>
                <a:spcAft>
                  <a:spcPts val="200"/>
                </a:spcAft>
                <a:buFont typeface="Wingdings" panose="05000000000000000000" pitchFamily="2" charset="2"/>
                <a:buChar char="Ø"/>
              </a:pPr>
              <a:endParaRPr lang="es-ES" sz="1200" b="0" dirty="0">
                <a:latin typeface="+mj-lt"/>
              </a:endParaRPr>
            </a:p>
          </p:txBody>
        </p:sp>
        <p:sp>
          <p:nvSpPr>
            <p:cNvPr id="59" name="CaixaDeTexto 54">
              <a:extLst>
                <a:ext uri="{FF2B5EF4-FFF2-40B4-BE49-F238E27FC236}">
                  <a16:creationId xmlns:a16="http://schemas.microsoft.com/office/drawing/2014/main" id="{FBC91B72-CA34-4635-98BB-B59DBDE877B9}"/>
                </a:ext>
              </a:extLst>
            </p:cNvPr>
            <p:cNvSpPr txBox="1"/>
            <p:nvPr/>
          </p:nvSpPr>
          <p:spPr>
            <a:xfrm>
              <a:off x="4837562" y="1786694"/>
              <a:ext cx="1125532" cy="1085349"/>
            </a:xfrm>
            <a:prstGeom prst="rect">
              <a:avLst/>
            </a:prstGeom>
            <a:noFill/>
          </p:spPr>
          <p:txBody>
            <a:bodyPr wrap="square" lIns="36000" tIns="36000" rIns="36000" bIns="36000" rtlCol="0" anchor="t" anchorCtr="0">
              <a:noAutofit/>
            </a:bodyPr>
            <a:lstStyle/>
            <a:p>
              <a:pPr marL="171450" indent="-171450">
                <a:spcBef>
                  <a:spcPts val="100"/>
                </a:spcBef>
                <a:spcAft>
                  <a:spcPts val="200"/>
                </a:spcAft>
                <a:buFont typeface="Wingdings" panose="05000000000000000000" pitchFamily="2" charset="2"/>
                <a:buChar char="Ø"/>
              </a:pPr>
              <a:r>
                <a:rPr lang="en-GB" sz="1200" b="1" dirty="0">
                  <a:latin typeface="+mj-lt"/>
                  <a:ea typeface="ＭＳ Ｐゴシック" charset="-128"/>
                  <a:cs typeface="ＭＳ Ｐゴシック" charset="-128"/>
                </a:rPr>
                <a:t>Create a model that can alert good/bad players</a:t>
              </a:r>
            </a:p>
            <a:p>
              <a:pPr marL="171450" indent="-171450">
                <a:spcBef>
                  <a:spcPts val="100"/>
                </a:spcBef>
                <a:spcAft>
                  <a:spcPts val="200"/>
                </a:spcAft>
                <a:buFont typeface="Wingdings" panose="05000000000000000000" pitchFamily="2" charset="2"/>
                <a:buChar char="Ø"/>
              </a:pPr>
              <a:r>
                <a:rPr lang="en-GB" sz="1200" b="1" dirty="0">
                  <a:solidFill>
                    <a:srgbClr val="FF0000"/>
                  </a:solidFill>
                  <a:latin typeface="+mj-lt"/>
                  <a:ea typeface="ＭＳ Ｐゴシック" charset="-128"/>
                </a:rPr>
                <a:t>IDEAS OF A MODELS I COULD APPLY ??</a:t>
              </a:r>
              <a:endParaRPr lang="es-ES" sz="1200" dirty="0">
                <a:solidFill>
                  <a:srgbClr val="FF0000"/>
                </a:solidFill>
                <a:latin typeface="+mj-lt"/>
              </a:endParaRPr>
            </a:p>
          </p:txBody>
        </p:sp>
        <p:sp>
          <p:nvSpPr>
            <p:cNvPr id="60" name="Oval 66">
              <a:extLst>
                <a:ext uri="{FF2B5EF4-FFF2-40B4-BE49-F238E27FC236}">
                  <a16:creationId xmlns:a16="http://schemas.microsoft.com/office/drawing/2014/main" id="{30B6D376-22DB-4185-AEEE-ABE66ABAB86E}"/>
                </a:ext>
              </a:extLst>
            </p:cNvPr>
            <p:cNvSpPr/>
            <p:nvPr/>
          </p:nvSpPr>
          <p:spPr>
            <a:xfrm>
              <a:off x="3712503"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1</a:t>
              </a:r>
            </a:p>
          </p:txBody>
        </p:sp>
        <p:sp>
          <p:nvSpPr>
            <p:cNvPr id="61" name="Oval 66">
              <a:extLst>
                <a:ext uri="{FF2B5EF4-FFF2-40B4-BE49-F238E27FC236}">
                  <a16:creationId xmlns:a16="http://schemas.microsoft.com/office/drawing/2014/main" id="{14BE63FD-41AD-476D-AFFA-99FD397EA9F5}"/>
                </a:ext>
              </a:extLst>
            </p:cNvPr>
            <p:cNvSpPr/>
            <p:nvPr/>
          </p:nvSpPr>
          <p:spPr>
            <a:xfrm>
              <a:off x="4788822"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4</a:t>
              </a:r>
            </a:p>
          </p:txBody>
        </p:sp>
        <p:sp>
          <p:nvSpPr>
            <p:cNvPr id="62" name="AutoShape 11">
              <a:extLst>
                <a:ext uri="{FF2B5EF4-FFF2-40B4-BE49-F238E27FC236}">
                  <a16:creationId xmlns:a16="http://schemas.microsoft.com/office/drawing/2014/main" id="{4DD2E904-410F-4A79-A55D-073FE49D29A5}"/>
                </a:ext>
              </a:extLst>
            </p:cNvPr>
            <p:cNvSpPr>
              <a:spLocks noChangeArrowheads="1"/>
            </p:cNvSpPr>
            <p:nvPr/>
          </p:nvSpPr>
          <p:spPr bwMode="auto">
            <a:xfrm>
              <a:off x="3695251" y="1238903"/>
              <a:ext cx="1188000" cy="554871"/>
            </a:xfrm>
            <a:prstGeom prst="chevron">
              <a:avLst>
                <a:gd name="adj" fmla="val 16698"/>
              </a:avLst>
            </a:prstGeom>
            <a:solidFill>
              <a:schemeClr val="accent1"/>
            </a:solidFill>
            <a:ln w="9525">
              <a:noFill/>
              <a:miter lim="800000"/>
              <a:headEnd/>
              <a:tailEnd/>
            </a:ln>
            <a:effectLst/>
          </p:spPr>
          <p:txBody>
            <a:bodyPr lIns="54000" tIns="46800" rIns="54000" anchor="ctr" anchorCtr="1"/>
            <a:lstStyle/>
            <a:p>
              <a:pPr marL="92075" algn="ctr">
                <a:spcBef>
                  <a:spcPct val="30000"/>
                </a:spcBef>
                <a:buFont typeface="Wingdings" pitchFamily="2" charset="2"/>
                <a:buNone/>
              </a:pPr>
              <a:r>
                <a:rPr lang="es-ES" sz="1400" b="1" dirty="0">
                  <a:solidFill>
                    <a:schemeClr val="bg1"/>
                  </a:solidFill>
                </a:rPr>
                <a:t>Time series Data per match</a:t>
              </a:r>
            </a:p>
          </p:txBody>
        </p:sp>
        <p:sp>
          <p:nvSpPr>
            <p:cNvPr id="65" name="Oval 66">
              <a:extLst>
                <a:ext uri="{FF2B5EF4-FFF2-40B4-BE49-F238E27FC236}">
                  <a16:creationId xmlns:a16="http://schemas.microsoft.com/office/drawing/2014/main" id="{1C20CCC6-35E1-4469-A3D1-BCE887B83C75}"/>
                </a:ext>
              </a:extLst>
            </p:cNvPr>
            <p:cNvSpPr/>
            <p:nvPr/>
          </p:nvSpPr>
          <p:spPr>
            <a:xfrm>
              <a:off x="3662696" y="1188180"/>
              <a:ext cx="216000" cy="216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rgbClr val="03A2C4"/>
                  </a:solidFill>
                </a:rPr>
                <a:t>3</a:t>
              </a:r>
            </a:p>
          </p:txBody>
        </p:sp>
      </p:grpSp>
      <p:sp>
        <p:nvSpPr>
          <p:cNvPr id="70" name="6 CuadroTexto">
            <a:extLst>
              <a:ext uri="{FF2B5EF4-FFF2-40B4-BE49-F238E27FC236}">
                <a16:creationId xmlns:a16="http://schemas.microsoft.com/office/drawing/2014/main" id="{C4355D99-42DD-4CA3-BA30-467C2E2E2BFD}"/>
              </a:ext>
            </a:extLst>
          </p:cNvPr>
          <p:cNvSpPr txBox="1"/>
          <p:nvPr/>
        </p:nvSpPr>
        <p:spPr bwMode="auto">
          <a:xfrm>
            <a:off x="5868144" y="1326489"/>
            <a:ext cx="2258647"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FFC000"/>
                </a:solidFill>
              </a:rPr>
              <a:t>100% NEW PART OF THE PROJECT</a:t>
            </a:r>
          </a:p>
        </p:txBody>
      </p:sp>
      <p:sp>
        <p:nvSpPr>
          <p:cNvPr id="71" name="6 CuadroTexto">
            <a:extLst>
              <a:ext uri="{FF2B5EF4-FFF2-40B4-BE49-F238E27FC236}">
                <a16:creationId xmlns:a16="http://schemas.microsoft.com/office/drawing/2014/main" id="{BEDD8838-506C-4EE6-AAED-E57E47E417AA}"/>
              </a:ext>
            </a:extLst>
          </p:cNvPr>
          <p:cNvSpPr txBox="1"/>
          <p:nvPr/>
        </p:nvSpPr>
        <p:spPr bwMode="auto">
          <a:xfrm>
            <a:off x="937584" y="1326489"/>
            <a:ext cx="3670050"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rgbClr val="C00000"/>
                </a:solidFill>
              </a:rPr>
              <a:t>METHODOLOGY EXTRACTED FROM [ROUTLEY, 2015]</a:t>
            </a:r>
          </a:p>
        </p:txBody>
      </p:sp>
    </p:spTree>
    <p:extLst>
      <p:ext uri="{BB962C8B-B14F-4D97-AF65-F5344CB8AC3E}">
        <p14:creationId xmlns:p14="http://schemas.microsoft.com/office/powerpoint/2010/main" val="306586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4151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91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107504" y="287338"/>
            <a:ext cx="8711059" cy="1181100"/>
          </a:xfrm>
        </p:spPr>
        <p:txBody>
          <a:bodyPr/>
          <a:lstStyle/>
          <a:p>
            <a:r>
              <a:rPr lang="en-US" dirty="0"/>
              <a:t>THE AIM OF THE PROJECT IS TO CREATE A TIME VALUATION  MEASURE FOR TEAMS TO SEE POTENTIAL HIRINGS/ FIRINGS</a:t>
            </a:r>
            <a:endParaRPr lang="en-GB" dirty="0"/>
          </a:p>
        </p:txBody>
      </p:sp>
      <p:sp>
        <p:nvSpPr>
          <p:cNvPr id="8" name="7 Marcador de texto"/>
          <p:cNvSpPr>
            <a:spLocks noGrp="1"/>
          </p:cNvSpPr>
          <p:nvPr>
            <p:ph type="body" sz="quarter" idx="13"/>
          </p:nvPr>
        </p:nvSpPr>
        <p:spPr/>
        <p:txBody>
          <a:bodyPr/>
          <a:lstStyle/>
          <a:p>
            <a:r>
              <a:rPr lang="en-CA" dirty="0"/>
              <a:t>Master thesis Project - </a:t>
            </a:r>
            <a:r>
              <a:rPr lang="en-CA" b="1" dirty="0">
                <a:solidFill>
                  <a:srgbClr val="5A5A5A"/>
                </a:solidFill>
                <a:ea typeface="ＭＳ Ｐゴシック" pitchFamily="34" charset="-128"/>
              </a:rPr>
              <a:t>Project Questions</a:t>
            </a:r>
          </a:p>
        </p:txBody>
      </p:sp>
      <p:pic>
        <p:nvPicPr>
          <p:cNvPr id="64"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5" name="Rectangle 64"/>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19" name="38 Rectángulo">
            <a:extLst>
              <a:ext uri="{FF2B5EF4-FFF2-40B4-BE49-F238E27FC236}">
                <a16:creationId xmlns:a16="http://schemas.microsoft.com/office/drawing/2014/main" id="{5F3A538F-93DA-4FD3-BA0E-C87173AC670A}"/>
              </a:ext>
            </a:extLst>
          </p:cNvPr>
          <p:cNvSpPr/>
          <p:nvPr/>
        </p:nvSpPr>
        <p:spPr bwMode="auto">
          <a:xfrm>
            <a:off x="2123992" y="1088856"/>
            <a:ext cx="2448008" cy="104400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t>
            </a:r>
            <a:r>
              <a:rPr lang="en-US" sz="1100" kern="0" dirty="0" err="1">
                <a:solidFill>
                  <a:srgbClr val="000000"/>
                </a:solidFill>
                <a:cs typeface="Arial" pitchFamily="34" charset="0"/>
              </a:rPr>
              <a:t>Routley</a:t>
            </a:r>
            <a:r>
              <a:rPr lang="en-US" sz="1100" kern="0" dirty="0">
                <a:solidFill>
                  <a:srgbClr val="000000"/>
                </a:solidFill>
                <a:cs typeface="Arial" pitchFamily="34" charset="0"/>
              </a:rPr>
              <a:t>, 2015] creates a general metric for players using a MDP with context variables (e.g. probability of goal/penalty  events on each event)</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My idea is to reproduce this part of the paper and </a:t>
            </a:r>
            <a:r>
              <a:rPr lang="en-US" sz="1100" b="1" kern="0" dirty="0">
                <a:solidFill>
                  <a:srgbClr val="000000"/>
                </a:solidFill>
                <a:cs typeface="Arial" pitchFamily="34" charset="0"/>
              </a:rPr>
              <a:t>create a time series measure valuation for players to see potential </a:t>
            </a:r>
            <a:r>
              <a:rPr lang="en-US" sz="1100" b="1" kern="0" dirty="0" err="1">
                <a:solidFill>
                  <a:srgbClr val="000000"/>
                </a:solidFill>
                <a:cs typeface="Arial" pitchFamily="34" charset="0"/>
              </a:rPr>
              <a:t>hirings</a:t>
            </a:r>
            <a:r>
              <a:rPr lang="en-US" sz="1100" b="1" kern="0" dirty="0">
                <a:solidFill>
                  <a:srgbClr val="000000"/>
                </a:solidFill>
                <a:cs typeface="Arial" pitchFamily="34" charset="0"/>
              </a:rPr>
              <a:t>/ firings</a:t>
            </a:r>
          </a:p>
        </p:txBody>
      </p:sp>
      <p:sp>
        <p:nvSpPr>
          <p:cNvPr id="20" name="31 Rectángulo">
            <a:extLst>
              <a:ext uri="{FF2B5EF4-FFF2-40B4-BE49-F238E27FC236}">
                <a16:creationId xmlns:a16="http://schemas.microsoft.com/office/drawing/2014/main" id="{A6B2C11F-4AC1-499F-9F9A-47FFB9E6875B}"/>
              </a:ext>
            </a:extLst>
          </p:cNvPr>
          <p:cNvSpPr/>
          <p:nvPr/>
        </p:nvSpPr>
        <p:spPr bwMode="auto">
          <a:xfrm>
            <a:off x="2123991" y="2889056"/>
            <a:ext cx="2874931" cy="1716530"/>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72000" tIns="36000" rIns="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Among others: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 [</a:t>
            </a:r>
            <a:r>
              <a:rPr lang="en-US" sz="1050" kern="0" dirty="0" err="1">
                <a:solidFill>
                  <a:srgbClr val="000000"/>
                </a:solidFill>
                <a:cs typeface="Arial" pitchFamily="34" charset="0"/>
              </a:rPr>
              <a:t>Barkell</a:t>
            </a:r>
            <a:r>
              <a:rPr lang="en-US" sz="1050" kern="0" dirty="0">
                <a:solidFill>
                  <a:srgbClr val="000000"/>
                </a:solidFill>
                <a:cs typeface="Arial" pitchFamily="34" charset="0"/>
              </a:rPr>
              <a:t>, 2017] , where a MDP is ﬁtted to evaluate which sequences of events are more prone to scores in rugby to ﬁnd the most effective rugby strategies</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a:t>
            </a:r>
            <a:r>
              <a:rPr lang="en-US" sz="1050" kern="0" dirty="0" err="1">
                <a:solidFill>
                  <a:srgbClr val="000000"/>
                </a:solidFill>
                <a:cs typeface="Arial" pitchFamily="34" charset="0"/>
              </a:rPr>
              <a:t>Schuckers</a:t>
            </a:r>
            <a:r>
              <a:rPr lang="en-US" sz="1050" kern="0" dirty="0">
                <a:solidFill>
                  <a:srgbClr val="000000"/>
                </a:solidFill>
                <a:cs typeface="Arial" pitchFamily="34" charset="0"/>
              </a:rPr>
              <a:t>, 2013]  gave a value to all events performed in ice hockey match as a measure to how nearer the possibility of a goal was in the following 20 seconds</a:t>
            </a:r>
            <a:endParaRPr lang="en-US" sz="1000" kern="0" dirty="0">
              <a:solidFill>
                <a:srgbClr val="000000"/>
              </a:solidFill>
              <a:cs typeface="Arial" pitchFamily="34" charset="0"/>
            </a:endParaRPr>
          </a:p>
        </p:txBody>
      </p:sp>
      <p:sp>
        <p:nvSpPr>
          <p:cNvPr id="21" name="32 Rectángulo">
            <a:extLst>
              <a:ext uri="{FF2B5EF4-FFF2-40B4-BE49-F238E27FC236}">
                <a16:creationId xmlns:a16="http://schemas.microsoft.com/office/drawing/2014/main" id="{BEB02B82-5227-4865-A2FB-3E978484AC1A}"/>
              </a:ext>
            </a:extLst>
          </p:cNvPr>
          <p:cNvSpPr/>
          <p:nvPr/>
        </p:nvSpPr>
        <p:spPr bwMode="auto">
          <a:xfrm>
            <a:off x="2051720" y="4616724"/>
            <a:ext cx="2370874" cy="1836612"/>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 How does a MDP/RL is used to evaluate actions under certain time-series events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How can I store time series data for the usage of a MDP?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What is the MDP valuation of each player of the NHL league per match ? </a:t>
            </a:r>
          </a:p>
          <a:p>
            <a:pPr marL="173038" lvl="0" indent="-173038" defTabSz="684213" fontAlgn="base">
              <a:buClr>
                <a:schemeClr val="tx2"/>
              </a:buClr>
              <a:buFont typeface="Arial" panose="020B0604020202020204" pitchFamily="34" charset="0"/>
              <a:buChar char="&gt;"/>
            </a:pPr>
            <a:r>
              <a:rPr lang="en-US" sz="1100" kern="0" dirty="0">
                <a:solidFill>
                  <a:srgbClr val="000000"/>
                </a:solidFill>
                <a:cs typeface="Arial" pitchFamily="34" charset="0"/>
              </a:rPr>
              <a:t>Is there a way to use a MDP to create a metric for evaluation of players for hiring/maintaining/ﬁring?</a:t>
            </a:r>
          </a:p>
        </p:txBody>
      </p:sp>
      <p:grpSp>
        <p:nvGrpSpPr>
          <p:cNvPr id="27" name="Grupo 26">
            <a:extLst>
              <a:ext uri="{FF2B5EF4-FFF2-40B4-BE49-F238E27FC236}">
                <a16:creationId xmlns:a16="http://schemas.microsoft.com/office/drawing/2014/main" id="{FAD873FF-2A50-4EC0-9A8D-FE501FF554BA}"/>
              </a:ext>
            </a:extLst>
          </p:cNvPr>
          <p:cNvGrpSpPr/>
          <p:nvPr/>
        </p:nvGrpSpPr>
        <p:grpSpPr>
          <a:xfrm>
            <a:off x="251520" y="1196808"/>
            <a:ext cx="1872208" cy="4824480"/>
            <a:chOff x="251520" y="1196808"/>
            <a:chExt cx="1872208" cy="4824480"/>
          </a:xfrm>
        </p:grpSpPr>
        <p:sp>
          <p:nvSpPr>
            <p:cNvPr id="18" name="Rectángulo 73">
              <a:extLst>
                <a:ext uri="{FF2B5EF4-FFF2-40B4-BE49-F238E27FC236}">
                  <a16:creationId xmlns:a16="http://schemas.microsoft.com/office/drawing/2014/main" id="{6CDDE6E3-6287-43CE-8F33-8A3352F993E3}"/>
                </a:ext>
              </a:extLst>
            </p:cNvPr>
            <p:cNvSpPr/>
            <p:nvPr/>
          </p:nvSpPr>
          <p:spPr bwMode="auto">
            <a:xfrm rot="5400000">
              <a:off x="913129" y="5705931"/>
              <a:ext cx="55358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4" name="10 Elipse">
              <a:extLst>
                <a:ext uri="{FF2B5EF4-FFF2-40B4-BE49-F238E27FC236}">
                  <a16:creationId xmlns:a16="http://schemas.microsoft.com/office/drawing/2014/main" id="{224B20E5-785D-4E77-834F-543021140A97}"/>
                </a:ext>
              </a:extLst>
            </p:cNvPr>
            <p:cNvSpPr/>
            <p:nvPr/>
          </p:nvSpPr>
          <p:spPr bwMode="auto">
            <a:xfrm>
              <a:off x="251520" y="4708151"/>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5" name="16 CuadroTexto">
              <a:extLst>
                <a:ext uri="{FF2B5EF4-FFF2-40B4-BE49-F238E27FC236}">
                  <a16:creationId xmlns:a16="http://schemas.microsoft.com/office/drawing/2014/main" id="{4520F09B-8A6E-48AD-8B26-A03E3C8426C3}"/>
                </a:ext>
              </a:extLst>
            </p:cNvPr>
            <p:cNvSpPr txBox="1"/>
            <p:nvPr/>
          </p:nvSpPr>
          <p:spPr bwMode="auto">
            <a:xfrm>
              <a:off x="338108" y="4904231"/>
              <a:ext cx="1764810" cy="397033"/>
            </a:xfrm>
            <a:prstGeom prst="rect">
              <a:avLst/>
            </a:prstGeom>
            <a:noFill/>
            <a:ln>
              <a:noFill/>
            </a:ln>
            <a:extLst>
              <a:ext uri="{FAA26D3D-D897-4be2-8F04-BA451C77F1D7}"/>
            </a:extLst>
          </p:spPr>
          <p:txBody>
            <a:bodyPr wrap="square" lIns="36000" rIns="36000">
              <a:spAutoFit/>
            </a:bodyPr>
            <a:lstStyle/>
            <a:p>
              <a:pPr algn="ctr">
                <a:lnSpc>
                  <a:spcPct val="90000"/>
                </a:lnSpc>
                <a:spcBef>
                  <a:spcPct val="0"/>
                </a:spcBef>
                <a:spcAft>
                  <a:spcPct val="35000"/>
                </a:spcAft>
                <a:defRPr/>
              </a:pPr>
              <a:r>
                <a:rPr lang="en-US" sz="1100" b="1" dirty="0">
                  <a:solidFill>
                    <a:srgbClr val="40DAFF">
                      <a:lumMod val="50000"/>
                    </a:srgbClr>
                  </a:solidFill>
                </a:rPr>
                <a:t>What lessons can there be learnt ?</a:t>
              </a:r>
            </a:p>
          </p:txBody>
        </p:sp>
        <p:sp>
          <p:nvSpPr>
            <p:cNvPr id="14" name="16 CuadroTexto">
              <a:extLst>
                <a:ext uri="{FF2B5EF4-FFF2-40B4-BE49-F238E27FC236}">
                  <a16:creationId xmlns:a16="http://schemas.microsoft.com/office/drawing/2014/main" id="{80D21A9D-F627-44B0-B64A-73EDDD870C46}"/>
                </a:ext>
              </a:extLst>
            </p:cNvPr>
            <p:cNvSpPr txBox="1"/>
            <p:nvPr/>
          </p:nvSpPr>
          <p:spPr bwMode="auto">
            <a:xfrm>
              <a:off x="328662" y="1844880"/>
              <a:ext cx="1764810" cy="492443"/>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Has anyone studied your kind of problems?</a:t>
              </a:r>
            </a:p>
            <a:p>
              <a:pPr algn="ctr">
                <a:defRPr/>
              </a:pPr>
              <a:endParaRPr lang="en-BZ" sz="400" b="1" dirty="0">
                <a:solidFill>
                  <a:srgbClr val="40DAFF">
                    <a:lumMod val="50000"/>
                  </a:srgbClr>
                </a:solidFill>
              </a:endParaRPr>
            </a:p>
          </p:txBody>
        </p:sp>
        <p:sp>
          <p:nvSpPr>
            <p:cNvPr id="15" name="Rectángulo 73">
              <a:extLst>
                <a:ext uri="{FF2B5EF4-FFF2-40B4-BE49-F238E27FC236}">
                  <a16:creationId xmlns:a16="http://schemas.microsoft.com/office/drawing/2014/main" id="{FBC18FB7-5CE7-4390-AAE9-628586292733}"/>
                </a:ext>
              </a:extLst>
            </p:cNvPr>
            <p:cNvSpPr/>
            <p:nvPr/>
          </p:nvSpPr>
          <p:spPr bwMode="auto">
            <a:xfrm rot="5400000">
              <a:off x="923531" y="139549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16" name="Rectángulo 73">
              <a:extLst>
                <a:ext uri="{FF2B5EF4-FFF2-40B4-BE49-F238E27FC236}">
                  <a16:creationId xmlns:a16="http://schemas.microsoft.com/office/drawing/2014/main" id="{477D8C14-B39E-439B-B231-320B9E6CC171}"/>
                </a:ext>
              </a:extLst>
            </p:cNvPr>
            <p:cNvSpPr/>
            <p:nvPr/>
          </p:nvSpPr>
          <p:spPr bwMode="auto">
            <a:xfrm rot="5400000">
              <a:off x="850447" y="2819080"/>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dirty="0">
                <a:solidFill>
                  <a:srgbClr val="00B0CA"/>
                </a:solidFill>
                <a:ea typeface="ＭＳ Ｐゴシック" pitchFamily="-32" charset="-128"/>
                <a:cs typeface="ＭＳ Ｐゴシック" charset="0"/>
              </a:endParaRPr>
            </a:p>
          </p:txBody>
        </p:sp>
        <p:sp>
          <p:nvSpPr>
            <p:cNvPr id="17" name="Rectángulo 73">
              <a:extLst>
                <a:ext uri="{FF2B5EF4-FFF2-40B4-BE49-F238E27FC236}">
                  <a16:creationId xmlns:a16="http://schemas.microsoft.com/office/drawing/2014/main" id="{9B8AD91B-5650-468F-A81B-8E98A015A6E3}"/>
                </a:ext>
              </a:extLst>
            </p:cNvPr>
            <p:cNvSpPr/>
            <p:nvPr/>
          </p:nvSpPr>
          <p:spPr bwMode="auto">
            <a:xfrm rot="5400000">
              <a:off x="850447" y="432182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22" name="10 Elipse">
              <a:extLst>
                <a:ext uri="{FF2B5EF4-FFF2-40B4-BE49-F238E27FC236}">
                  <a16:creationId xmlns:a16="http://schemas.microsoft.com/office/drawing/2014/main" id="{5AD79B22-B1F3-4479-A853-786D9C167EAD}"/>
                </a:ext>
              </a:extLst>
            </p:cNvPr>
            <p:cNvSpPr/>
            <p:nvPr/>
          </p:nvSpPr>
          <p:spPr bwMode="auto">
            <a:xfrm>
              <a:off x="251520" y="324054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23" name="16 CuadroTexto">
              <a:extLst>
                <a:ext uri="{FF2B5EF4-FFF2-40B4-BE49-F238E27FC236}">
                  <a16:creationId xmlns:a16="http://schemas.microsoft.com/office/drawing/2014/main" id="{FD33A479-E728-44EA-A7C7-ACA9F478E953}"/>
                </a:ext>
              </a:extLst>
            </p:cNvPr>
            <p:cNvSpPr txBox="1"/>
            <p:nvPr/>
          </p:nvSpPr>
          <p:spPr bwMode="auto">
            <a:xfrm>
              <a:off x="338108" y="3375965"/>
              <a:ext cx="1764810" cy="538609"/>
            </a:xfrm>
            <a:prstGeom prst="rect">
              <a:avLst/>
            </a:prstGeom>
            <a:noFill/>
            <a:ln>
              <a:noFill/>
            </a:ln>
            <a:extLst>
              <a:ext uri="{FAA26D3D-D897-4be2-8F04-BA451C77F1D7}"/>
            </a:extLst>
          </p:spPr>
          <p:txBody>
            <a:bodyPr wrap="square">
              <a:spAutoFit/>
            </a:bodyPr>
            <a:lstStyle/>
            <a:p>
              <a:pPr algn="ctr">
                <a:defRPr/>
              </a:pPr>
              <a:r>
                <a:rPr lang="en-GB" sz="1100" b="1" dirty="0">
                  <a:solidFill>
                    <a:srgbClr val="40DAFF">
                      <a:lumMod val="50000"/>
                    </a:srgbClr>
                  </a:solidFill>
                </a:rPr>
                <a:t>Are there studies of similar problems?</a:t>
              </a:r>
            </a:p>
            <a:p>
              <a:pPr algn="ctr">
                <a:defRPr/>
              </a:pPr>
              <a:endParaRPr lang="en-BZ" sz="700" b="1" dirty="0">
                <a:solidFill>
                  <a:srgbClr val="40DAFF">
                    <a:lumMod val="50000"/>
                  </a:srgbClr>
                </a:solidFill>
              </a:endParaRPr>
            </a:p>
          </p:txBody>
        </p:sp>
        <p:sp>
          <p:nvSpPr>
            <p:cNvPr id="26" name="10 Elipse">
              <a:extLst>
                <a:ext uri="{FF2B5EF4-FFF2-40B4-BE49-F238E27FC236}">
                  <a16:creationId xmlns:a16="http://schemas.microsoft.com/office/drawing/2014/main" id="{453BBAD8-8E38-42FF-A395-679BD13CAE6B}"/>
                </a:ext>
              </a:extLst>
            </p:cNvPr>
            <p:cNvSpPr/>
            <p:nvPr/>
          </p:nvSpPr>
          <p:spPr bwMode="auto">
            <a:xfrm>
              <a:off x="251520" y="174560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grpSp>
      <p:sp>
        <p:nvSpPr>
          <p:cNvPr id="30" name="16 CuadroTexto">
            <a:extLst>
              <a:ext uri="{FF2B5EF4-FFF2-40B4-BE49-F238E27FC236}">
                <a16:creationId xmlns:a16="http://schemas.microsoft.com/office/drawing/2014/main" id="{6F7E9743-8EFE-43EE-95CB-F37183B537D0}"/>
              </a:ext>
            </a:extLst>
          </p:cNvPr>
          <p:cNvSpPr txBox="1"/>
          <p:nvPr/>
        </p:nvSpPr>
        <p:spPr bwMode="auto">
          <a:xfrm>
            <a:off x="4433118" y="2148457"/>
            <a:ext cx="1764810" cy="492443"/>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Why did you choose a certain model ?</a:t>
            </a:r>
          </a:p>
          <a:p>
            <a:pPr algn="ctr">
              <a:defRPr/>
            </a:pPr>
            <a:endParaRPr lang="en-BZ" sz="400" b="1" dirty="0">
              <a:solidFill>
                <a:srgbClr val="40DAFF">
                  <a:lumMod val="50000"/>
                </a:srgbClr>
              </a:solidFill>
            </a:endParaRPr>
          </a:p>
        </p:txBody>
      </p:sp>
      <p:sp>
        <p:nvSpPr>
          <p:cNvPr id="31" name="Rectángulo 73">
            <a:extLst>
              <a:ext uri="{FF2B5EF4-FFF2-40B4-BE49-F238E27FC236}">
                <a16:creationId xmlns:a16="http://schemas.microsoft.com/office/drawing/2014/main" id="{3BA4240C-EE2A-4FEB-B663-E3FF90B99EC0}"/>
              </a:ext>
            </a:extLst>
          </p:cNvPr>
          <p:cNvSpPr/>
          <p:nvPr/>
        </p:nvSpPr>
        <p:spPr bwMode="auto">
          <a:xfrm rot="5400000">
            <a:off x="5027987" y="1654500"/>
            <a:ext cx="474498"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a:solidFill>
                <a:srgbClr val="00B0CA"/>
              </a:solidFill>
              <a:ea typeface="ＭＳ Ｐゴシック" pitchFamily="-32" charset="-128"/>
              <a:cs typeface="ＭＳ Ｐゴシック" charset="0"/>
            </a:endParaRPr>
          </a:p>
        </p:txBody>
      </p:sp>
      <p:sp>
        <p:nvSpPr>
          <p:cNvPr id="33" name="Rectángulo 73">
            <a:extLst>
              <a:ext uri="{FF2B5EF4-FFF2-40B4-BE49-F238E27FC236}">
                <a16:creationId xmlns:a16="http://schemas.microsoft.com/office/drawing/2014/main" id="{BD01A0DE-23F6-4E00-AB01-8CFF000A1F7A}"/>
              </a:ext>
            </a:extLst>
          </p:cNvPr>
          <p:cNvSpPr/>
          <p:nvPr/>
        </p:nvSpPr>
        <p:spPr bwMode="auto">
          <a:xfrm rot="5400000">
            <a:off x="4461234" y="3571758"/>
            <a:ext cx="1620000"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4" name="Rectángulo 73">
            <a:extLst>
              <a:ext uri="{FF2B5EF4-FFF2-40B4-BE49-F238E27FC236}">
                <a16:creationId xmlns:a16="http://schemas.microsoft.com/office/drawing/2014/main" id="{9CB3EA07-0CC8-4CF6-A135-1D2F4B116B77}"/>
              </a:ext>
            </a:extLst>
          </p:cNvPr>
          <p:cNvSpPr/>
          <p:nvPr/>
        </p:nvSpPr>
        <p:spPr bwMode="auto">
          <a:xfrm rot="5400000">
            <a:off x="4954903" y="5594382"/>
            <a:ext cx="632663" cy="77133"/>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n-BZ" sz="2000">
              <a:solidFill>
                <a:srgbClr val="00B0CA"/>
              </a:solidFill>
              <a:ea typeface="ＭＳ Ｐゴシック" pitchFamily="-32" charset="-128"/>
              <a:cs typeface="ＭＳ Ｐゴシック" charset="0"/>
            </a:endParaRPr>
          </a:p>
        </p:txBody>
      </p:sp>
      <p:sp>
        <p:nvSpPr>
          <p:cNvPr id="35" name="10 Elipse">
            <a:extLst>
              <a:ext uri="{FF2B5EF4-FFF2-40B4-BE49-F238E27FC236}">
                <a16:creationId xmlns:a16="http://schemas.microsoft.com/office/drawing/2014/main" id="{5B5E2BC9-0F29-40B0-B073-9B8B5009B574}"/>
              </a:ext>
            </a:extLst>
          </p:cNvPr>
          <p:cNvSpPr/>
          <p:nvPr/>
        </p:nvSpPr>
        <p:spPr bwMode="auto">
          <a:xfrm>
            <a:off x="4355976" y="4513108"/>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6" name="16 CuadroTexto">
            <a:extLst>
              <a:ext uri="{FF2B5EF4-FFF2-40B4-BE49-F238E27FC236}">
                <a16:creationId xmlns:a16="http://schemas.microsoft.com/office/drawing/2014/main" id="{7CAD1DB5-7F8A-4E8A-B160-D6B9289B4C5B}"/>
              </a:ext>
            </a:extLst>
          </p:cNvPr>
          <p:cNvSpPr txBox="1"/>
          <p:nvPr/>
        </p:nvSpPr>
        <p:spPr bwMode="auto">
          <a:xfrm>
            <a:off x="4442564" y="4648525"/>
            <a:ext cx="1764810" cy="430887"/>
          </a:xfrm>
          <a:prstGeom prst="rect">
            <a:avLst/>
          </a:prstGeom>
          <a:noFill/>
          <a:ln>
            <a:noFill/>
          </a:ln>
          <a:extLst>
            <a:ext uri="{FAA26D3D-D897-4be2-8F04-BA451C77F1D7}"/>
          </a:extLst>
        </p:spPr>
        <p:txBody>
          <a:bodyPr wrap="square">
            <a:spAutoFit/>
          </a:bodyPr>
          <a:lstStyle/>
          <a:p>
            <a:pPr algn="ctr">
              <a:defRPr/>
            </a:pPr>
            <a:r>
              <a:rPr lang="en-US" sz="1100" b="1" dirty="0">
                <a:solidFill>
                  <a:srgbClr val="40DAFF">
                    <a:lumMod val="50000"/>
                  </a:srgbClr>
                </a:solidFill>
              </a:rPr>
              <a:t>What is new in your study?</a:t>
            </a:r>
            <a:endParaRPr lang="en-BZ" sz="700" b="1" dirty="0">
              <a:solidFill>
                <a:srgbClr val="40DAFF">
                  <a:lumMod val="50000"/>
                </a:srgbClr>
              </a:solidFill>
            </a:endParaRPr>
          </a:p>
        </p:txBody>
      </p:sp>
      <p:sp>
        <p:nvSpPr>
          <p:cNvPr id="37" name="10 Elipse">
            <a:extLst>
              <a:ext uri="{FF2B5EF4-FFF2-40B4-BE49-F238E27FC236}">
                <a16:creationId xmlns:a16="http://schemas.microsoft.com/office/drawing/2014/main" id="{04B985A5-9246-414A-B417-D52A8C127766}"/>
              </a:ext>
            </a:extLst>
          </p:cNvPr>
          <p:cNvSpPr/>
          <p:nvPr/>
        </p:nvSpPr>
        <p:spPr bwMode="auto">
          <a:xfrm>
            <a:off x="4355976" y="2004616"/>
            <a:ext cx="1872208" cy="716616"/>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lIns="0" rIns="0"/>
          <a:lstStyle/>
          <a:p>
            <a:pPr algn="ctr">
              <a:defRPr/>
            </a:pPr>
            <a:endParaRPr lang="en-BZ">
              <a:solidFill>
                <a:srgbClr val="40DAFF">
                  <a:lumMod val="50000"/>
                </a:srgbClr>
              </a:solidFill>
            </a:endParaRPr>
          </a:p>
        </p:txBody>
      </p:sp>
      <p:sp>
        <p:nvSpPr>
          <p:cNvPr id="38" name="38 Rectángulo">
            <a:extLst>
              <a:ext uri="{FF2B5EF4-FFF2-40B4-BE49-F238E27FC236}">
                <a16:creationId xmlns:a16="http://schemas.microsoft.com/office/drawing/2014/main" id="{5BC1C520-9A2E-423C-A141-8DC0BCA37764}"/>
              </a:ext>
            </a:extLst>
          </p:cNvPr>
          <p:cNvSpPr/>
          <p:nvPr/>
        </p:nvSpPr>
        <p:spPr bwMode="auto">
          <a:xfrm>
            <a:off x="6179724" y="1271067"/>
            <a:ext cx="2712755" cy="2661989"/>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Innovative model</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MDP seems to be a good model to create a player’s valuation metric:</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Model treatment decisions under uncertainty </a:t>
            </a:r>
            <a:r>
              <a:rPr lang="en-US" sz="1050" kern="0" dirty="0">
                <a:solidFill>
                  <a:srgbClr val="000000"/>
                </a:solidFill>
                <a:cs typeface="Arial" pitchFamily="34" charset="0"/>
              </a:rPr>
              <a:t>(which is the action that leaves you nearer to score?)</a:t>
            </a:r>
          </a:p>
          <a:p>
            <a:pPr marL="354013" lvl="1" indent="-176213" defTabSz="684213" fontAlgn="base">
              <a:spcBef>
                <a:spcPts val="300"/>
              </a:spcBef>
              <a:buClr>
                <a:schemeClr val="tx2"/>
              </a:buClr>
              <a:buFont typeface="Wingdings" panose="05000000000000000000" pitchFamily="2" charset="2"/>
              <a:buChar char="§"/>
            </a:pPr>
            <a:r>
              <a:rPr lang="en-US" sz="1050" b="1" kern="0" dirty="0">
                <a:solidFill>
                  <a:srgbClr val="000000"/>
                </a:solidFill>
                <a:cs typeface="Arial" pitchFamily="34" charset="0"/>
              </a:rPr>
              <a:t>It rewards and penalizes each action on its context by how near  the action player is to score </a:t>
            </a:r>
            <a:endParaRPr lang="en-US" sz="1050" kern="0" dirty="0">
              <a:solidFill>
                <a:srgbClr val="000000"/>
              </a:solidFill>
              <a:cs typeface="Arial" pitchFamily="34" charset="0"/>
            </a:endParaRPr>
          </a:p>
          <a:p>
            <a:pPr marL="173038" lvl="1"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The AD-tree seems to be a good way to classify players actions. </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It is impossible to calculate all possible combinations of events on a MDP</a:t>
            </a:r>
          </a:p>
          <a:p>
            <a:pPr marL="354013" lvl="1" indent="-176213" defTabSz="684213" fontAlgn="base">
              <a:spcBef>
                <a:spcPts val="300"/>
              </a:spcBef>
              <a:buClr>
                <a:schemeClr val="tx2"/>
              </a:buClr>
              <a:buFont typeface="Wingdings" panose="05000000000000000000" pitchFamily="2" charset="2"/>
              <a:buChar char="§"/>
            </a:pPr>
            <a:r>
              <a:rPr lang="en-US" sz="1050" kern="0" dirty="0">
                <a:solidFill>
                  <a:srgbClr val="000000"/>
                </a:solidFill>
                <a:cs typeface="Arial" pitchFamily="34" charset="0"/>
              </a:rPr>
              <a:t>Need to narrow possible transitions between states</a:t>
            </a:r>
          </a:p>
          <a:p>
            <a:pPr marL="173038" lvl="1" indent="-173038" defTabSz="684213" fontAlgn="base">
              <a:spcBef>
                <a:spcPts val="300"/>
              </a:spcBef>
              <a:buClr>
                <a:schemeClr val="tx2"/>
              </a:buClr>
              <a:buFont typeface="Arial" panose="020B0604020202020204" pitchFamily="34" charset="0"/>
              <a:buChar char="&gt;"/>
            </a:pPr>
            <a:endParaRPr lang="en-US" sz="1050" kern="0" dirty="0">
              <a:solidFill>
                <a:srgbClr val="000000"/>
              </a:solidFill>
              <a:cs typeface="Arial" pitchFamily="34" charset="0"/>
            </a:endParaRPr>
          </a:p>
        </p:txBody>
      </p:sp>
      <p:sp>
        <p:nvSpPr>
          <p:cNvPr id="40" name="38 Rectángulo">
            <a:extLst>
              <a:ext uri="{FF2B5EF4-FFF2-40B4-BE49-F238E27FC236}">
                <a16:creationId xmlns:a16="http://schemas.microsoft.com/office/drawing/2014/main" id="{3601C8D9-17F0-4183-BA71-5A599B6934AD}"/>
              </a:ext>
            </a:extLst>
          </p:cNvPr>
          <p:cNvSpPr/>
          <p:nvPr/>
        </p:nvSpPr>
        <p:spPr bwMode="auto">
          <a:xfrm>
            <a:off x="6179724" y="4437112"/>
            <a:ext cx="2712755" cy="1512168"/>
          </a:xfrm>
          <a:prstGeom prst="rect">
            <a:avLst/>
          </a:prstGeom>
          <a:no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36000" tIns="45720" rIns="36000" bIns="45720" numCol="1" rtlCol="0" anchor="t" anchorCtr="0" compatLnSpc="1">
            <a:prstTxWarp prst="textNoShape">
              <a:avLst/>
            </a:prstTxWarp>
          </a:bodyPr>
          <a:lstStyle/>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Creation of  a time series measure valuation for players to see potential </a:t>
            </a:r>
            <a:r>
              <a:rPr lang="en-US" sz="1100" kern="0" dirty="0" err="1">
                <a:solidFill>
                  <a:srgbClr val="000000"/>
                </a:solidFill>
                <a:cs typeface="Arial" pitchFamily="34" charset="0"/>
              </a:rPr>
              <a:t>hirings</a:t>
            </a:r>
            <a:r>
              <a:rPr lang="en-US" sz="1100" kern="0" dirty="0">
                <a:solidFill>
                  <a:srgbClr val="000000"/>
                </a:solidFill>
                <a:cs typeface="Arial" pitchFamily="34" charset="0"/>
              </a:rPr>
              <a:t>/ firings during a season</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Usage of MDP to create a time-series measure performance</a:t>
            </a:r>
          </a:p>
          <a:p>
            <a:pPr marL="173038" indent="-173038" defTabSz="684213" fontAlgn="base">
              <a:spcBef>
                <a:spcPts val="300"/>
              </a:spcBef>
              <a:buClr>
                <a:schemeClr val="tx2"/>
              </a:buClr>
              <a:buFont typeface="Arial" panose="020B0604020202020204" pitchFamily="34" charset="0"/>
              <a:buChar char="&gt;"/>
            </a:pPr>
            <a:r>
              <a:rPr lang="en-US" sz="1100" kern="0" dirty="0">
                <a:solidFill>
                  <a:srgbClr val="000000"/>
                </a:solidFill>
                <a:cs typeface="Arial" pitchFamily="34" charset="0"/>
              </a:rPr>
              <a:t>(Maybe) Usage of a this model in the Linköping Dataset</a:t>
            </a:r>
          </a:p>
        </p:txBody>
      </p:sp>
    </p:spTree>
    <p:extLst>
      <p:ext uri="{BB962C8B-B14F-4D97-AF65-F5344CB8AC3E}">
        <p14:creationId xmlns:p14="http://schemas.microsoft.com/office/powerpoint/2010/main" val="36967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número de diapositiva"/>
          <p:cNvSpPr>
            <a:spLocks noGrp="1"/>
          </p:cNvSpPr>
          <p:nvPr>
            <p:ph type="sldNum" sz="quarter" idx="10"/>
          </p:nvPr>
        </p:nvSpPr>
        <p:spPr/>
        <p:txBody>
          <a:bodyPr/>
          <a:lstStyle/>
          <a:p>
            <a:fld id="{28E5FE06-1A4D-43ED-B1DA-3D9BBBE53210}" type="slidenum">
              <a:rPr lang="es-ES" altLang="es-ES"/>
              <a:pPr/>
              <a:t>13</a:t>
            </a:fld>
            <a:endParaRPr lang="es-ES" altLang="es-ES"/>
          </a:p>
        </p:txBody>
      </p:sp>
      <p:sp>
        <p:nvSpPr>
          <p:cNvPr id="345510" name="Rectangle 422"/>
          <p:cNvSpPr>
            <a:spLocks noGrp="1" noChangeArrowheads="1"/>
          </p:cNvSpPr>
          <p:nvPr>
            <p:ph type="title"/>
          </p:nvPr>
        </p:nvSpPr>
        <p:spPr/>
        <p:txBody>
          <a:bodyPr/>
          <a:lstStyle/>
          <a:p>
            <a:endParaRPr lang="es-ES" altLang="es-ES"/>
          </a:p>
        </p:txBody>
      </p:sp>
      <p:sp>
        <p:nvSpPr>
          <p:cNvPr id="345092" name="Rectangle 4"/>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es-ES_tradnl"/>
          </a:p>
        </p:txBody>
      </p:sp>
      <p:pic>
        <p:nvPicPr>
          <p:cNvPr id="345511" name="Picture 423" descr="indraF_g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1689100"/>
            <a:ext cx="5765800" cy="5168900"/>
          </a:xfrm>
          <a:prstGeom prst="rect">
            <a:avLst/>
          </a:prstGeom>
          <a:noFill/>
          <a:extLst>
            <a:ext uri="{909E8E84-426E-40DD-AFC4-6F175D3DCCD1}">
              <a14:hiddenFill xmlns:a14="http://schemas.microsoft.com/office/drawing/2010/main">
                <a:solidFill>
                  <a:srgbClr val="FFFFFF"/>
                </a:solidFill>
              </a14:hiddenFill>
            </a:ext>
          </a:extLst>
        </p:spPr>
      </p:pic>
      <p:sp>
        <p:nvSpPr>
          <p:cNvPr id="345093" name="Rectangle 5"/>
          <p:cNvSpPr>
            <a:spLocks noChangeArrowheads="1"/>
          </p:cNvSpPr>
          <p:nvPr/>
        </p:nvSpPr>
        <p:spPr bwMode="auto">
          <a:xfrm>
            <a:off x="1597025" y="2917825"/>
            <a:ext cx="3623047" cy="3048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ts val="2300"/>
              </a:lnSpc>
              <a:defRPr sz="2400" b="1">
                <a:solidFill>
                  <a:schemeClr val="tx1"/>
                </a:solidFill>
                <a:latin typeface="Arial" charset="0"/>
                <a:ea typeface="ＭＳ Ｐゴシック" pitchFamily="-32" charset="-128"/>
              </a:defRPr>
            </a:lvl1pPr>
            <a:lvl2pPr>
              <a:lnSpc>
                <a:spcPts val="2300"/>
              </a:lnSpc>
              <a:defRPr sz="2400" b="1">
                <a:solidFill>
                  <a:schemeClr val="tx1"/>
                </a:solidFill>
                <a:latin typeface="Arial" charset="0"/>
                <a:ea typeface="ＭＳ Ｐゴシック" pitchFamily="-32" charset="-128"/>
              </a:defRPr>
            </a:lvl2pPr>
            <a:lvl3pPr>
              <a:lnSpc>
                <a:spcPts val="2300"/>
              </a:lnSpc>
              <a:defRPr sz="2400" b="1">
                <a:solidFill>
                  <a:schemeClr val="tx1"/>
                </a:solidFill>
                <a:latin typeface="Arial" charset="0"/>
                <a:ea typeface="ＭＳ Ｐゴシック" pitchFamily="-32" charset="-128"/>
              </a:defRPr>
            </a:lvl3pPr>
            <a:lvl4pPr>
              <a:lnSpc>
                <a:spcPts val="2300"/>
              </a:lnSpc>
              <a:defRPr sz="2400" b="1">
                <a:solidFill>
                  <a:schemeClr val="tx1"/>
                </a:solidFill>
                <a:latin typeface="Arial" charset="0"/>
                <a:ea typeface="ＭＳ Ｐゴシック" pitchFamily="-32" charset="-128"/>
              </a:defRPr>
            </a:lvl4pPr>
            <a:lvl5pPr>
              <a:lnSpc>
                <a:spcPts val="2300"/>
              </a:lnSpc>
              <a:defRPr sz="2400" b="1">
                <a:solidFill>
                  <a:schemeClr val="tx1"/>
                </a:solidFill>
                <a:latin typeface="Arial" charset="0"/>
                <a:ea typeface="ＭＳ Ｐゴシック" pitchFamily="-32" charset="-128"/>
              </a:defRPr>
            </a:lvl5pPr>
            <a:lvl6pPr marL="457200" fontAlgn="base">
              <a:lnSpc>
                <a:spcPts val="2300"/>
              </a:lnSpc>
              <a:spcBef>
                <a:spcPct val="0"/>
              </a:spcBef>
              <a:spcAft>
                <a:spcPct val="0"/>
              </a:spcAft>
              <a:defRPr sz="2400" b="1">
                <a:solidFill>
                  <a:schemeClr val="tx1"/>
                </a:solidFill>
                <a:latin typeface="Arial" charset="0"/>
                <a:ea typeface="ＭＳ Ｐゴシック" pitchFamily="-32" charset="-128"/>
              </a:defRPr>
            </a:lvl6pPr>
            <a:lvl7pPr marL="914400" fontAlgn="base">
              <a:lnSpc>
                <a:spcPts val="2300"/>
              </a:lnSpc>
              <a:spcBef>
                <a:spcPct val="0"/>
              </a:spcBef>
              <a:spcAft>
                <a:spcPct val="0"/>
              </a:spcAft>
              <a:defRPr sz="2400" b="1">
                <a:solidFill>
                  <a:schemeClr val="tx1"/>
                </a:solidFill>
                <a:latin typeface="Arial" charset="0"/>
                <a:ea typeface="ＭＳ Ｐゴシック" pitchFamily="-32" charset="-128"/>
              </a:defRPr>
            </a:lvl7pPr>
            <a:lvl8pPr marL="1371600" fontAlgn="base">
              <a:lnSpc>
                <a:spcPts val="2300"/>
              </a:lnSpc>
              <a:spcBef>
                <a:spcPct val="0"/>
              </a:spcBef>
              <a:spcAft>
                <a:spcPct val="0"/>
              </a:spcAft>
              <a:defRPr sz="2400" b="1">
                <a:solidFill>
                  <a:schemeClr val="tx1"/>
                </a:solidFill>
                <a:latin typeface="Arial" charset="0"/>
                <a:ea typeface="ＭＳ Ｐゴシック" pitchFamily="-32" charset="-128"/>
              </a:defRPr>
            </a:lvl8pPr>
            <a:lvl9pPr marL="1828800" fontAlgn="base">
              <a:lnSpc>
                <a:spcPts val="2300"/>
              </a:lnSpc>
              <a:spcBef>
                <a:spcPct val="0"/>
              </a:spcBef>
              <a:spcAft>
                <a:spcPct val="0"/>
              </a:spcAft>
              <a:defRPr sz="2400" b="1">
                <a:solidFill>
                  <a:schemeClr val="tx1"/>
                </a:solidFill>
                <a:latin typeface="Arial" charset="0"/>
                <a:ea typeface="ＭＳ Ｐゴシック" pitchFamily="-32" charset="-128"/>
              </a:defRPr>
            </a:lvl9pPr>
          </a:lstStyle>
          <a:p>
            <a:pPr eaLnBrk="1" hangingPunct="1">
              <a:lnSpc>
                <a:spcPts val="1600"/>
              </a:lnSpc>
            </a:pPr>
            <a:r>
              <a:rPr lang="en-AU" altLang="es-ES" sz="1400" dirty="0" err="1">
                <a:solidFill>
                  <a:srgbClr val="000000"/>
                </a:solidFill>
              </a:rPr>
              <a:t>Carles</a:t>
            </a:r>
            <a:r>
              <a:rPr lang="en-AU" altLang="es-ES" sz="1400" dirty="0">
                <a:solidFill>
                  <a:srgbClr val="000000"/>
                </a:solidFill>
              </a:rPr>
              <a:t> Sans Fuentes</a:t>
            </a:r>
          </a:p>
          <a:p>
            <a:pPr>
              <a:lnSpc>
                <a:spcPts val="1600"/>
              </a:lnSpc>
            </a:pPr>
            <a:r>
              <a:rPr lang="en-AU" sz="1400" b="0" dirty="0"/>
              <a:t>732A64 Master thesis on Statistics and Machine Learning </a:t>
            </a:r>
            <a:r>
              <a:rPr lang="en-AU" altLang="es-ES" sz="1400" b="0" dirty="0">
                <a:solidFill>
                  <a:srgbClr val="000000"/>
                </a:solidFill>
              </a:rPr>
              <a:t>/ </a:t>
            </a:r>
            <a:r>
              <a:rPr lang="en-AU" altLang="es-ES" sz="1400" b="0" dirty="0" err="1">
                <a:solidFill>
                  <a:srgbClr val="000000"/>
                </a:solidFill>
              </a:rPr>
              <a:t>Linköpings</a:t>
            </a:r>
            <a:r>
              <a:rPr lang="en-AU" altLang="es-ES" sz="1400" b="0" dirty="0">
                <a:solidFill>
                  <a:srgbClr val="000000"/>
                </a:solidFill>
              </a:rPr>
              <a:t> University</a:t>
            </a:r>
            <a:br>
              <a:rPr lang="en-AU" altLang="es-ES" sz="1400" b="0" dirty="0">
                <a:solidFill>
                  <a:srgbClr val="000000"/>
                </a:solidFill>
              </a:rPr>
            </a:br>
            <a:r>
              <a:rPr lang="en-AU" altLang="es-ES" sz="1400" b="0" dirty="0">
                <a:solidFill>
                  <a:srgbClr val="808080"/>
                </a:solidFill>
                <a:hlinkClick r:id="rId3"/>
              </a:rPr>
              <a:t>carsa564@student.liu.se</a:t>
            </a:r>
            <a:endParaRPr lang="en-AU" altLang="es-ES" sz="1400" b="0" dirty="0">
              <a:solidFill>
                <a:srgbClr val="808080"/>
              </a:solidFill>
            </a:endParaRPr>
          </a:p>
          <a:p>
            <a:pPr>
              <a:lnSpc>
                <a:spcPts val="1600"/>
              </a:lnSpc>
            </a:pPr>
            <a:endParaRPr lang="en-AU" altLang="es-ES" sz="1400" b="0" dirty="0">
              <a:solidFill>
                <a:srgbClr val="808080"/>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2000" b="0" dirty="0">
              <a:solidFill>
                <a:srgbClr val="AAAAAA"/>
              </a:solidFill>
            </a:endParaRPr>
          </a:p>
          <a:p>
            <a:pPr eaLnBrk="1" hangingPunct="1">
              <a:lnSpc>
                <a:spcPts val="1600"/>
              </a:lnSpc>
            </a:pPr>
            <a:endParaRPr lang="en-AU" altLang="es-ES" sz="1200" dirty="0">
              <a:solidFill>
                <a:schemeClr val="accent1"/>
              </a:solidFill>
            </a:endParaRPr>
          </a:p>
        </p:txBody>
      </p:sp>
    </p:spTree>
    <p:extLst>
      <p:ext uri="{BB962C8B-B14F-4D97-AF65-F5344CB8AC3E}">
        <p14:creationId xmlns:p14="http://schemas.microsoft.com/office/powerpoint/2010/main" val="2442038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26 Rectángulo redondeado">
            <a:extLst>
              <a:ext uri="{FF2B5EF4-FFF2-40B4-BE49-F238E27FC236}">
                <a16:creationId xmlns:a16="http://schemas.microsoft.com/office/drawing/2014/main" id="{5B09ED02-741C-4C77-AC45-5C3826BF02A1}"/>
              </a:ext>
            </a:extLst>
          </p:cNvPr>
          <p:cNvSpPr/>
          <p:nvPr/>
        </p:nvSpPr>
        <p:spPr bwMode="auto">
          <a:xfrm>
            <a:off x="5868143" y="1255632"/>
            <a:ext cx="1529239"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02" name="26 Rectángulo redondeado">
            <a:extLst>
              <a:ext uri="{FF2B5EF4-FFF2-40B4-BE49-F238E27FC236}">
                <a16:creationId xmlns:a16="http://schemas.microsoft.com/office/drawing/2014/main" id="{3CC6573D-B0CD-4F9D-AC04-9D7040E49E9F}"/>
              </a:ext>
            </a:extLst>
          </p:cNvPr>
          <p:cNvSpPr/>
          <p:nvPr/>
        </p:nvSpPr>
        <p:spPr bwMode="auto">
          <a:xfrm>
            <a:off x="3474964" y="1255632"/>
            <a:ext cx="2376263" cy="4268706"/>
          </a:xfrm>
          <a:prstGeom prst="roundRect">
            <a:avLst>
              <a:gd name="adj" fmla="val 4348"/>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639"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THERE EXIST DIFFERENT MARKOV MODELS FOR DIFFERENT APPROACHES AND OBJECTIVES</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sp>
        <p:nvSpPr>
          <p:cNvPr id="56" name="24 Rectángulo"/>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In MPDs, we have control over the actions and the states are completely observable</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39" name="Text Box 16">
            <a:extLst>
              <a:ext uri="{FF2B5EF4-FFF2-40B4-BE49-F238E27FC236}">
                <a16:creationId xmlns:a16="http://schemas.microsoft.com/office/drawing/2014/main" id="{44C331C5-65A2-4C32-944A-CA04F61B8066}"/>
              </a:ext>
            </a:extLst>
          </p:cNvPr>
          <p:cNvSpPr txBox="1">
            <a:spLocks noChangeArrowheads="1"/>
          </p:cNvSpPr>
          <p:nvPr/>
        </p:nvSpPr>
        <p:spPr bwMode="auto">
          <a:xfrm>
            <a:off x="1115617" y="2686197"/>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PH" altLang="es-ES_tradnl" sz="1200" b="0" dirty="0"/>
              <a:t>Probabilistic transitions between states </a:t>
            </a:r>
            <a:endParaRPr lang="en-PH" altLang="es-ES_tradnl" sz="1200" b="0" dirty="0">
              <a:solidFill>
                <a:srgbClr val="000000"/>
              </a:solidFill>
            </a:endParaRPr>
          </a:p>
        </p:txBody>
      </p:sp>
      <p:sp>
        <p:nvSpPr>
          <p:cNvPr id="41" name="22 Pentágono">
            <a:extLst>
              <a:ext uri="{FF2B5EF4-FFF2-40B4-BE49-F238E27FC236}">
                <a16:creationId xmlns:a16="http://schemas.microsoft.com/office/drawing/2014/main" id="{E39842E9-6DB6-4E25-ABFD-75A48CC47CE7}"/>
              </a:ext>
            </a:extLst>
          </p:cNvPr>
          <p:cNvSpPr/>
          <p:nvPr/>
        </p:nvSpPr>
        <p:spPr>
          <a:xfrm>
            <a:off x="1115617" y="1846569"/>
            <a:ext cx="2376263"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err="1">
                <a:solidFill>
                  <a:schemeClr val="lt1"/>
                </a:solidFill>
                <a:latin typeface="Swis721 BT" pitchFamily="34" charset="0"/>
              </a:rPr>
              <a:t>Charactheristics</a:t>
            </a:r>
            <a:endParaRPr lang="en-PH" sz="1400" b="1" dirty="0">
              <a:solidFill>
                <a:schemeClr val="lt1"/>
              </a:solidFill>
              <a:latin typeface="Swis721 BT" pitchFamily="34" charset="0"/>
            </a:endParaRPr>
          </a:p>
        </p:txBody>
      </p:sp>
      <p:sp>
        <p:nvSpPr>
          <p:cNvPr id="43" name="23 Pentágono">
            <a:extLst>
              <a:ext uri="{FF2B5EF4-FFF2-40B4-BE49-F238E27FC236}">
                <a16:creationId xmlns:a16="http://schemas.microsoft.com/office/drawing/2014/main" id="{7FBDA6E8-7090-48F0-B771-2543F421A405}"/>
              </a:ext>
            </a:extLst>
          </p:cNvPr>
          <p:cNvSpPr/>
          <p:nvPr/>
        </p:nvSpPr>
        <p:spPr>
          <a:xfrm>
            <a:off x="3563888"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MP</a:t>
            </a:r>
          </a:p>
        </p:txBody>
      </p:sp>
      <p:sp>
        <p:nvSpPr>
          <p:cNvPr id="46" name="Text Box 16">
            <a:extLst>
              <a:ext uri="{FF2B5EF4-FFF2-40B4-BE49-F238E27FC236}">
                <a16:creationId xmlns:a16="http://schemas.microsoft.com/office/drawing/2014/main" id="{6A878FDD-5583-40E5-AFEA-6473C24D654F}"/>
              </a:ext>
            </a:extLst>
          </p:cNvPr>
          <p:cNvSpPr txBox="1">
            <a:spLocks noChangeArrowheads="1"/>
          </p:cNvSpPr>
          <p:nvPr/>
        </p:nvSpPr>
        <p:spPr bwMode="auto">
          <a:xfrm>
            <a:off x="1115617" y="3658663"/>
            <a:ext cx="2376263"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Next state determined only by</a:t>
            </a:r>
          </a:p>
          <a:p>
            <a:pPr>
              <a:buFont typeface="Arial" panose="020B0604020202020204" pitchFamily="34" charset="0"/>
              <a:buChar char="•"/>
            </a:pPr>
            <a:r>
              <a:rPr lang="en-US" sz="1200" b="0" dirty="0"/>
              <a:t> the current state (Markov property)</a:t>
            </a:r>
            <a:endParaRPr lang="en-PH" altLang="es-ES_tradnl" sz="1200" b="0" dirty="0">
              <a:solidFill>
                <a:srgbClr val="000000"/>
              </a:solidFill>
            </a:endParaRPr>
          </a:p>
        </p:txBody>
      </p:sp>
      <p:sp>
        <p:nvSpPr>
          <p:cNvPr id="50" name="Text Box 16">
            <a:extLst>
              <a:ext uri="{FF2B5EF4-FFF2-40B4-BE49-F238E27FC236}">
                <a16:creationId xmlns:a16="http://schemas.microsoft.com/office/drawing/2014/main" id="{46F71D4D-822C-4A11-80A0-F6F845E746A7}"/>
              </a:ext>
            </a:extLst>
          </p:cNvPr>
          <p:cNvSpPr txBox="1">
            <a:spLocks noChangeArrowheads="1"/>
          </p:cNvSpPr>
          <p:nvPr/>
        </p:nvSpPr>
        <p:spPr bwMode="auto">
          <a:xfrm>
            <a:off x="1115617" y="4757563"/>
            <a:ext cx="2376263"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We’re unsure which state we’re in: The current states emits an observation </a:t>
            </a:r>
            <a:endParaRPr lang="en-PH" altLang="es-ES_tradnl" sz="1200" b="0" dirty="0">
              <a:solidFill>
                <a:srgbClr val="000000"/>
              </a:solidFill>
            </a:endParaRPr>
          </a:p>
        </p:txBody>
      </p:sp>
      <p:sp>
        <p:nvSpPr>
          <p:cNvPr id="81" name="Text Box 16">
            <a:extLst>
              <a:ext uri="{FF2B5EF4-FFF2-40B4-BE49-F238E27FC236}">
                <a16:creationId xmlns:a16="http://schemas.microsoft.com/office/drawing/2014/main" id="{95A0AF66-68CE-4685-97B7-973C8A14F36E}"/>
              </a:ext>
            </a:extLst>
          </p:cNvPr>
          <p:cNvSpPr txBox="1">
            <a:spLocks noChangeArrowheads="1"/>
          </p:cNvSpPr>
          <p:nvPr/>
        </p:nvSpPr>
        <p:spPr bwMode="auto">
          <a:xfrm>
            <a:off x="1115617" y="2199760"/>
            <a:ext cx="2376263"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Finite number of states </a:t>
            </a:r>
            <a:endParaRPr lang="en-PH" altLang="es-ES_tradnl" sz="1200" b="0" dirty="0">
              <a:solidFill>
                <a:srgbClr val="000000"/>
              </a:solidFill>
            </a:endParaRPr>
          </a:p>
        </p:txBody>
      </p:sp>
      <p:sp>
        <p:nvSpPr>
          <p:cNvPr id="86" name="23 Pentágono">
            <a:extLst>
              <a:ext uri="{FF2B5EF4-FFF2-40B4-BE49-F238E27FC236}">
                <a16:creationId xmlns:a16="http://schemas.microsoft.com/office/drawing/2014/main" id="{326C9887-2B6E-405B-BE71-9BA0B6BAE732}"/>
              </a:ext>
            </a:extLst>
          </p:cNvPr>
          <p:cNvSpPr/>
          <p:nvPr/>
        </p:nvSpPr>
        <p:spPr>
          <a:xfrm>
            <a:off x="4716016"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HMM</a:t>
            </a:r>
          </a:p>
        </p:txBody>
      </p:sp>
      <p:sp>
        <p:nvSpPr>
          <p:cNvPr id="87" name="23 Pentágono">
            <a:extLst>
              <a:ext uri="{FF2B5EF4-FFF2-40B4-BE49-F238E27FC236}">
                <a16:creationId xmlns:a16="http://schemas.microsoft.com/office/drawing/2014/main" id="{4B6813EA-76B5-4CA7-AAAE-7276597F2195}"/>
              </a:ext>
            </a:extLst>
          </p:cNvPr>
          <p:cNvSpPr/>
          <p:nvPr/>
        </p:nvSpPr>
        <p:spPr>
          <a:xfrm>
            <a:off x="6114737" y="1846569"/>
            <a:ext cx="1008112" cy="28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PH" sz="1400" b="1" dirty="0">
                <a:solidFill>
                  <a:schemeClr val="lt1"/>
                </a:solidFill>
                <a:latin typeface="Swis721 BT" pitchFamily="34" charset="0"/>
              </a:rPr>
              <a:t>MDP</a:t>
            </a:r>
          </a:p>
        </p:txBody>
      </p:sp>
      <p:sp>
        <p:nvSpPr>
          <p:cNvPr id="90" name="Text Box 16">
            <a:extLst>
              <a:ext uri="{FF2B5EF4-FFF2-40B4-BE49-F238E27FC236}">
                <a16:creationId xmlns:a16="http://schemas.microsoft.com/office/drawing/2014/main" id="{BA0FFEEC-1A7D-41F8-B7A5-0653FB03F40F}"/>
              </a:ext>
            </a:extLst>
          </p:cNvPr>
          <p:cNvSpPr txBox="1">
            <a:spLocks noChangeArrowheads="1"/>
          </p:cNvSpPr>
          <p:nvPr/>
        </p:nvSpPr>
        <p:spPr bwMode="auto">
          <a:xfrm>
            <a:off x="1115617" y="3172634"/>
            <a:ext cx="2376263"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1200" b="0" dirty="0"/>
              <a:t>Controllable actions in each state</a:t>
            </a:r>
            <a:endParaRPr lang="en-PH" altLang="es-ES_tradnl" sz="1200" b="0" dirty="0">
              <a:solidFill>
                <a:srgbClr val="000000"/>
              </a:solidFill>
            </a:endParaRPr>
          </a:p>
        </p:txBody>
      </p:sp>
      <p:sp>
        <p:nvSpPr>
          <p:cNvPr id="91" name="Text Box 16">
            <a:extLst>
              <a:ext uri="{FF2B5EF4-FFF2-40B4-BE49-F238E27FC236}">
                <a16:creationId xmlns:a16="http://schemas.microsoft.com/office/drawing/2014/main" id="{BA1853C6-977C-4B83-BFE6-0E1732D65C19}"/>
              </a:ext>
            </a:extLst>
          </p:cNvPr>
          <p:cNvSpPr txBox="1">
            <a:spLocks noChangeArrowheads="1"/>
          </p:cNvSpPr>
          <p:nvPr/>
        </p:nvSpPr>
        <p:spPr bwMode="auto">
          <a:xfrm>
            <a:off x="1115617" y="4320033"/>
            <a:ext cx="2376263"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buFont typeface="Arial" panose="020B0604020202020204" pitchFamily="34" charset="0"/>
              <a:buChar char="•"/>
            </a:pPr>
            <a:r>
              <a:rPr lang="en-US" sz="1200" b="0" dirty="0"/>
              <a:t>The current action </a:t>
            </a:r>
            <a:endParaRPr lang="en-PH" altLang="es-ES_tradnl" sz="1200" b="0" dirty="0"/>
          </a:p>
        </p:txBody>
      </p:sp>
      <p:sp>
        <p:nvSpPr>
          <p:cNvPr id="93" name="Text Box 16">
            <a:extLst>
              <a:ext uri="{FF2B5EF4-FFF2-40B4-BE49-F238E27FC236}">
                <a16:creationId xmlns:a16="http://schemas.microsoft.com/office/drawing/2014/main" id="{57A4B558-1302-4C8C-824B-67B7C1CEB2B5}"/>
              </a:ext>
            </a:extLst>
          </p:cNvPr>
          <p:cNvSpPr txBox="1">
            <a:spLocks noChangeArrowheads="1"/>
          </p:cNvSpPr>
          <p:nvPr/>
        </p:nvSpPr>
        <p:spPr bwMode="auto">
          <a:xfrm>
            <a:off x="3563889"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4" name="Text Box 16">
            <a:extLst>
              <a:ext uri="{FF2B5EF4-FFF2-40B4-BE49-F238E27FC236}">
                <a16:creationId xmlns:a16="http://schemas.microsoft.com/office/drawing/2014/main" id="{AB105281-E198-4DA5-9638-62F459B29536}"/>
              </a:ext>
            </a:extLst>
          </p:cNvPr>
          <p:cNvSpPr txBox="1">
            <a:spLocks noChangeArrowheads="1"/>
          </p:cNvSpPr>
          <p:nvPr/>
        </p:nvSpPr>
        <p:spPr bwMode="auto">
          <a:xfrm>
            <a:off x="3563889"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5" name="Text Box 16">
            <a:extLst>
              <a:ext uri="{FF2B5EF4-FFF2-40B4-BE49-F238E27FC236}">
                <a16:creationId xmlns:a16="http://schemas.microsoft.com/office/drawing/2014/main" id="{1B662DDB-2E8B-4AB5-9674-E8CF4233C7E9}"/>
              </a:ext>
            </a:extLst>
          </p:cNvPr>
          <p:cNvSpPr txBox="1">
            <a:spLocks noChangeArrowheads="1"/>
          </p:cNvSpPr>
          <p:nvPr/>
        </p:nvSpPr>
        <p:spPr bwMode="auto">
          <a:xfrm>
            <a:off x="3563889"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6" name="Text Box 16">
            <a:extLst>
              <a:ext uri="{FF2B5EF4-FFF2-40B4-BE49-F238E27FC236}">
                <a16:creationId xmlns:a16="http://schemas.microsoft.com/office/drawing/2014/main" id="{A3770EAB-4A2C-46E6-B664-E8DEDA48995C}"/>
              </a:ext>
            </a:extLst>
          </p:cNvPr>
          <p:cNvSpPr txBox="1">
            <a:spLocks noChangeArrowheads="1"/>
          </p:cNvSpPr>
          <p:nvPr/>
        </p:nvSpPr>
        <p:spPr bwMode="auto">
          <a:xfrm>
            <a:off x="3563889"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7" name="Text Box 16">
            <a:extLst>
              <a:ext uri="{FF2B5EF4-FFF2-40B4-BE49-F238E27FC236}">
                <a16:creationId xmlns:a16="http://schemas.microsoft.com/office/drawing/2014/main" id="{44CF1ED1-F0DF-4881-AED1-9B6CF5CB514C}"/>
              </a:ext>
            </a:extLst>
          </p:cNvPr>
          <p:cNvSpPr txBox="1">
            <a:spLocks noChangeArrowheads="1"/>
          </p:cNvSpPr>
          <p:nvPr/>
        </p:nvSpPr>
        <p:spPr bwMode="auto">
          <a:xfrm>
            <a:off x="3563889"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98" name="Text Box 16">
            <a:extLst>
              <a:ext uri="{FF2B5EF4-FFF2-40B4-BE49-F238E27FC236}">
                <a16:creationId xmlns:a16="http://schemas.microsoft.com/office/drawing/2014/main" id="{DEF61F07-7EAD-48F4-917B-F9C441D0F03E}"/>
              </a:ext>
            </a:extLst>
          </p:cNvPr>
          <p:cNvSpPr txBox="1">
            <a:spLocks noChangeArrowheads="1"/>
          </p:cNvSpPr>
          <p:nvPr/>
        </p:nvSpPr>
        <p:spPr bwMode="auto">
          <a:xfrm>
            <a:off x="3563889"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02" name="Text Box 16">
            <a:extLst>
              <a:ext uri="{FF2B5EF4-FFF2-40B4-BE49-F238E27FC236}">
                <a16:creationId xmlns:a16="http://schemas.microsoft.com/office/drawing/2014/main" id="{36EC7908-470E-447B-AADB-7F30A0F1E83D}"/>
              </a:ext>
            </a:extLst>
          </p:cNvPr>
          <p:cNvSpPr txBox="1">
            <a:spLocks noChangeArrowheads="1"/>
          </p:cNvSpPr>
          <p:nvPr/>
        </p:nvSpPr>
        <p:spPr bwMode="auto">
          <a:xfrm>
            <a:off x="471601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3" name="Text Box 16">
            <a:extLst>
              <a:ext uri="{FF2B5EF4-FFF2-40B4-BE49-F238E27FC236}">
                <a16:creationId xmlns:a16="http://schemas.microsoft.com/office/drawing/2014/main" id="{70930D5A-F90F-4174-A726-D9FA96FC75F6}"/>
              </a:ext>
            </a:extLst>
          </p:cNvPr>
          <p:cNvSpPr txBox="1">
            <a:spLocks noChangeArrowheads="1"/>
          </p:cNvSpPr>
          <p:nvPr/>
        </p:nvSpPr>
        <p:spPr bwMode="auto">
          <a:xfrm>
            <a:off x="471601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4" name="Text Box 16">
            <a:extLst>
              <a:ext uri="{FF2B5EF4-FFF2-40B4-BE49-F238E27FC236}">
                <a16:creationId xmlns:a16="http://schemas.microsoft.com/office/drawing/2014/main" id="{B904B78C-F265-40BD-A091-456905597BD0}"/>
              </a:ext>
            </a:extLst>
          </p:cNvPr>
          <p:cNvSpPr txBox="1">
            <a:spLocks noChangeArrowheads="1"/>
          </p:cNvSpPr>
          <p:nvPr/>
        </p:nvSpPr>
        <p:spPr bwMode="auto">
          <a:xfrm>
            <a:off x="471601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5" name="Text Box 16">
            <a:extLst>
              <a:ext uri="{FF2B5EF4-FFF2-40B4-BE49-F238E27FC236}">
                <a16:creationId xmlns:a16="http://schemas.microsoft.com/office/drawing/2014/main" id="{96F65B22-2ED2-435A-898A-D33DA53582BF}"/>
              </a:ext>
            </a:extLst>
          </p:cNvPr>
          <p:cNvSpPr txBox="1">
            <a:spLocks noChangeArrowheads="1"/>
          </p:cNvSpPr>
          <p:nvPr/>
        </p:nvSpPr>
        <p:spPr bwMode="auto">
          <a:xfrm>
            <a:off x="471601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6" name="Text Box 16">
            <a:extLst>
              <a:ext uri="{FF2B5EF4-FFF2-40B4-BE49-F238E27FC236}">
                <a16:creationId xmlns:a16="http://schemas.microsoft.com/office/drawing/2014/main" id="{84EB7E8E-6354-4B91-B690-7F8B91771C66}"/>
              </a:ext>
            </a:extLst>
          </p:cNvPr>
          <p:cNvSpPr txBox="1">
            <a:spLocks noChangeArrowheads="1"/>
          </p:cNvSpPr>
          <p:nvPr/>
        </p:nvSpPr>
        <p:spPr bwMode="auto">
          <a:xfrm>
            <a:off x="471601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07" name="Text Box 16">
            <a:extLst>
              <a:ext uri="{FF2B5EF4-FFF2-40B4-BE49-F238E27FC236}">
                <a16:creationId xmlns:a16="http://schemas.microsoft.com/office/drawing/2014/main" id="{F6D2314F-2219-4D54-9280-A20A32D71472}"/>
              </a:ext>
            </a:extLst>
          </p:cNvPr>
          <p:cNvSpPr txBox="1">
            <a:spLocks noChangeArrowheads="1"/>
          </p:cNvSpPr>
          <p:nvPr/>
        </p:nvSpPr>
        <p:spPr bwMode="auto">
          <a:xfrm>
            <a:off x="471601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sp>
        <p:nvSpPr>
          <p:cNvPr id="112" name="Text Box 16">
            <a:extLst>
              <a:ext uri="{FF2B5EF4-FFF2-40B4-BE49-F238E27FC236}">
                <a16:creationId xmlns:a16="http://schemas.microsoft.com/office/drawing/2014/main" id="{7998C26E-ED6F-488D-9706-0E5E77C19E34}"/>
              </a:ext>
            </a:extLst>
          </p:cNvPr>
          <p:cNvSpPr txBox="1">
            <a:spLocks noChangeArrowheads="1"/>
          </p:cNvSpPr>
          <p:nvPr/>
        </p:nvSpPr>
        <p:spPr bwMode="auto">
          <a:xfrm>
            <a:off x="6114736" y="2686197"/>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3" name="Text Box 16">
            <a:extLst>
              <a:ext uri="{FF2B5EF4-FFF2-40B4-BE49-F238E27FC236}">
                <a16:creationId xmlns:a16="http://schemas.microsoft.com/office/drawing/2014/main" id="{83DBF9EF-EAF4-4905-B35D-BA0DDB464641}"/>
              </a:ext>
            </a:extLst>
          </p:cNvPr>
          <p:cNvSpPr txBox="1">
            <a:spLocks noChangeArrowheads="1"/>
          </p:cNvSpPr>
          <p:nvPr/>
        </p:nvSpPr>
        <p:spPr bwMode="auto">
          <a:xfrm>
            <a:off x="6114736" y="3658663"/>
            <a:ext cx="1008112" cy="60758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4" name="Text Box 16">
            <a:extLst>
              <a:ext uri="{FF2B5EF4-FFF2-40B4-BE49-F238E27FC236}">
                <a16:creationId xmlns:a16="http://schemas.microsoft.com/office/drawing/2014/main" id="{B9FC0BE6-3B48-4790-AF79-E60D4E96A283}"/>
              </a:ext>
            </a:extLst>
          </p:cNvPr>
          <p:cNvSpPr txBox="1">
            <a:spLocks noChangeArrowheads="1"/>
          </p:cNvSpPr>
          <p:nvPr/>
        </p:nvSpPr>
        <p:spPr bwMode="auto">
          <a:xfrm>
            <a:off x="6114736" y="4757563"/>
            <a:ext cx="1008112" cy="622759"/>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5" name="Text Box 16">
            <a:extLst>
              <a:ext uri="{FF2B5EF4-FFF2-40B4-BE49-F238E27FC236}">
                <a16:creationId xmlns:a16="http://schemas.microsoft.com/office/drawing/2014/main" id="{E941B810-452D-47B7-ACBA-FE05518B163D}"/>
              </a:ext>
            </a:extLst>
          </p:cNvPr>
          <p:cNvSpPr txBox="1">
            <a:spLocks noChangeArrowheads="1"/>
          </p:cNvSpPr>
          <p:nvPr/>
        </p:nvSpPr>
        <p:spPr bwMode="auto">
          <a:xfrm>
            <a:off x="6114736" y="2199760"/>
            <a:ext cx="1008112" cy="432652"/>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6" name="Text Box 16">
            <a:extLst>
              <a:ext uri="{FF2B5EF4-FFF2-40B4-BE49-F238E27FC236}">
                <a16:creationId xmlns:a16="http://schemas.microsoft.com/office/drawing/2014/main" id="{508E13A3-85FD-47C6-8A55-32718B70F99D}"/>
              </a:ext>
            </a:extLst>
          </p:cNvPr>
          <p:cNvSpPr txBox="1">
            <a:spLocks noChangeArrowheads="1"/>
          </p:cNvSpPr>
          <p:nvPr/>
        </p:nvSpPr>
        <p:spPr bwMode="auto">
          <a:xfrm>
            <a:off x="6114736" y="3172634"/>
            <a:ext cx="1008112" cy="432244"/>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solidFill>
                <a:srgbClr val="000000"/>
              </a:solidFill>
            </a:endParaRPr>
          </a:p>
        </p:txBody>
      </p:sp>
      <p:sp>
        <p:nvSpPr>
          <p:cNvPr id="117" name="Text Box 16">
            <a:extLst>
              <a:ext uri="{FF2B5EF4-FFF2-40B4-BE49-F238E27FC236}">
                <a16:creationId xmlns:a16="http://schemas.microsoft.com/office/drawing/2014/main" id="{432F98D8-B735-488F-94A6-425ED2A76022}"/>
              </a:ext>
            </a:extLst>
          </p:cNvPr>
          <p:cNvSpPr txBox="1">
            <a:spLocks noChangeArrowheads="1"/>
          </p:cNvSpPr>
          <p:nvPr/>
        </p:nvSpPr>
        <p:spPr bwMode="auto">
          <a:xfrm>
            <a:off x="6114736" y="4320033"/>
            <a:ext cx="1008112" cy="383745"/>
          </a:xfrm>
          <a:prstGeom prst="rect">
            <a:avLst/>
          </a:prstGeom>
          <a:solidFill>
            <a:sysClr val="window" lastClr="FFFFFF"/>
          </a:solidFill>
          <a:ln w="9525" cap="flat" cmpd="sng" algn="ctr">
            <a:solidFill>
              <a:sysClr val="window" lastClr="FFFFFF">
                <a:lumMod val="75000"/>
              </a:sysClr>
            </a:solidFill>
            <a:prstDash val="solid"/>
            <a:round/>
            <a:headEnd type="none" w="med" len="med"/>
            <a:tailEnd type="none" w="med" len="med"/>
          </a:ln>
          <a:effectLst/>
        </p:spPr>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PH" altLang="es-ES_tradnl" sz="1200" b="0" dirty="0"/>
          </a:p>
        </p:txBody>
      </p:sp>
      <p:pic>
        <p:nvPicPr>
          <p:cNvPr id="181" name="Imagen 180">
            <a:extLst>
              <a:ext uri="{FF2B5EF4-FFF2-40B4-BE49-F238E27FC236}">
                <a16:creationId xmlns:a16="http://schemas.microsoft.com/office/drawing/2014/main" id="{8F401D3E-3DD6-48CB-B0DF-50BD870DEC4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312669"/>
            <a:ext cx="223074" cy="219118"/>
          </a:xfrm>
          <a:prstGeom prst="rect">
            <a:avLst/>
          </a:prstGeom>
        </p:spPr>
      </p:pic>
      <p:pic>
        <p:nvPicPr>
          <p:cNvPr id="182" name="Imagen 181">
            <a:extLst>
              <a:ext uri="{FF2B5EF4-FFF2-40B4-BE49-F238E27FC236}">
                <a16:creationId xmlns:a16="http://schemas.microsoft.com/office/drawing/2014/main" id="{5F90D945-01B9-4306-B3CB-702F86BE7E8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2772341"/>
            <a:ext cx="223074" cy="219118"/>
          </a:xfrm>
          <a:prstGeom prst="rect">
            <a:avLst/>
          </a:prstGeom>
        </p:spPr>
      </p:pic>
      <p:pic>
        <p:nvPicPr>
          <p:cNvPr id="183" name="Imagen 182">
            <a:extLst>
              <a:ext uri="{FF2B5EF4-FFF2-40B4-BE49-F238E27FC236}">
                <a16:creationId xmlns:a16="http://schemas.microsoft.com/office/drawing/2014/main" id="{D9E5AD46-824A-4631-A0C6-DE73BD8107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856230"/>
            <a:ext cx="223074" cy="219118"/>
          </a:xfrm>
          <a:prstGeom prst="rect">
            <a:avLst/>
          </a:prstGeom>
        </p:spPr>
      </p:pic>
      <p:pic>
        <p:nvPicPr>
          <p:cNvPr id="184" name="Imagen 183">
            <a:extLst>
              <a:ext uri="{FF2B5EF4-FFF2-40B4-BE49-F238E27FC236}">
                <a16:creationId xmlns:a16="http://schemas.microsoft.com/office/drawing/2014/main" id="{0960760C-AD71-4066-B806-6B56D8E1E8D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3279197"/>
            <a:ext cx="223074" cy="219118"/>
          </a:xfrm>
          <a:prstGeom prst="rect">
            <a:avLst/>
          </a:prstGeom>
        </p:spPr>
      </p:pic>
      <p:pic>
        <p:nvPicPr>
          <p:cNvPr id="185" name="Imagen 184">
            <a:extLst>
              <a:ext uri="{FF2B5EF4-FFF2-40B4-BE49-F238E27FC236}">
                <a16:creationId xmlns:a16="http://schemas.microsoft.com/office/drawing/2014/main" id="{1AFF3C5B-ECA0-423A-B643-D2BD511137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07258" y="4394313"/>
            <a:ext cx="223074" cy="219118"/>
          </a:xfrm>
          <a:prstGeom prst="rect">
            <a:avLst/>
          </a:prstGeom>
        </p:spPr>
      </p:pic>
      <p:pic>
        <p:nvPicPr>
          <p:cNvPr id="188" name="Imagen 187">
            <a:extLst>
              <a:ext uri="{FF2B5EF4-FFF2-40B4-BE49-F238E27FC236}">
                <a16:creationId xmlns:a16="http://schemas.microsoft.com/office/drawing/2014/main" id="{2F56B071-FEC7-4154-8ED0-4C74B2D4E4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312669"/>
            <a:ext cx="223074" cy="219118"/>
          </a:xfrm>
          <a:prstGeom prst="rect">
            <a:avLst/>
          </a:prstGeom>
        </p:spPr>
      </p:pic>
      <p:pic>
        <p:nvPicPr>
          <p:cNvPr id="189" name="Imagen 188">
            <a:extLst>
              <a:ext uri="{FF2B5EF4-FFF2-40B4-BE49-F238E27FC236}">
                <a16:creationId xmlns:a16="http://schemas.microsoft.com/office/drawing/2014/main" id="{E37B12E6-89FB-45E3-92C8-96F9E65FC68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2772341"/>
            <a:ext cx="223074" cy="219118"/>
          </a:xfrm>
          <a:prstGeom prst="rect">
            <a:avLst/>
          </a:prstGeom>
        </p:spPr>
      </p:pic>
      <p:pic>
        <p:nvPicPr>
          <p:cNvPr id="190" name="Imagen 189">
            <a:extLst>
              <a:ext uri="{FF2B5EF4-FFF2-40B4-BE49-F238E27FC236}">
                <a16:creationId xmlns:a16="http://schemas.microsoft.com/office/drawing/2014/main" id="{6A40EBEC-6773-48E5-81EC-A7091F376C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3856230"/>
            <a:ext cx="223074" cy="219118"/>
          </a:xfrm>
          <a:prstGeom prst="rect">
            <a:avLst/>
          </a:prstGeom>
        </p:spPr>
      </p:pic>
      <p:pic>
        <p:nvPicPr>
          <p:cNvPr id="193" name="Imagen 192">
            <a:extLst>
              <a:ext uri="{FF2B5EF4-FFF2-40B4-BE49-F238E27FC236}">
                <a16:creationId xmlns:a16="http://schemas.microsoft.com/office/drawing/2014/main" id="{4A777068-C29E-43DB-B3AA-0D0173F2A11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58084" y="4918715"/>
            <a:ext cx="223074" cy="219118"/>
          </a:xfrm>
          <a:prstGeom prst="rect">
            <a:avLst/>
          </a:prstGeom>
        </p:spPr>
      </p:pic>
      <p:pic>
        <p:nvPicPr>
          <p:cNvPr id="195" name="Imagen 194">
            <a:extLst>
              <a:ext uri="{FF2B5EF4-FFF2-40B4-BE49-F238E27FC236}">
                <a16:creationId xmlns:a16="http://schemas.microsoft.com/office/drawing/2014/main" id="{9CD752B9-332F-4803-AC77-F244A3132E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312669"/>
            <a:ext cx="223074" cy="219118"/>
          </a:xfrm>
          <a:prstGeom prst="rect">
            <a:avLst/>
          </a:prstGeom>
        </p:spPr>
      </p:pic>
      <p:pic>
        <p:nvPicPr>
          <p:cNvPr id="196" name="Imagen 195">
            <a:extLst>
              <a:ext uri="{FF2B5EF4-FFF2-40B4-BE49-F238E27FC236}">
                <a16:creationId xmlns:a16="http://schemas.microsoft.com/office/drawing/2014/main" id="{D1D702ED-0986-425E-BF05-85A8C87095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2772341"/>
            <a:ext cx="223074" cy="219118"/>
          </a:xfrm>
          <a:prstGeom prst="rect">
            <a:avLst/>
          </a:prstGeom>
        </p:spPr>
      </p:pic>
      <p:pic>
        <p:nvPicPr>
          <p:cNvPr id="197" name="Imagen 196">
            <a:extLst>
              <a:ext uri="{FF2B5EF4-FFF2-40B4-BE49-F238E27FC236}">
                <a16:creationId xmlns:a16="http://schemas.microsoft.com/office/drawing/2014/main" id="{7CE39BF6-BAEF-462E-9481-8F5098DB254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41325" y="3856230"/>
            <a:ext cx="223074" cy="219118"/>
          </a:xfrm>
          <a:prstGeom prst="rect">
            <a:avLst/>
          </a:prstGeom>
        </p:spPr>
      </p:pic>
      <p:sp>
        <p:nvSpPr>
          <p:cNvPr id="203" name="6 CuadroTexto">
            <a:extLst>
              <a:ext uri="{FF2B5EF4-FFF2-40B4-BE49-F238E27FC236}">
                <a16:creationId xmlns:a16="http://schemas.microsoft.com/office/drawing/2014/main" id="{B5A6C576-3CAC-4BA1-B3BB-8F12F1E71C4C}"/>
              </a:ext>
            </a:extLst>
          </p:cNvPr>
          <p:cNvSpPr txBox="1"/>
          <p:nvPr/>
        </p:nvSpPr>
        <p:spPr bwMode="auto">
          <a:xfrm>
            <a:off x="3635896" y="1256702"/>
            <a:ext cx="21318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NO CONTROL </a:t>
            </a:r>
          </a:p>
          <a:p>
            <a:pPr algn="ctr"/>
            <a:r>
              <a:rPr lang="en-US" sz="1400" b="1" dirty="0">
                <a:solidFill>
                  <a:schemeClr val="accent1"/>
                </a:solidFill>
              </a:rPr>
              <a:t>OVER ACTIONS</a:t>
            </a:r>
          </a:p>
        </p:txBody>
      </p:sp>
      <p:sp>
        <p:nvSpPr>
          <p:cNvPr id="208" name="Rectangle 13">
            <a:extLst>
              <a:ext uri="{FF2B5EF4-FFF2-40B4-BE49-F238E27FC236}">
                <a16:creationId xmlns:a16="http://schemas.microsoft.com/office/drawing/2014/main" id="{B64BD6A7-8E10-4C0B-B8B7-1BF79A859749}"/>
              </a:ext>
            </a:extLst>
          </p:cNvPr>
          <p:cNvSpPr/>
          <p:nvPr/>
        </p:nvSpPr>
        <p:spPr bwMode="auto">
          <a:xfrm>
            <a:off x="6015995" y="5452330"/>
            <a:ext cx="1292309" cy="25878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
        <p:nvSpPr>
          <p:cNvPr id="206" name="6 CuadroTexto">
            <a:extLst>
              <a:ext uri="{FF2B5EF4-FFF2-40B4-BE49-F238E27FC236}">
                <a16:creationId xmlns:a16="http://schemas.microsoft.com/office/drawing/2014/main" id="{FC556BB0-F99C-4051-9269-963E5E369263}"/>
              </a:ext>
            </a:extLst>
          </p:cNvPr>
          <p:cNvSpPr txBox="1"/>
          <p:nvPr/>
        </p:nvSpPr>
        <p:spPr bwMode="auto">
          <a:xfrm>
            <a:off x="5796136" y="1256702"/>
            <a:ext cx="1656184" cy="523220"/>
          </a:xfrm>
          <a:prstGeom prst="rect">
            <a:avLst/>
          </a:prstGeom>
          <a:noFill/>
          <a:ln>
            <a:noFill/>
          </a:ln>
          <a:extLs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algn="ctr"/>
            <a:r>
              <a:rPr lang="en-US" sz="1400" b="1" dirty="0">
                <a:solidFill>
                  <a:schemeClr val="accent1"/>
                </a:solidFill>
              </a:rPr>
              <a:t>CONTROL</a:t>
            </a:r>
          </a:p>
          <a:p>
            <a:pPr algn="ctr"/>
            <a:r>
              <a:rPr lang="en-US" sz="1400" b="1" dirty="0">
                <a:solidFill>
                  <a:schemeClr val="accent1"/>
                </a:solidFill>
              </a:rPr>
              <a:t> OVER ACTIONS</a:t>
            </a:r>
          </a:p>
        </p:txBody>
      </p:sp>
      <p:sp>
        <p:nvSpPr>
          <p:cNvPr id="207" name="126 Rectángulo">
            <a:extLst>
              <a:ext uri="{FF2B5EF4-FFF2-40B4-BE49-F238E27FC236}">
                <a16:creationId xmlns:a16="http://schemas.microsoft.com/office/drawing/2014/main" id="{66C87A1C-F95C-45EB-A55B-FAB2E10C7CA7}"/>
              </a:ext>
            </a:extLst>
          </p:cNvPr>
          <p:cNvSpPr/>
          <p:nvPr/>
        </p:nvSpPr>
        <p:spPr>
          <a:xfrm>
            <a:off x="6042730" y="1763576"/>
            <a:ext cx="1121558" cy="4041688"/>
          </a:xfrm>
          <a:prstGeom prst="rect">
            <a:avLst/>
          </a:prstGeom>
          <a:noFill/>
          <a:ln w="9525">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spTree>
    <p:extLst>
      <p:ext uri="{BB962C8B-B14F-4D97-AF65-F5344CB8AC3E}">
        <p14:creationId xmlns:p14="http://schemas.microsoft.com/office/powerpoint/2010/main" val="414597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94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sp>
        <p:nvSpPr>
          <p:cNvPr id="2" name="1 Título"/>
          <p:cNvSpPr>
            <a:spLocks noGrp="1"/>
          </p:cNvSpPr>
          <p:nvPr>
            <p:ph type="title"/>
          </p:nvPr>
        </p:nvSpPr>
        <p:spPr>
          <a:xfrm>
            <a:off x="511174" y="287338"/>
            <a:ext cx="8453313" cy="1181100"/>
          </a:xfrm>
        </p:spPr>
        <p:txBody>
          <a:bodyPr/>
          <a:lstStyle/>
          <a:p>
            <a:r>
              <a:rPr lang="en-US" sz="2000" dirty="0"/>
              <a:t>AN AD-TREE IS USED TO SUMMARIZE RELATIONS OF EVENTS THAT HAPPEN SEQUENTIALLY IN A DATABASE</a:t>
            </a:r>
            <a:endParaRPr lang="en-GB" sz="2000" dirty="0"/>
          </a:p>
        </p:txBody>
      </p:sp>
      <p:sp>
        <p:nvSpPr>
          <p:cNvPr id="8" name="7 Marcador de texto"/>
          <p:cNvSpPr>
            <a:spLocks noGrp="1"/>
          </p:cNvSpPr>
          <p:nvPr>
            <p:ph type="body" sz="quarter" idx="13"/>
          </p:nvPr>
        </p:nvSpPr>
        <p:spPr/>
        <p:txBody>
          <a:bodyPr/>
          <a:lstStyle/>
          <a:p>
            <a:r>
              <a:rPr lang="en-CA" dirty="0"/>
              <a:t>Master thesis Project – Theory  </a:t>
            </a:r>
          </a:p>
        </p:txBody>
      </p:sp>
      <p:sp>
        <p:nvSpPr>
          <p:cNvPr id="32" name="36 Rectángulo"/>
          <p:cNvSpPr>
            <a:spLocks noChangeArrowheads="1"/>
          </p:cNvSpPr>
          <p:nvPr/>
        </p:nvSpPr>
        <p:spPr bwMode="auto">
          <a:xfrm>
            <a:off x="1534964" y="6523295"/>
            <a:ext cx="555731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Sources: </a:t>
            </a:r>
          </a:p>
          <a:p>
            <a:pPr marL="174625" indent="-174625" eaLnBrk="0" fontAlgn="base" hangingPunct="0">
              <a:spcBef>
                <a:spcPct val="0"/>
              </a:spcBef>
              <a:spcAft>
                <a:spcPct val="0"/>
              </a:spcAft>
              <a:defRPr/>
            </a:pPr>
            <a:r>
              <a:rPr lang="en-US" sz="800" dirty="0">
                <a:solidFill>
                  <a:srgbClr val="000000"/>
                </a:solidFill>
                <a:ea typeface="ＭＳ Ｐゴシック" pitchFamily="34" charset="-128"/>
                <a:cs typeface="Arial" charset="0"/>
              </a:rPr>
              <a:t>(1) http://www.pomdp.org/tutorial/</a:t>
            </a:r>
          </a:p>
        </p:txBody>
      </p:sp>
      <p:pic>
        <p:nvPicPr>
          <p:cNvPr id="63"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Rectangle 63"/>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2" name="Text Box 16">
            <a:extLst>
              <a:ext uri="{FF2B5EF4-FFF2-40B4-BE49-F238E27FC236}">
                <a16:creationId xmlns:a16="http://schemas.microsoft.com/office/drawing/2014/main" id="{8F32067F-B7C8-49DE-9730-19DF4D05AD79}"/>
              </a:ext>
            </a:extLst>
          </p:cNvPr>
          <p:cNvSpPr txBox="1">
            <a:spLocks noChangeArrowheads="1"/>
          </p:cNvSpPr>
          <p:nvPr/>
        </p:nvSpPr>
        <p:spPr bwMode="auto">
          <a:xfrm>
            <a:off x="2632044" y="2109117"/>
            <a:ext cx="6044412" cy="47354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GB" dirty="0">
                <a:latin typeface="+mj-lt"/>
              </a:rPr>
              <a:t>Attribute-value pair such as “event =shot”. </a:t>
            </a:r>
          </a:p>
          <a:p>
            <a:pPr marL="539750" lvl="1" indent="-171450" algn="just">
              <a:spcBef>
                <a:spcPts val="0"/>
              </a:spcBef>
              <a:buFont typeface="Wingdings" panose="05000000000000000000" pitchFamily="2" charset="2"/>
              <a:buChar char="§"/>
            </a:pPr>
            <a:r>
              <a:rPr lang="en-US" altLang="es-ES_tradnl" b="1" dirty="0">
                <a:solidFill>
                  <a:schemeClr val="tx1"/>
                </a:solidFill>
                <a:latin typeface="+mj-lt"/>
              </a:rPr>
              <a:t>L is all possible combinations of literals in the database</a:t>
            </a:r>
            <a:endParaRPr lang="en-US" altLang="es-ES_tradnl" dirty="0">
              <a:solidFill>
                <a:schemeClr val="tx1"/>
              </a:solidFill>
              <a:latin typeface="+mj-lt"/>
            </a:endParaRPr>
          </a:p>
        </p:txBody>
      </p:sp>
      <p:sp>
        <p:nvSpPr>
          <p:cNvPr id="65" name="Text Box 16">
            <a:extLst>
              <a:ext uri="{FF2B5EF4-FFF2-40B4-BE49-F238E27FC236}">
                <a16:creationId xmlns:a16="http://schemas.microsoft.com/office/drawing/2014/main" id="{A106E2BA-9FB3-4920-B014-9CDD510B732E}"/>
              </a:ext>
            </a:extLst>
          </p:cNvPr>
          <p:cNvSpPr txBox="1">
            <a:spLocks noChangeArrowheads="1"/>
          </p:cNvSpPr>
          <p:nvPr/>
        </p:nvSpPr>
        <p:spPr bwMode="auto">
          <a:xfrm>
            <a:off x="1739887" y="1376986"/>
            <a:ext cx="6936569" cy="65714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 Machine learning method to summarize relations of events that happen sequentially in a database. Their main purpose was establishing associative rules to extract some general rules based on support and conﬁdence.</a:t>
            </a:r>
            <a:endParaRPr lang="en-PH" altLang="es-ES_tradnl" b="0" dirty="0">
              <a:latin typeface="+mj-lt"/>
            </a:endParaRPr>
          </a:p>
        </p:txBody>
      </p:sp>
      <p:sp>
        <p:nvSpPr>
          <p:cNvPr id="66" name="21 Pentágono">
            <a:extLst>
              <a:ext uri="{FF2B5EF4-FFF2-40B4-BE49-F238E27FC236}">
                <a16:creationId xmlns:a16="http://schemas.microsoft.com/office/drawing/2014/main" id="{136B0E02-355C-4B66-94E6-C6BAEC449141}"/>
              </a:ext>
            </a:extLst>
          </p:cNvPr>
          <p:cNvSpPr/>
          <p:nvPr/>
        </p:nvSpPr>
        <p:spPr>
          <a:xfrm>
            <a:off x="854789" y="1376986"/>
            <a:ext cx="818715" cy="657141"/>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67" name="21 Pentágono">
            <a:extLst>
              <a:ext uri="{FF2B5EF4-FFF2-40B4-BE49-F238E27FC236}">
                <a16:creationId xmlns:a16="http://schemas.microsoft.com/office/drawing/2014/main" id="{B1A1BE1A-0F7B-4364-ABC2-5455EC194F43}"/>
              </a:ext>
            </a:extLst>
          </p:cNvPr>
          <p:cNvSpPr/>
          <p:nvPr/>
        </p:nvSpPr>
        <p:spPr>
          <a:xfrm>
            <a:off x="854789" y="2109117"/>
            <a:ext cx="818715" cy="2471296"/>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Info</a:t>
            </a:r>
          </a:p>
        </p:txBody>
      </p:sp>
      <p:sp>
        <p:nvSpPr>
          <p:cNvPr id="68" name="Rectángulo 67">
            <a:extLst>
              <a:ext uri="{FF2B5EF4-FFF2-40B4-BE49-F238E27FC236}">
                <a16:creationId xmlns:a16="http://schemas.microsoft.com/office/drawing/2014/main" id="{214F724B-3EDE-472C-9648-995567D80249}"/>
              </a:ext>
            </a:extLst>
          </p:cNvPr>
          <p:cNvSpPr/>
          <p:nvPr/>
        </p:nvSpPr>
        <p:spPr bwMode="auto">
          <a:xfrm>
            <a:off x="377360" y="1376984"/>
            <a:ext cx="411045" cy="4284264"/>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AD-TREE</a:t>
            </a:r>
          </a:p>
        </p:txBody>
      </p:sp>
      <p:sp>
        <p:nvSpPr>
          <p:cNvPr id="69" name="21 Pentágono">
            <a:extLst>
              <a:ext uri="{FF2B5EF4-FFF2-40B4-BE49-F238E27FC236}">
                <a16:creationId xmlns:a16="http://schemas.microsoft.com/office/drawing/2014/main" id="{BAF441B4-60FD-4557-9F69-A1E2C53E786D}"/>
              </a:ext>
            </a:extLst>
          </p:cNvPr>
          <p:cNvSpPr/>
          <p:nvPr/>
        </p:nvSpPr>
        <p:spPr>
          <a:xfrm>
            <a:off x="1807485" y="2109116"/>
            <a:ext cx="730115" cy="47354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Literal</a:t>
            </a:r>
          </a:p>
        </p:txBody>
      </p:sp>
      <p:sp>
        <p:nvSpPr>
          <p:cNvPr id="70" name="21 Pentágono">
            <a:extLst>
              <a:ext uri="{FF2B5EF4-FFF2-40B4-BE49-F238E27FC236}">
                <a16:creationId xmlns:a16="http://schemas.microsoft.com/office/drawing/2014/main" id="{0B8C6711-28F1-44BF-B38F-3ABE02181517}"/>
              </a:ext>
            </a:extLst>
          </p:cNvPr>
          <p:cNvSpPr/>
          <p:nvPr/>
        </p:nvSpPr>
        <p:spPr>
          <a:xfrm>
            <a:off x="1807485" y="2673217"/>
            <a:ext cx="730115" cy="683602"/>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b="1" baseline="30000" dirty="0">
                <a:solidFill>
                  <a:schemeClr val="bg1"/>
                </a:solidFill>
              </a:rPr>
              <a:t>Assoc. rule</a:t>
            </a:r>
          </a:p>
        </p:txBody>
      </p:sp>
      <p:sp>
        <p:nvSpPr>
          <p:cNvPr id="72" name="21 Pentágono">
            <a:extLst>
              <a:ext uri="{FF2B5EF4-FFF2-40B4-BE49-F238E27FC236}">
                <a16:creationId xmlns:a16="http://schemas.microsoft.com/office/drawing/2014/main" id="{338CD78A-141C-44D5-BEF7-764F7214A4D0}"/>
              </a:ext>
            </a:extLst>
          </p:cNvPr>
          <p:cNvSpPr/>
          <p:nvPr/>
        </p:nvSpPr>
        <p:spPr>
          <a:xfrm>
            <a:off x="1807485" y="3458664"/>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Support measure</a:t>
            </a:r>
          </a:p>
        </p:txBody>
      </p:sp>
      <p:sp>
        <p:nvSpPr>
          <p:cNvPr id="73" name="21 Pentágono">
            <a:extLst>
              <a:ext uri="{FF2B5EF4-FFF2-40B4-BE49-F238E27FC236}">
                <a16:creationId xmlns:a16="http://schemas.microsoft.com/office/drawing/2014/main" id="{CA31C0A1-86A7-4F83-A28F-E3015BDBA9CB}"/>
              </a:ext>
            </a:extLst>
          </p:cNvPr>
          <p:cNvSpPr/>
          <p:nvPr/>
        </p:nvSpPr>
        <p:spPr>
          <a:xfrm>
            <a:off x="1807485" y="4094834"/>
            <a:ext cx="730115" cy="481729"/>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Conf. measure</a:t>
            </a:r>
          </a:p>
        </p:txBody>
      </p:sp>
      <p:sp>
        <p:nvSpPr>
          <p:cNvPr id="74" name="Text Box 16">
            <a:extLst>
              <a:ext uri="{FF2B5EF4-FFF2-40B4-BE49-F238E27FC236}">
                <a16:creationId xmlns:a16="http://schemas.microsoft.com/office/drawing/2014/main" id="{8C2033B8-9F2C-434D-8652-07EF4E46B0F6}"/>
              </a:ext>
            </a:extLst>
          </p:cNvPr>
          <p:cNvSpPr txBox="1">
            <a:spLocks noChangeArrowheads="1"/>
          </p:cNvSpPr>
          <p:nvPr/>
        </p:nvSpPr>
        <p:spPr bwMode="auto">
          <a:xfrm>
            <a:off x="2632044" y="2654673"/>
            <a:ext cx="6044412" cy="7019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b="0" dirty="0">
                <a:latin typeface="+mj-lt"/>
              </a:rPr>
              <a:t>S1-&gt;S2. S1 will refer to the ﬁrst event, being the antecedent, and S2 to the conditional event, called the consequent (e.g.</a:t>
            </a:r>
            <a:r>
              <a:rPr lang="en-GB" dirty="0">
                <a:latin typeface="+mj-lt"/>
              </a:rPr>
              <a:t> S1 event = shot and S2 being event = goal</a:t>
            </a:r>
            <a:r>
              <a:rPr lang="en-US" altLang="es-ES_tradnl" b="0" dirty="0">
                <a:latin typeface="+mj-lt"/>
              </a:rPr>
              <a:t>)</a:t>
            </a:r>
          </a:p>
          <a:p>
            <a:pPr marL="539750" lvl="1" indent="-171450" algn="just">
              <a:spcBef>
                <a:spcPts val="0"/>
              </a:spcBef>
              <a:buFont typeface="Wingdings" panose="05000000000000000000" pitchFamily="2" charset="2"/>
              <a:buChar char="§"/>
            </a:pPr>
            <a:r>
              <a:rPr lang="en-GB" b="1" dirty="0">
                <a:solidFill>
                  <a:schemeClr val="tx1"/>
                </a:solidFill>
                <a:latin typeface="+mj-lt"/>
              </a:rPr>
              <a:t>We can understand a time series data set as a compound of rules, each literal associated by time with the following literal</a:t>
            </a:r>
            <a:r>
              <a:rPr lang="en-US" altLang="es-ES_tradnl" b="0" dirty="0">
                <a:latin typeface="+mj-lt"/>
              </a:rPr>
              <a:t> </a:t>
            </a:r>
          </a:p>
        </p:txBody>
      </p:sp>
      <p:sp>
        <p:nvSpPr>
          <p:cNvPr id="76" name="Text Box 16">
            <a:extLst>
              <a:ext uri="{FF2B5EF4-FFF2-40B4-BE49-F238E27FC236}">
                <a16:creationId xmlns:a16="http://schemas.microsoft.com/office/drawing/2014/main" id="{DE2CEF55-9BDC-4F96-8E0A-B7BD8801D47F}"/>
              </a:ext>
            </a:extLst>
          </p:cNvPr>
          <p:cNvSpPr txBox="1">
            <a:spLocks noChangeArrowheads="1"/>
          </p:cNvSpPr>
          <p:nvPr/>
        </p:nvSpPr>
        <p:spPr bwMode="auto">
          <a:xfrm>
            <a:off x="2632044" y="3446761"/>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Number of records in the database that match all the attribute-value pairs in S (E.g. Count S1,S2)</a:t>
            </a:r>
          </a:p>
          <a:p>
            <a:pPr marL="539750" lvl="1" indent="-171450" algn="just">
              <a:spcBef>
                <a:spcPts val="0"/>
              </a:spcBef>
              <a:buFont typeface="Wingdings" panose="05000000000000000000" pitchFamily="2" charset="2"/>
              <a:buChar char="§"/>
            </a:pPr>
            <a:r>
              <a:rPr lang="en-GB" b="1" dirty="0">
                <a:solidFill>
                  <a:schemeClr val="tx1"/>
                </a:solidFill>
                <a:latin typeface="+mj-lt"/>
              </a:rPr>
              <a:t>The more times an association occurs, the higher its support and signiﬁcance.</a:t>
            </a:r>
          </a:p>
        </p:txBody>
      </p:sp>
      <p:sp>
        <p:nvSpPr>
          <p:cNvPr id="77" name="Text Box 16">
            <a:extLst>
              <a:ext uri="{FF2B5EF4-FFF2-40B4-BE49-F238E27FC236}">
                <a16:creationId xmlns:a16="http://schemas.microsoft.com/office/drawing/2014/main" id="{501DCE0F-BBF6-45F5-852F-7FDBCC6F6049}"/>
              </a:ext>
            </a:extLst>
          </p:cNvPr>
          <p:cNvSpPr txBox="1">
            <a:spLocks noChangeArrowheads="1"/>
          </p:cNvSpPr>
          <p:nvPr/>
        </p:nvSpPr>
        <p:spPr bwMode="auto">
          <a:xfrm>
            <a:off x="2632044" y="4094833"/>
            <a:ext cx="6044412" cy="481729"/>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GB" dirty="0">
                <a:latin typeface="+mj-lt"/>
              </a:rPr>
              <a:t>Conf(S1,S2) = support(S1,S2)/support(S1)</a:t>
            </a:r>
          </a:p>
          <a:p>
            <a:pPr marL="539750" lvl="1" indent="-171450" algn="just">
              <a:spcBef>
                <a:spcPts val="0"/>
              </a:spcBef>
              <a:buFont typeface="Wingdings" panose="05000000000000000000" pitchFamily="2" charset="2"/>
              <a:buChar char="§"/>
            </a:pPr>
            <a:r>
              <a:rPr lang="en-GB" b="1" dirty="0">
                <a:solidFill>
                  <a:schemeClr val="tx1"/>
                </a:solidFill>
                <a:latin typeface="+mj-lt"/>
              </a:rPr>
              <a:t>The higher the measure, the stronger and the more probable an assoc. is</a:t>
            </a:r>
            <a:endParaRPr lang="en-US" altLang="es-ES_tradnl" b="1" dirty="0">
              <a:solidFill>
                <a:schemeClr val="tx1"/>
              </a:solidFill>
              <a:latin typeface="+mj-lt"/>
            </a:endParaRPr>
          </a:p>
        </p:txBody>
      </p:sp>
      <p:sp>
        <p:nvSpPr>
          <p:cNvPr id="79" name="21 Pentágono">
            <a:extLst>
              <a:ext uri="{FF2B5EF4-FFF2-40B4-BE49-F238E27FC236}">
                <a16:creationId xmlns:a16="http://schemas.microsoft.com/office/drawing/2014/main" id="{BF303178-BA49-45EC-9AF9-1B51C623E4EC}"/>
              </a:ext>
            </a:extLst>
          </p:cNvPr>
          <p:cNvSpPr/>
          <p:nvPr/>
        </p:nvSpPr>
        <p:spPr>
          <a:xfrm>
            <a:off x="854789" y="4682515"/>
            <a:ext cx="818715" cy="962378"/>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Data Structure</a:t>
            </a:r>
          </a:p>
        </p:txBody>
      </p:sp>
      <p:sp>
        <p:nvSpPr>
          <p:cNvPr id="80" name="21 Pentágono">
            <a:extLst>
              <a:ext uri="{FF2B5EF4-FFF2-40B4-BE49-F238E27FC236}">
                <a16:creationId xmlns:a16="http://schemas.microsoft.com/office/drawing/2014/main" id="{ECC9510B-CF26-41C2-8D52-D83D5E8F1795}"/>
              </a:ext>
            </a:extLst>
          </p:cNvPr>
          <p:cNvSpPr/>
          <p:nvPr/>
        </p:nvSpPr>
        <p:spPr>
          <a:xfrm>
            <a:off x="1807485" y="4682516"/>
            <a:ext cx="730115" cy="328467"/>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AD nodes</a:t>
            </a:r>
          </a:p>
        </p:txBody>
      </p:sp>
      <p:sp>
        <p:nvSpPr>
          <p:cNvPr id="82" name="Text Box 16">
            <a:extLst>
              <a:ext uri="{FF2B5EF4-FFF2-40B4-BE49-F238E27FC236}">
                <a16:creationId xmlns:a16="http://schemas.microsoft.com/office/drawing/2014/main" id="{C5CB846E-065E-43E4-8F44-A2C5284DAA87}"/>
              </a:ext>
            </a:extLst>
          </p:cNvPr>
          <p:cNvSpPr txBox="1">
            <a:spLocks noChangeArrowheads="1"/>
          </p:cNvSpPr>
          <p:nvPr/>
        </p:nvSpPr>
        <p:spPr bwMode="auto">
          <a:xfrm>
            <a:off x="2632044" y="4682515"/>
            <a:ext cx="6044412" cy="32846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err="1"/>
              <a:t>AnADnoderepresentsa</a:t>
            </a:r>
            <a:r>
              <a:rPr lang="en-US" dirty="0"/>
              <a:t> query and stores the number of times that query happens.</a:t>
            </a:r>
            <a:endParaRPr lang="en-US" altLang="es-ES_tradnl" b="1" dirty="0">
              <a:solidFill>
                <a:schemeClr val="tx1"/>
              </a:solidFill>
              <a:latin typeface="+mj-lt"/>
            </a:endParaRPr>
          </a:p>
        </p:txBody>
      </p:sp>
      <p:sp>
        <p:nvSpPr>
          <p:cNvPr id="83" name="21 Pentágono">
            <a:extLst>
              <a:ext uri="{FF2B5EF4-FFF2-40B4-BE49-F238E27FC236}">
                <a16:creationId xmlns:a16="http://schemas.microsoft.com/office/drawing/2014/main" id="{273104E9-D578-4501-BD6E-0B51B4B69059}"/>
              </a:ext>
            </a:extLst>
          </p:cNvPr>
          <p:cNvSpPr/>
          <p:nvPr/>
        </p:nvSpPr>
        <p:spPr>
          <a:xfrm>
            <a:off x="1807485" y="5107310"/>
            <a:ext cx="730115" cy="537584"/>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vary nodes</a:t>
            </a:r>
          </a:p>
        </p:txBody>
      </p:sp>
      <p:sp>
        <p:nvSpPr>
          <p:cNvPr id="84" name="Text Box 16">
            <a:extLst>
              <a:ext uri="{FF2B5EF4-FFF2-40B4-BE49-F238E27FC236}">
                <a16:creationId xmlns:a16="http://schemas.microsoft.com/office/drawing/2014/main" id="{4DA6750E-DFC4-47CA-891C-1A61342E28C5}"/>
              </a:ext>
            </a:extLst>
          </p:cNvPr>
          <p:cNvSpPr txBox="1">
            <a:spLocks noChangeArrowheads="1"/>
          </p:cNvSpPr>
          <p:nvPr/>
        </p:nvSpPr>
        <p:spPr bwMode="auto">
          <a:xfrm>
            <a:off x="2632044" y="5107309"/>
            <a:ext cx="6044412" cy="53758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dirty="0"/>
              <a:t>Each </a:t>
            </a:r>
            <a:r>
              <a:rPr lang="en-US" dirty="0" err="1"/>
              <a:t>ADnode</a:t>
            </a:r>
            <a:r>
              <a:rPr lang="en-US" dirty="0"/>
              <a:t>, has child-nodes called "vary nodes" These "vary nodes" do not store counts but group </a:t>
            </a:r>
            <a:r>
              <a:rPr lang="en-US" dirty="0" err="1"/>
              <a:t>ADnodes</a:t>
            </a:r>
            <a:r>
              <a:rPr lang="en-US" dirty="0"/>
              <a:t> with one only feature. It can also contain the most common value (mcv).</a:t>
            </a:r>
            <a:endParaRPr lang="en-US" altLang="es-ES_tradnl" b="1" dirty="0">
              <a:solidFill>
                <a:schemeClr val="tx1"/>
              </a:solidFill>
              <a:latin typeface="+mj-lt"/>
            </a:endParaRPr>
          </a:p>
        </p:txBody>
      </p:sp>
      <p:pic>
        <p:nvPicPr>
          <p:cNvPr id="11" name="Imagen 10">
            <a:extLst>
              <a:ext uri="{FF2B5EF4-FFF2-40B4-BE49-F238E27FC236}">
                <a16:creationId xmlns:a16="http://schemas.microsoft.com/office/drawing/2014/main" id="{D95ED562-0910-489E-BCE7-256CBD357B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39887" y="1200487"/>
            <a:ext cx="7078676" cy="4757119"/>
          </a:xfrm>
          <a:prstGeom prst="rect">
            <a:avLst/>
          </a:prstGeom>
        </p:spPr>
      </p:pic>
    </p:spTree>
    <p:extLst>
      <p:ext uri="{BB962C8B-B14F-4D97-AF65-F5344CB8AC3E}">
        <p14:creationId xmlns:p14="http://schemas.microsoft.com/office/powerpoint/2010/main" val="119751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16046"/>
          </a:xfrm>
          <a:prstGeom prst="rect">
            <a:avLst/>
          </a:prstGeom>
        </p:spPr>
        <p:txBody>
          <a:bodyPr vert="horz" wrap="square" lIns="91440" tIns="45720" rIns="91440" bIns="45720" rtlCol="0">
            <a:spAutoFit/>
          </a:bodyPr>
          <a:lstStyle/>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00B0CA"/>
                </a:solidFill>
                <a:effectLst/>
                <a:uLnTx/>
                <a:uFillTx/>
                <a:latin typeface="Arial"/>
                <a:ea typeface="ＭＳ Ｐゴシック" pitchFamily="34" charset="-128"/>
                <a:cs typeface="+mn-cs"/>
              </a:rPr>
              <a:t>Introduction to the Hockey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4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Master thesis Project</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Objective</a:t>
            </a:r>
          </a:p>
          <a:p>
            <a:pPr marL="0"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      Data</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Methodology</a:t>
            </a:r>
          </a:p>
          <a:p>
            <a:pPr marL="271463" marR="0" lvl="0" indent="0" algn="l" defTabSz="914400" rtl="0" eaLnBrk="0" fontAlgn="base" latinLnBrk="0" hangingPunct="0">
              <a:lnSpc>
                <a:spcPct val="100000"/>
              </a:lnSpc>
              <a:spcBef>
                <a:spcPts val="1800"/>
              </a:spcBef>
              <a:spcAft>
                <a:spcPct val="0"/>
              </a:spcAft>
              <a:buClrTx/>
              <a:buSzTx/>
              <a:buFontTx/>
              <a:buNone/>
              <a:tabLst/>
              <a:defRPr/>
            </a:pPr>
            <a:r>
              <a:rPr kumimoji="0" lang="en-CA" sz="1200" b="1" i="0" u="none" strike="noStrike" kern="1200" cap="none" spc="0" normalizeH="0" baseline="0" noProof="0" dirty="0">
                <a:ln>
                  <a:noFill/>
                </a:ln>
                <a:solidFill>
                  <a:srgbClr val="5A5A5A"/>
                </a:solidFill>
                <a:effectLst/>
                <a:uLnTx/>
                <a:uFillTx/>
                <a:latin typeface="Arial"/>
                <a:ea typeface="ＭＳ Ｐゴシック" pitchFamily="34" charset="-128"/>
                <a:cs typeface="+mn-cs"/>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rPr>
              <a:t>MDP </a:t>
            </a:r>
            <a:r>
              <a:rPr kumimoji="0" lang="ca-ES" sz="1050" b="1" i="0" u="none" strike="noStrike" kern="1200" cap="none" spc="0" normalizeH="0" baseline="0" noProof="0" dirty="0" err="1">
                <a:ln>
                  <a:noFill/>
                </a:ln>
                <a:solidFill>
                  <a:srgbClr val="000000"/>
                </a:solidFill>
                <a:effectLst/>
                <a:uLnTx/>
                <a:uFillTx/>
                <a:latin typeface="Arial" charset="0"/>
                <a:ea typeface="ＭＳ Ｐゴシック" charset="-128"/>
                <a:cs typeface="ＭＳ Ｐゴシック" charset="-128"/>
              </a:rPr>
              <a:t>Analysis</a:t>
            </a:r>
            <a:endParaRPr kumimoji="0" lang="ca-ES" sz="1050" b="1" i="0" u="none" strike="noStrike" kern="1200" cap="none" spc="0" normalizeH="0" baseline="0" noProof="0" dirty="0">
              <a:ln>
                <a:noFill/>
              </a:ln>
              <a:solidFill>
                <a:srgbClr val="000000"/>
              </a:solidFill>
              <a:effectLst/>
              <a:uLnTx/>
              <a:uFillTx/>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74926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6">
            <a:extLst>
              <a:ext uri="{FF2B5EF4-FFF2-40B4-BE49-F238E27FC236}">
                <a16:creationId xmlns:a16="http://schemas.microsoft.com/office/drawing/2014/main" id="{E4C1E77E-FBDD-470B-8D17-E272F8895599}"/>
              </a:ext>
            </a:extLst>
          </p:cNvPr>
          <p:cNvSpPr txBox="1">
            <a:spLocks noChangeArrowheads="1"/>
          </p:cNvSpPr>
          <p:nvPr/>
        </p:nvSpPr>
        <p:spPr bwMode="auto">
          <a:xfrm>
            <a:off x="5026484" y="2067264"/>
            <a:ext cx="3889656" cy="692074"/>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player who occasioned it will sit in the penalty box for 2,4 or 5 minutes. </a:t>
            </a:r>
          </a:p>
          <a:p>
            <a:pPr marL="539750" lvl="1" indent="-171450" algn="just">
              <a:spcBef>
                <a:spcPts val="0"/>
              </a:spcBef>
              <a:buFont typeface="Wingdings" panose="05000000000000000000" pitchFamily="2" charset="2"/>
              <a:buChar char="§"/>
            </a:pPr>
            <a:r>
              <a:rPr lang="en-US" altLang="es-ES_tradnl" sz="1200" b="1" dirty="0">
                <a:solidFill>
                  <a:schemeClr val="tx1"/>
                </a:solidFill>
              </a:rPr>
              <a:t>Manpower Differential (MD) </a:t>
            </a:r>
            <a:r>
              <a:rPr lang="en-US" altLang="es-ES_tradnl" sz="1200" dirty="0">
                <a:solidFill>
                  <a:schemeClr val="tx1"/>
                </a:solidFill>
              </a:rPr>
              <a:t>between teams</a:t>
            </a: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661"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MAIN OBJECTIVE OF ICE HOCKEY IS TO SCORE MORE GOALS THAN YOUR OPPONENT ON AN ICE RINK</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p>
        </p:txBody>
      </p:sp>
      <p:sp>
        <p:nvSpPr>
          <p:cNvPr id="12" name="Text Box 16">
            <a:extLst>
              <a:ext uri="{FF2B5EF4-FFF2-40B4-BE49-F238E27FC236}">
                <a16:creationId xmlns:a16="http://schemas.microsoft.com/office/drawing/2014/main" id="{C461C018-1BBF-4D7B-840F-9383F08FBCF4}"/>
              </a:ext>
            </a:extLst>
          </p:cNvPr>
          <p:cNvSpPr txBox="1">
            <a:spLocks noChangeArrowheads="1"/>
          </p:cNvSpPr>
          <p:nvPr/>
        </p:nvSpPr>
        <p:spPr bwMode="auto">
          <a:xfrm>
            <a:off x="4134327" y="1197257"/>
            <a:ext cx="4781813" cy="772790"/>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 Two-team team sport played on an ice rink with 5 players plus a goalkeeper each team which</a:t>
            </a:r>
            <a:r>
              <a:rPr lang="en-US" altLang="es-ES_tradnl" sz="1200" dirty="0"/>
              <a:t> objective is to score more goals than the opponent</a:t>
            </a:r>
            <a:r>
              <a:rPr lang="en-US" altLang="es-ES_tradnl" sz="1200" b="0" dirty="0"/>
              <a:t> in 3 periods of 20 minutes.</a:t>
            </a:r>
            <a:endParaRPr lang="en-PH" altLang="es-ES_tradnl" sz="1200" b="0" dirty="0"/>
          </a:p>
        </p:txBody>
      </p:sp>
      <p:sp>
        <p:nvSpPr>
          <p:cNvPr id="15" name="21 Pentágono">
            <a:extLst>
              <a:ext uri="{FF2B5EF4-FFF2-40B4-BE49-F238E27FC236}">
                <a16:creationId xmlns:a16="http://schemas.microsoft.com/office/drawing/2014/main" id="{CE889C59-D1E2-4520-AF49-1F86F9D4774E}"/>
              </a:ext>
            </a:extLst>
          </p:cNvPr>
          <p:cNvSpPr/>
          <p:nvPr/>
        </p:nvSpPr>
        <p:spPr>
          <a:xfrm>
            <a:off x="3249229" y="1197257"/>
            <a:ext cx="818715" cy="772790"/>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r>
              <a:rPr lang="en-PH" sz="1200" b="1" dirty="0"/>
              <a:t>Definition </a:t>
            </a:r>
          </a:p>
          <a:p>
            <a:pPr algn="ctr"/>
            <a:r>
              <a:rPr lang="en-PH" sz="1200" b="1" dirty="0"/>
              <a:t>and </a:t>
            </a:r>
          </a:p>
          <a:p>
            <a:pPr algn="ctr"/>
            <a:r>
              <a:rPr lang="en-PH" sz="1200" b="1" dirty="0"/>
              <a:t>Objective</a:t>
            </a:r>
            <a:r>
              <a:rPr lang="en-PH" sz="1200" b="1" baseline="30000" dirty="0"/>
              <a:t>2</a:t>
            </a:r>
          </a:p>
        </p:txBody>
      </p:sp>
      <p:sp>
        <p:nvSpPr>
          <p:cNvPr id="16" name="21 Pentágono">
            <a:extLst>
              <a:ext uri="{FF2B5EF4-FFF2-40B4-BE49-F238E27FC236}">
                <a16:creationId xmlns:a16="http://schemas.microsoft.com/office/drawing/2014/main" id="{36109A10-BCEE-4D58-B2E2-0D37747497BB}"/>
              </a:ext>
            </a:extLst>
          </p:cNvPr>
          <p:cNvSpPr/>
          <p:nvPr/>
        </p:nvSpPr>
        <p:spPr>
          <a:xfrm>
            <a:off x="3249229" y="2067263"/>
            <a:ext cx="818715" cy="4026033"/>
          </a:xfrm>
          <a:prstGeom prst="homePlate">
            <a:avLst>
              <a:gd name="adj" fmla="val 0"/>
            </a:avLst>
          </a:prstGeom>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p>
          <a:p>
            <a:pPr algn="ctr"/>
            <a:r>
              <a:rPr lang="en-PH" sz="1200" b="1" dirty="0"/>
              <a:t>Relevant </a:t>
            </a:r>
          </a:p>
          <a:p>
            <a:pPr algn="ctr"/>
            <a:r>
              <a:rPr lang="en-PH" sz="1200" b="1" dirty="0"/>
              <a:t>events</a:t>
            </a:r>
          </a:p>
        </p:txBody>
      </p:sp>
      <p:sp>
        <p:nvSpPr>
          <p:cNvPr id="2" name="Rectángulo 1">
            <a:extLst>
              <a:ext uri="{FF2B5EF4-FFF2-40B4-BE49-F238E27FC236}">
                <a16:creationId xmlns:a16="http://schemas.microsoft.com/office/drawing/2014/main" id="{1E6CA403-65F1-424A-8B12-2C3235ED1292}"/>
              </a:ext>
            </a:extLst>
          </p:cNvPr>
          <p:cNvSpPr/>
          <p:nvPr/>
        </p:nvSpPr>
        <p:spPr bwMode="auto">
          <a:xfrm>
            <a:off x="2771800" y="1197255"/>
            <a:ext cx="411045" cy="4912925"/>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wordArtVert"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Arial" charset="0"/>
                <a:ea typeface="ＭＳ Ｐゴシック" charset="-128"/>
                <a:cs typeface="ＭＳ Ｐゴシック" charset="-128"/>
              </a:rPr>
              <a:t>Ice hockey</a:t>
            </a:r>
          </a:p>
        </p:txBody>
      </p:sp>
      <p:pic>
        <p:nvPicPr>
          <p:cNvPr id="110610" name="Picture 18" descr="Resultat d'imatges de ice hockey">
            <a:extLst>
              <a:ext uri="{FF2B5EF4-FFF2-40B4-BE49-F238E27FC236}">
                <a16:creationId xmlns:a16="http://schemas.microsoft.com/office/drawing/2014/main" id="{E77E50C3-1E31-4AD3-BA58-C0879E1FE4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753" y="1340768"/>
            <a:ext cx="2781776" cy="4614929"/>
          </a:xfrm>
          <a:prstGeom prst="rect">
            <a:avLst/>
          </a:prstGeom>
          <a:noFill/>
          <a:extLst>
            <a:ext uri="{909E8E84-426E-40DD-AFC4-6F175D3DCCD1}">
              <a14:hiddenFill xmlns:a14="http://schemas.microsoft.com/office/drawing/2010/main">
                <a:solidFill>
                  <a:srgbClr val="FFFFFF"/>
                </a:solidFill>
              </a14:hiddenFill>
            </a:ext>
          </a:extLst>
        </p:spPr>
      </p:pic>
      <p:sp>
        <p:nvSpPr>
          <p:cNvPr id="17" name="21 Pentágono">
            <a:extLst>
              <a:ext uri="{FF2B5EF4-FFF2-40B4-BE49-F238E27FC236}">
                <a16:creationId xmlns:a16="http://schemas.microsoft.com/office/drawing/2014/main" id="{1D56805F-71FA-451E-976B-9D2DA1C3FA50}"/>
              </a:ext>
            </a:extLst>
          </p:cNvPr>
          <p:cNvSpPr/>
          <p:nvPr/>
        </p:nvSpPr>
        <p:spPr>
          <a:xfrm>
            <a:off x="4201925" y="2067263"/>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Penalty</a:t>
            </a:r>
          </a:p>
        </p:txBody>
      </p:sp>
      <p:sp>
        <p:nvSpPr>
          <p:cNvPr id="19" name="21 Pentágono">
            <a:extLst>
              <a:ext uri="{FF2B5EF4-FFF2-40B4-BE49-F238E27FC236}">
                <a16:creationId xmlns:a16="http://schemas.microsoft.com/office/drawing/2014/main" id="{7107463A-B4BA-4BEE-AF09-ACC5B0A54485}"/>
              </a:ext>
            </a:extLst>
          </p:cNvPr>
          <p:cNvSpPr/>
          <p:nvPr/>
        </p:nvSpPr>
        <p:spPr>
          <a:xfrm>
            <a:off x="4201925" y="2898509"/>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Faceoff</a:t>
            </a:r>
          </a:p>
        </p:txBody>
      </p:sp>
      <p:sp>
        <p:nvSpPr>
          <p:cNvPr id="20" name="21 Pentágono">
            <a:extLst>
              <a:ext uri="{FF2B5EF4-FFF2-40B4-BE49-F238E27FC236}">
                <a16:creationId xmlns:a16="http://schemas.microsoft.com/office/drawing/2014/main" id="{4A653D93-1901-4CD2-BD60-588B009B02AB}"/>
              </a:ext>
            </a:extLst>
          </p:cNvPr>
          <p:cNvSpPr/>
          <p:nvPr/>
        </p:nvSpPr>
        <p:spPr>
          <a:xfrm>
            <a:off x="4201925" y="3729755"/>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Giveaway</a:t>
            </a:r>
          </a:p>
        </p:txBody>
      </p:sp>
      <p:sp>
        <p:nvSpPr>
          <p:cNvPr id="21" name="21 Pentágono">
            <a:extLst>
              <a:ext uri="{FF2B5EF4-FFF2-40B4-BE49-F238E27FC236}">
                <a16:creationId xmlns:a16="http://schemas.microsoft.com/office/drawing/2014/main" id="{CDA96BAC-9A64-4F64-B7DA-92960A9CD78D}"/>
              </a:ext>
            </a:extLst>
          </p:cNvPr>
          <p:cNvSpPr/>
          <p:nvPr/>
        </p:nvSpPr>
        <p:spPr>
          <a:xfrm>
            <a:off x="4201925" y="4565488"/>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Takeaway</a:t>
            </a:r>
          </a:p>
        </p:txBody>
      </p:sp>
      <p:sp>
        <p:nvSpPr>
          <p:cNvPr id="22" name="21 Pentágono">
            <a:extLst>
              <a:ext uri="{FF2B5EF4-FFF2-40B4-BE49-F238E27FC236}">
                <a16:creationId xmlns:a16="http://schemas.microsoft.com/office/drawing/2014/main" id="{458322B2-0E06-45E6-BF4A-3194D766848A}"/>
              </a:ext>
            </a:extLst>
          </p:cNvPr>
          <p:cNvSpPr/>
          <p:nvPr/>
        </p:nvSpPr>
        <p:spPr>
          <a:xfrm>
            <a:off x="4201925" y="5401221"/>
            <a:ext cx="730115" cy="692075"/>
          </a:xfrm>
          <a:prstGeom prst="homePlate">
            <a:avLst>
              <a:gd name="adj" fmla="val 0"/>
            </a:avLst>
          </a:prstGeom>
          <a:solidFill>
            <a:schemeClr val="accent2">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lIns="0" tIns="36000" rIns="0" bIns="36000" rtlCol="0" anchor="ctr"/>
          <a:lstStyle/>
          <a:p>
            <a:pPr algn="ctr"/>
            <a:endParaRPr lang="en-PH" b="1" baseline="30000" dirty="0">
              <a:solidFill>
                <a:schemeClr val="bg1"/>
              </a:solidFill>
            </a:endParaRPr>
          </a:p>
          <a:p>
            <a:pPr algn="ctr"/>
            <a:r>
              <a:rPr lang="en-PH" b="1" baseline="30000" dirty="0">
                <a:solidFill>
                  <a:schemeClr val="bg1"/>
                </a:solidFill>
              </a:rPr>
              <a:t>Others</a:t>
            </a:r>
          </a:p>
        </p:txBody>
      </p:sp>
      <p:sp>
        <p:nvSpPr>
          <p:cNvPr id="23" name="Text Box 16">
            <a:extLst>
              <a:ext uri="{FF2B5EF4-FFF2-40B4-BE49-F238E27FC236}">
                <a16:creationId xmlns:a16="http://schemas.microsoft.com/office/drawing/2014/main" id="{7385A856-6988-4A54-8222-F255A2985B55}"/>
              </a:ext>
            </a:extLst>
          </p:cNvPr>
          <p:cNvSpPr txBox="1">
            <a:spLocks noChangeArrowheads="1"/>
          </p:cNvSpPr>
          <p:nvPr/>
        </p:nvSpPr>
        <p:spPr bwMode="auto">
          <a:xfrm>
            <a:off x="5026484" y="2879966"/>
            <a:ext cx="3889656" cy="710618"/>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One player from each team stands at the face-off spot (see below) to await the drop of the puck</a:t>
            </a:r>
          </a:p>
        </p:txBody>
      </p:sp>
      <p:sp>
        <p:nvSpPr>
          <p:cNvPr id="24" name="Text Box 16">
            <a:extLst>
              <a:ext uri="{FF2B5EF4-FFF2-40B4-BE49-F238E27FC236}">
                <a16:creationId xmlns:a16="http://schemas.microsoft.com/office/drawing/2014/main" id="{04C20D9F-5826-4243-9EFD-DEA002F8A80B}"/>
              </a:ext>
            </a:extLst>
          </p:cNvPr>
          <p:cNvSpPr txBox="1">
            <a:spLocks noChangeArrowheads="1"/>
          </p:cNvSpPr>
          <p:nvPr/>
        </p:nvSpPr>
        <p:spPr bwMode="auto">
          <a:xfrm>
            <a:off x="5026484" y="3711213"/>
            <a:ext cx="3889656" cy="71061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sz="1200" b="0" dirty="0"/>
              <a:t>Turnover: when the offensive player with the puck gets hit or makes a play (e.g. a pass) that causes their team to lose possession</a:t>
            </a:r>
            <a:endParaRPr lang="en-US" altLang="es-ES_tradnl" sz="1200" dirty="0"/>
          </a:p>
        </p:txBody>
      </p:sp>
      <p:sp>
        <p:nvSpPr>
          <p:cNvPr id="25" name="Text Box 16">
            <a:extLst>
              <a:ext uri="{FF2B5EF4-FFF2-40B4-BE49-F238E27FC236}">
                <a16:creationId xmlns:a16="http://schemas.microsoft.com/office/drawing/2014/main" id="{00A1D45D-E82F-4EED-848A-722FDDE6EA95}"/>
              </a:ext>
            </a:extLst>
          </p:cNvPr>
          <p:cNvSpPr txBox="1">
            <a:spLocks noChangeArrowheads="1"/>
          </p:cNvSpPr>
          <p:nvPr/>
        </p:nvSpPr>
        <p:spPr bwMode="auto">
          <a:xfrm>
            <a:off x="5026484" y="4553585"/>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The same as a give away event seen from the point of view of the player that takes the puck</a:t>
            </a:r>
            <a:endParaRPr lang="en-US" altLang="es-ES_tradnl" sz="1200" dirty="0"/>
          </a:p>
        </p:txBody>
      </p:sp>
      <p:sp>
        <p:nvSpPr>
          <p:cNvPr id="26" name="Text Box 16">
            <a:extLst>
              <a:ext uri="{FF2B5EF4-FFF2-40B4-BE49-F238E27FC236}">
                <a16:creationId xmlns:a16="http://schemas.microsoft.com/office/drawing/2014/main" id="{2988125E-65EA-433E-97E1-8BFE8B51E4A7}"/>
              </a:ext>
            </a:extLst>
          </p:cNvPr>
          <p:cNvSpPr txBox="1">
            <a:spLocks noChangeArrowheads="1"/>
          </p:cNvSpPr>
          <p:nvPr/>
        </p:nvSpPr>
        <p:spPr bwMode="auto">
          <a:xfrm>
            <a:off x="5026484" y="5401220"/>
            <a:ext cx="3889656" cy="692075"/>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72000" tIns="36000" rIns="72000" bIns="72000" numCol="1" rtlCol="0" anchor="t" anchorCtr="0" compatLnSpc="1">
            <a:prstTxWarp prst="textNoShape">
              <a:avLst/>
            </a:prstTxWarp>
            <a:noAutofit/>
          </a:bodyPr>
          <a:lstStyle>
            <a:defPPr>
              <a:defRPr lang="es-ES"/>
            </a:defPPr>
            <a:lvl1pPr marL="173038" indent="-173038" defTabSz="684213" fontAlgn="base">
              <a:spcBef>
                <a:spcPts val="300"/>
              </a:spcBef>
              <a:buClr>
                <a:schemeClr val="tx2"/>
              </a:buClr>
              <a:buFont typeface="Arial" panose="020B0604020202020204" pitchFamily="34" charset="0"/>
              <a:buChar char="&gt;"/>
              <a:defRPr sz="1100" b="1" kern="0">
                <a:solidFill>
                  <a:srgbClr val="000000"/>
                </a:solidFill>
                <a:cs typeface="Arial" pitchFamily="34" charset="0"/>
              </a:defRPr>
            </a:lvl1pPr>
            <a:lvl2pPr marL="742950" indent="-285750">
              <a:spcBef>
                <a:spcPct val="20000"/>
              </a:spcBef>
              <a:buClr>
                <a:schemeClr val="tx2"/>
              </a:buClr>
              <a:buFont typeface="Arial" pitchFamily="34" charset="0"/>
              <a:buChar char="•"/>
              <a:defRPr sz="1100">
                <a:solidFill>
                  <a:schemeClr val="bg1">
                    <a:lumMod val="50000"/>
                  </a:schemeClr>
                </a:solidFill>
                <a:latin typeface="Swis721 BT" pitchFamily="34" charset="0"/>
              </a:defRPr>
            </a:lvl2pPr>
            <a:lvl3pPr marL="1143000" indent="-228600">
              <a:spcBef>
                <a:spcPct val="20000"/>
              </a:spcBef>
              <a:buClr>
                <a:schemeClr val="tx2"/>
              </a:buClr>
              <a:buFont typeface="Swis721 BT" pitchFamily="34" charset="0"/>
              <a:buChar char="−"/>
              <a:defRPr sz="1100">
                <a:solidFill>
                  <a:schemeClr val="bg1">
                    <a:lumMod val="50000"/>
                  </a:schemeClr>
                </a:solidFill>
                <a:latin typeface="Swis721 BT" pitchFamily="34" charset="0"/>
              </a:defRPr>
            </a:lvl3pPr>
            <a:lvl4pPr marL="1600200" indent="-228600">
              <a:spcBef>
                <a:spcPct val="20000"/>
              </a:spcBef>
              <a:buClr>
                <a:schemeClr val="tx2"/>
              </a:buClr>
              <a:buFont typeface="Wingdings" pitchFamily="2" charset="2"/>
              <a:buChar char="§"/>
              <a:defRPr sz="1100">
                <a:solidFill>
                  <a:schemeClr val="bg1">
                    <a:lumMod val="50000"/>
                  </a:schemeClr>
                </a:solidFill>
                <a:latin typeface="Swis721 BT" pitchFamily="34" charset="0"/>
              </a:defRPr>
            </a:lvl4pPr>
            <a:lvl5pPr marL="2057400" indent="-228600">
              <a:spcBef>
                <a:spcPct val="20000"/>
              </a:spcBef>
              <a:buClr>
                <a:schemeClr val="tx2"/>
              </a:buClr>
              <a:buFont typeface="Courier New" pitchFamily="49" charset="0"/>
              <a:buChar char="o"/>
              <a:defRPr sz="1100">
                <a:solidFill>
                  <a:schemeClr val="bg1">
                    <a:lumMod val="50000"/>
                  </a:schemeClr>
                </a:solidFill>
                <a:latin typeface="Swis721 BT"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347663" indent="-171450" algn="just"/>
            <a:r>
              <a:rPr lang="en-US" altLang="es-ES_tradnl" sz="1200" b="0" dirty="0"/>
              <a:t>Icing, hit, missed shot, shot, goal, …</a:t>
            </a:r>
          </a:p>
        </p:txBody>
      </p:sp>
      <p:sp>
        <p:nvSpPr>
          <p:cNvPr id="27" name="36 Rectángulo">
            <a:extLst>
              <a:ext uri="{FF2B5EF4-FFF2-40B4-BE49-F238E27FC236}">
                <a16:creationId xmlns:a16="http://schemas.microsoft.com/office/drawing/2014/main" id="{B8C4260B-C506-4139-85F7-0C51B979018E}"/>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Image </a:t>
            </a:r>
            <a:r>
              <a:rPr lang="fr-FR" sz="800" dirty="0" err="1">
                <a:solidFill>
                  <a:srgbClr val="000000"/>
                </a:solidFill>
                <a:ea typeface="ＭＳ Ｐゴシック" pitchFamily="34" charset="-128"/>
                <a:cs typeface="Arial" charset="0"/>
              </a:rPr>
              <a:t>ref</a:t>
            </a:r>
            <a:r>
              <a:rPr lang="fr-FR" sz="800" dirty="0">
                <a:solidFill>
                  <a:srgbClr val="000000"/>
                </a:solidFill>
                <a:ea typeface="ＭＳ Ｐゴシック" pitchFamily="34" charset="-128"/>
                <a:cs typeface="Arial" charset="0"/>
              </a:rPr>
              <a:t>:  </a:t>
            </a:r>
            <a:r>
              <a:rPr lang="fr-FR" sz="800" dirty="0">
                <a:solidFill>
                  <a:srgbClr val="000000"/>
                </a:solidFill>
                <a:ea typeface="ＭＳ Ｐゴシック" pitchFamily="34" charset="-128"/>
                <a:cs typeface="Arial" charset="0"/>
                <a:hlinkClick r:id="rId10"/>
              </a:rPr>
              <a:t>http://pngimg.com/download/26505</a:t>
            </a:r>
            <a:endParaRPr lang="fr-FR" sz="800" dirty="0">
              <a:solidFill>
                <a:srgbClr val="000000"/>
              </a:solidFill>
              <a:ea typeface="ＭＳ Ｐゴシック" pitchFamily="34" charset="-128"/>
              <a:cs typeface="Arial" charset="0"/>
            </a:endParaRP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http://www.nhl.com/nhl/en/v3/ext/rules/2018-2019-NHL-rulebook.pdf</a:t>
            </a:r>
          </a:p>
        </p:txBody>
      </p:sp>
    </p:spTree>
    <p:extLst>
      <p:ext uri="{BB962C8B-B14F-4D97-AF65-F5344CB8AC3E}">
        <p14:creationId xmlns:p14="http://schemas.microsoft.com/office/powerpoint/2010/main" val="322350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44 Rectángulo redondeado">
            <a:extLst>
              <a:ext uri="{FF2B5EF4-FFF2-40B4-BE49-F238E27FC236}">
                <a16:creationId xmlns:a16="http://schemas.microsoft.com/office/drawing/2014/main" id="{E57D4FC0-05DB-4D64-B901-854279D889B5}"/>
              </a:ext>
            </a:extLst>
          </p:cNvPr>
          <p:cNvSpPr/>
          <p:nvPr/>
        </p:nvSpPr>
        <p:spPr bwMode="auto">
          <a:xfrm>
            <a:off x="780728" y="3897391"/>
            <a:ext cx="8254479" cy="565509"/>
          </a:xfrm>
          <a:prstGeom prst="roundRect">
            <a:avLst>
              <a:gd name="adj" fmla="val 2995"/>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10"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837406"/>
          </a:xfrm>
        </p:spPr>
        <p:txBody>
          <a:bodyPr/>
          <a:lstStyle/>
          <a:p>
            <a:r>
              <a:rPr lang="en-GB" dirty="0"/>
              <a:t>IT IS CRUCIAL FOR ICE HOCKEY </a:t>
            </a:r>
            <a:r>
              <a:rPr lang="en-US" dirty="0"/>
              <a:t>TEAMS TO UNDERSTAND GAME DYNAMICS TO IMPROVE THEIR PLAYING PERFORMANCE</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a:t>
            </a:r>
            <a:r>
              <a:rPr lang="en-US" dirty="0"/>
              <a:t>Introduction to the Hockey Project</a:t>
            </a:r>
            <a:endParaRPr lang="en-CA" dirty="0"/>
          </a:p>
        </p:txBody>
      </p:sp>
      <p:sp>
        <p:nvSpPr>
          <p:cNvPr id="9" name="24 Rectángulo">
            <a:extLst>
              <a:ext uri="{FF2B5EF4-FFF2-40B4-BE49-F238E27FC236}">
                <a16:creationId xmlns:a16="http://schemas.microsoft.com/office/drawing/2014/main" id="{5AA8A986-E1A3-4146-83E6-8649341127E0}"/>
              </a:ext>
            </a:extLst>
          </p:cNvPr>
          <p:cNvSpPr/>
          <p:nvPr/>
        </p:nvSpPr>
        <p:spPr>
          <a:xfrm>
            <a:off x="0" y="5864773"/>
            <a:ext cx="9144000"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gn="ctr"/>
            <a:r>
              <a:rPr lang="en-US" sz="1400" b="1" dirty="0">
                <a:solidFill>
                  <a:schemeClr val="bg1"/>
                </a:solidFill>
              </a:rPr>
              <a:t>Understanding players’ performance and finding successful scoring strategies are key elements to improve team’s performance and optimize asset management</a:t>
            </a:r>
          </a:p>
        </p:txBody>
      </p:sp>
      <p:grpSp>
        <p:nvGrpSpPr>
          <p:cNvPr id="11" name="49 Grupo">
            <a:extLst>
              <a:ext uri="{FF2B5EF4-FFF2-40B4-BE49-F238E27FC236}">
                <a16:creationId xmlns:a16="http://schemas.microsoft.com/office/drawing/2014/main" id="{4514AF06-55CF-4B63-9CF2-65840452DBD9}"/>
              </a:ext>
            </a:extLst>
          </p:cNvPr>
          <p:cNvGrpSpPr/>
          <p:nvPr/>
        </p:nvGrpSpPr>
        <p:grpSpPr>
          <a:xfrm>
            <a:off x="317989" y="1114566"/>
            <a:ext cx="8508023" cy="278093"/>
            <a:chOff x="631582" y="1134683"/>
            <a:chExt cx="8642593" cy="278093"/>
          </a:xfrm>
        </p:grpSpPr>
        <p:sp>
          <p:nvSpPr>
            <p:cNvPr id="12" name="8 Marcador de texto">
              <a:extLst>
                <a:ext uri="{FF2B5EF4-FFF2-40B4-BE49-F238E27FC236}">
                  <a16:creationId xmlns:a16="http://schemas.microsoft.com/office/drawing/2014/main" id="{DFB309CB-F540-475C-AA29-1B1DADB33F1D}"/>
                </a:ext>
              </a:extLst>
            </p:cNvPr>
            <p:cNvSpPr txBox="1">
              <a:spLocks/>
            </p:cNvSpPr>
            <p:nvPr/>
          </p:nvSpPr>
          <p:spPr>
            <a:xfrm>
              <a:off x="631582" y="1134683"/>
              <a:ext cx="8642593" cy="261720"/>
            </a:xfrm>
            <a:prstGeom prst="rect">
              <a:avLst/>
            </a:prstGeom>
            <a:solidFill>
              <a:schemeClr val="bg1"/>
            </a:solidFill>
            <a:ln w="9525">
              <a:noFill/>
              <a:miter lim="800000"/>
              <a:headEnd/>
              <a:tailEnd/>
            </a:ln>
            <a:effectLst/>
          </p:spPr>
          <p:txBody>
            <a:bodyPr lIns="0" tIns="46800" rIns="0" bIns="46800" anchor="b" anchorCtr="0"/>
            <a:lstStyle/>
            <a:p>
              <a:pPr eaLnBrk="0" fontAlgn="base" hangingPunct="0">
                <a:spcBef>
                  <a:spcPct val="30000"/>
                </a:spcBef>
                <a:spcAft>
                  <a:spcPct val="0"/>
                </a:spcAft>
                <a:defRPr/>
              </a:pPr>
              <a:r>
                <a:rPr lang="en-IN" sz="1400" b="1" dirty="0">
                  <a:solidFill>
                    <a:srgbClr val="00B0CA"/>
                  </a:solidFill>
                  <a:ea typeface="ＭＳ Ｐゴシック" pitchFamily="34" charset="-128"/>
                </a:rPr>
                <a:t>Common statistics for ice hockey</a:t>
              </a:r>
              <a:r>
                <a:rPr lang="en-IN" sz="1400" b="1" baseline="30000" dirty="0">
                  <a:solidFill>
                    <a:srgbClr val="00B0CA"/>
                  </a:solidFill>
                  <a:ea typeface="ＭＳ Ｐゴシック" pitchFamily="34" charset="-128"/>
                </a:rPr>
                <a:t>1</a:t>
              </a:r>
            </a:p>
          </p:txBody>
        </p:sp>
        <p:cxnSp>
          <p:nvCxnSpPr>
            <p:cNvPr id="13" name="51 Conector recto">
              <a:extLst>
                <a:ext uri="{FF2B5EF4-FFF2-40B4-BE49-F238E27FC236}">
                  <a16:creationId xmlns:a16="http://schemas.microsoft.com/office/drawing/2014/main" id="{D1E4C23A-3A23-4B2E-987F-85CDB011DC0A}"/>
                </a:ext>
              </a:extLst>
            </p:cNvPr>
            <p:cNvCxnSpPr/>
            <p:nvPr/>
          </p:nvCxnSpPr>
          <p:spPr>
            <a:xfrm>
              <a:off x="631582" y="1412776"/>
              <a:ext cx="8642593"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6" name="36 Rectángulo">
            <a:extLst>
              <a:ext uri="{FF2B5EF4-FFF2-40B4-BE49-F238E27FC236}">
                <a16:creationId xmlns:a16="http://schemas.microsoft.com/office/drawing/2014/main" id="{9A9F64CE-281E-42ED-BA3A-22A65A029D27}"/>
              </a:ext>
            </a:extLst>
          </p:cNvPr>
          <p:cNvSpPr>
            <a:spLocks noChangeArrowheads="1"/>
          </p:cNvSpPr>
          <p:nvPr/>
        </p:nvSpPr>
        <p:spPr bwMode="auto">
          <a:xfrm>
            <a:off x="1660542" y="6481767"/>
            <a:ext cx="5143706" cy="259601"/>
          </a:xfrm>
          <a:prstGeom prst="rect">
            <a:avLst/>
          </a:prstGeom>
          <a:noFill/>
          <a:ln w="9525" algn="ctr">
            <a:noFill/>
            <a:miter lim="800000"/>
            <a:headEnd/>
            <a:tailEnd/>
          </a:ln>
        </p:spPr>
        <p:txBody>
          <a:bodyPr lIns="36000" tIns="36000" rIns="36000" bIns="36000" anchor="ctr"/>
          <a:lstStyle/>
          <a:p>
            <a:pPr marL="174625" indent="-174625" eaLnBrk="0" fontAlgn="base" hangingPunct="0">
              <a:spcBef>
                <a:spcPct val="0"/>
              </a:spcBef>
              <a:spcAft>
                <a:spcPct val="0"/>
              </a:spcAft>
              <a:defRPr/>
            </a:pPr>
            <a:r>
              <a:rPr lang="en-IN" sz="800" dirty="0">
                <a:solidFill>
                  <a:srgbClr val="000000"/>
                </a:solidFill>
                <a:ea typeface="ＭＳ Ｐゴシック" pitchFamily="34" charset="-128"/>
                <a:cs typeface="Arial" charset="0"/>
              </a:rPr>
              <a:t>Sources</a:t>
            </a:r>
            <a:r>
              <a:rPr lang="es-ES" sz="800" dirty="0">
                <a:solidFill>
                  <a:srgbClr val="000000"/>
                </a:solidFill>
                <a:ea typeface="ＭＳ Ｐゴシック" pitchFamily="34" charset="-128"/>
                <a:cs typeface="Arial" charset="0"/>
              </a:rPr>
              <a:t>: </a:t>
            </a:r>
          </a:p>
          <a:p>
            <a:pPr marL="228600" indent="-228600" eaLnBrk="0" fontAlgn="base" hangingPunct="0">
              <a:spcBef>
                <a:spcPct val="0"/>
              </a:spcBef>
              <a:spcAft>
                <a:spcPct val="0"/>
              </a:spcAft>
              <a:buAutoNum type="arabicParenBoth"/>
              <a:defRPr/>
            </a:pPr>
            <a:r>
              <a:rPr lang="fr-FR" sz="800" dirty="0">
                <a:solidFill>
                  <a:srgbClr val="000000"/>
                </a:solidFill>
                <a:ea typeface="ＭＳ Ｐゴシック" pitchFamily="34" charset="-128"/>
                <a:cs typeface="Arial" charset="0"/>
              </a:rPr>
              <a:t>https://en.wikipedia.org/wiki/Analytics_(ice_hockey)</a:t>
            </a:r>
          </a:p>
        </p:txBody>
      </p:sp>
      <p:sp>
        <p:nvSpPr>
          <p:cNvPr id="27" name="5 Rectángulo">
            <a:extLst>
              <a:ext uri="{FF2B5EF4-FFF2-40B4-BE49-F238E27FC236}">
                <a16:creationId xmlns:a16="http://schemas.microsoft.com/office/drawing/2014/main" id="{773B5371-C531-4F82-ACCB-248BD31728F9}"/>
              </a:ext>
            </a:extLst>
          </p:cNvPr>
          <p:cNvSpPr/>
          <p:nvPr/>
        </p:nvSpPr>
        <p:spPr bwMode="auto">
          <a:xfrm>
            <a:off x="2872730"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rPr>
              <a:t>Corsi</a:t>
            </a:r>
            <a:endParaRPr lang="es-ES" sz="1400" b="1" baseline="30000" dirty="0">
              <a:solidFill>
                <a:schemeClr val="bg1"/>
              </a:solidFill>
            </a:endParaRPr>
          </a:p>
        </p:txBody>
      </p:sp>
      <p:sp>
        <p:nvSpPr>
          <p:cNvPr id="29" name="69 Rectángulo">
            <a:extLst>
              <a:ext uri="{FF2B5EF4-FFF2-40B4-BE49-F238E27FC236}">
                <a16:creationId xmlns:a16="http://schemas.microsoft.com/office/drawing/2014/main" id="{4BCEA053-24E7-4D62-943F-B4E465AE7323}"/>
              </a:ext>
            </a:extLst>
          </p:cNvPr>
          <p:cNvSpPr/>
          <p:nvPr/>
        </p:nvSpPr>
        <p:spPr bwMode="auto">
          <a:xfrm>
            <a:off x="4998496"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s-ES" sz="1400" b="1" i="0" u="none" strike="noStrike" cap="none" normalizeH="0" baseline="0" dirty="0" err="1">
                <a:ln>
                  <a:noFill/>
                </a:ln>
                <a:solidFill>
                  <a:schemeClr val="bg1"/>
                </a:solidFill>
                <a:latin typeface="Arial" charset="0"/>
                <a:ea typeface="ＭＳ Ｐゴシック" charset="-128"/>
                <a:cs typeface="ＭＳ Ｐゴシック" charset="-128"/>
              </a:rPr>
              <a:t>Fenwick</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0" name="8 CuadroTexto">
            <a:extLst>
              <a:ext uri="{FF2B5EF4-FFF2-40B4-BE49-F238E27FC236}">
                <a16:creationId xmlns:a16="http://schemas.microsoft.com/office/drawing/2014/main" id="{5E4FB5B0-35FC-4D33-A71A-E5766DDB8604}"/>
              </a:ext>
            </a:extLst>
          </p:cNvPr>
          <p:cNvSpPr txBox="1"/>
          <p:nvPr/>
        </p:nvSpPr>
        <p:spPr bwMode="auto">
          <a:xfrm>
            <a:off x="2801735" y="2261399"/>
            <a:ext cx="2157684"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a:spcAft>
                <a:spcPts val="600"/>
              </a:spcAft>
            </a:pPr>
            <a:r>
              <a:rPr lang="en-US" dirty="0">
                <a:solidFill>
                  <a:schemeClr val="tx1"/>
                </a:solidFill>
                <a:latin typeface="+mj-lt"/>
              </a:rPr>
              <a:t>Shot attempts (SAT) is the sum of shots on goal, missed shots and blocked shots.</a:t>
            </a:r>
          </a:p>
          <a:p>
            <a:pPr>
              <a:spcAft>
                <a:spcPts val="600"/>
              </a:spcAft>
            </a:pPr>
            <a:r>
              <a:rPr lang="en-US" dirty="0">
                <a:solidFill>
                  <a:schemeClr val="tx1"/>
                </a:solidFill>
                <a:latin typeface="+mj-lt"/>
              </a:rPr>
              <a:t>Used to approximate puck possession – the length of time a player's team controls the puck </a:t>
            </a:r>
          </a:p>
        </p:txBody>
      </p:sp>
      <p:sp>
        <p:nvSpPr>
          <p:cNvPr id="31" name="80 CuadroTexto">
            <a:extLst>
              <a:ext uri="{FF2B5EF4-FFF2-40B4-BE49-F238E27FC236}">
                <a16:creationId xmlns:a16="http://schemas.microsoft.com/office/drawing/2014/main" id="{F72AA0B8-390B-47FB-BC7D-CCF3279C54BF}"/>
              </a:ext>
            </a:extLst>
          </p:cNvPr>
          <p:cNvSpPr txBox="1"/>
          <p:nvPr/>
        </p:nvSpPr>
        <p:spPr bwMode="auto">
          <a:xfrm>
            <a:off x="4873240" y="2261399"/>
            <a:ext cx="2089079" cy="162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p>
            <a:pPr marL="171450" lvl="0" indent="-171450">
              <a:spcAft>
                <a:spcPts val="600"/>
              </a:spcAft>
              <a:buFont typeface="Arial" panose="020B0604020202020204" pitchFamily="34" charset="0"/>
              <a:buChar char="•"/>
            </a:pPr>
            <a:r>
              <a:rPr lang="en-US" sz="1050" dirty="0">
                <a:latin typeface="+mj-lt"/>
              </a:rPr>
              <a:t>Unblocked shot attempts (USAT) is a variant of </a:t>
            </a:r>
            <a:r>
              <a:rPr lang="en-US" sz="1050" dirty="0" err="1">
                <a:latin typeface="+mj-lt"/>
              </a:rPr>
              <a:t>Corsi</a:t>
            </a:r>
            <a:r>
              <a:rPr lang="en-US" sz="1050" dirty="0">
                <a:latin typeface="+mj-lt"/>
              </a:rPr>
              <a:t> that counts only shots on goal and missed shots; </a:t>
            </a:r>
            <a:r>
              <a:rPr lang="en-US" sz="1050" b="1" dirty="0">
                <a:latin typeface="+mj-lt"/>
              </a:rPr>
              <a:t>blocked shots are not included. </a:t>
            </a:r>
          </a:p>
          <a:p>
            <a:pPr marL="171450" lvl="0" indent="-171450">
              <a:spcAft>
                <a:spcPts val="600"/>
              </a:spcAft>
              <a:buFont typeface="Arial" panose="020B0604020202020204" pitchFamily="34" charset="0"/>
              <a:buChar char="•"/>
            </a:pPr>
            <a:r>
              <a:rPr lang="en-US" sz="1050" dirty="0">
                <a:latin typeface="+mj-lt"/>
              </a:rPr>
              <a:t>It is viewed as having a stronger correlation to scoring chances</a:t>
            </a:r>
          </a:p>
        </p:txBody>
      </p:sp>
      <p:sp>
        <p:nvSpPr>
          <p:cNvPr id="32" name="Oval 68">
            <a:extLst>
              <a:ext uri="{FF2B5EF4-FFF2-40B4-BE49-F238E27FC236}">
                <a16:creationId xmlns:a16="http://schemas.microsoft.com/office/drawing/2014/main" id="{9DCCD4D8-EFEF-489A-BAC0-2A58B098DE61}"/>
              </a:ext>
            </a:extLst>
          </p:cNvPr>
          <p:cNvSpPr/>
          <p:nvPr/>
        </p:nvSpPr>
        <p:spPr>
          <a:xfrm>
            <a:off x="273476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2</a:t>
            </a:r>
          </a:p>
        </p:txBody>
      </p:sp>
      <p:sp>
        <p:nvSpPr>
          <p:cNvPr id="33" name="Oval 68">
            <a:extLst>
              <a:ext uri="{FF2B5EF4-FFF2-40B4-BE49-F238E27FC236}">
                <a16:creationId xmlns:a16="http://schemas.microsoft.com/office/drawing/2014/main" id="{A6198F2A-71A6-409E-875B-60042393AF5C}"/>
              </a:ext>
            </a:extLst>
          </p:cNvPr>
          <p:cNvSpPr/>
          <p:nvPr/>
        </p:nvSpPr>
        <p:spPr>
          <a:xfrm>
            <a:off x="488247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3</a:t>
            </a:r>
          </a:p>
        </p:txBody>
      </p:sp>
      <p:sp>
        <p:nvSpPr>
          <p:cNvPr id="34" name="22 Rectángulo">
            <a:extLst>
              <a:ext uri="{FF2B5EF4-FFF2-40B4-BE49-F238E27FC236}">
                <a16:creationId xmlns:a16="http://schemas.microsoft.com/office/drawing/2014/main" id="{CFD4D9AA-1729-49D1-87A6-FDE7E23846FF}"/>
              </a:ext>
            </a:extLst>
          </p:cNvPr>
          <p:cNvSpPr/>
          <p:nvPr/>
        </p:nvSpPr>
        <p:spPr bwMode="auto">
          <a:xfrm>
            <a:off x="780728"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a:t>
            </a:r>
          </a:p>
        </p:txBody>
      </p:sp>
      <p:sp>
        <p:nvSpPr>
          <p:cNvPr id="35" name="23 CuadroTexto">
            <a:extLst>
              <a:ext uri="{FF2B5EF4-FFF2-40B4-BE49-F238E27FC236}">
                <a16:creationId xmlns:a16="http://schemas.microsoft.com/office/drawing/2014/main" id="{36BA0F78-572C-4668-A4D0-AEF7F46539C5}"/>
              </a:ext>
            </a:extLst>
          </p:cNvPr>
          <p:cNvSpPr txBox="1"/>
          <p:nvPr/>
        </p:nvSpPr>
        <p:spPr bwMode="auto">
          <a:xfrm>
            <a:off x="721874" y="2261399"/>
            <a:ext cx="211680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r>
              <a:rPr lang="en-US" dirty="0">
                <a:solidFill>
                  <a:schemeClr val="tx1"/>
                </a:solidFill>
                <a:latin typeface="+mj-lt"/>
              </a:rPr>
              <a:t>A player is given +1 if he is on the field while his team scores and -1 if the other team scores. </a:t>
            </a:r>
          </a:p>
          <a:p>
            <a:r>
              <a:rPr lang="en-US" dirty="0">
                <a:solidFill>
                  <a:schemeClr val="tx1"/>
                </a:solidFill>
                <a:latin typeface="+mj-lt"/>
              </a:rPr>
              <a:t>The difference on scores received by that player is his evaluation</a:t>
            </a:r>
          </a:p>
          <a:p>
            <a:endParaRPr lang="es-ES" dirty="0">
              <a:solidFill>
                <a:schemeClr val="tx1"/>
              </a:solidFill>
              <a:latin typeface="+mj-lt"/>
            </a:endParaRPr>
          </a:p>
        </p:txBody>
      </p:sp>
      <p:sp>
        <p:nvSpPr>
          <p:cNvPr id="36" name="Oval 68">
            <a:extLst>
              <a:ext uri="{FF2B5EF4-FFF2-40B4-BE49-F238E27FC236}">
                <a16:creationId xmlns:a16="http://schemas.microsoft.com/office/drawing/2014/main" id="{9222FD50-B7D2-4D78-B1AC-940D8AB5FC10}"/>
              </a:ext>
            </a:extLst>
          </p:cNvPr>
          <p:cNvSpPr/>
          <p:nvPr/>
        </p:nvSpPr>
        <p:spPr>
          <a:xfrm>
            <a:off x="675694"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1</a:t>
            </a:r>
          </a:p>
        </p:txBody>
      </p:sp>
      <p:sp>
        <p:nvSpPr>
          <p:cNvPr id="37" name="27 Rectángulo">
            <a:extLst>
              <a:ext uri="{FF2B5EF4-FFF2-40B4-BE49-F238E27FC236}">
                <a16:creationId xmlns:a16="http://schemas.microsoft.com/office/drawing/2014/main" id="{C8881519-1171-4F72-A960-43F3D4DD4A46}"/>
              </a:ext>
            </a:extLst>
          </p:cNvPr>
          <p:cNvSpPr/>
          <p:nvPr/>
        </p:nvSpPr>
        <p:spPr bwMode="auto">
          <a:xfrm>
            <a:off x="7072984" y="1582465"/>
            <a:ext cx="1908000" cy="70222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s-ES" sz="1400" b="1" dirty="0">
                <a:solidFill>
                  <a:schemeClr val="bg1"/>
                </a:solidFill>
                <a:latin typeface="Arial" charset="0"/>
                <a:ea typeface="ＭＳ Ｐゴシック" charset="-128"/>
                <a:cs typeface="ＭＳ Ｐゴシック" charset="-128"/>
              </a:rPr>
              <a:t>PDO</a:t>
            </a:r>
            <a:endParaRPr kumimoji="0" lang="en-US" sz="1400" b="1" i="0" u="none" strike="noStrike" cap="none" normalizeH="0" baseline="0" dirty="0">
              <a:ln>
                <a:noFill/>
              </a:ln>
              <a:solidFill>
                <a:schemeClr val="bg1"/>
              </a:solidFill>
              <a:latin typeface="Arial" charset="0"/>
              <a:ea typeface="ＭＳ Ｐゴシック" charset="-128"/>
              <a:cs typeface="ＭＳ Ｐゴシック" charset="-128"/>
            </a:endParaRPr>
          </a:p>
        </p:txBody>
      </p:sp>
      <p:sp>
        <p:nvSpPr>
          <p:cNvPr id="38" name="28 CuadroTexto">
            <a:extLst>
              <a:ext uri="{FF2B5EF4-FFF2-40B4-BE49-F238E27FC236}">
                <a16:creationId xmlns:a16="http://schemas.microsoft.com/office/drawing/2014/main" id="{1547C6BB-C87C-4969-A336-F5BEB507AF39}"/>
              </a:ext>
            </a:extLst>
          </p:cNvPr>
          <p:cNvSpPr txBox="1"/>
          <p:nvPr/>
        </p:nvSpPr>
        <p:spPr bwMode="auto">
          <a:xfrm>
            <a:off x="7003741" y="2261399"/>
            <a:ext cx="208846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rtlCol="0" anchor="t" anchorCtr="0" compatLnSpc="1">
            <a:prstTxWarp prst="textNoShape">
              <a:avLst/>
            </a:prstTxWarp>
            <a:spAutoFit/>
          </a:bodyPr>
          <a:lstStyle>
            <a:defPPr>
              <a:defRPr lang="es-ES_tradnl"/>
            </a:defPPr>
            <a:lvl1pPr marL="171450" lvl="0" indent="-171450">
              <a:buFont typeface="Arial" panose="020B0604020202020204" pitchFamily="34" charset="0"/>
              <a:buChar char="•"/>
              <a:defRPr sz="1050" b="0">
                <a:solidFill>
                  <a:srgbClr val="FF0000"/>
                </a:solidFill>
                <a:latin typeface="Arial"/>
              </a:defRPr>
            </a:lvl1pPr>
            <a:lvl2pPr marL="450850" lvl="1" indent="-177800">
              <a:buFont typeface="Arial" panose="020B0604020202020204" pitchFamily="34" charset="0"/>
              <a:buChar char="•"/>
              <a:defRPr sz="1050" b="0">
                <a:solidFill>
                  <a:srgbClr val="FF0000"/>
                </a:solidFill>
                <a:latin typeface="Arial"/>
              </a:defRPr>
            </a:lvl2pPr>
          </a:lstStyle>
          <a:p>
            <a:pPr lvl="0">
              <a:spcAft>
                <a:spcPts val="600"/>
              </a:spcAft>
            </a:pPr>
            <a:r>
              <a:rPr lang="en-US" dirty="0">
                <a:solidFill>
                  <a:srgbClr val="000000"/>
                </a:solidFill>
                <a:latin typeface="+mj-lt"/>
              </a:rPr>
              <a:t>PDO, ( SPSV%) is the sum of a team's shooting percentage and its save percentage. </a:t>
            </a:r>
          </a:p>
          <a:p>
            <a:pPr lvl="0">
              <a:spcAft>
                <a:spcPts val="600"/>
              </a:spcAft>
            </a:pPr>
            <a:r>
              <a:rPr lang="en-US" dirty="0">
                <a:solidFill>
                  <a:srgbClr val="000000"/>
                </a:solidFill>
                <a:latin typeface="+mj-lt"/>
              </a:rPr>
              <a:t>PDO is usually measured at even strength, </a:t>
            </a:r>
          </a:p>
          <a:p>
            <a:pPr lvl="0">
              <a:spcAft>
                <a:spcPts val="600"/>
              </a:spcAft>
            </a:pPr>
            <a:r>
              <a:rPr lang="en-US" dirty="0">
                <a:solidFill>
                  <a:srgbClr val="000000"/>
                </a:solidFill>
                <a:latin typeface="+mj-lt"/>
              </a:rPr>
              <a:t>is often viewed as a proxy for how lucky a team is. </a:t>
            </a:r>
          </a:p>
        </p:txBody>
      </p:sp>
      <p:sp>
        <p:nvSpPr>
          <p:cNvPr id="39" name="Oval 68">
            <a:extLst>
              <a:ext uri="{FF2B5EF4-FFF2-40B4-BE49-F238E27FC236}">
                <a16:creationId xmlns:a16="http://schemas.microsoft.com/office/drawing/2014/main" id="{E038E4C7-45E1-427A-B60A-F1C23F0FD746}"/>
              </a:ext>
            </a:extLst>
          </p:cNvPr>
          <p:cNvSpPr/>
          <p:nvPr/>
        </p:nvSpPr>
        <p:spPr>
          <a:xfrm>
            <a:off x="6966797" y="1484784"/>
            <a:ext cx="252000" cy="25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solidFill>
                  <a:schemeClr val="accent2">
                    <a:lumMod val="50000"/>
                  </a:schemeClr>
                </a:solidFill>
              </a:rPr>
              <a:t>4</a:t>
            </a:r>
          </a:p>
        </p:txBody>
      </p:sp>
      <p:sp>
        <p:nvSpPr>
          <p:cNvPr id="40" name="Rectángulo 39">
            <a:extLst>
              <a:ext uri="{FF2B5EF4-FFF2-40B4-BE49-F238E27FC236}">
                <a16:creationId xmlns:a16="http://schemas.microsoft.com/office/drawing/2014/main" id="{F8A0E9BC-5576-41CC-AB7C-3E62A81561B3}"/>
              </a:ext>
            </a:extLst>
          </p:cNvPr>
          <p:cNvSpPr/>
          <p:nvPr/>
        </p:nvSpPr>
        <p:spPr>
          <a:xfrm>
            <a:off x="2747341" y="3962112"/>
            <a:ext cx="2017969" cy="430887"/>
          </a:xfrm>
          <a:prstGeom prst="rect">
            <a:avLst/>
          </a:prstGeom>
        </p:spPr>
        <p:txBody>
          <a:bodyPr wrap="square">
            <a:spAutoFit/>
          </a:bodyPr>
          <a:lstStyle/>
          <a:p>
            <a:pPr algn="ctr"/>
            <a:r>
              <a:rPr lang="en-US" sz="1100" i="1" dirty="0" err="1">
                <a:latin typeface="Arial" panose="020B0604020202020204" pitchFamily="34" charset="0"/>
              </a:rPr>
              <a:t>Corsi</a:t>
            </a:r>
            <a:r>
              <a:rPr lang="en-US" sz="1100" i="1" dirty="0">
                <a:latin typeface="Arial" panose="020B0604020202020204" pitchFamily="34" charset="0"/>
              </a:rPr>
              <a:t> = Shot attempts FOR – Shot Attempts AGAINST</a:t>
            </a:r>
            <a:endParaRPr lang="en-US" sz="1100" b="0" i="1" dirty="0">
              <a:effectLst/>
              <a:latin typeface="Arial" panose="020B0604020202020204" pitchFamily="34" charset="0"/>
            </a:endParaRPr>
          </a:p>
        </p:txBody>
      </p:sp>
      <p:sp>
        <p:nvSpPr>
          <p:cNvPr id="41" name="Rectángulo 40">
            <a:extLst>
              <a:ext uri="{FF2B5EF4-FFF2-40B4-BE49-F238E27FC236}">
                <a16:creationId xmlns:a16="http://schemas.microsoft.com/office/drawing/2014/main" id="{8FD2D869-82EA-4E4A-B5BC-25D7F2192433}"/>
              </a:ext>
            </a:extLst>
          </p:cNvPr>
          <p:cNvSpPr/>
          <p:nvPr/>
        </p:nvSpPr>
        <p:spPr>
          <a:xfrm>
            <a:off x="6948264" y="3962112"/>
            <a:ext cx="2231871" cy="430887"/>
          </a:xfrm>
          <a:prstGeom prst="rect">
            <a:avLst/>
          </a:prstGeom>
        </p:spPr>
        <p:txBody>
          <a:bodyPr wrap="square">
            <a:spAutoFit/>
          </a:bodyPr>
          <a:lstStyle/>
          <a:p>
            <a:pPr algn="ctr"/>
            <a:r>
              <a:rPr lang="en-US" sz="1100" i="1" dirty="0">
                <a:latin typeface="Arial" panose="020B0604020202020204" pitchFamily="34" charset="0"/>
              </a:rPr>
              <a:t>PDO = Shooting Percentage + Save Percentage</a:t>
            </a:r>
            <a:endParaRPr lang="en-GB" sz="1100" i="1" dirty="0">
              <a:latin typeface="Arial" panose="020B0604020202020204" pitchFamily="34" charset="0"/>
            </a:endParaRPr>
          </a:p>
        </p:txBody>
      </p:sp>
      <p:sp>
        <p:nvSpPr>
          <p:cNvPr id="42" name="Rectángulo 41">
            <a:extLst>
              <a:ext uri="{FF2B5EF4-FFF2-40B4-BE49-F238E27FC236}">
                <a16:creationId xmlns:a16="http://schemas.microsoft.com/office/drawing/2014/main" id="{890B378E-2F2F-4FB8-B03F-CAA83EED0328}"/>
              </a:ext>
            </a:extLst>
          </p:cNvPr>
          <p:cNvSpPr/>
          <p:nvPr/>
        </p:nvSpPr>
        <p:spPr>
          <a:xfrm>
            <a:off x="968532" y="3962112"/>
            <a:ext cx="1803268" cy="430887"/>
          </a:xfrm>
          <a:prstGeom prst="rect">
            <a:avLst/>
          </a:prstGeom>
        </p:spPr>
        <p:txBody>
          <a:bodyPr wrap="square">
            <a:spAutoFit/>
          </a:bodyPr>
          <a:lstStyle/>
          <a:p>
            <a:pPr algn="ctr"/>
            <a:r>
              <a:rPr lang="en-US" sz="1100" i="1" dirty="0">
                <a:latin typeface="Arial" panose="020B0604020202020204" pitchFamily="34" charset="0"/>
              </a:rPr>
              <a:t>+/- = </a:t>
            </a:r>
            <a:r>
              <a:rPr lang="en-US" sz="1100" i="1" dirty="0" err="1">
                <a:latin typeface="Arial" panose="020B0604020202020204" pitchFamily="34" charset="0"/>
              </a:rPr>
              <a:t>GoalTeam</a:t>
            </a:r>
            <a:r>
              <a:rPr lang="en-US" sz="1100" i="1" dirty="0">
                <a:latin typeface="Arial" panose="020B0604020202020204" pitchFamily="34" charset="0"/>
              </a:rPr>
              <a:t> FOR – </a:t>
            </a:r>
            <a:r>
              <a:rPr lang="en-US" sz="1100" i="1" dirty="0" err="1">
                <a:latin typeface="Arial" panose="020B0604020202020204" pitchFamily="34" charset="0"/>
              </a:rPr>
              <a:t>GoalTeam</a:t>
            </a:r>
            <a:r>
              <a:rPr lang="en-US" sz="1100" i="1" dirty="0">
                <a:latin typeface="Arial" panose="020B0604020202020204" pitchFamily="34" charset="0"/>
              </a:rPr>
              <a:t> AGAINST</a:t>
            </a:r>
            <a:endParaRPr lang="en-US" sz="1100" b="0" i="1" dirty="0">
              <a:effectLst/>
              <a:latin typeface="Arial" panose="020B0604020202020204" pitchFamily="34" charset="0"/>
            </a:endParaRPr>
          </a:p>
        </p:txBody>
      </p:sp>
      <p:sp>
        <p:nvSpPr>
          <p:cNvPr id="43" name="Rectángulo 42">
            <a:extLst>
              <a:ext uri="{FF2B5EF4-FFF2-40B4-BE49-F238E27FC236}">
                <a16:creationId xmlns:a16="http://schemas.microsoft.com/office/drawing/2014/main" id="{08B58AD7-2937-470B-A0C8-9C3FA753A637}"/>
              </a:ext>
            </a:extLst>
          </p:cNvPr>
          <p:cNvSpPr/>
          <p:nvPr/>
        </p:nvSpPr>
        <p:spPr>
          <a:xfrm>
            <a:off x="4740851" y="3962112"/>
            <a:ext cx="2231871" cy="430887"/>
          </a:xfrm>
          <a:prstGeom prst="rect">
            <a:avLst/>
          </a:prstGeom>
        </p:spPr>
        <p:txBody>
          <a:bodyPr wrap="square">
            <a:spAutoFit/>
          </a:bodyPr>
          <a:lstStyle/>
          <a:p>
            <a:pPr algn="ctr"/>
            <a:r>
              <a:rPr lang="en-US" sz="1100" i="1" dirty="0">
                <a:latin typeface="Arial" panose="020B0604020202020204" pitchFamily="34" charset="0"/>
              </a:rPr>
              <a:t>Fenwick = Shot attempts FOR – Shot Attempts AGAINST</a:t>
            </a:r>
            <a:endParaRPr lang="en-US" sz="1100" b="0" i="1" dirty="0">
              <a:effectLst/>
              <a:latin typeface="Arial" panose="020B0604020202020204" pitchFamily="34" charset="0"/>
            </a:endParaRPr>
          </a:p>
        </p:txBody>
      </p:sp>
      <p:sp>
        <p:nvSpPr>
          <p:cNvPr id="2" name="Flecha: pentágono 1">
            <a:extLst>
              <a:ext uri="{FF2B5EF4-FFF2-40B4-BE49-F238E27FC236}">
                <a16:creationId xmlns:a16="http://schemas.microsoft.com/office/drawing/2014/main" id="{51236C59-E2A0-440A-B2FA-800E79BBAE25}"/>
              </a:ext>
            </a:extLst>
          </p:cNvPr>
          <p:cNvSpPr/>
          <p:nvPr/>
        </p:nvSpPr>
        <p:spPr bwMode="auto">
          <a:xfrm>
            <a:off x="99825" y="3893340"/>
            <a:ext cx="871775" cy="569559"/>
          </a:xfrm>
          <a:prstGeom prst="homePlate">
            <a:avLst>
              <a:gd name="adj" fmla="val 17920"/>
            </a:avLst>
          </a:prstGeom>
          <a:solidFill>
            <a:schemeClr val="accent1"/>
          </a:solidFill>
          <a:ln w="9525" cap="flat" cmpd="sng" algn="ctr">
            <a:noFill/>
            <a:prstDash val="solid"/>
            <a:round/>
            <a:headEnd type="none" w="med" len="med"/>
            <a:tailEnd type="none" w="med" len="med"/>
          </a:ln>
          <a:effectLst/>
        </p:spPr>
        <p:txBody>
          <a:bodyPr vert="horz" wrap="square" lIns="36000" tIns="0" rIns="0" bIns="0" numCol="1" rtlCol="0" anchor="ctr" anchorCtr="0" compatLnSpc="1">
            <a:prstTxWarp prst="textNoShape">
              <a:avLst/>
            </a:prstTxWarp>
          </a:bodyPr>
          <a:lstStyle/>
          <a:p>
            <a:pPr algn="ctr"/>
            <a:r>
              <a:rPr lang="es-ES" sz="1400" b="1" dirty="0">
                <a:solidFill>
                  <a:schemeClr val="bg1"/>
                </a:solidFill>
                <a:latin typeface="Arial" charset="0"/>
                <a:ea typeface="ＭＳ Ｐゴシック" charset="-128"/>
                <a:cs typeface="ＭＳ Ｐゴシック" charset="-128"/>
              </a:rPr>
              <a:t>Formula</a:t>
            </a:r>
            <a:endParaRPr lang="en-GB" sz="1400" b="1" dirty="0">
              <a:solidFill>
                <a:schemeClr val="bg1"/>
              </a:solidFill>
              <a:latin typeface="Arial" charset="0"/>
              <a:ea typeface="ＭＳ Ｐゴシック" charset="-128"/>
            </a:endParaRPr>
          </a:p>
        </p:txBody>
      </p:sp>
      <p:sp>
        <p:nvSpPr>
          <p:cNvPr id="54" name="AutoShape 16">
            <a:extLst>
              <a:ext uri="{FF2B5EF4-FFF2-40B4-BE49-F238E27FC236}">
                <a16:creationId xmlns:a16="http://schemas.microsoft.com/office/drawing/2014/main" id="{B4DB6CEE-8DBD-4183-BCD4-0BD463317EFB}"/>
              </a:ext>
            </a:extLst>
          </p:cNvPr>
          <p:cNvSpPr>
            <a:spLocks noChangeArrowheads="1"/>
          </p:cNvSpPr>
          <p:nvPr/>
        </p:nvSpPr>
        <p:spPr bwMode="gray">
          <a:xfrm>
            <a:off x="3208052" y="4714646"/>
            <a:ext cx="144018" cy="756610"/>
          </a:xfrm>
          <a:prstGeom prst="homePlate">
            <a:avLst>
              <a:gd name="adj" fmla="val 100000"/>
            </a:avLst>
          </a:prstGeom>
          <a:solidFill>
            <a:schemeClr val="bg1">
              <a:lumMod val="75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55" name="21 Rectángulo redondeado">
            <a:extLst>
              <a:ext uri="{FF2B5EF4-FFF2-40B4-BE49-F238E27FC236}">
                <a16:creationId xmlns:a16="http://schemas.microsoft.com/office/drawing/2014/main" id="{9753172E-8F70-4703-9C93-9D0B47634318}"/>
              </a:ext>
            </a:extLst>
          </p:cNvPr>
          <p:cNvSpPr/>
          <p:nvPr/>
        </p:nvSpPr>
        <p:spPr bwMode="auto">
          <a:xfrm>
            <a:off x="663557" y="4581128"/>
            <a:ext cx="2396275" cy="928021"/>
          </a:xfrm>
          <a:prstGeom prst="roundRect">
            <a:avLst>
              <a:gd name="adj" fmla="val 805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44000" tIns="45720" rIns="144000" bIns="45720" numCol="1" rtlCol="0" anchor="ctr" anchorCtr="0" compatLnSpc="1">
            <a:prstTxWarp prst="textNoShape">
              <a:avLst/>
            </a:prstTxWarp>
          </a:bodyPr>
          <a:lstStyle/>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All measures are quite simple and straight forward</a:t>
            </a:r>
          </a:p>
          <a:p>
            <a:pPr eaLnBrk="0" fontAlgn="base" hangingPunct="0">
              <a:spcBef>
                <a:spcPct val="0"/>
              </a:spcBef>
              <a:spcAft>
                <a:spcPct val="0"/>
              </a:spcAft>
            </a:pPr>
            <a:r>
              <a:rPr lang="en-US" sz="1100" dirty="0">
                <a:solidFill>
                  <a:schemeClr val="tx1"/>
                </a:solidFill>
                <a:latin typeface="Arial" charset="0"/>
                <a:ea typeface="ＭＳ Ｐゴシック" charset="-128"/>
                <a:cs typeface="ＭＳ Ｐゴシック" charset="-128"/>
              </a:rPr>
              <a:t>How reliable are these measures?</a:t>
            </a:r>
          </a:p>
        </p:txBody>
      </p:sp>
      <p:sp>
        <p:nvSpPr>
          <p:cNvPr id="56" name="Rectangle 5">
            <a:extLst>
              <a:ext uri="{FF2B5EF4-FFF2-40B4-BE49-F238E27FC236}">
                <a16:creationId xmlns:a16="http://schemas.microsoft.com/office/drawing/2014/main" id="{572275EF-7379-4EDA-819B-6FAAFF45B75F}"/>
              </a:ext>
            </a:extLst>
          </p:cNvPr>
          <p:cNvSpPr/>
          <p:nvPr/>
        </p:nvSpPr>
        <p:spPr>
          <a:xfrm>
            <a:off x="3785773" y="4629168"/>
            <a:ext cx="3123164" cy="953721"/>
          </a:xfrm>
          <a:prstGeom prst="rect">
            <a:avLst/>
          </a:prstGeom>
          <a:ln w="3175">
            <a:noFill/>
          </a:ln>
        </p:spPr>
        <p:style>
          <a:lnRef idx="2">
            <a:schemeClr val="accent4"/>
          </a:lnRef>
          <a:fillRef idx="1">
            <a:schemeClr val="lt1"/>
          </a:fillRef>
          <a:effectRef idx="0">
            <a:schemeClr val="accent4"/>
          </a:effectRef>
          <a:fontRef idx="minor">
            <a:schemeClr val="dk1"/>
          </a:fontRef>
        </p:style>
        <p:txBody>
          <a:bodyPr wrap="square" lIns="72000" tIns="36000" rIns="36000" bIns="36000">
            <a:noAutofit/>
          </a:bodyPr>
          <a:lstStyle/>
          <a:p>
            <a:r>
              <a:rPr lang="en-US" sz="1400" b="1" dirty="0">
                <a:solidFill>
                  <a:schemeClr val="dk1"/>
                </a:solidFill>
              </a:rPr>
              <a:t>How can I create a more reliable and complex measure to see player’s evaluation by match through time ?</a:t>
            </a:r>
            <a:endParaRPr lang="en-US" sz="1400" dirty="0"/>
          </a:p>
          <a:p>
            <a:endParaRPr lang="en-US" sz="1400" b="1" dirty="0">
              <a:solidFill>
                <a:schemeClr val="dk1"/>
              </a:solidFill>
            </a:endParaRPr>
          </a:p>
          <a:p>
            <a:endParaRPr lang="en-US" sz="1400" b="1" dirty="0">
              <a:solidFill>
                <a:schemeClr val="dk1"/>
              </a:solidFill>
            </a:endParaRPr>
          </a:p>
        </p:txBody>
      </p:sp>
      <p:pic>
        <p:nvPicPr>
          <p:cNvPr id="58" name="Picture 4" descr="http://windessa.com/wp-content/themes/windessa/img/featured-windessa-home.png">
            <a:extLst>
              <a:ext uri="{FF2B5EF4-FFF2-40B4-BE49-F238E27FC236}">
                <a16:creationId xmlns:a16="http://schemas.microsoft.com/office/drawing/2014/main" id="{5750D565-257D-417E-95A9-5712A75CCF6C}"/>
              </a:ext>
            </a:extLst>
          </p:cNvPr>
          <p:cNvPicPr preferRelativeResize="0">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6400857" y="4820489"/>
            <a:ext cx="505252" cy="774789"/>
          </a:xfrm>
          <a:prstGeom prst="rect">
            <a:avLst/>
          </a:prstGeom>
          <a:noFill/>
          <a:extLst>
            <a:ext uri="{909E8E84-426E-40DD-AFC4-6F175D3DCCD1}">
              <a14:hiddenFill xmlns:a14="http://schemas.microsoft.com/office/drawing/2010/main">
                <a:solidFill>
                  <a:srgbClr val="FFFFFF"/>
                </a:solidFill>
              </a14:hiddenFill>
            </a:ext>
          </a:extLst>
        </p:spPr>
      </p:pic>
      <p:sp>
        <p:nvSpPr>
          <p:cNvPr id="59" name="126 Rectángulo">
            <a:extLst>
              <a:ext uri="{FF2B5EF4-FFF2-40B4-BE49-F238E27FC236}">
                <a16:creationId xmlns:a16="http://schemas.microsoft.com/office/drawing/2014/main" id="{F326D5A7-C0CB-4FCC-B085-29A671AAA9CF}"/>
              </a:ext>
            </a:extLst>
          </p:cNvPr>
          <p:cNvSpPr/>
          <p:nvPr/>
        </p:nvSpPr>
        <p:spPr>
          <a:xfrm flipH="1">
            <a:off x="3674833" y="4503438"/>
            <a:ext cx="3246928" cy="1170643"/>
          </a:xfrm>
          <a:prstGeom prst="rect">
            <a:avLst/>
          </a:prstGeom>
          <a:noFill/>
          <a:ln w="19050">
            <a:solidFill>
              <a:srgbClr val="FF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sz="2000" dirty="0"/>
          </a:p>
        </p:txBody>
      </p:sp>
      <p:pic>
        <p:nvPicPr>
          <p:cNvPr id="60" name="Picture 49">
            <a:extLst>
              <a:ext uri="{FF2B5EF4-FFF2-40B4-BE49-F238E27FC236}">
                <a16:creationId xmlns:a16="http://schemas.microsoft.com/office/drawing/2014/main" id="{913142C8-6BB1-4ED6-8800-1AE94DD0776E}"/>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4411" y="4293096"/>
            <a:ext cx="617189" cy="43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Rectangle 13">
            <a:extLst>
              <a:ext uri="{FF2B5EF4-FFF2-40B4-BE49-F238E27FC236}">
                <a16:creationId xmlns:a16="http://schemas.microsoft.com/office/drawing/2014/main" id="{D73463C7-8E8D-48A5-A502-5A9D39A65EFB}"/>
              </a:ext>
            </a:extLst>
          </p:cNvPr>
          <p:cNvSpPr/>
          <p:nvPr/>
        </p:nvSpPr>
        <p:spPr bwMode="auto">
          <a:xfrm>
            <a:off x="4932040" y="5373216"/>
            <a:ext cx="1778346" cy="4528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Focus of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the</a:t>
            </a:r>
            <a:r>
              <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rPr>
              <a:t> </a:t>
            </a:r>
            <a:r>
              <a:rPr kumimoji="0" lang="ca-ES" sz="1050" b="1" i="0" u="none" strike="noStrike" cap="none" normalizeH="0" baseline="0" dirty="0" err="1">
                <a:ln>
                  <a:noFill/>
                </a:ln>
                <a:solidFill>
                  <a:srgbClr val="FF0000"/>
                </a:solidFill>
                <a:effectLst/>
                <a:latin typeface="Arial" charset="0"/>
                <a:ea typeface="ＭＳ Ｐゴシック" charset="-128"/>
                <a:cs typeface="ＭＳ Ｐゴシック" charset="-128"/>
              </a:rPr>
              <a:t>project</a:t>
            </a:r>
            <a:endParaRPr kumimoji="0" lang="ca-ES" sz="1050" b="1" i="0" u="none" strike="noStrike" cap="none" normalizeH="0" baseline="0" dirty="0">
              <a:ln>
                <a:noFill/>
              </a:ln>
              <a:solidFill>
                <a:srgbClr val="FF0000"/>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59510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23362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9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a:xfrm>
            <a:off x="511174" y="287338"/>
            <a:ext cx="8632825" cy="1181100"/>
          </a:xfrm>
        </p:spPr>
        <p:txBody>
          <a:bodyPr/>
          <a:lstStyle/>
          <a:p>
            <a:r>
              <a:rPr lang="en-GB" dirty="0"/>
              <a:t>THE OBJECTIVE OF THE THESIS IS BEING ABLE TO EVALUATE PLAYERS THROUGH TIME TO HIRE/FIRE/MAINTAIN THEM</a:t>
            </a:r>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Objective</a:t>
            </a:r>
          </a:p>
        </p:txBody>
      </p:sp>
      <p:sp>
        <p:nvSpPr>
          <p:cNvPr id="5" name="Rectángulo 4">
            <a:extLst>
              <a:ext uri="{FF2B5EF4-FFF2-40B4-BE49-F238E27FC236}">
                <a16:creationId xmlns:a16="http://schemas.microsoft.com/office/drawing/2014/main" id="{FD165EC6-19DC-44FE-B2D6-4DB39E842B2E}"/>
              </a:ext>
            </a:extLst>
          </p:cNvPr>
          <p:cNvSpPr/>
          <p:nvPr/>
        </p:nvSpPr>
        <p:spPr>
          <a:xfrm>
            <a:off x="1383160" y="3875611"/>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What is the MDP valuation of each player of the NHL league per match ? </a:t>
            </a:r>
          </a:p>
        </p:txBody>
      </p:sp>
      <p:pic>
        <p:nvPicPr>
          <p:cNvPr id="8" name="Imagen 7">
            <a:extLst>
              <a:ext uri="{FF2B5EF4-FFF2-40B4-BE49-F238E27FC236}">
                <a16:creationId xmlns:a16="http://schemas.microsoft.com/office/drawing/2014/main" id="{CF3E07C8-4C01-4B32-AFBD-C3D40EFF8344}"/>
              </a:ext>
            </a:extLst>
          </p:cNvPr>
          <p:cNvPicPr>
            <a:picLocks noChangeAspect="1"/>
          </p:cNvPicPr>
          <p:nvPr/>
        </p:nvPicPr>
        <p:blipFill>
          <a:blip r:embed="rId9"/>
          <a:stretch>
            <a:fillRect/>
          </a:stretch>
        </p:blipFill>
        <p:spPr>
          <a:xfrm>
            <a:off x="5259171" y="1101080"/>
            <a:ext cx="3586267" cy="2535259"/>
          </a:xfrm>
          <a:prstGeom prst="rect">
            <a:avLst/>
          </a:prstGeom>
        </p:spPr>
      </p:pic>
      <p:pic>
        <p:nvPicPr>
          <p:cNvPr id="11" name="Imagen 10">
            <a:extLst>
              <a:ext uri="{FF2B5EF4-FFF2-40B4-BE49-F238E27FC236}">
                <a16:creationId xmlns:a16="http://schemas.microsoft.com/office/drawing/2014/main" id="{88C26DF8-98F9-4A36-A4B9-89C8E4027D15}"/>
              </a:ext>
            </a:extLst>
          </p:cNvPr>
          <p:cNvPicPr>
            <a:picLocks noChangeAspect="1"/>
          </p:cNvPicPr>
          <p:nvPr/>
        </p:nvPicPr>
        <p:blipFill>
          <a:blip r:embed="rId10"/>
          <a:stretch>
            <a:fillRect/>
          </a:stretch>
        </p:blipFill>
        <p:spPr>
          <a:xfrm>
            <a:off x="5431435" y="3834479"/>
            <a:ext cx="3241740" cy="2291700"/>
          </a:xfrm>
          <a:prstGeom prst="rect">
            <a:avLst/>
          </a:prstGeom>
        </p:spPr>
      </p:pic>
      <p:sp>
        <p:nvSpPr>
          <p:cNvPr id="14" name="10 Elipse">
            <a:extLst>
              <a:ext uri="{FF2B5EF4-FFF2-40B4-BE49-F238E27FC236}">
                <a16:creationId xmlns:a16="http://schemas.microsoft.com/office/drawing/2014/main" id="{B2DC5D43-2FD9-459E-8026-C8DE768BED0F}"/>
              </a:ext>
            </a:extLst>
          </p:cNvPr>
          <p:cNvSpPr/>
          <p:nvPr/>
        </p:nvSpPr>
        <p:spPr bwMode="auto">
          <a:xfrm>
            <a:off x="380149" y="1529036"/>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5" name="16 CuadroTexto">
            <a:extLst>
              <a:ext uri="{FF2B5EF4-FFF2-40B4-BE49-F238E27FC236}">
                <a16:creationId xmlns:a16="http://schemas.microsoft.com/office/drawing/2014/main" id="{7684FA4D-7DA8-4F35-919E-0322D9BFB71B}"/>
              </a:ext>
            </a:extLst>
          </p:cNvPr>
          <p:cNvSpPr txBox="1"/>
          <p:nvPr/>
        </p:nvSpPr>
        <p:spPr bwMode="auto">
          <a:xfrm>
            <a:off x="332347" y="1529036"/>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1</a:t>
            </a:r>
            <a:endParaRPr lang="es-ES" sz="1400" dirty="0">
              <a:solidFill>
                <a:srgbClr val="40DAFF">
                  <a:lumMod val="50000"/>
                </a:srgbClr>
              </a:solidFill>
            </a:endParaRPr>
          </a:p>
        </p:txBody>
      </p:sp>
      <p:sp>
        <p:nvSpPr>
          <p:cNvPr id="16" name="Rectángulo 73">
            <a:extLst>
              <a:ext uri="{FF2B5EF4-FFF2-40B4-BE49-F238E27FC236}">
                <a16:creationId xmlns:a16="http://schemas.microsoft.com/office/drawing/2014/main" id="{091F8E76-7F36-451D-9ED9-88B21E38B792}"/>
              </a:ext>
            </a:extLst>
          </p:cNvPr>
          <p:cNvSpPr/>
          <p:nvPr/>
        </p:nvSpPr>
        <p:spPr bwMode="auto">
          <a:xfrm rot="5400000">
            <a:off x="625596" y="1276337"/>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dirty="0">
              <a:solidFill>
                <a:srgbClr val="00B0CA"/>
              </a:solidFill>
              <a:ea typeface="ＭＳ Ｐゴシック" pitchFamily="-32" charset="-128"/>
              <a:cs typeface="ＭＳ Ｐゴシック" charset="0"/>
            </a:endParaRPr>
          </a:p>
        </p:txBody>
      </p:sp>
      <p:sp>
        <p:nvSpPr>
          <p:cNvPr id="17" name="18 Elipse">
            <a:extLst>
              <a:ext uri="{FF2B5EF4-FFF2-40B4-BE49-F238E27FC236}">
                <a16:creationId xmlns:a16="http://schemas.microsoft.com/office/drawing/2014/main" id="{075A93DB-1E2F-451B-A7E2-67E444211573}"/>
              </a:ext>
            </a:extLst>
          </p:cNvPr>
          <p:cNvSpPr/>
          <p:nvPr/>
        </p:nvSpPr>
        <p:spPr bwMode="auto">
          <a:xfrm>
            <a:off x="385040" y="2718233"/>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18" name="19 CuadroTexto">
            <a:extLst>
              <a:ext uri="{FF2B5EF4-FFF2-40B4-BE49-F238E27FC236}">
                <a16:creationId xmlns:a16="http://schemas.microsoft.com/office/drawing/2014/main" id="{74B850A3-44D5-4377-964E-831F7E7198A7}"/>
              </a:ext>
            </a:extLst>
          </p:cNvPr>
          <p:cNvSpPr txBox="1"/>
          <p:nvPr/>
        </p:nvSpPr>
        <p:spPr bwMode="auto">
          <a:xfrm>
            <a:off x="361006" y="2718233"/>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2</a:t>
            </a:r>
            <a:endParaRPr lang="es-ES" sz="1400" dirty="0">
              <a:solidFill>
                <a:srgbClr val="40DAFF">
                  <a:lumMod val="50000"/>
                </a:srgbClr>
              </a:solidFill>
            </a:endParaRPr>
          </a:p>
        </p:txBody>
      </p:sp>
      <p:sp>
        <p:nvSpPr>
          <p:cNvPr id="19" name="Rectángulo 73">
            <a:extLst>
              <a:ext uri="{FF2B5EF4-FFF2-40B4-BE49-F238E27FC236}">
                <a16:creationId xmlns:a16="http://schemas.microsoft.com/office/drawing/2014/main" id="{0497B682-B6C5-44EA-A466-0014A614A90C}"/>
              </a:ext>
            </a:extLst>
          </p:cNvPr>
          <p:cNvSpPr/>
          <p:nvPr/>
        </p:nvSpPr>
        <p:spPr bwMode="auto">
          <a:xfrm rot="5400000">
            <a:off x="630488" y="2465534"/>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0" name="21 Elipse">
            <a:extLst>
              <a:ext uri="{FF2B5EF4-FFF2-40B4-BE49-F238E27FC236}">
                <a16:creationId xmlns:a16="http://schemas.microsoft.com/office/drawing/2014/main" id="{8D5A0C04-3AB9-4602-B820-230666F18911}"/>
              </a:ext>
            </a:extLst>
          </p:cNvPr>
          <p:cNvSpPr/>
          <p:nvPr/>
        </p:nvSpPr>
        <p:spPr bwMode="auto">
          <a:xfrm>
            <a:off x="396924" y="3875611"/>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1" name="22 CuadroTexto">
            <a:extLst>
              <a:ext uri="{FF2B5EF4-FFF2-40B4-BE49-F238E27FC236}">
                <a16:creationId xmlns:a16="http://schemas.microsoft.com/office/drawing/2014/main" id="{E8279426-12EF-4182-8CD8-C4ADB69F12C6}"/>
              </a:ext>
            </a:extLst>
          </p:cNvPr>
          <p:cNvSpPr txBox="1"/>
          <p:nvPr/>
        </p:nvSpPr>
        <p:spPr bwMode="auto">
          <a:xfrm>
            <a:off x="349122" y="3875611"/>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3</a:t>
            </a:r>
            <a:endParaRPr lang="es-ES" sz="1400" dirty="0">
              <a:solidFill>
                <a:srgbClr val="40DAFF">
                  <a:lumMod val="50000"/>
                </a:srgbClr>
              </a:solidFill>
            </a:endParaRPr>
          </a:p>
        </p:txBody>
      </p:sp>
      <p:sp>
        <p:nvSpPr>
          <p:cNvPr id="22" name="Rectángulo 73">
            <a:extLst>
              <a:ext uri="{FF2B5EF4-FFF2-40B4-BE49-F238E27FC236}">
                <a16:creationId xmlns:a16="http://schemas.microsoft.com/office/drawing/2014/main" id="{F5C69AD2-087E-4763-AB14-C44990EB60F9}"/>
              </a:ext>
            </a:extLst>
          </p:cNvPr>
          <p:cNvSpPr/>
          <p:nvPr/>
        </p:nvSpPr>
        <p:spPr bwMode="auto">
          <a:xfrm rot="5400000">
            <a:off x="630488" y="3668438"/>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3" name="Rectángulo 73">
            <a:extLst>
              <a:ext uri="{FF2B5EF4-FFF2-40B4-BE49-F238E27FC236}">
                <a16:creationId xmlns:a16="http://schemas.microsoft.com/office/drawing/2014/main" id="{F57A1419-4E77-4383-8C32-5BAB2F5AB452}"/>
              </a:ext>
            </a:extLst>
          </p:cNvPr>
          <p:cNvSpPr/>
          <p:nvPr/>
        </p:nvSpPr>
        <p:spPr bwMode="auto">
          <a:xfrm rot="5400000">
            <a:off x="649358" y="4813932"/>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6" name="21 Elipse">
            <a:extLst>
              <a:ext uri="{FF2B5EF4-FFF2-40B4-BE49-F238E27FC236}">
                <a16:creationId xmlns:a16="http://schemas.microsoft.com/office/drawing/2014/main" id="{B2E522FE-2678-4FAA-A5DF-F2BF0D2CCCA0}"/>
              </a:ext>
            </a:extLst>
          </p:cNvPr>
          <p:cNvSpPr/>
          <p:nvPr/>
        </p:nvSpPr>
        <p:spPr bwMode="auto">
          <a:xfrm>
            <a:off x="396924" y="5072042"/>
            <a:ext cx="842181" cy="808494"/>
          </a:xfrm>
          <a:prstGeom prst="ellipse">
            <a:avLst/>
          </a:prstGeom>
          <a:noFill/>
          <a:ln w="8890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0000"/>
              </a:solidFill>
              <a:ea typeface="ＭＳ Ｐゴシック" charset="-128"/>
              <a:cs typeface="ＭＳ Ｐゴシック" charset="-128"/>
            </a:endParaRPr>
          </a:p>
        </p:txBody>
      </p:sp>
      <p:sp>
        <p:nvSpPr>
          <p:cNvPr id="27" name="22 CuadroTexto">
            <a:extLst>
              <a:ext uri="{FF2B5EF4-FFF2-40B4-BE49-F238E27FC236}">
                <a16:creationId xmlns:a16="http://schemas.microsoft.com/office/drawing/2014/main" id="{B8443916-69E9-426A-8854-3D4669C73FBA}"/>
              </a:ext>
            </a:extLst>
          </p:cNvPr>
          <p:cNvSpPr txBox="1"/>
          <p:nvPr/>
        </p:nvSpPr>
        <p:spPr bwMode="auto">
          <a:xfrm>
            <a:off x="349122" y="5072042"/>
            <a:ext cx="948239" cy="769441"/>
          </a:xfrm>
          <a:prstGeom prst="rect">
            <a:avLst/>
          </a:prstGeom>
          <a:noFill/>
          <a:ln>
            <a:noFill/>
          </a:ln>
          <a:extLst>
            <a:ext uri="{FAA26D3D-D897-4be2-8F04-BA451C77F1D7}"/>
          </a:extLst>
        </p:spPr>
        <p:txBody>
          <a:bodyPr>
            <a:spAutoFit/>
          </a:bodyPr>
          <a:lstStyle/>
          <a:p>
            <a:pPr algn="ctr">
              <a:defRPr/>
            </a:pPr>
            <a:r>
              <a:rPr lang="es-ES" sz="4400" dirty="0">
                <a:solidFill>
                  <a:srgbClr val="40DAFF">
                    <a:lumMod val="50000"/>
                  </a:srgbClr>
                </a:solidFill>
              </a:rPr>
              <a:t>4</a:t>
            </a:r>
            <a:endParaRPr lang="es-ES" sz="1400" dirty="0">
              <a:solidFill>
                <a:srgbClr val="40DAFF">
                  <a:lumMod val="50000"/>
                </a:srgbClr>
              </a:solidFill>
            </a:endParaRPr>
          </a:p>
        </p:txBody>
      </p:sp>
      <p:sp>
        <p:nvSpPr>
          <p:cNvPr id="28" name="Rectángulo 73">
            <a:extLst>
              <a:ext uri="{FF2B5EF4-FFF2-40B4-BE49-F238E27FC236}">
                <a16:creationId xmlns:a16="http://schemas.microsoft.com/office/drawing/2014/main" id="{AEE02089-975E-40F6-A4BD-CF06BAD34F2B}"/>
              </a:ext>
            </a:extLst>
          </p:cNvPr>
          <p:cNvSpPr/>
          <p:nvPr/>
        </p:nvSpPr>
        <p:spPr bwMode="auto">
          <a:xfrm rot="5400000">
            <a:off x="649358" y="6010363"/>
            <a:ext cx="370560" cy="67375"/>
          </a:xfrm>
          <a:prstGeom prst="rect">
            <a:avLst/>
          </a:prstGeom>
          <a:solidFill>
            <a:schemeClr val="accent5">
              <a:lumMod val="75000"/>
            </a:schemeClr>
          </a:solidFill>
          <a:ln w="6350" cap="flat" cmpd="sng" algn="ctr">
            <a:solidFill>
              <a:schemeClr val="accent5">
                <a:lumMod val="75000"/>
              </a:schemeClr>
            </a:solidFill>
            <a:prstDash val="solid"/>
            <a:round/>
            <a:headEnd type="none" w="med" len="med"/>
            <a:tailEnd type="none" w="med" len="med"/>
          </a:ln>
          <a:effectLst/>
        </p:spPr>
        <p:txBody>
          <a:bodyPr/>
          <a:lstStyle/>
          <a:p>
            <a:pPr>
              <a:defRPr/>
            </a:pPr>
            <a:endParaRPr lang="es-ES" sz="2000" dirty="0">
              <a:solidFill>
                <a:srgbClr val="00B0CA"/>
              </a:solidFill>
              <a:ea typeface="ＭＳ Ｐゴシック" pitchFamily="-32" charset="-128"/>
              <a:cs typeface="ＭＳ Ｐゴシック" charset="0"/>
            </a:endParaRPr>
          </a:p>
        </p:txBody>
      </p:sp>
      <p:sp>
        <p:nvSpPr>
          <p:cNvPr id="29" name="Rectángulo 28">
            <a:extLst>
              <a:ext uri="{FF2B5EF4-FFF2-40B4-BE49-F238E27FC236}">
                <a16:creationId xmlns:a16="http://schemas.microsoft.com/office/drawing/2014/main" id="{510003C7-4753-4476-8847-8512492926EF}"/>
              </a:ext>
            </a:extLst>
          </p:cNvPr>
          <p:cNvSpPr/>
          <p:nvPr/>
        </p:nvSpPr>
        <p:spPr>
          <a:xfrm>
            <a:off x="1383160" y="1514775"/>
            <a:ext cx="3196730"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does a MDP/RL is used to evaluate actions under certain time-series events ? </a:t>
            </a:r>
          </a:p>
        </p:txBody>
      </p:sp>
      <p:sp>
        <p:nvSpPr>
          <p:cNvPr id="30" name="Rectángulo 29">
            <a:extLst>
              <a:ext uri="{FF2B5EF4-FFF2-40B4-BE49-F238E27FC236}">
                <a16:creationId xmlns:a16="http://schemas.microsoft.com/office/drawing/2014/main" id="{7D1355F8-3BFF-473E-B4D1-9106C43339D7}"/>
              </a:ext>
            </a:extLst>
          </p:cNvPr>
          <p:cNvSpPr/>
          <p:nvPr/>
        </p:nvSpPr>
        <p:spPr>
          <a:xfrm>
            <a:off x="1383160" y="2718233"/>
            <a:ext cx="3196730" cy="584775"/>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How can I store time series data for the usage of a MDP? </a:t>
            </a:r>
          </a:p>
        </p:txBody>
      </p:sp>
      <p:sp>
        <p:nvSpPr>
          <p:cNvPr id="31" name="Rectángulo 30">
            <a:extLst>
              <a:ext uri="{FF2B5EF4-FFF2-40B4-BE49-F238E27FC236}">
                <a16:creationId xmlns:a16="http://schemas.microsoft.com/office/drawing/2014/main" id="{6ABDDEC0-7B19-4DC7-AB6C-89E07FDB1D78}"/>
              </a:ext>
            </a:extLst>
          </p:cNvPr>
          <p:cNvSpPr/>
          <p:nvPr/>
        </p:nvSpPr>
        <p:spPr>
          <a:xfrm>
            <a:off x="1383160" y="5091414"/>
            <a:ext cx="3783497" cy="830997"/>
          </a:xfrm>
          <a:prstGeom prst="rect">
            <a:avLst/>
          </a:prstGeom>
        </p:spPr>
        <p:txBody>
          <a:bodyPr wrap="square">
            <a:spAutoFit/>
          </a:bodyPr>
          <a:lstStyle/>
          <a:p>
            <a:pPr lvl="0" defTabSz="684213" fontAlgn="base">
              <a:buClr>
                <a:schemeClr val="tx2"/>
              </a:buClr>
            </a:pPr>
            <a:r>
              <a:rPr lang="en-US" sz="1600" kern="0" dirty="0">
                <a:solidFill>
                  <a:srgbClr val="000000"/>
                </a:solidFill>
                <a:cs typeface="Arial" pitchFamily="34" charset="0"/>
              </a:rPr>
              <a:t>Is there a way to use a MDP to create a metric for evaluation of players for hiring/maintaining/ﬁring?</a:t>
            </a:r>
          </a:p>
        </p:txBody>
      </p:sp>
      <p:grpSp>
        <p:nvGrpSpPr>
          <p:cNvPr id="32" name="71 Grupo">
            <a:extLst>
              <a:ext uri="{FF2B5EF4-FFF2-40B4-BE49-F238E27FC236}">
                <a16:creationId xmlns:a16="http://schemas.microsoft.com/office/drawing/2014/main" id="{8E585C95-5FDC-429F-B407-C6E4D16CAC8C}"/>
              </a:ext>
            </a:extLst>
          </p:cNvPr>
          <p:cNvGrpSpPr/>
          <p:nvPr/>
        </p:nvGrpSpPr>
        <p:grpSpPr>
          <a:xfrm rot="931530">
            <a:off x="7405511" y="1409445"/>
            <a:ext cx="935984" cy="315875"/>
            <a:chOff x="7473280" y="765336"/>
            <a:chExt cx="1710118" cy="485022"/>
          </a:xfrm>
        </p:grpSpPr>
        <p:sp>
          <p:nvSpPr>
            <p:cNvPr id="33" name="Text Box 11">
              <a:extLst>
                <a:ext uri="{FF2B5EF4-FFF2-40B4-BE49-F238E27FC236}">
                  <a16:creationId xmlns:a16="http://schemas.microsoft.com/office/drawing/2014/main" id="{53822D44-F2F4-4B4C-83B5-2689D0B2D9E6}"/>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4" name="Line 13">
              <a:extLst>
                <a:ext uri="{FF2B5EF4-FFF2-40B4-BE49-F238E27FC236}">
                  <a16:creationId xmlns:a16="http://schemas.microsoft.com/office/drawing/2014/main" id="{1782B853-950C-4FBC-9D33-400F6DC85F8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5" name="Line 14">
              <a:extLst>
                <a:ext uri="{FF2B5EF4-FFF2-40B4-BE49-F238E27FC236}">
                  <a16:creationId xmlns:a16="http://schemas.microsoft.com/office/drawing/2014/main" id="{9F628958-110F-464F-BFD7-3CC0CD2E2109}"/>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36" name="71 Grupo">
            <a:extLst>
              <a:ext uri="{FF2B5EF4-FFF2-40B4-BE49-F238E27FC236}">
                <a16:creationId xmlns:a16="http://schemas.microsoft.com/office/drawing/2014/main" id="{7EA5CDEF-F05E-4A24-89EB-0205BFCA94CC}"/>
              </a:ext>
            </a:extLst>
          </p:cNvPr>
          <p:cNvGrpSpPr/>
          <p:nvPr/>
        </p:nvGrpSpPr>
        <p:grpSpPr>
          <a:xfrm rot="931530">
            <a:off x="7405511" y="3948648"/>
            <a:ext cx="935984" cy="315875"/>
            <a:chOff x="7473280" y="765336"/>
            <a:chExt cx="1710118" cy="485022"/>
          </a:xfrm>
        </p:grpSpPr>
        <p:sp>
          <p:nvSpPr>
            <p:cNvPr id="37" name="Text Box 11">
              <a:extLst>
                <a:ext uri="{FF2B5EF4-FFF2-40B4-BE49-F238E27FC236}">
                  <a16:creationId xmlns:a16="http://schemas.microsoft.com/office/drawing/2014/main" id="{1BAE805E-6949-427E-BDEC-A8D0843485DE}"/>
                </a:ext>
              </a:extLst>
            </p:cNvPr>
            <p:cNvSpPr txBox="1">
              <a:spLocks noChangeArrowheads="1"/>
            </p:cNvSpPr>
            <p:nvPr/>
          </p:nvSpPr>
          <p:spPr bwMode="auto">
            <a:xfrm>
              <a:off x="7473280" y="818358"/>
              <a:ext cx="1709355" cy="432000"/>
            </a:xfrm>
            <a:prstGeom prst="rect">
              <a:avLst/>
            </a:prstGeom>
            <a:solidFill>
              <a:schemeClr val="bg1"/>
            </a:solidFill>
            <a:ln w="9525">
              <a:noFill/>
              <a:miter lim="800000"/>
              <a:headEnd/>
              <a:tailEnd/>
            </a:ln>
            <a:effectLst/>
          </p:spPr>
          <p:txBody>
            <a:bodyPr lIns="0" tIns="0" rIns="0" bIns="0" anchor="ctr"/>
            <a:lstStyle/>
            <a:p>
              <a:pPr algn="ctr">
                <a:lnSpc>
                  <a:spcPts val="1300"/>
                </a:lnSpc>
              </a:pPr>
              <a:r>
                <a:rPr lang="en-PH" sz="1400" b="1">
                  <a:solidFill>
                    <a:srgbClr val="FF0000"/>
                  </a:solidFill>
                </a:rPr>
                <a:t>Illustrative</a:t>
              </a:r>
            </a:p>
          </p:txBody>
        </p:sp>
        <p:sp>
          <p:nvSpPr>
            <p:cNvPr id="38" name="Line 13">
              <a:extLst>
                <a:ext uri="{FF2B5EF4-FFF2-40B4-BE49-F238E27FC236}">
                  <a16:creationId xmlns:a16="http://schemas.microsoft.com/office/drawing/2014/main" id="{3EC843BA-453B-4D17-8E4C-F410A78F5DEC}"/>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sp>
          <p:nvSpPr>
            <p:cNvPr id="39" name="Line 14">
              <a:extLst>
                <a:ext uri="{FF2B5EF4-FFF2-40B4-BE49-F238E27FC236}">
                  <a16:creationId xmlns:a16="http://schemas.microsoft.com/office/drawing/2014/main" id="{207F4074-56E3-42CB-B33D-39755F68AF62}"/>
                </a:ext>
              </a:extLst>
            </p:cNvPr>
            <p:cNvSpPr>
              <a:spLocks noChangeShapeType="1"/>
            </p:cNvSpPr>
            <p:nvPr/>
          </p:nvSpPr>
          <p:spPr bwMode="auto">
            <a:xfrm>
              <a:off x="7473280" y="1250358"/>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2000">
                <a:solidFill>
                  <a:srgbClr val="FF0000"/>
                </a:solidFill>
              </a:endParaRPr>
            </a:p>
          </p:txBody>
        </p:sp>
      </p:grpSp>
      <p:grpSp>
        <p:nvGrpSpPr>
          <p:cNvPr id="40" name="71 Grupo">
            <a:extLst>
              <a:ext uri="{FF2B5EF4-FFF2-40B4-BE49-F238E27FC236}">
                <a16:creationId xmlns:a16="http://schemas.microsoft.com/office/drawing/2014/main" id="{3C2F0149-5632-4AE8-9310-BA390D1BF931}"/>
              </a:ext>
            </a:extLst>
          </p:cNvPr>
          <p:cNvGrpSpPr/>
          <p:nvPr/>
        </p:nvGrpSpPr>
        <p:grpSpPr>
          <a:xfrm rot="1992890">
            <a:off x="1311097" y="3168437"/>
            <a:ext cx="7372911" cy="593973"/>
            <a:chOff x="7473280" y="765336"/>
            <a:chExt cx="1710118" cy="557775"/>
          </a:xfrm>
        </p:grpSpPr>
        <p:sp>
          <p:nvSpPr>
            <p:cNvPr id="41" name="Text Box 11">
              <a:extLst>
                <a:ext uri="{FF2B5EF4-FFF2-40B4-BE49-F238E27FC236}">
                  <a16:creationId xmlns:a16="http://schemas.microsoft.com/office/drawing/2014/main" id="{FC480B2B-7138-40DD-9A4F-F49922EFEA98}"/>
                </a:ext>
              </a:extLst>
            </p:cNvPr>
            <p:cNvSpPr txBox="1">
              <a:spLocks noChangeArrowheads="1"/>
            </p:cNvSpPr>
            <p:nvPr/>
          </p:nvSpPr>
          <p:spPr bwMode="auto">
            <a:xfrm>
              <a:off x="7473280" y="818358"/>
              <a:ext cx="1709355" cy="456251"/>
            </a:xfrm>
            <a:prstGeom prst="rect">
              <a:avLst/>
            </a:prstGeom>
            <a:solidFill>
              <a:schemeClr val="bg1"/>
            </a:solidFill>
            <a:ln w="9525">
              <a:noFill/>
              <a:miter lim="800000"/>
              <a:headEnd/>
              <a:tailEnd/>
            </a:ln>
            <a:effectLst/>
          </p:spPr>
          <p:txBody>
            <a:bodyPr lIns="0" tIns="0" rIns="0" bIns="0" anchor="ctr"/>
            <a:lstStyle/>
            <a:p>
              <a:pPr algn="ctr"/>
              <a:r>
                <a:rPr lang="en-US" sz="2800" b="1" dirty="0">
                  <a:solidFill>
                    <a:srgbClr val="FF0000"/>
                  </a:solidFill>
                </a:rPr>
                <a:t>ANY MORE IDEAS ??</a:t>
              </a:r>
            </a:p>
          </p:txBody>
        </p:sp>
        <p:sp>
          <p:nvSpPr>
            <p:cNvPr id="42" name="Line 13">
              <a:extLst>
                <a:ext uri="{FF2B5EF4-FFF2-40B4-BE49-F238E27FC236}">
                  <a16:creationId xmlns:a16="http://schemas.microsoft.com/office/drawing/2014/main" id="{AA249E5E-CD39-4204-B4BE-6A46F677A53B}"/>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4000">
                <a:solidFill>
                  <a:srgbClr val="FF0000"/>
                </a:solidFill>
              </a:endParaRPr>
            </a:p>
          </p:txBody>
        </p:sp>
        <p:sp>
          <p:nvSpPr>
            <p:cNvPr id="43" name="Line 14">
              <a:extLst>
                <a:ext uri="{FF2B5EF4-FFF2-40B4-BE49-F238E27FC236}">
                  <a16:creationId xmlns:a16="http://schemas.microsoft.com/office/drawing/2014/main" id="{5A34F688-DB56-44CF-979E-640497FAE476}"/>
                </a:ext>
              </a:extLst>
            </p:cNvPr>
            <p:cNvSpPr>
              <a:spLocks noChangeShapeType="1"/>
            </p:cNvSpPr>
            <p:nvPr/>
          </p:nvSpPr>
          <p:spPr bwMode="auto">
            <a:xfrm>
              <a:off x="7473280" y="1323111"/>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4000">
                <a:solidFill>
                  <a:srgbClr val="FF0000"/>
                </a:solidFill>
              </a:endParaRPr>
            </a:p>
          </p:txBody>
        </p:sp>
      </p:grpSp>
    </p:spTree>
    <p:extLst>
      <p:ext uri="{BB962C8B-B14F-4D97-AF65-F5344CB8AC3E}">
        <p14:creationId xmlns:p14="http://schemas.microsoft.com/office/powerpoint/2010/main" val="46332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a:t>
            </a:r>
            <a:r>
              <a:rPr lang="en-CA" sz="1200" b="1" dirty="0">
                <a:solidFill>
                  <a:srgbClr val="00B0CA"/>
                </a:solidFill>
                <a:ea typeface="ＭＳ Ｐゴシック" pitchFamily="34" charset="-128"/>
              </a:rPr>
              <a:t>Data</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30015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Objeto"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676" name="think-cell Slide" r:id="rId6" imgW="270" imgH="270" progId="TCLayout.ActiveDocument.1">
                  <p:embed/>
                </p:oleObj>
              </mc:Choice>
              <mc:Fallback>
                <p:oleObj name="think-cell Slide" r:id="rId6" imgW="270" imgH="270" progId="TCLayout.ActiveDocument.1">
                  <p:embed/>
                  <p:pic>
                    <p:nvPicPr>
                      <p:cNvPr id="4" name="3 Objeto"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2 Rectángulo"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eaLnBrk="0" fontAlgn="base" hangingPunct="0">
              <a:spcBef>
                <a:spcPct val="0"/>
              </a:spcBef>
              <a:spcAft>
                <a:spcPct val="0"/>
              </a:spcAft>
            </a:pPr>
            <a:endParaRPr lang="en-US" sz="600" b="1">
              <a:solidFill>
                <a:srgbClr val="000000"/>
              </a:solidFill>
              <a:ea typeface="ＭＳ Ｐゴシック" pitchFamily="34" charset="-128"/>
              <a:sym typeface="+mn-lt"/>
            </a:endParaRPr>
          </a:p>
        </p:txBody>
      </p:sp>
      <p:pic>
        <p:nvPicPr>
          <p:cNvPr id="68" name="Picture 3"/>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1790"/>
          <a:stretch/>
        </p:blipFill>
        <p:spPr bwMode="auto">
          <a:xfrm>
            <a:off x="503648" y="6368772"/>
            <a:ext cx="900000" cy="44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68"/>
          <p:cNvSpPr/>
          <p:nvPr/>
        </p:nvSpPr>
        <p:spPr bwMode="auto">
          <a:xfrm>
            <a:off x="6444208"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
        <p:nvSpPr>
          <p:cNvPr id="6" name="Título 5">
            <a:extLst>
              <a:ext uri="{FF2B5EF4-FFF2-40B4-BE49-F238E27FC236}">
                <a16:creationId xmlns:a16="http://schemas.microsoft.com/office/drawing/2014/main" id="{C45F735B-7001-42DC-BEA9-AFAF843BD29B}"/>
              </a:ext>
            </a:extLst>
          </p:cNvPr>
          <p:cNvSpPr>
            <a:spLocks noGrp="1"/>
          </p:cNvSpPr>
          <p:nvPr>
            <p:ph type="title"/>
          </p:nvPr>
        </p:nvSpPr>
        <p:spPr/>
        <p:txBody>
          <a:bodyPr/>
          <a:lstStyle/>
          <a:p>
            <a:r>
              <a:rPr lang="en-GB" dirty="0"/>
              <a:t>THE DATA USED IS A NHL RELATIONAL DATASET  </a:t>
            </a:r>
            <a:r>
              <a:rPr lang="en-US" dirty="0"/>
              <a:t>CONTAINING COMPLETE 2007-2014 SEASONS</a:t>
            </a:r>
            <a:endParaRPr lang="en-GB" dirty="0"/>
          </a:p>
        </p:txBody>
      </p:sp>
      <p:sp>
        <p:nvSpPr>
          <p:cNvPr id="10" name="Marcador de texto 9">
            <a:extLst>
              <a:ext uri="{FF2B5EF4-FFF2-40B4-BE49-F238E27FC236}">
                <a16:creationId xmlns:a16="http://schemas.microsoft.com/office/drawing/2014/main" id="{388C3EA9-ED40-4A69-85E5-16442CE4A6FE}"/>
              </a:ext>
            </a:extLst>
          </p:cNvPr>
          <p:cNvSpPr>
            <a:spLocks noGrp="1"/>
          </p:cNvSpPr>
          <p:nvPr>
            <p:ph type="body" sz="quarter" idx="13"/>
          </p:nvPr>
        </p:nvSpPr>
        <p:spPr/>
        <p:txBody>
          <a:bodyPr/>
          <a:lstStyle/>
          <a:p>
            <a:r>
              <a:rPr lang="en-CA" dirty="0"/>
              <a:t>Master thesis Project - Data</a:t>
            </a:r>
          </a:p>
        </p:txBody>
      </p:sp>
      <p:pic>
        <p:nvPicPr>
          <p:cNvPr id="5" name="Imagen 4">
            <a:extLst>
              <a:ext uri="{FF2B5EF4-FFF2-40B4-BE49-F238E27FC236}">
                <a16:creationId xmlns:a16="http://schemas.microsoft.com/office/drawing/2014/main" id="{A1CB9878-B632-4AD1-A6CD-7DCD172218D0}"/>
              </a:ext>
            </a:extLst>
          </p:cNvPr>
          <p:cNvPicPr>
            <a:picLocks noChangeAspect="1"/>
          </p:cNvPicPr>
          <p:nvPr/>
        </p:nvPicPr>
        <p:blipFill>
          <a:blip r:embed="rId9"/>
          <a:stretch>
            <a:fillRect/>
          </a:stretch>
        </p:blipFill>
        <p:spPr>
          <a:xfrm>
            <a:off x="5202691" y="1474263"/>
            <a:ext cx="3905813" cy="1181099"/>
          </a:xfrm>
          <a:prstGeom prst="rect">
            <a:avLst/>
          </a:prstGeom>
        </p:spPr>
      </p:pic>
      <p:pic>
        <p:nvPicPr>
          <p:cNvPr id="7" name="Imagen 6">
            <a:extLst>
              <a:ext uri="{FF2B5EF4-FFF2-40B4-BE49-F238E27FC236}">
                <a16:creationId xmlns:a16="http://schemas.microsoft.com/office/drawing/2014/main" id="{885E2BC9-30C2-41EF-A43A-923EB146F73D}"/>
              </a:ext>
            </a:extLst>
          </p:cNvPr>
          <p:cNvPicPr>
            <a:picLocks noChangeAspect="1"/>
          </p:cNvPicPr>
          <p:nvPr/>
        </p:nvPicPr>
        <p:blipFill>
          <a:blip r:embed="rId10"/>
          <a:stretch>
            <a:fillRect/>
          </a:stretch>
        </p:blipFill>
        <p:spPr>
          <a:xfrm>
            <a:off x="5795630" y="2876680"/>
            <a:ext cx="2688261" cy="1576769"/>
          </a:xfrm>
          <a:prstGeom prst="rect">
            <a:avLst/>
          </a:prstGeom>
        </p:spPr>
      </p:pic>
      <p:grpSp>
        <p:nvGrpSpPr>
          <p:cNvPr id="8" name="Grupo 7">
            <a:extLst>
              <a:ext uri="{FF2B5EF4-FFF2-40B4-BE49-F238E27FC236}">
                <a16:creationId xmlns:a16="http://schemas.microsoft.com/office/drawing/2014/main" id="{5B6F877B-D132-454B-A450-E5F87EFB0471}"/>
              </a:ext>
            </a:extLst>
          </p:cNvPr>
          <p:cNvGrpSpPr/>
          <p:nvPr/>
        </p:nvGrpSpPr>
        <p:grpSpPr>
          <a:xfrm>
            <a:off x="178136" y="1268760"/>
            <a:ext cx="5257959" cy="4806628"/>
            <a:chOff x="178137" y="2000264"/>
            <a:chExt cx="4023976" cy="4075124"/>
          </a:xfrm>
        </p:grpSpPr>
        <p:sp>
          <p:nvSpPr>
            <p:cNvPr id="12" name="26 Rectángulo redondeado">
              <a:extLst>
                <a:ext uri="{FF2B5EF4-FFF2-40B4-BE49-F238E27FC236}">
                  <a16:creationId xmlns:a16="http://schemas.microsoft.com/office/drawing/2014/main" id="{6F931E07-1151-40C3-9457-C8CB592C82CA}"/>
                </a:ext>
              </a:extLst>
            </p:cNvPr>
            <p:cNvSpPr/>
            <p:nvPr/>
          </p:nvSpPr>
          <p:spPr bwMode="auto">
            <a:xfrm>
              <a:off x="255499" y="2000264"/>
              <a:ext cx="3144109" cy="4075124"/>
            </a:xfrm>
            <a:prstGeom prst="roundRect">
              <a:avLst>
                <a:gd name="adj" fmla="val 4348"/>
              </a:avLst>
            </a:prstGeom>
            <a:noFill/>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1"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 name="27 Rectángulo redondeado">
              <a:extLst>
                <a:ext uri="{FF2B5EF4-FFF2-40B4-BE49-F238E27FC236}">
                  <a16:creationId xmlns:a16="http://schemas.microsoft.com/office/drawing/2014/main" id="{E44140D6-6475-4BF6-BBFF-78A3FC9D91A3}"/>
                </a:ext>
              </a:extLst>
            </p:cNvPr>
            <p:cNvSpPr/>
            <p:nvPr/>
          </p:nvSpPr>
          <p:spPr bwMode="auto">
            <a:xfrm>
              <a:off x="343681" y="2231177"/>
              <a:ext cx="1592836" cy="3731473"/>
            </a:xfrm>
            <a:prstGeom prst="roundRect">
              <a:avLst>
                <a:gd name="adj" fmla="val 8051"/>
              </a:avLst>
            </a:prstGeom>
            <a:ln>
              <a:solidFill>
                <a:schemeClr val="accent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s-ES" sz="1100" dirty="0">
                <a:solidFill>
                  <a:schemeClr val="tx1"/>
                </a:solidFill>
                <a:latin typeface="Arial" charset="0"/>
                <a:ea typeface="ＭＳ Ｐゴシック" charset="-128"/>
                <a:cs typeface="ＭＳ Ｐゴシック"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s-ES" sz="110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5" name="29 Rectángulo redondeado">
              <a:extLst>
                <a:ext uri="{FF2B5EF4-FFF2-40B4-BE49-F238E27FC236}">
                  <a16:creationId xmlns:a16="http://schemas.microsoft.com/office/drawing/2014/main" id="{AF1F2597-270A-461F-B111-9B4BFE9E5D06}"/>
                </a:ext>
              </a:extLst>
            </p:cNvPr>
            <p:cNvSpPr/>
            <p:nvPr/>
          </p:nvSpPr>
          <p:spPr bwMode="auto">
            <a:xfrm>
              <a:off x="2134091" y="2358392"/>
              <a:ext cx="2068022" cy="68400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eaLnBrk="0" fontAlgn="base" hangingPunct="0">
                <a:spcBef>
                  <a:spcPct val="0"/>
                </a:spcBef>
                <a:spcAft>
                  <a:spcPct val="0"/>
                </a:spcAft>
                <a:buFont typeface="Wingdings" panose="05000000000000000000" pitchFamily="2" charset="2"/>
                <a:buChar char="Ø"/>
              </a:pPr>
              <a:r>
                <a:rPr lang="en-US" sz="1200" dirty="0">
                  <a:solidFill>
                    <a:schemeClr val="bg1"/>
                  </a:solidFill>
                  <a:latin typeface="+mj-lt"/>
                  <a:ea typeface="ＭＳ Ｐゴシック" charset="-128"/>
                  <a:cs typeface="ＭＳ Ｐゴシック" charset="-128"/>
                </a:rPr>
                <a:t>Relational database with 2,827,467 play-by-play events recorded by the NHL</a:t>
              </a:r>
            </a:p>
          </p:txBody>
        </p:sp>
        <p:sp>
          <p:nvSpPr>
            <p:cNvPr id="18" name="34 Más">
              <a:extLst>
                <a:ext uri="{FF2B5EF4-FFF2-40B4-BE49-F238E27FC236}">
                  <a16:creationId xmlns:a16="http://schemas.microsoft.com/office/drawing/2014/main" id="{A785AEF3-DE00-4D3F-A797-7986D75B1C28}"/>
                </a:ext>
              </a:extLst>
            </p:cNvPr>
            <p:cNvSpPr/>
            <p:nvPr/>
          </p:nvSpPr>
          <p:spPr bwMode="auto">
            <a:xfrm>
              <a:off x="2647553" y="3038103"/>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grpSp>
          <p:nvGrpSpPr>
            <p:cNvPr id="22" name="33 Grupo">
              <a:extLst>
                <a:ext uri="{FF2B5EF4-FFF2-40B4-BE49-F238E27FC236}">
                  <a16:creationId xmlns:a16="http://schemas.microsoft.com/office/drawing/2014/main" id="{9010F172-A4B8-4652-912A-E1491A013612}"/>
                </a:ext>
              </a:extLst>
            </p:cNvPr>
            <p:cNvGrpSpPr>
              <a:grpSpLocks noChangeAspect="1"/>
            </p:cNvGrpSpPr>
            <p:nvPr/>
          </p:nvGrpSpPr>
          <p:grpSpPr>
            <a:xfrm>
              <a:off x="3641920" y="4009296"/>
              <a:ext cx="426390" cy="288804"/>
              <a:chOff x="108259" y="5073099"/>
              <a:chExt cx="1275754" cy="864097"/>
            </a:xfrm>
          </p:grpSpPr>
          <p:pic>
            <p:nvPicPr>
              <p:cNvPr id="23" name="37 Imagen" descr="noun_31150_cc.png">
                <a:extLst>
                  <a:ext uri="{FF2B5EF4-FFF2-40B4-BE49-F238E27FC236}">
                    <a16:creationId xmlns:a16="http://schemas.microsoft.com/office/drawing/2014/main" id="{BCE3807B-C576-4F8B-AA0A-402B4D1589AF}"/>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08259" y="5073099"/>
                <a:ext cx="1275754" cy="864097"/>
              </a:xfrm>
              <a:prstGeom prst="rect">
                <a:avLst/>
              </a:prstGeom>
            </p:spPr>
          </p:pic>
          <p:pic>
            <p:nvPicPr>
              <p:cNvPr id="24" name="Picture 2" descr="http://sofia2.com/img/logo_sofia2.png">
                <a:extLst>
                  <a:ext uri="{FF2B5EF4-FFF2-40B4-BE49-F238E27FC236}">
                    <a16:creationId xmlns:a16="http://schemas.microsoft.com/office/drawing/2014/main" id="{3FD8F138-8308-4F05-A7C2-8BC63CE591F8}"/>
                  </a:ext>
                </a:extLst>
              </p:cNvPr>
              <p:cNvPicPr>
                <a:picLocks noChangeAspect="1" noChangeArrowheads="1"/>
              </p:cNvPicPr>
              <p:nvPr/>
            </p:nvPicPr>
            <p:blipFill>
              <a:blip r:embed="rId12" cstate="email"/>
              <a:srcRect/>
              <a:stretch>
                <a:fillRect/>
              </a:stretch>
            </p:blipFill>
            <p:spPr bwMode="auto">
              <a:xfrm>
                <a:off x="400110" y="5515298"/>
                <a:ext cx="693831" cy="294878"/>
              </a:xfrm>
              <a:prstGeom prst="rect">
                <a:avLst/>
              </a:prstGeom>
              <a:noFill/>
            </p:spPr>
          </p:pic>
        </p:grpSp>
        <p:sp>
          <p:nvSpPr>
            <p:cNvPr id="26" name="41 Más">
              <a:extLst>
                <a:ext uri="{FF2B5EF4-FFF2-40B4-BE49-F238E27FC236}">
                  <a16:creationId xmlns:a16="http://schemas.microsoft.com/office/drawing/2014/main" id="{C6FCBBB5-8E80-4EE8-9C8C-B381EA767CB1}"/>
                </a:ext>
              </a:extLst>
            </p:cNvPr>
            <p:cNvSpPr/>
            <p:nvPr/>
          </p:nvSpPr>
          <p:spPr bwMode="auto">
            <a:xfrm>
              <a:off x="2647553" y="4173298"/>
              <a:ext cx="388189" cy="365174"/>
            </a:xfrm>
            <a:prstGeom prst="mathPlus">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7" name="45 Rectángulo redondeado">
              <a:extLst>
                <a:ext uri="{FF2B5EF4-FFF2-40B4-BE49-F238E27FC236}">
                  <a16:creationId xmlns:a16="http://schemas.microsoft.com/office/drawing/2014/main" id="{49A3B9CA-0E0F-4CE0-9D5C-26FA2AB2266E}"/>
                </a:ext>
              </a:extLst>
            </p:cNvPr>
            <p:cNvSpPr/>
            <p:nvPr/>
          </p:nvSpPr>
          <p:spPr bwMode="auto">
            <a:xfrm>
              <a:off x="2134091" y="3429001"/>
              <a:ext cx="2068022" cy="2533650"/>
            </a:xfrm>
            <a:prstGeom prst="roundRect">
              <a:avLst>
                <a:gd name="adj" fmla="val 8051"/>
              </a:avLst>
            </a:prstGeom>
            <a:solidFill>
              <a:schemeClr val="accent1"/>
            </a:solidFill>
            <a:ln w="9525" cap="flat" cmpd="sng" algn="ctr">
              <a:noFill/>
              <a:prstDash val="solid"/>
              <a:round/>
              <a:headEnd type="none" w="med" len="med"/>
              <a:tailEnd type="none" w="med" len="med"/>
            </a:ln>
            <a:effectLst/>
          </p:spPr>
          <p:txBody>
            <a:bodyPr vert="horz" wrap="square" lIns="144000" tIns="45720" rIns="36000" bIns="45720" numCol="1" rtlCol="0" anchor="ctr" anchorCtr="0" compatLnSpc="1">
              <a:prstTxWarp prst="textNoShape">
                <a:avLst/>
              </a:prstTxWarp>
            </a:bodyPr>
            <a:lstStyle/>
            <a:p>
              <a:pPr marL="171450" indent="-171450">
                <a:buFont typeface="Wingdings" panose="05000000000000000000" pitchFamily="2" charset="2"/>
                <a:buChar char="Ø"/>
              </a:pPr>
              <a:r>
                <a:rPr lang="en-GB" sz="1200" dirty="0">
                  <a:solidFill>
                    <a:schemeClr val="bg1"/>
                  </a:solidFill>
                  <a:latin typeface="+mj-lt"/>
                </a:rPr>
                <a:t>An Action Event represents those events performed by players, whereas Start/End events are events that stop time not performed by players. </a:t>
              </a:r>
            </a:p>
            <a:p>
              <a:pPr marL="171450" indent="-171450">
                <a:buFont typeface="Wingdings" panose="05000000000000000000" pitchFamily="2" charset="2"/>
                <a:buChar char="Ø"/>
              </a:pPr>
              <a:r>
                <a:rPr lang="en-GB" sz="1200" dirty="0">
                  <a:solidFill>
                    <a:schemeClr val="bg1"/>
                  </a:solidFill>
                  <a:latin typeface="+mj-lt"/>
                </a:rPr>
                <a:t>Time-series Datasets: each time event is continuous of another time event. </a:t>
              </a:r>
            </a:p>
            <a:p>
              <a:pPr marL="171450" indent="-171450">
                <a:buFont typeface="Wingdings" panose="05000000000000000000" pitchFamily="2" charset="2"/>
                <a:buChar char="Ø"/>
              </a:pPr>
              <a:r>
                <a:rPr lang="en-GB" sz="1200" dirty="0">
                  <a:solidFill>
                    <a:schemeClr val="bg1"/>
                  </a:solidFill>
                  <a:latin typeface="+mj-lt"/>
                </a:rPr>
                <a:t>Each event has an action associated </a:t>
              </a:r>
            </a:p>
            <a:p>
              <a:pPr marL="265113" indent="-171450">
                <a:buFont typeface="Arial" panose="020B0604020202020204" pitchFamily="34" charset="0"/>
                <a:buChar char="•"/>
              </a:pPr>
              <a:r>
                <a:rPr lang="en-GB" sz="1200" dirty="0">
                  <a:solidFill>
                    <a:schemeClr val="bg1"/>
                  </a:solidFill>
                  <a:latin typeface="+mj-lt"/>
                  <a:ea typeface="ＭＳ Ｐゴシック" charset="-128"/>
                </a:rPr>
                <a:t>Zone (Home, Neutral, Away) </a:t>
              </a:r>
            </a:p>
            <a:p>
              <a:pPr marL="265113" indent="-171450">
                <a:buFont typeface="Arial" panose="020B0604020202020204" pitchFamily="34" charset="0"/>
                <a:buChar char="•"/>
              </a:pPr>
              <a:r>
                <a:rPr lang="en-GB" sz="1200" dirty="0">
                  <a:solidFill>
                    <a:schemeClr val="bg1"/>
                  </a:solidFill>
                  <a:latin typeface="+mj-lt"/>
                  <a:ea typeface="ＭＳ Ｐゴシック" charset="-128"/>
                </a:rPr>
                <a:t>Which team performs that event (Home or Away team).</a:t>
              </a:r>
              <a:endParaRPr kumimoji="0" lang="es-ES" sz="1200" b="0" i="0" u="none" strike="noStrike" cap="none" normalizeH="0" baseline="0" dirty="0">
                <a:ln>
                  <a:noFill/>
                </a:ln>
                <a:solidFill>
                  <a:schemeClr val="bg1"/>
                </a:solidFill>
                <a:effectLst/>
                <a:latin typeface="+mj-lt"/>
                <a:ea typeface="ＭＳ Ｐゴシック" charset="-128"/>
                <a:cs typeface="ＭＳ Ｐゴシック" charset="-128"/>
              </a:endParaRPr>
            </a:p>
          </p:txBody>
        </p:sp>
        <p:pic>
          <p:nvPicPr>
            <p:cNvPr id="107644" name="Picture 124" descr="Resultat d'imatges de NHL">
              <a:extLst>
                <a:ext uri="{FF2B5EF4-FFF2-40B4-BE49-F238E27FC236}">
                  <a16:creationId xmlns:a16="http://schemas.microsoft.com/office/drawing/2014/main" id="{059057DB-33E9-4B36-9D50-1FE2938AC35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1328" y="2628455"/>
              <a:ext cx="1176595" cy="1349321"/>
            </a:xfrm>
            <a:prstGeom prst="rect">
              <a:avLst/>
            </a:prstGeom>
            <a:noFill/>
            <a:extLst>
              <a:ext uri="{909E8E84-426E-40DD-AFC4-6F175D3DCCD1}">
                <a14:hiddenFill xmlns:a14="http://schemas.microsoft.com/office/drawing/2010/main">
                  <a:solidFill>
                    <a:srgbClr val="FFFFFF"/>
                  </a:solidFill>
                </a14:hiddenFill>
              </a:ext>
            </a:extLst>
          </p:spPr>
        </p:pic>
        <p:pic>
          <p:nvPicPr>
            <p:cNvPr id="107651" name="Picture 131" descr="Resultat d'imatges de NHL">
              <a:extLst>
                <a:ext uri="{FF2B5EF4-FFF2-40B4-BE49-F238E27FC236}">
                  <a16:creationId xmlns:a16="http://schemas.microsoft.com/office/drawing/2014/main" id="{0348D3DD-90AE-4794-AAD7-D51CEFFAABF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8137" y="4031884"/>
              <a:ext cx="2012523" cy="1828412"/>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Imagen 28">
            <a:extLst>
              <a:ext uri="{FF2B5EF4-FFF2-40B4-BE49-F238E27FC236}">
                <a16:creationId xmlns:a16="http://schemas.microsoft.com/office/drawing/2014/main" id="{75B4EF67-A3A4-417D-903B-8C82C05A4C6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95630" y="4674766"/>
            <a:ext cx="3322341" cy="1240341"/>
          </a:xfrm>
          <a:prstGeom prst="rect">
            <a:avLst/>
          </a:prstGeom>
        </p:spPr>
      </p:pic>
      <p:sp>
        <p:nvSpPr>
          <p:cNvPr id="39" name="AutoShape 16">
            <a:extLst>
              <a:ext uri="{FF2B5EF4-FFF2-40B4-BE49-F238E27FC236}">
                <a16:creationId xmlns:a16="http://schemas.microsoft.com/office/drawing/2014/main" id="{0ADCE0DA-BBDB-4C51-B7DB-32325A1CCB63}"/>
              </a:ext>
            </a:extLst>
          </p:cNvPr>
          <p:cNvSpPr>
            <a:spLocks noChangeArrowheads="1"/>
          </p:cNvSpPr>
          <p:nvPr/>
        </p:nvSpPr>
        <p:spPr bwMode="gray">
          <a:xfrm>
            <a:off x="5473678" y="1698690"/>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0" name="AutoShape 16">
            <a:extLst>
              <a:ext uri="{FF2B5EF4-FFF2-40B4-BE49-F238E27FC236}">
                <a16:creationId xmlns:a16="http://schemas.microsoft.com/office/drawing/2014/main" id="{60C73A7A-2957-4CE5-9040-2062E4EC6CCC}"/>
              </a:ext>
            </a:extLst>
          </p:cNvPr>
          <p:cNvSpPr>
            <a:spLocks noChangeArrowheads="1"/>
          </p:cNvSpPr>
          <p:nvPr/>
        </p:nvSpPr>
        <p:spPr bwMode="gray">
          <a:xfrm>
            <a:off x="5473678" y="3395858"/>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sp>
        <p:nvSpPr>
          <p:cNvPr id="41" name="AutoShape 16">
            <a:extLst>
              <a:ext uri="{FF2B5EF4-FFF2-40B4-BE49-F238E27FC236}">
                <a16:creationId xmlns:a16="http://schemas.microsoft.com/office/drawing/2014/main" id="{AB6385EE-062E-40A0-B68E-F6437D99FBEA}"/>
              </a:ext>
            </a:extLst>
          </p:cNvPr>
          <p:cNvSpPr>
            <a:spLocks noChangeArrowheads="1"/>
          </p:cNvSpPr>
          <p:nvPr/>
        </p:nvSpPr>
        <p:spPr bwMode="gray">
          <a:xfrm>
            <a:off x="5473678" y="4891545"/>
            <a:ext cx="200141" cy="806781"/>
          </a:xfrm>
          <a:prstGeom prst="homePlate">
            <a:avLst>
              <a:gd name="adj" fmla="val 100000"/>
            </a:avLst>
          </a:prstGeom>
          <a:solidFill>
            <a:schemeClr val="accent1">
              <a:lumMod val="50000"/>
            </a:schemeClr>
          </a:solidFill>
          <a:ln w="9525" algn="ctr">
            <a:noFill/>
            <a:miter lim="800000"/>
            <a:headEnd/>
            <a:tailEnd/>
          </a:ln>
        </p:spPr>
        <p:txBody>
          <a:bodyPr rot="10800000" vert="eaVert"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s-ES" sz="1000" b="0" i="1" kern="0" dirty="0">
              <a:solidFill>
                <a:prstClr val="white"/>
              </a:solidFill>
              <a:latin typeface="Arial"/>
              <a:ea typeface="+mn-ea"/>
            </a:endParaRPr>
          </a:p>
        </p:txBody>
      </p:sp>
      <p:grpSp>
        <p:nvGrpSpPr>
          <p:cNvPr id="42" name="71 Grupo">
            <a:extLst>
              <a:ext uri="{FF2B5EF4-FFF2-40B4-BE49-F238E27FC236}">
                <a16:creationId xmlns:a16="http://schemas.microsoft.com/office/drawing/2014/main" id="{AADAE766-BBA8-443F-B84A-E45F1FD53B77}"/>
              </a:ext>
            </a:extLst>
          </p:cNvPr>
          <p:cNvGrpSpPr/>
          <p:nvPr/>
        </p:nvGrpSpPr>
        <p:grpSpPr>
          <a:xfrm rot="1992890">
            <a:off x="296901" y="2796487"/>
            <a:ext cx="8896344" cy="1737642"/>
            <a:chOff x="7473280" y="765336"/>
            <a:chExt cx="1729678" cy="557775"/>
          </a:xfrm>
        </p:grpSpPr>
        <p:sp>
          <p:nvSpPr>
            <p:cNvPr id="43" name="Text Box 11">
              <a:extLst>
                <a:ext uri="{FF2B5EF4-FFF2-40B4-BE49-F238E27FC236}">
                  <a16:creationId xmlns:a16="http://schemas.microsoft.com/office/drawing/2014/main" id="{EDFED57C-8C43-4470-B05A-F2E01541DDB8}"/>
                </a:ext>
              </a:extLst>
            </p:cNvPr>
            <p:cNvSpPr txBox="1">
              <a:spLocks noChangeArrowheads="1"/>
            </p:cNvSpPr>
            <p:nvPr/>
          </p:nvSpPr>
          <p:spPr bwMode="auto">
            <a:xfrm>
              <a:off x="7473280" y="791172"/>
              <a:ext cx="1729678" cy="483437"/>
            </a:xfrm>
            <a:prstGeom prst="rect">
              <a:avLst/>
            </a:prstGeom>
            <a:solidFill>
              <a:schemeClr val="bg1"/>
            </a:solidFill>
            <a:ln w="9525">
              <a:noFill/>
              <a:miter lim="800000"/>
              <a:headEnd/>
              <a:tailEnd/>
            </a:ln>
            <a:effectLst/>
          </p:spPr>
          <p:txBody>
            <a:bodyPr lIns="0" tIns="0" rIns="0" bIns="0" anchor="ctr"/>
            <a:lstStyle/>
            <a:p>
              <a:pPr algn="ctr"/>
              <a:r>
                <a:rPr lang="en-US" sz="2800" b="1" dirty="0">
                  <a:solidFill>
                    <a:srgbClr val="FF0000"/>
                  </a:solidFill>
                </a:rPr>
                <a:t>MAYBE ALSO USING THE LINKÖPING DATASET. HOWEVER, IT IS ONLY ONE SEASON, VARIABLES ARE DIFFERENT, AND ONLY LINKÖPING MATCHES</a:t>
              </a:r>
            </a:p>
          </p:txBody>
        </p:sp>
        <p:sp>
          <p:nvSpPr>
            <p:cNvPr id="44" name="Line 13">
              <a:extLst>
                <a:ext uri="{FF2B5EF4-FFF2-40B4-BE49-F238E27FC236}">
                  <a16:creationId xmlns:a16="http://schemas.microsoft.com/office/drawing/2014/main" id="{79CC8DE2-E2BC-46E8-877A-030A44553E91}"/>
                </a:ext>
              </a:extLst>
            </p:cNvPr>
            <p:cNvSpPr>
              <a:spLocks noChangeShapeType="1"/>
            </p:cNvSpPr>
            <p:nvPr/>
          </p:nvSpPr>
          <p:spPr bwMode="auto">
            <a:xfrm>
              <a:off x="7473280" y="765336"/>
              <a:ext cx="1708569" cy="0"/>
            </a:xfrm>
            <a:prstGeom prst="line">
              <a:avLst/>
            </a:prstGeom>
            <a:solidFill>
              <a:schemeClr val="bg1"/>
            </a:solidFill>
            <a:ln w="12700">
              <a:solidFill>
                <a:srgbClr val="FF0000"/>
              </a:solidFill>
              <a:round/>
              <a:headEnd/>
              <a:tailEnd/>
            </a:ln>
            <a:effectLst/>
          </p:spPr>
          <p:txBody>
            <a:bodyPr lIns="0" tIns="0" rIns="0" bIns="0" anchor="ctr"/>
            <a:lstStyle/>
            <a:p>
              <a:endParaRPr lang="en-PH" sz="4000">
                <a:solidFill>
                  <a:srgbClr val="FF0000"/>
                </a:solidFill>
              </a:endParaRPr>
            </a:p>
          </p:txBody>
        </p:sp>
        <p:sp>
          <p:nvSpPr>
            <p:cNvPr id="45" name="Line 14">
              <a:extLst>
                <a:ext uri="{FF2B5EF4-FFF2-40B4-BE49-F238E27FC236}">
                  <a16:creationId xmlns:a16="http://schemas.microsoft.com/office/drawing/2014/main" id="{1D280F01-E10C-4464-82AB-6F3F019885B7}"/>
                </a:ext>
              </a:extLst>
            </p:cNvPr>
            <p:cNvSpPr>
              <a:spLocks noChangeShapeType="1"/>
            </p:cNvSpPr>
            <p:nvPr/>
          </p:nvSpPr>
          <p:spPr bwMode="auto">
            <a:xfrm>
              <a:off x="7473280" y="1323111"/>
              <a:ext cx="1710118" cy="0"/>
            </a:xfrm>
            <a:prstGeom prst="line">
              <a:avLst/>
            </a:prstGeom>
            <a:solidFill>
              <a:schemeClr val="bg1"/>
            </a:solidFill>
            <a:ln w="12700">
              <a:solidFill>
                <a:srgbClr val="FF0000"/>
              </a:solidFill>
              <a:round/>
              <a:headEnd/>
              <a:tailEnd/>
            </a:ln>
            <a:effectLst/>
          </p:spPr>
          <p:txBody>
            <a:bodyPr lIns="0" tIns="0" rIns="0" bIns="0" anchor="ctr"/>
            <a:lstStyle/>
            <a:p>
              <a:endParaRPr lang="en-PH" sz="4000">
                <a:solidFill>
                  <a:srgbClr val="FF0000"/>
                </a:solidFill>
              </a:endParaRPr>
            </a:p>
          </p:txBody>
        </p:sp>
      </p:grpSp>
    </p:spTree>
    <p:extLst>
      <p:ext uri="{BB962C8B-B14F-4D97-AF65-F5344CB8AC3E}">
        <p14:creationId xmlns:p14="http://schemas.microsoft.com/office/powerpoint/2010/main" val="1144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0 Marcador de texto"/>
          <p:cNvSpPr txBox="1">
            <a:spLocks/>
          </p:cNvSpPr>
          <p:nvPr/>
        </p:nvSpPr>
        <p:spPr>
          <a:xfrm>
            <a:off x="4904344" y="2924944"/>
            <a:ext cx="3921667" cy="2446824"/>
          </a:xfrm>
          <a:prstGeom prst="rect">
            <a:avLst/>
          </a:prstGeom>
        </p:spPr>
        <p:txBody>
          <a:bodyPr vert="horz" wrap="square" lIns="91440" tIns="45720" rIns="91440" bIns="45720" rtlCol="0">
            <a:spAutoFit/>
          </a:bodyPr>
          <a:lstStyle/>
          <a:p>
            <a:pPr eaLnBrk="0" fontAlgn="base" hangingPunct="0">
              <a:spcBef>
                <a:spcPts val="1800"/>
              </a:spcBef>
              <a:spcAft>
                <a:spcPct val="0"/>
              </a:spcAft>
              <a:defRPr/>
            </a:pPr>
            <a:r>
              <a:rPr lang="en-CA" sz="1400" b="1" dirty="0">
                <a:solidFill>
                  <a:srgbClr val="5A5A5A"/>
                </a:solidFill>
                <a:latin typeface="Arial"/>
                <a:ea typeface="ＭＳ Ｐゴシック" pitchFamily="34" charset="-128"/>
              </a:rPr>
              <a:t>Introduction to the Hockey Project</a:t>
            </a:r>
          </a:p>
          <a:p>
            <a:pPr eaLnBrk="0" fontAlgn="base" hangingPunct="0">
              <a:spcBef>
                <a:spcPts val="1800"/>
              </a:spcBef>
              <a:spcAft>
                <a:spcPct val="0"/>
              </a:spcAft>
              <a:defRPr/>
            </a:pPr>
            <a:r>
              <a:rPr lang="en-CA" sz="1400" b="1" dirty="0">
                <a:solidFill>
                  <a:srgbClr val="00B0CA"/>
                </a:solidFill>
                <a:ea typeface="ＭＳ Ｐゴシック" pitchFamily="34" charset="-128"/>
              </a:rPr>
              <a:t>Master thesis Project</a:t>
            </a:r>
          </a:p>
          <a:p>
            <a:pPr eaLnBrk="0" fontAlgn="base" hangingPunct="0">
              <a:spcBef>
                <a:spcPts val="1800"/>
              </a:spcBef>
              <a:spcAft>
                <a:spcPct val="0"/>
              </a:spcAft>
              <a:defRPr/>
            </a:pPr>
            <a:r>
              <a:rPr lang="en-CA" sz="1200" b="1" dirty="0">
                <a:solidFill>
                  <a:srgbClr val="5A5A5A"/>
                </a:solidFill>
                <a:ea typeface="ＭＳ Ｐゴシック" pitchFamily="34" charset="-128"/>
              </a:rPr>
              <a:t>      Objective</a:t>
            </a:r>
          </a:p>
          <a:p>
            <a:pPr eaLnBrk="0" fontAlgn="base" hangingPunct="0">
              <a:spcBef>
                <a:spcPts val="1800"/>
              </a:spcBef>
              <a:spcAft>
                <a:spcPct val="0"/>
              </a:spcAft>
              <a:defRPr/>
            </a:pPr>
            <a:r>
              <a:rPr lang="en-CA" sz="1200" b="1" dirty="0">
                <a:solidFill>
                  <a:srgbClr val="5A5A5A"/>
                </a:solidFill>
                <a:ea typeface="ＭＳ Ｐゴシック" pitchFamily="34" charset="-128"/>
              </a:rPr>
              <a:t>      Data</a:t>
            </a:r>
          </a:p>
          <a:p>
            <a:pPr marL="271463" eaLnBrk="0" fontAlgn="base" hangingPunct="0">
              <a:spcBef>
                <a:spcPts val="1800"/>
              </a:spcBef>
              <a:spcAft>
                <a:spcPct val="0"/>
              </a:spcAft>
              <a:defRPr/>
            </a:pPr>
            <a:r>
              <a:rPr lang="en-CA" sz="1200" b="1" dirty="0">
                <a:solidFill>
                  <a:srgbClr val="00B0CA"/>
                </a:solidFill>
                <a:ea typeface="ＭＳ Ｐゴシック" pitchFamily="34" charset="-128"/>
              </a:rPr>
              <a:t>Methodology</a:t>
            </a:r>
          </a:p>
          <a:p>
            <a:pPr marL="271463" eaLnBrk="0" fontAlgn="base" hangingPunct="0">
              <a:spcBef>
                <a:spcPts val="1800"/>
              </a:spcBef>
              <a:spcAft>
                <a:spcPct val="0"/>
              </a:spcAft>
              <a:defRPr/>
            </a:pPr>
            <a:r>
              <a:rPr lang="en-CA" sz="1200" b="1" dirty="0">
                <a:solidFill>
                  <a:srgbClr val="5A5A5A"/>
                </a:solidFill>
                <a:ea typeface="ＭＳ Ｐゴシック" pitchFamily="34" charset="-128"/>
              </a:rPr>
              <a:t>Project Questions</a:t>
            </a:r>
          </a:p>
        </p:txBody>
      </p:sp>
      <p:pic>
        <p:nvPicPr>
          <p:cNvPr id="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48" y="6309320"/>
            <a:ext cx="900000" cy="504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3 Conector recto"/>
          <p:cNvCxnSpPr>
            <a:cxnSpLocks/>
          </p:cNvCxnSpPr>
          <p:nvPr/>
        </p:nvCxnSpPr>
        <p:spPr>
          <a:xfrm>
            <a:off x="4735426" y="2924944"/>
            <a:ext cx="0" cy="2446824"/>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auto">
          <a:xfrm>
            <a:off x="6516216" y="6597352"/>
            <a:ext cx="2232248" cy="18268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ca-ES" sz="1050" b="1" dirty="0">
                <a:solidFill>
                  <a:schemeClr val="tx1"/>
                </a:solidFill>
                <a:latin typeface="Arial" charset="0"/>
                <a:ea typeface="ＭＳ Ｐゴシック" charset="-128"/>
                <a:cs typeface="ＭＳ Ｐゴシック" charset="-128"/>
              </a:rPr>
              <a:t>MDP </a:t>
            </a:r>
            <a:r>
              <a:rPr lang="ca-ES" sz="1050" b="1" dirty="0" err="1">
                <a:solidFill>
                  <a:schemeClr val="tx1"/>
                </a:solidFill>
                <a:latin typeface="Arial" charset="0"/>
                <a:ea typeface="ＭＳ Ｐゴシック" charset="-128"/>
                <a:cs typeface="ＭＳ Ｐゴシック" charset="-128"/>
              </a:rPr>
              <a:t>Analysis</a:t>
            </a:r>
            <a:endParaRPr lang="ca-ES" sz="1050" b="1" dirty="0">
              <a:solidFill>
                <a:schemeClr val="tx1"/>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293043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8xgAjX6QRUiG2XKdcOsh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INDRApresentacion">
  <a:themeElements>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fontScheme name="INDRApresentacion">
      <a:majorFont>
        <a:latin typeface="Arial"/>
        <a:ea typeface="ＭＳ Ｐゴシック"/>
        <a:cs typeface="ＭＳ Ｐゴシック"/>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1" i="0" u="none" strike="noStrike" cap="none" normalizeH="0" baseline="0">
            <a:ln>
              <a:noFill/>
            </a:ln>
            <a:solidFill>
              <a:schemeClr val="tx1"/>
            </a:solidFill>
            <a:effectLst/>
            <a:latin typeface="Arial" charset="0"/>
            <a:ea typeface="ＭＳ Ｐゴシック" charset="-128"/>
            <a:cs typeface="ＭＳ Ｐゴシック"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a:spPr>
      <a:bodyPr vert="horz" wrap="square" lIns="91440" tIns="45720" rIns="91440" bIns="45720" numCol="1" anchor="t" anchorCtr="0" compatLnSpc="1">
        <a:prstTxWarp prst="textNoShape">
          <a:avLst/>
        </a:prstTxWarp>
      </a:bodyPr>
      <a:lstStyle>
        <a:defPPr>
          <a:defRPr dirty="0" smtClean="0"/>
        </a:defPPr>
      </a:lstStyle>
    </a:txDef>
  </a:objectDefaults>
  <a:extraClrSchemeLst>
    <a:extraClrScheme>
      <a:clrScheme name="INDRApresentacion 1">
        <a:dk1>
          <a:srgbClr val="000000"/>
        </a:dk1>
        <a:lt1>
          <a:srgbClr val="FFFFFF"/>
        </a:lt1>
        <a:dk2>
          <a:srgbClr val="5A5A5A"/>
        </a:dk2>
        <a:lt2>
          <a:srgbClr val="B4B4B4"/>
        </a:lt2>
        <a:accent1>
          <a:srgbClr val="00B0CA"/>
        </a:accent1>
        <a:accent2>
          <a:srgbClr val="40DAFF"/>
        </a:accent2>
        <a:accent3>
          <a:srgbClr val="FFFFFF"/>
        </a:accent3>
        <a:accent4>
          <a:srgbClr val="000000"/>
        </a:accent4>
        <a:accent5>
          <a:srgbClr val="AAD4E1"/>
        </a:accent5>
        <a:accent6>
          <a:srgbClr val="39C5E7"/>
        </a:accent6>
        <a:hlink>
          <a:srgbClr val="7FE6FF"/>
        </a:hlink>
        <a:folHlink>
          <a:srgbClr val="BFF3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14490</TotalTime>
  <Words>2146</Words>
  <Application>Microsoft Office PowerPoint</Application>
  <PresentationFormat>Presentación en pantalla (4:3)</PresentationFormat>
  <Paragraphs>286</Paragraphs>
  <Slides>15</Slides>
  <Notes>8</Notes>
  <HiddenSlides>0</HiddenSlides>
  <MMClips>0</MMClips>
  <ScaleCrop>false</ScaleCrop>
  <HeadingPairs>
    <vt:vector size="8" baseType="variant">
      <vt:variant>
        <vt:lpstr>Fuentes usadas</vt:lpstr>
      </vt:variant>
      <vt:variant>
        <vt:i4>9</vt:i4>
      </vt:variant>
      <vt:variant>
        <vt:lpstr>Tema</vt:lpstr>
      </vt:variant>
      <vt:variant>
        <vt:i4>5</vt:i4>
      </vt:variant>
      <vt:variant>
        <vt:lpstr>Servidores OLE incrustados</vt:lpstr>
      </vt:variant>
      <vt:variant>
        <vt:i4>1</vt:i4>
      </vt:variant>
      <vt:variant>
        <vt:lpstr>Títulos de diapositiva</vt:lpstr>
      </vt:variant>
      <vt:variant>
        <vt:i4>15</vt:i4>
      </vt:variant>
    </vt:vector>
  </HeadingPairs>
  <TitlesOfParts>
    <vt:vector size="30" baseType="lpstr">
      <vt:lpstr>ＭＳ Ｐゴシック</vt:lpstr>
      <vt:lpstr>Arial</vt:lpstr>
      <vt:lpstr>Calibri</vt:lpstr>
      <vt:lpstr>Gill Sans</vt:lpstr>
      <vt:lpstr>Swis721 BT</vt:lpstr>
      <vt:lpstr>Trebuchet MS</vt:lpstr>
      <vt:lpstr>Wingdings</vt:lpstr>
      <vt:lpstr>ヒラギノ角ゴ Pro W3</vt:lpstr>
      <vt:lpstr>ヒラギノ角ゴ ProN W3</vt:lpstr>
      <vt:lpstr>Office Theme</vt:lpstr>
      <vt:lpstr>INDRApresentacion</vt:lpstr>
      <vt:lpstr>2_INDRApresentacion</vt:lpstr>
      <vt:lpstr>1_INDRApresentacion</vt:lpstr>
      <vt:lpstr>3_INDRApresentacion</vt:lpstr>
      <vt:lpstr>think-cell Slide</vt:lpstr>
      <vt:lpstr>THE CREATION OF A VALUATION HOCKEY METRIC USING MARKOV DECISION PROCESSES</vt:lpstr>
      <vt:lpstr>Presentación de PowerPoint</vt:lpstr>
      <vt:lpstr>THE MAIN OBJECTIVE OF ICE HOCKEY IS TO SCORE MORE GOALS THAN YOUR OPPONENT ON AN ICE RINK</vt:lpstr>
      <vt:lpstr>IT IS CRUCIAL FOR ICE HOCKEY TEAMS TO UNDERSTAND GAME DYNAMICS TO IMPROVE THEIR PLAYING PERFORMANCE</vt:lpstr>
      <vt:lpstr>Presentación de PowerPoint</vt:lpstr>
      <vt:lpstr>THE OBJECTIVE OF THE THESIS IS BEING ABLE TO EVALUATE PLAYERS THROUGH TIME TO HIRE/FIRE/MAINTAIN THEM</vt:lpstr>
      <vt:lpstr>Presentación de PowerPoint</vt:lpstr>
      <vt:lpstr>THE DATA USED IS A NHL RELATIONAL DATASET  CONTAINING COMPLETE 2007-2014 SEASONS</vt:lpstr>
      <vt:lpstr>Presentación de PowerPoint</vt:lpstr>
      <vt:lpstr>THE METHODOLOGY AND SCOPE OF THE PROJECT CONTAINS PART FROM [ROUTLEY,2015] STUDY AND A NEW PART</vt:lpstr>
      <vt:lpstr>Presentación de PowerPoint</vt:lpstr>
      <vt:lpstr>THE AIM OF THE PROJECT IS TO CREATE A TIME VALUATION  MEASURE FOR TEAMS TO SEE POTENTIAL HIRINGS/ FIRINGS</vt:lpstr>
      <vt:lpstr>Presentación de PowerPoint</vt:lpstr>
      <vt:lpstr>THERE EXIST DIFFERENT MARKOV MODELS FOR DIFFERENT APPROACHES AND OBJECTIVES</vt:lpstr>
      <vt:lpstr>AN AD-TREE IS USED TO SUMMARIZE RELATIONS OF EVENTS THAT HAPPEN SEQUENTIALLY IN A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N</dc:creator>
  <cp:lastModifiedBy>Carles</cp:lastModifiedBy>
  <cp:revision>741</cp:revision>
  <cp:lastPrinted>2018-02-07T10:12:31Z</cp:lastPrinted>
  <dcterms:created xsi:type="dcterms:W3CDTF">2017-04-24T11:57:25Z</dcterms:created>
  <dcterms:modified xsi:type="dcterms:W3CDTF">2018-09-07T17:35:57Z</dcterms:modified>
</cp:coreProperties>
</file>