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0" r:id="rId3"/>
    <p:sldMasterId id="2147483700" r:id="rId4"/>
  </p:sldMasterIdLst>
  <p:notesMasterIdLst>
    <p:notesMasterId r:id="rId28"/>
  </p:notesMasterIdLst>
  <p:sldIdLst>
    <p:sldId id="452" r:id="rId5"/>
    <p:sldId id="484" r:id="rId6"/>
    <p:sldId id="455" r:id="rId7"/>
    <p:sldId id="456" r:id="rId8"/>
    <p:sldId id="458" r:id="rId9"/>
    <p:sldId id="482" r:id="rId10"/>
    <p:sldId id="460" r:id="rId11"/>
    <p:sldId id="461" r:id="rId12"/>
    <p:sldId id="462" r:id="rId13"/>
    <p:sldId id="485" r:id="rId14"/>
    <p:sldId id="464" r:id="rId15"/>
    <p:sldId id="466" r:id="rId16"/>
    <p:sldId id="467" r:id="rId17"/>
    <p:sldId id="473" r:id="rId18"/>
    <p:sldId id="475" r:id="rId19"/>
    <p:sldId id="479" r:id="rId20"/>
    <p:sldId id="481" r:id="rId21"/>
    <p:sldId id="469" r:id="rId22"/>
    <p:sldId id="474" r:id="rId23"/>
    <p:sldId id="476" r:id="rId24"/>
    <p:sldId id="477" r:id="rId25"/>
    <p:sldId id="480" r:id="rId26"/>
    <p:sldId id="486" r:id="rId27"/>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initials="C" lastIdx="1" clrIdx="0">
    <p:extLst>
      <p:ext uri="{19B8F6BF-5375-455C-9EA6-DF929625EA0E}">
        <p15:presenceInfo xmlns:p15="http://schemas.microsoft.com/office/powerpoint/2012/main" userId="C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66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82028" autoAdjust="0"/>
  </p:normalViewPr>
  <p:slideViewPr>
    <p:cSldViewPr>
      <p:cViewPr varScale="1">
        <p:scale>
          <a:sx n="59" d="100"/>
          <a:sy n="59" d="100"/>
        </p:scale>
        <p:origin x="165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BAD18-371A-4E23-A442-1F32905F4409}" type="datetimeFigureOut">
              <a:rPr lang="ca-ES" smtClean="0"/>
              <a:t>7/6/2017</a:t>
            </a:fld>
            <a:endParaRPr lang="ca-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23D66E-FBF9-41D0-A3F0-6369837E3BEB}" type="slidenum">
              <a:rPr lang="ca-ES" smtClean="0"/>
              <a:t>‹Nº›</a:t>
            </a:fld>
            <a:endParaRPr lang="ca-ES"/>
          </a:p>
        </p:txBody>
      </p:sp>
    </p:spTree>
    <p:extLst>
      <p:ext uri="{BB962C8B-B14F-4D97-AF65-F5344CB8AC3E}">
        <p14:creationId xmlns:p14="http://schemas.microsoft.com/office/powerpoint/2010/main" val="406243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Decision_making" TargetMode="External"/><Relationship Id="rId13" Type="http://schemas.openxmlformats.org/officeDocument/2006/relationships/hyperlink" Target="https://en.wikipedia.org/wiki/Information_cascade#cite_note-5" TargetMode="External"/><Relationship Id="rId3" Type="http://schemas.openxmlformats.org/officeDocument/2006/relationships/hyperlink" Target="https://en.wikipedia.org/wiki/Information" TargetMode="External"/><Relationship Id="rId7" Type="http://schemas.openxmlformats.org/officeDocument/2006/relationships/hyperlink" Target="https://en.wikipedia.org/wiki/Irrational" TargetMode="External"/><Relationship Id="rId12" Type="http://schemas.openxmlformats.org/officeDocument/2006/relationships/hyperlink" Target="https://en.wikipedia.org/wiki/Social_proof"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Information_cascade#cite_note-Bik-2" TargetMode="External"/><Relationship Id="rId11" Type="http://schemas.openxmlformats.org/officeDocument/2006/relationships/hyperlink" Target="https://en.wikipedia.org/wiki/Information_cascade#cite_note-Schiller-4" TargetMode="External"/><Relationship Id="rId5" Type="http://schemas.openxmlformats.org/officeDocument/2006/relationships/hyperlink" Target="https://en.wikipedia.org/wiki/Information_cascade#cite_note-Easley-1" TargetMode="External"/><Relationship Id="rId15" Type="http://schemas.openxmlformats.org/officeDocument/2006/relationships/hyperlink" Target="https://en.wikipedia.org/wiki/Information_cascade#cite_note-Lesk-6" TargetMode="External"/><Relationship Id="rId10" Type="http://schemas.openxmlformats.org/officeDocument/2006/relationships/hyperlink" Target="https://en.wikipedia.org/wiki/Rational_decision" TargetMode="External"/><Relationship Id="rId4" Type="http://schemas.openxmlformats.org/officeDocument/2006/relationships/hyperlink" Target="https://en.wikipedia.org/wiki/Inference" TargetMode="External"/><Relationship Id="rId9" Type="http://schemas.openxmlformats.org/officeDocument/2006/relationships/hyperlink" Target="https://en.wikipedia.org/wiki/Information_cascade#cite_note-3" TargetMode="External"/><Relationship Id="rId14" Type="http://schemas.openxmlformats.org/officeDocument/2006/relationships/hyperlink" Target="https://en.wikipedia.org/wiki/Social_influence"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Decision_making" TargetMode="External"/><Relationship Id="rId13" Type="http://schemas.openxmlformats.org/officeDocument/2006/relationships/hyperlink" Target="https://en.wikipedia.org/wiki/Information_cascade#cite_note-5" TargetMode="External"/><Relationship Id="rId3" Type="http://schemas.openxmlformats.org/officeDocument/2006/relationships/hyperlink" Target="https://en.wikipedia.org/wiki/Information" TargetMode="External"/><Relationship Id="rId7" Type="http://schemas.openxmlformats.org/officeDocument/2006/relationships/hyperlink" Target="https://en.wikipedia.org/wiki/Irrational" TargetMode="External"/><Relationship Id="rId12" Type="http://schemas.openxmlformats.org/officeDocument/2006/relationships/hyperlink" Target="https://en.wikipedia.org/wiki/Social_proo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Information_cascade#cite_note-Bik-2" TargetMode="External"/><Relationship Id="rId11" Type="http://schemas.openxmlformats.org/officeDocument/2006/relationships/hyperlink" Target="https://en.wikipedia.org/wiki/Information_cascade#cite_note-Schiller-4" TargetMode="External"/><Relationship Id="rId5" Type="http://schemas.openxmlformats.org/officeDocument/2006/relationships/hyperlink" Target="https://en.wikipedia.org/wiki/Information_cascade#cite_note-Easley-1" TargetMode="External"/><Relationship Id="rId15" Type="http://schemas.openxmlformats.org/officeDocument/2006/relationships/hyperlink" Target="https://en.wikipedia.org/wiki/Information_cascade#cite_note-Lesk-6" TargetMode="External"/><Relationship Id="rId10" Type="http://schemas.openxmlformats.org/officeDocument/2006/relationships/hyperlink" Target="https://en.wikipedia.org/wiki/Rational_decision" TargetMode="External"/><Relationship Id="rId4" Type="http://schemas.openxmlformats.org/officeDocument/2006/relationships/hyperlink" Target="https://en.wikipedia.org/wiki/Inference" TargetMode="External"/><Relationship Id="rId9" Type="http://schemas.openxmlformats.org/officeDocument/2006/relationships/hyperlink" Target="https://en.wikipedia.org/wiki/Information_cascade#cite_note-3" TargetMode="External"/><Relationship Id="rId14" Type="http://schemas.openxmlformats.org/officeDocument/2006/relationships/hyperlink" Target="https://en.wikipedia.org/wiki/Social_influence"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Decision_making" TargetMode="External"/><Relationship Id="rId13" Type="http://schemas.openxmlformats.org/officeDocument/2006/relationships/hyperlink" Target="https://en.wikipedia.org/wiki/Information_cascade#cite_note-5" TargetMode="External"/><Relationship Id="rId3" Type="http://schemas.openxmlformats.org/officeDocument/2006/relationships/hyperlink" Target="https://en.wikipedia.org/wiki/Information" TargetMode="External"/><Relationship Id="rId7" Type="http://schemas.openxmlformats.org/officeDocument/2006/relationships/hyperlink" Target="https://en.wikipedia.org/wiki/Irrational" TargetMode="External"/><Relationship Id="rId12" Type="http://schemas.openxmlformats.org/officeDocument/2006/relationships/hyperlink" Target="https://en.wikipedia.org/wiki/Social_proof"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Information_cascade#cite_note-Bik-2" TargetMode="External"/><Relationship Id="rId11" Type="http://schemas.openxmlformats.org/officeDocument/2006/relationships/hyperlink" Target="https://en.wikipedia.org/wiki/Information_cascade#cite_note-Schiller-4" TargetMode="External"/><Relationship Id="rId5" Type="http://schemas.openxmlformats.org/officeDocument/2006/relationships/hyperlink" Target="https://en.wikipedia.org/wiki/Information_cascade#cite_note-Easley-1" TargetMode="External"/><Relationship Id="rId15" Type="http://schemas.openxmlformats.org/officeDocument/2006/relationships/hyperlink" Target="https://en.wikipedia.org/wiki/Information_cascade#cite_note-Lesk-6" TargetMode="External"/><Relationship Id="rId10" Type="http://schemas.openxmlformats.org/officeDocument/2006/relationships/hyperlink" Target="https://en.wikipedia.org/wiki/Rational_decision" TargetMode="External"/><Relationship Id="rId4" Type="http://schemas.openxmlformats.org/officeDocument/2006/relationships/hyperlink" Target="https://en.wikipedia.org/wiki/Inference" TargetMode="External"/><Relationship Id="rId9" Type="http://schemas.openxmlformats.org/officeDocument/2006/relationships/hyperlink" Target="https://en.wikipedia.org/wiki/Information_cascade#cite_note-3" TargetMode="External"/><Relationship Id="rId14" Type="http://schemas.openxmlformats.org/officeDocument/2006/relationships/hyperlink" Target="https://en.wikipedia.org/wiki/Social_influence"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Decision_making" TargetMode="External"/><Relationship Id="rId13" Type="http://schemas.openxmlformats.org/officeDocument/2006/relationships/hyperlink" Target="https://en.wikipedia.org/wiki/Information_cascade#cite_note-5" TargetMode="External"/><Relationship Id="rId3" Type="http://schemas.openxmlformats.org/officeDocument/2006/relationships/hyperlink" Target="https://en.wikipedia.org/wiki/Information" TargetMode="External"/><Relationship Id="rId7" Type="http://schemas.openxmlformats.org/officeDocument/2006/relationships/hyperlink" Target="https://en.wikipedia.org/wiki/Irrational" TargetMode="External"/><Relationship Id="rId12" Type="http://schemas.openxmlformats.org/officeDocument/2006/relationships/hyperlink" Target="https://en.wikipedia.org/wiki/Social_proof"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Information_cascade#cite_note-Bik-2" TargetMode="External"/><Relationship Id="rId11" Type="http://schemas.openxmlformats.org/officeDocument/2006/relationships/hyperlink" Target="https://en.wikipedia.org/wiki/Information_cascade#cite_note-Schiller-4" TargetMode="External"/><Relationship Id="rId5" Type="http://schemas.openxmlformats.org/officeDocument/2006/relationships/hyperlink" Target="https://en.wikipedia.org/wiki/Information_cascade#cite_note-Easley-1" TargetMode="External"/><Relationship Id="rId15" Type="http://schemas.openxmlformats.org/officeDocument/2006/relationships/hyperlink" Target="https://en.wikipedia.org/wiki/Information_cascade#cite_note-Lesk-6" TargetMode="External"/><Relationship Id="rId10" Type="http://schemas.openxmlformats.org/officeDocument/2006/relationships/hyperlink" Target="https://en.wikipedia.org/wiki/Rational_decision" TargetMode="External"/><Relationship Id="rId4" Type="http://schemas.openxmlformats.org/officeDocument/2006/relationships/hyperlink" Target="https://en.wikipedia.org/wiki/Inference" TargetMode="External"/><Relationship Id="rId9" Type="http://schemas.openxmlformats.org/officeDocument/2006/relationships/hyperlink" Target="https://en.wikipedia.org/wiki/Information_cascade#cite_note-3" TargetMode="External"/><Relationship Id="rId14" Type="http://schemas.openxmlformats.org/officeDocument/2006/relationships/hyperlink" Target="https://en.wikipedia.org/wiki/Social_influence"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Decision_making" TargetMode="External"/><Relationship Id="rId13" Type="http://schemas.openxmlformats.org/officeDocument/2006/relationships/hyperlink" Target="https://en.wikipedia.org/wiki/Information_cascade#cite_note-5" TargetMode="External"/><Relationship Id="rId3" Type="http://schemas.openxmlformats.org/officeDocument/2006/relationships/hyperlink" Target="https://en.wikipedia.org/wiki/Information" TargetMode="External"/><Relationship Id="rId7" Type="http://schemas.openxmlformats.org/officeDocument/2006/relationships/hyperlink" Target="https://en.wikipedia.org/wiki/Irrational" TargetMode="External"/><Relationship Id="rId12" Type="http://schemas.openxmlformats.org/officeDocument/2006/relationships/hyperlink" Target="https://en.wikipedia.org/wiki/Social_proof"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Information_cascade#cite_note-Bik-2" TargetMode="External"/><Relationship Id="rId11" Type="http://schemas.openxmlformats.org/officeDocument/2006/relationships/hyperlink" Target="https://en.wikipedia.org/wiki/Information_cascade#cite_note-Schiller-4" TargetMode="External"/><Relationship Id="rId5" Type="http://schemas.openxmlformats.org/officeDocument/2006/relationships/hyperlink" Target="https://en.wikipedia.org/wiki/Information_cascade#cite_note-Easley-1" TargetMode="External"/><Relationship Id="rId15" Type="http://schemas.openxmlformats.org/officeDocument/2006/relationships/hyperlink" Target="https://en.wikipedia.org/wiki/Information_cascade#cite_note-Lesk-6" TargetMode="External"/><Relationship Id="rId10" Type="http://schemas.openxmlformats.org/officeDocument/2006/relationships/hyperlink" Target="https://en.wikipedia.org/wiki/Rational_decision" TargetMode="External"/><Relationship Id="rId4" Type="http://schemas.openxmlformats.org/officeDocument/2006/relationships/hyperlink" Target="https://en.wikipedia.org/wiki/Inference" TargetMode="External"/><Relationship Id="rId9" Type="http://schemas.openxmlformats.org/officeDocument/2006/relationships/hyperlink" Target="https://en.wikipedia.org/wiki/Information_cascade#cite_note-3" TargetMode="External"/><Relationship Id="rId14" Type="http://schemas.openxmlformats.org/officeDocument/2006/relationships/hyperlink" Target="https://en.wikipedia.org/wiki/Social_influenc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Decision_making" TargetMode="External"/><Relationship Id="rId13" Type="http://schemas.openxmlformats.org/officeDocument/2006/relationships/hyperlink" Target="https://en.wikipedia.org/wiki/Information_cascade#cite_note-5" TargetMode="External"/><Relationship Id="rId3" Type="http://schemas.openxmlformats.org/officeDocument/2006/relationships/hyperlink" Target="https://en.wikipedia.org/wiki/Information" TargetMode="External"/><Relationship Id="rId7" Type="http://schemas.openxmlformats.org/officeDocument/2006/relationships/hyperlink" Target="https://en.wikipedia.org/wiki/Irrational" TargetMode="External"/><Relationship Id="rId12" Type="http://schemas.openxmlformats.org/officeDocument/2006/relationships/hyperlink" Target="https://en.wikipedia.org/wiki/Social_proof"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Information_cascade#cite_note-Bik-2" TargetMode="External"/><Relationship Id="rId11" Type="http://schemas.openxmlformats.org/officeDocument/2006/relationships/hyperlink" Target="https://en.wikipedia.org/wiki/Information_cascade#cite_note-Schiller-4" TargetMode="External"/><Relationship Id="rId5" Type="http://schemas.openxmlformats.org/officeDocument/2006/relationships/hyperlink" Target="https://en.wikipedia.org/wiki/Information_cascade#cite_note-Easley-1" TargetMode="External"/><Relationship Id="rId15" Type="http://schemas.openxmlformats.org/officeDocument/2006/relationships/hyperlink" Target="https://en.wikipedia.org/wiki/Information_cascade#cite_note-Lesk-6" TargetMode="External"/><Relationship Id="rId10" Type="http://schemas.openxmlformats.org/officeDocument/2006/relationships/hyperlink" Target="https://en.wikipedia.org/wiki/Rational_decision" TargetMode="External"/><Relationship Id="rId4" Type="http://schemas.openxmlformats.org/officeDocument/2006/relationships/hyperlink" Target="https://en.wikipedia.org/wiki/Inference" TargetMode="External"/><Relationship Id="rId9" Type="http://schemas.openxmlformats.org/officeDocument/2006/relationships/hyperlink" Target="https://en.wikipedia.org/wiki/Information_cascade#cite_note-3" TargetMode="External"/><Relationship Id="rId14" Type="http://schemas.openxmlformats.org/officeDocument/2006/relationships/hyperlink" Target="https://en.wikipedia.org/wiki/Social_influence"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Information_cascade#cite_note-5" TargetMode="External"/><Relationship Id="rId3" Type="http://schemas.openxmlformats.org/officeDocument/2006/relationships/hyperlink" Target="https://en.wikipedia.org/wiki/Decision_making" TargetMode="External"/><Relationship Id="rId7" Type="http://schemas.openxmlformats.org/officeDocument/2006/relationships/hyperlink" Target="https://en.wikipedia.org/wiki/Social_proof"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Information_cascade#cite_note-Schiller-4" TargetMode="External"/><Relationship Id="rId5" Type="http://schemas.openxmlformats.org/officeDocument/2006/relationships/hyperlink" Target="https://en.wikipedia.org/wiki/Rational_decision" TargetMode="External"/><Relationship Id="rId10" Type="http://schemas.openxmlformats.org/officeDocument/2006/relationships/hyperlink" Target="https://en.wikipedia.org/wiki/Information_cascade#cite_note-Lesk-6" TargetMode="External"/><Relationship Id="rId4" Type="http://schemas.openxmlformats.org/officeDocument/2006/relationships/hyperlink" Target="https://en.wikipedia.org/wiki/Information_cascade#cite_note-3" TargetMode="External"/><Relationship Id="rId9" Type="http://schemas.openxmlformats.org/officeDocument/2006/relationships/hyperlink" Target="https://en.wikipedia.org/wiki/Social_influenc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Decision_making" TargetMode="External"/><Relationship Id="rId13" Type="http://schemas.openxmlformats.org/officeDocument/2006/relationships/hyperlink" Target="https://en.wikipedia.org/wiki/Information_cascade#cite_note-5" TargetMode="External"/><Relationship Id="rId3" Type="http://schemas.openxmlformats.org/officeDocument/2006/relationships/hyperlink" Target="https://en.wikipedia.org/wiki/Information" TargetMode="External"/><Relationship Id="rId7" Type="http://schemas.openxmlformats.org/officeDocument/2006/relationships/hyperlink" Target="https://en.wikipedia.org/wiki/Irrational" TargetMode="External"/><Relationship Id="rId12" Type="http://schemas.openxmlformats.org/officeDocument/2006/relationships/hyperlink" Target="https://en.wikipedia.org/wiki/Social_proof"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Information_cascade#cite_note-Bik-2" TargetMode="External"/><Relationship Id="rId11" Type="http://schemas.openxmlformats.org/officeDocument/2006/relationships/hyperlink" Target="https://en.wikipedia.org/wiki/Information_cascade#cite_note-Schiller-4" TargetMode="External"/><Relationship Id="rId5" Type="http://schemas.openxmlformats.org/officeDocument/2006/relationships/hyperlink" Target="https://en.wikipedia.org/wiki/Information_cascade#cite_note-Easley-1" TargetMode="External"/><Relationship Id="rId15" Type="http://schemas.openxmlformats.org/officeDocument/2006/relationships/hyperlink" Target="https://en.wikipedia.org/wiki/Information_cascade#cite_note-Lesk-6" TargetMode="External"/><Relationship Id="rId10" Type="http://schemas.openxmlformats.org/officeDocument/2006/relationships/hyperlink" Target="https://en.wikipedia.org/wiki/Rational_decision" TargetMode="External"/><Relationship Id="rId4" Type="http://schemas.openxmlformats.org/officeDocument/2006/relationships/hyperlink" Target="https://en.wikipedia.org/wiki/Inference" TargetMode="External"/><Relationship Id="rId9" Type="http://schemas.openxmlformats.org/officeDocument/2006/relationships/hyperlink" Target="https://en.wikipedia.org/wiki/Information_cascade#cite_note-3" TargetMode="External"/><Relationship Id="rId14" Type="http://schemas.openxmlformats.org/officeDocument/2006/relationships/hyperlink" Target="https://en.wikipedia.org/wiki/Social_influenc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pPr>
                <a:defRPr/>
              </a:pPr>
              <a:t>14</a:t>
            </a:fld>
            <a:endParaRPr lang="es-ES_tradnl"/>
          </a:p>
        </p:txBody>
      </p:sp>
    </p:spTree>
    <p:extLst>
      <p:ext uri="{BB962C8B-B14F-4D97-AF65-F5344CB8AC3E}">
        <p14:creationId xmlns:p14="http://schemas.microsoft.com/office/powerpoint/2010/main" val="1386701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pPr>
                <a:defRPr/>
              </a:pPr>
              <a:t>15</a:t>
            </a:fld>
            <a:endParaRPr lang="es-ES_tradnl"/>
          </a:p>
        </p:txBody>
      </p:sp>
    </p:spTree>
    <p:extLst>
      <p:ext uri="{BB962C8B-B14F-4D97-AF65-F5344CB8AC3E}">
        <p14:creationId xmlns:p14="http://schemas.microsoft.com/office/powerpoint/2010/main" val="138670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pPr>
                <a:defRPr/>
              </a:pPr>
              <a:t>16</a:t>
            </a:fld>
            <a:endParaRPr lang="es-ES_tradnl"/>
          </a:p>
        </p:txBody>
      </p:sp>
    </p:spTree>
    <p:extLst>
      <p:ext uri="{BB962C8B-B14F-4D97-AF65-F5344CB8AC3E}">
        <p14:creationId xmlns:p14="http://schemas.microsoft.com/office/powerpoint/2010/main" val="138670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information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informational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cascade</a:t>
            </a:r>
            <a:r>
              <a:rPr lang="en-US" sz="1200" b="0" i="0" kern="1200" dirty="0">
                <a:solidFill>
                  <a:schemeClr val="tx1"/>
                </a:solidFill>
                <a:effectLst/>
                <a:latin typeface="+mn-lt"/>
                <a:ea typeface="+mn-ea"/>
                <a:cs typeface="+mn-cs"/>
              </a:rPr>
              <a:t> occurs when a person observes the actions of others and then – despite possible contradictions in his/her own private </a:t>
            </a:r>
            <a:r>
              <a:rPr lang="en-US" sz="1200" b="0" i="0" u="none" strike="noStrike" kern="1200" dirty="0">
                <a:solidFill>
                  <a:schemeClr val="tx1"/>
                </a:solidFill>
                <a:effectLst/>
                <a:latin typeface="+mn-lt"/>
                <a:ea typeface="+mn-ea"/>
                <a:cs typeface="+mn-cs"/>
                <a:hlinkClick r:id="rId3" tooltip="Information"/>
              </a:rPr>
              <a:t>information</a:t>
            </a:r>
            <a:r>
              <a:rPr lang="en-US" sz="1200" b="0" i="0" kern="1200" dirty="0">
                <a:solidFill>
                  <a:schemeClr val="tx1"/>
                </a:solidFill>
                <a:effectLst/>
                <a:latin typeface="+mn-lt"/>
                <a:ea typeface="+mn-ea"/>
                <a:cs typeface="+mn-cs"/>
              </a:rPr>
              <a:t> signals – engages in the same acts. A cascade develops when people "abandon their own information in favor of </a:t>
            </a:r>
            <a:r>
              <a:rPr lang="en-US" sz="1200" b="0" i="0" u="none" strike="noStrike" kern="1200" dirty="0">
                <a:solidFill>
                  <a:schemeClr val="tx1"/>
                </a:solidFill>
                <a:effectLst/>
                <a:latin typeface="+mn-lt"/>
                <a:ea typeface="+mn-ea"/>
                <a:cs typeface="+mn-cs"/>
                <a:hlinkClick r:id="rId4" tooltip="Inference"/>
              </a:rPr>
              <a:t>inferences</a:t>
            </a:r>
            <a:r>
              <a:rPr lang="en-US" sz="1200" b="0" i="0" kern="1200" dirty="0">
                <a:solidFill>
                  <a:schemeClr val="tx1"/>
                </a:solidFill>
                <a:effectLst/>
                <a:latin typeface="+mn-lt"/>
                <a:ea typeface="+mn-ea"/>
                <a:cs typeface="+mn-cs"/>
              </a:rPr>
              <a:t> based on earlier people's actions".</a:t>
            </a:r>
            <a:r>
              <a:rPr lang="en-US" sz="1200" b="0" i="0" u="none" strike="noStrike" kern="1200" baseline="30000" dirty="0">
                <a:solidFill>
                  <a:schemeClr val="tx1"/>
                </a:solidFill>
                <a:effectLst/>
                <a:latin typeface="+mn-lt"/>
                <a:ea typeface="+mn-ea"/>
                <a:cs typeface="+mn-cs"/>
                <a:hlinkClick r:id="rId5"/>
              </a:rPr>
              <a:t>[1]</a:t>
            </a:r>
            <a:r>
              <a:rPr lang="en-US" sz="1200" b="0" i="0" kern="1200" dirty="0">
                <a:solidFill>
                  <a:schemeClr val="tx1"/>
                </a:solidFill>
                <a:effectLst/>
                <a:latin typeface="+mn-lt"/>
                <a:ea typeface="+mn-ea"/>
                <a:cs typeface="+mn-cs"/>
              </a:rPr>
              <a:t> Information cascades provide an explanation for how such situations can occur, how likely they are to cascade incorrect information or actions, how such behavior may arise and desist rapidly, and how effective attempts to originate a cascade tend to be under different conditions.</a:t>
            </a:r>
            <a:r>
              <a:rPr lang="en-US" sz="1200" b="0" i="0" u="none" strike="noStrike" kern="1200" baseline="30000" dirty="0">
                <a:solidFill>
                  <a:schemeClr val="tx1"/>
                </a:solidFill>
                <a:effectLst/>
                <a:latin typeface="+mn-lt"/>
                <a:ea typeface="+mn-ea"/>
                <a:cs typeface="+mn-cs"/>
                <a:hlinkClick r:id="rId6"/>
              </a:rPr>
              <a:t>[2]</a:t>
            </a:r>
            <a:r>
              <a:rPr lang="en-US" sz="1200" b="0" i="0" kern="1200" dirty="0">
                <a:solidFill>
                  <a:schemeClr val="tx1"/>
                </a:solidFill>
                <a:effectLst/>
                <a:latin typeface="+mn-lt"/>
                <a:ea typeface="+mn-ea"/>
                <a:cs typeface="+mn-cs"/>
              </a:rPr>
              <a:t> By explaining all of these things, the original Independent Cascade model sought to improve on previous models that were unable to explain cascades of </a:t>
            </a:r>
            <a:r>
              <a:rPr lang="en-US" sz="1200" b="0" i="0" u="none" strike="noStrike" kern="1200" dirty="0">
                <a:solidFill>
                  <a:schemeClr val="tx1"/>
                </a:solidFill>
                <a:effectLst/>
                <a:latin typeface="+mn-lt"/>
                <a:ea typeface="+mn-ea"/>
                <a:cs typeface="+mn-cs"/>
                <a:hlinkClick r:id="rId7" tooltip="Irrational"/>
              </a:rPr>
              <a:t>irrational</a:t>
            </a:r>
            <a:r>
              <a:rPr lang="en-US" sz="1200" b="0" i="0" kern="1200" dirty="0">
                <a:solidFill>
                  <a:schemeClr val="tx1"/>
                </a:solidFill>
                <a:effectLst/>
                <a:latin typeface="+mn-lt"/>
                <a:ea typeface="+mn-ea"/>
                <a:cs typeface="+mn-cs"/>
              </a:rPr>
              <a:t> behavior, a cascade's fragility, or the short-lived nature of certain cascades.</a:t>
            </a:r>
          </a:p>
          <a:p>
            <a:r>
              <a:rPr lang="en-US" sz="1200" b="0" i="0" kern="1200" dirty="0">
                <a:solidFill>
                  <a:schemeClr val="tx1"/>
                </a:solidFill>
                <a:effectLst/>
                <a:latin typeface="+mn-lt"/>
                <a:ea typeface="+mn-ea"/>
                <a:cs typeface="+mn-cs"/>
              </a:rPr>
              <a:t>There are five key conditions in an information cascade model:</a:t>
            </a:r>
          </a:p>
          <a:p>
            <a:r>
              <a:rPr lang="en-US" sz="1200" b="0" i="0" kern="1200" dirty="0">
                <a:solidFill>
                  <a:schemeClr val="tx1"/>
                </a:solidFill>
                <a:effectLst/>
                <a:latin typeface="+mn-lt"/>
                <a:ea typeface="+mn-ea"/>
                <a:cs typeface="+mn-cs"/>
              </a:rPr>
              <a:t>There is a </a:t>
            </a:r>
            <a:r>
              <a:rPr lang="en-US" sz="1200" b="0" i="0" u="none" strike="noStrike" kern="1200" dirty="0">
                <a:solidFill>
                  <a:schemeClr val="tx1"/>
                </a:solidFill>
                <a:effectLst/>
                <a:latin typeface="+mn-lt"/>
                <a:ea typeface="+mn-ea"/>
                <a:cs typeface="+mn-cs"/>
                <a:hlinkClick r:id="rId8" tooltip="Decision making"/>
              </a:rPr>
              <a:t>decision to be made</a:t>
            </a:r>
            <a:r>
              <a:rPr lang="en-US" sz="1200" b="0" i="0" kern="1200" dirty="0">
                <a:solidFill>
                  <a:schemeClr val="tx1"/>
                </a:solidFill>
                <a:effectLst/>
                <a:latin typeface="+mn-lt"/>
                <a:ea typeface="+mn-ea"/>
                <a:cs typeface="+mn-cs"/>
              </a:rPr>
              <a:t> – for example, whether to adopt a new technology, wear a new style of clothing, eat in a new restaurant, or support a particular political position</a:t>
            </a:r>
          </a:p>
          <a:p>
            <a:r>
              <a:rPr lang="en-US" sz="1200" b="0" i="0" kern="1200" dirty="0">
                <a:solidFill>
                  <a:schemeClr val="tx1"/>
                </a:solidFill>
                <a:effectLst/>
                <a:latin typeface="+mn-lt"/>
                <a:ea typeface="+mn-ea"/>
                <a:cs typeface="+mn-cs"/>
              </a:rPr>
              <a:t>A limited action space exists (e.g. an adopt/reject decision).</a:t>
            </a:r>
            <a:r>
              <a:rPr lang="en-US" sz="1200" b="0" i="0" u="none" strike="noStrike" kern="1200" baseline="30000" dirty="0">
                <a:solidFill>
                  <a:schemeClr val="tx1"/>
                </a:solidFill>
                <a:effectLst/>
                <a:latin typeface="+mn-lt"/>
                <a:ea typeface="+mn-ea"/>
                <a:cs typeface="+mn-cs"/>
                <a:hlinkClick r:id="rId9"/>
              </a:rPr>
              <a:t>[3]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make the decision sequentially, and each person can observe the choices made by those who acted earlier</a:t>
            </a:r>
          </a:p>
          <a:p>
            <a:r>
              <a:rPr lang="en-US" sz="1200" b="0" i="0" kern="1200" dirty="0">
                <a:solidFill>
                  <a:schemeClr val="tx1"/>
                </a:solidFill>
                <a:effectLst/>
                <a:latin typeface="+mn-lt"/>
                <a:ea typeface="+mn-ea"/>
                <a:cs typeface="+mn-cs"/>
              </a:rPr>
              <a:t>Each person has some private information that helps guide their decision.</a:t>
            </a:r>
          </a:p>
          <a:p>
            <a:r>
              <a:rPr lang="en-US" sz="1200" b="0" i="0" kern="1200" dirty="0">
                <a:solidFill>
                  <a:schemeClr val="tx1"/>
                </a:solidFill>
                <a:effectLst/>
                <a:latin typeface="+mn-lt"/>
                <a:ea typeface="+mn-ea"/>
                <a:cs typeface="+mn-cs"/>
              </a:rPr>
              <a:t>A person can't directly observe the private information that other people </a:t>
            </a:r>
            <a:r>
              <a:rPr lang="en-US" sz="1200" b="0" i="1"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but he or she can make inferences about this private information from what they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One assumption of Information Cascades which has been challenged is the concept that agents always make </a:t>
            </a:r>
            <a:r>
              <a:rPr lang="en-US" sz="1200" b="0" i="0" u="none" strike="noStrike" kern="1200" dirty="0">
                <a:solidFill>
                  <a:schemeClr val="tx1"/>
                </a:solidFill>
                <a:effectLst/>
                <a:latin typeface="+mn-lt"/>
                <a:ea typeface="+mn-ea"/>
                <a:cs typeface="+mn-cs"/>
                <a:hlinkClick r:id="rId10" tooltip="Rational decision"/>
              </a:rPr>
              <a:t>rational decisions</a:t>
            </a:r>
            <a:r>
              <a:rPr lang="en-US" sz="1200" b="0" i="0" kern="1200" dirty="0">
                <a:solidFill>
                  <a:schemeClr val="tx1"/>
                </a:solidFill>
                <a:effectLst/>
                <a:latin typeface="+mn-lt"/>
                <a:ea typeface="+mn-ea"/>
                <a:cs typeface="+mn-cs"/>
              </a:rPr>
              <a:t>. More social perspectives of cascades, which suggest that agents may act irrationally (e.g., against what they think is optimal) when social pressures are great, exist as complements to the concept of Information Cascades.</a:t>
            </a:r>
            <a:r>
              <a:rPr lang="en-US" sz="1200" b="0" i="0" u="none" strike="noStrike" kern="1200" baseline="30000" dirty="0">
                <a:solidFill>
                  <a:schemeClr val="tx1"/>
                </a:solidFill>
                <a:effectLst/>
                <a:latin typeface="+mn-lt"/>
                <a:ea typeface="+mn-ea"/>
                <a:cs typeface="+mn-cs"/>
                <a:hlinkClick r:id="rId11"/>
              </a:rPr>
              <a:t>[4]</a:t>
            </a:r>
            <a:r>
              <a:rPr lang="en-US" sz="1200" b="0" i="0" kern="1200" dirty="0">
                <a:solidFill>
                  <a:schemeClr val="tx1"/>
                </a:solidFill>
                <a:effectLst/>
                <a:latin typeface="+mn-lt"/>
                <a:ea typeface="+mn-ea"/>
                <a:cs typeface="+mn-cs"/>
              </a:rPr>
              <a:t>While competing models exist, it is more often the problem that the concept of an information cascade is conflated with ideas which do not match the two key conditions of the model, such as </a:t>
            </a:r>
            <a:r>
              <a:rPr lang="en-US" sz="1200" b="0" i="0" u="none" strike="noStrike" kern="1200" dirty="0">
                <a:solidFill>
                  <a:schemeClr val="tx1"/>
                </a:solidFill>
                <a:effectLst/>
                <a:latin typeface="+mn-lt"/>
                <a:ea typeface="+mn-ea"/>
                <a:cs typeface="+mn-cs"/>
                <a:hlinkClick r:id="rId12" tooltip="Social proof"/>
              </a:rPr>
              <a:t>social proof</a:t>
            </a:r>
            <a:r>
              <a:rPr lang="en-US" sz="1200" b="0" i="0" kern="1200" dirty="0">
                <a:solidFill>
                  <a:schemeClr val="tx1"/>
                </a:solidFill>
                <a:effectLst/>
                <a:latin typeface="+mn-lt"/>
                <a:ea typeface="+mn-ea"/>
                <a:cs typeface="+mn-cs"/>
              </a:rPr>
              <a:t>, information diffusion,</a:t>
            </a:r>
            <a:r>
              <a:rPr lang="en-US" sz="1200" b="0" i="0" u="none" strike="noStrike" kern="1200" baseline="30000" dirty="0">
                <a:solidFill>
                  <a:schemeClr val="tx1"/>
                </a:solidFill>
                <a:effectLst/>
                <a:latin typeface="+mn-lt"/>
                <a:ea typeface="+mn-ea"/>
                <a:cs typeface="+mn-cs"/>
                <a:hlinkClick r:id="rId13"/>
              </a:rPr>
              <a:t>[5]</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4" tooltip="Social influence"/>
              </a:rPr>
              <a:t>social influence</a:t>
            </a:r>
            <a:r>
              <a:rPr lang="en-US" sz="1200" b="0" i="0" kern="1200" dirty="0">
                <a:solidFill>
                  <a:schemeClr val="tx1"/>
                </a:solidFill>
                <a:effectLst/>
                <a:latin typeface="+mn-lt"/>
                <a:ea typeface="+mn-ea"/>
                <a:cs typeface="+mn-cs"/>
              </a:rPr>
              <a:t>. Indeed, the term information cascade has even been used to refer to such processes.</a:t>
            </a:r>
            <a:r>
              <a:rPr lang="en-US" sz="1200" b="0" i="0" u="none" strike="noStrike" kern="1200" baseline="30000" dirty="0">
                <a:solidFill>
                  <a:schemeClr val="tx1"/>
                </a:solidFill>
                <a:effectLst/>
                <a:latin typeface="+mn-lt"/>
                <a:ea typeface="+mn-ea"/>
                <a:cs typeface="+mn-cs"/>
                <a:hlinkClick r:id="rId15"/>
              </a:rPr>
              <a:t>[6]</a:t>
            </a:r>
            <a:endParaRPr lang="en-US" sz="1200" b="0" i="0" kern="1200" dirty="0">
              <a:solidFill>
                <a:schemeClr val="tx1"/>
              </a:solidFill>
              <a:effectLst/>
              <a:latin typeface="+mn-lt"/>
              <a:ea typeface="+mn-ea"/>
              <a:cs typeface="+mn-cs"/>
            </a:endParaRPr>
          </a:p>
          <a:p>
            <a:endParaRPr lang="ca-ES" b="1" dirty="0"/>
          </a:p>
          <a:p>
            <a:endParaRPr lang="ca-ES" b="1"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18</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information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informational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cascade</a:t>
            </a:r>
            <a:r>
              <a:rPr lang="en-US" sz="1200" b="0" i="0" kern="1200" dirty="0">
                <a:solidFill>
                  <a:schemeClr val="tx1"/>
                </a:solidFill>
                <a:effectLst/>
                <a:latin typeface="+mn-lt"/>
                <a:ea typeface="+mn-ea"/>
                <a:cs typeface="+mn-cs"/>
              </a:rPr>
              <a:t> occurs when a person observes the actions of others and then – despite possible contradictions in his/her own private </a:t>
            </a:r>
            <a:r>
              <a:rPr lang="en-US" sz="1200" b="0" i="0" u="none" strike="noStrike" kern="1200" dirty="0">
                <a:solidFill>
                  <a:schemeClr val="tx1"/>
                </a:solidFill>
                <a:effectLst/>
                <a:latin typeface="+mn-lt"/>
                <a:ea typeface="+mn-ea"/>
                <a:cs typeface="+mn-cs"/>
                <a:hlinkClick r:id="rId3" tooltip="Information"/>
              </a:rPr>
              <a:t>information</a:t>
            </a:r>
            <a:r>
              <a:rPr lang="en-US" sz="1200" b="0" i="0" kern="1200" dirty="0">
                <a:solidFill>
                  <a:schemeClr val="tx1"/>
                </a:solidFill>
                <a:effectLst/>
                <a:latin typeface="+mn-lt"/>
                <a:ea typeface="+mn-ea"/>
                <a:cs typeface="+mn-cs"/>
              </a:rPr>
              <a:t> signals – engages in the same acts. A cascade develops when people "abandon their own information in favor of </a:t>
            </a:r>
            <a:r>
              <a:rPr lang="en-US" sz="1200" b="0" i="0" u="none" strike="noStrike" kern="1200" dirty="0">
                <a:solidFill>
                  <a:schemeClr val="tx1"/>
                </a:solidFill>
                <a:effectLst/>
                <a:latin typeface="+mn-lt"/>
                <a:ea typeface="+mn-ea"/>
                <a:cs typeface="+mn-cs"/>
                <a:hlinkClick r:id="rId4" tooltip="Inference"/>
              </a:rPr>
              <a:t>inferences</a:t>
            </a:r>
            <a:r>
              <a:rPr lang="en-US" sz="1200" b="0" i="0" kern="1200" dirty="0">
                <a:solidFill>
                  <a:schemeClr val="tx1"/>
                </a:solidFill>
                <a:effectLst/>
                <a:latin typeface="+mn-lt"/>
                <a:ea typeface="+mn-ea"/>
                <a:cs typeface="+mn-cs"/>
              </a:rPr>
              <a:t> based on earlier people's actions".</a:t>
            </a:r>
            <a:r>
              <a:rPr lang="en-US" sz="1200" b="0" i="0" u="none" strike="noStrike" kern="1200" baseline="30000" dirty="0">
                <a:solidFill>
                  <a:schemeClr val="tx1"/>
                </a:solidFill>
                <a:effectLst/>
                <a:latin typeface="+mn-lt"/>
                <a:ea typeface="+mn-ea"/>
                <a:cs typeface="+mn-cs"/>
                <a:hlinkClick r:id="rId5"/>
              </a:rPr>
              <a:t>[1]</a:t>
            </a:r>
            <a:r>
              <a:rPr lang="en-US" sz="1200" b="0" i="0" kern="1200" dirty="0">
                <a:solidFill>
                  <a:schemeClr val="tx1"/>
                </a:solidFill>
                <a:effectLst/>
                <a:latin typeface="+mn-lt"/>
                <a:ea typeface="+mn-ea"/>
                <a:cs typeface="+mn-cs"/>
              </a:rPr>
              <a:t> Information cascades provide an explanation for how such situations can occur, how likely they are to cascade incorrect information or actions, how such behavior may arise and desist rapidly, and how effective attempts to originate a cascade tend to be under different conditions.</a:t>
            </a:r>
            <a:r>
              <a:rPr lang="en-US" sz="1200" b="0" i="0" u="none" strike="noStrike" kern="1200" baseline="30000" dirty="0">
                <a:solidFill>
                  <a:schemeClr val="tx1"/>
                </a:solidFill>
                <a:effectLst/>
                <a:latin typeface="+mn-lt"/>
                <a:ea typeface="+mn-ea"/>
                <a:cs typeface="+mn-cs"/>
                <a:hlinkClick r:id="rId6"/>
              </a:rPr>
              <a:t>[2]</a:t>
            </a:r>
            <a:r>
              <a:rPr lang="en-US" sz="1200" b="0" i="0" kern="1200" dirty="0">
                <a:solidFill>
                  <a:schemeClr val="tx1"/>
                </a:solidFill>
                <a:effectLst/>
                <a:latin typeface="+mn-lt"/>
                <a:ea typeface="+mn-ea"/>
                <a:cs typeface="+mn-cs"/>
              </a:rPr>
              <a:t> By explaining all of these things, the original Independent Cascade model sought to improve on previous models that were unable to explain cascades of </a:t>
            </a:r>
            <a:r>
              <a:rPr lang="en-US" sz="1200" b="0" i="0" u="none" strike="noStrike" kern="1200" dirty="0">
                <a:solidFill>
                  <a:schemeClr val="tx1"/>
                </a:solidFill>
                <a:effectLst/>
                <a:latin typeface="+mn-lt"/>
                <a:ea typeface="+mn-ea"/>
                <a:cs typeface="+mn-cs"/>
                <a:hlinkClick r:id="rId7" tooltip="Irrational"/>
              </a:rPr>
              <a:t>irrational</a:t>
            </a:r>
            <a:r>
              <a:rPr lang="en-US" sz="1200" b="0" i="0" kern="1200" dirty="0">
                <a:solidFill>
                  <a:schemeClr val="tx1"/>
                </a:solidFill>
                <a:effectLst/>
                <a:latin typeface="+mn-lt"/>
                <a:ea typeface="+mn-ea"/>
                <a:cs typeface="+mn-cs"/>
              </a:rPr>
              <a:t> behavior, a cascade's fragility, or the short-lived nature of certain cascades.</a:t>
            </a:r>
          </a:p>
          <a:p>
            <a:r>
              <a:rPr lang="en-US" sz="1200" b="0" i="0" kern="1200" dirty="0">
                <a:solidFill>
                  <a:schemeClr val="tx1"/>
                </a:solidFill>
                <a:effectLst/>
                <a:latin typeface="+mn-lt"/>
                <a:ea typeface="+mn-ea"/>
                <a:cs typeface="+mn-cs"/>
              </a:rPr>
              <a:t>There are five key conditions in an information cascade model:</a:t>
            </a:r>
          </a:p>
          <a:p>
            <a:r>
              <a:rPr lang="en-US" sz="1200" b="0" i="0" kern="1200" dirty="0">
                <a:solidFill>
                  <a:schemeClr val="tx1"/>
                </a:solidFill>
                <a:effectLst/>
                <a:latin typeface="+mn-lt"/>
                <a:ea typeface="+mn-ea"/>
                <a:cs typeface="+mn-cs"/>
              </a:rPr>
              <a:t>There is a </a:t>
            </a:r>
            <a:r>
              <a:rPr lang="en-US" sz="1200" b="0" i="0" u="none" strike="noStrike" kern="1200" dirty="0">
                <a:solidFill>
                  <a:schemeClr val="tx1"/>
                </a:solidFill>
                <a:effectLst/>
                <a:latin typeface="+mn-lt"/>
                <a:ea typeface="+mn-ea"/>
                <a:cs typeface="+mn-cs"/>
                <a:hlinkClick r:id="rId8" tooltip="Decision making"/>
              </a:rPr>
              <a:t>decision to be made</a:t>
            </a:r>
            <a:r>
              <a:rPr lang="en-US" sz="1200" b="0" i="0" kern="1200" dirty="0">
                <a:solidFill>
                  <a:schemeClr val="tx1"/>
                </a:solidFill>
                <a:effectLst/>
                <a:latin typeface="+mn-lt"/>
                <a:ea typeface="+mn-ea"/>
                <a:cs typeface="+mn-cs"/>
              </a:rPr>
              <a:t> – for example, whether to adopt a new technology, wear a new style of clothing, eat in a new restaurant, or support a particular political position</a:t>
            </a:r>
          </a:p>
          <a:p>
            <a:r>
              <a:rPr lang="en-US" sz="1200" b="0" i="0" kern="1200" dirty="0">
                <a:solidFill>
                  <a:schemeClr val="tx1"/>
                </a:solidFill>
                <a:effectLst/>
                <a:latin typeface="+mn-lt"/>
                <a:ea typeface="+mn-ea"/>
                <a:cs typeface="+mn-cs"/>
              </a:rPr>
              <a:t>A limited action space exists (e.g. an adopt/reject decision).</a:t>
            </a:r>
            <a:r>
              <a:rPr lang="en-US" sz="1200" b="0" i="0" u="none" strike="noStrike" kern="1200" baseline="30000" dirty="0">
                <a:solidFill>
                  <a:schemeClr val="tx1"/>
                </a:solidFill>
                <a:effectLst/>
                <a:latin typeface="+mn-lt"/>
                <a:ea typeface="+mn-ea"/>
                <a:cs typeface="+mn-cs"/>
                <a:hlinkClick r:id="rId9"/>
              </a:rPr>
              <a:t>[3]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make the decision sequentially, and each person can observe the choices made by those who acted earlier</a:t>
            </a:r>
          </a:p>
          <a:p>
            <a:r>
              <a:rPr lang="en-US" sz="1200" b="0" i="0" kern="1200" dirty="0">
                <a:solidFill>
                  <a:schemeClr val="tx1"/>
                </a:solidFill>
                <a:effectLst/>
                <a:latin typeface="+mn-lt"/>
                <a:ea typeface="+mn-ea"/>
                <a:cs typeface="+mn-cs"/>
              </a:rPr>
              <a:t>Each person has some private information that helps guide their decision.</a:t>
            </a:r>
          </a:p>
          <a:p>
            <a:r>
              <a:rPr lang="en-US" sz="1200" b="0" i="0" kern="1200" dirty="0">
                <a:solidFill>
                  <a:schemeClr val="tx1"/>
                </a:solidFill>
                <a:effectLst/>
                <a:latin typeface="+mn-lt"/>
                <a:ea typeface="+mn-ea"/>
                <a:cs typeface="+mn-cs"/>
              </a:rPr>
              <a:t>A person can't directly observe the private information that other people </a:t>
            </a:r>
            <a:r>
              <a:rPr lang="en-US" sz="1200" b="0" i="1"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but he or she can make inferences about this private information from what they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One assumption of Information Cascades which has been challenged is the concept that agents always make </a:t>
            </a:r>
            <a:r>
              <a:rPr lang="en-US" sz="1200" b="0" i="0" u="none" strike="noStrike" kern="1200" dirty="0">
                <a:solidFill>
                  <a:schemeClr val="tx1"/>
                </a:solidFill>
                <a:effectLst/>
                <a:latin typeface="+mn-lt"/>
                <a:ea typeface="+mn-ea"/>
                <a:cs typeface="+mn-cs"/>
                <a:hlinkClick r:id="rId10" tooltip="Rational decision"/>
              </a:rPr>
              <a:t>rational decisions</a:t>
            </a:r>
            <a:r>
              <a:rPr lang="en-US" sz="1200" b="0" i="0" kern="1200" dirty="0">
                <a:solidFill>
                  <a:schemeClr val="tx1"/>
                </a:solidFill>
                <a:effectLst/>
                <a:latin typeface="+mn-lt"/>
                <a:ea typeface="+mn-ea"/>
                <a:cs typeface="+mn-cs"/>
              </a:rPr>
              <a:t>. More social perspectives of cascades, which suggest that agents may act irrationally (e.g., against what they think is optimal) when social pressures are great, exist as complements to the concept of Information Cascades.</a:t>
            </a:r>
            <a:r>
              <a:rPr lang="en-US" sz="1200" b="0" i="0" u="none" strike="noStrike" kern="1200" baseline="30000" dirty="0">
                <a:solidFill>
                  <a:schemeClr val="tx1"/>
                </a:solidFill>
                <a:effectLst/>
                <a:latin typeface="+mn-lt"/>
                <a:ea typeface="+mn-ea"/>
                <a:cs typeface="+mn-cs"/>
                <a:hlinkClick r:id="rId11"/>
              </a:rPr>
              <a:t>[4]</a:t>
            </a:r>
            <a:r>
              <a:rPr lang="en-US" sz="1200" b="0" i="0" kern="1200" dirty="0">
                <a:solidFill>
                  <a:schemeClr val="tx1"/>
                </a:solidFill>
                <a:effectLst/>
                <a:latin typeface="+mn-lt"/>
                <a:ea typeface="+mn-ea"/>
                <a:cs typeface="+mn-cs"/>
              </a:rPr>
              <a:t>While competing models exist, it is more often the problem that the concept of an information cascade is conflated with ideas which do not match the two key conditions of the model, such as </a:t>
            </a:r>
            <a:r>
              <a:rPr lang="en-US" sz="1200" b="0" i="0" u="none" strike="noStrike" kern="1200" dirty="0">
                <a:solidFill>
                  <a:schemeClr val="tx1"/>
                </a:solidFill>
                <a:effectLst/>
                <a:latin typeface="+mn-lt"/>
                <a:ea typeface="+mn-ea"/>
                <a:cs typeface="+mn-cs"/>
                <a:hlinkClick r:id="rId12" tooltip="Social proof"/>
              </a:rPr>
              <a:t>social proof</a:t>
            </a:r>
            <a:r>
              <a:rPr lang="en-US" sz="1200" b="0" i="0" kern="1200" dirty="0">
                <a:solidFill>
                  <a:schemeClr val="tx1"/>
                </a:solidFill>
                <a:effectLst/>
                <a:latin typeface="+mn-lt"/>
                <a:ea typeface="+mn-ea"/>
                <a:cs typeface="+mn-cs"/>
              </a:rPr>
              <a:t>, information diffusion,</a:t>
            </a:r>
            <a:r>
              <a:rPr lang="en-US" sz="1200" b="0" i="0" u="none" strike="noStrike" kern="1200" baseline="30000" dirty="0">
                <a:solidFill>
                  <a:schemeClr val="tx1"/>
                </a:solidFill>
                <a:effectLst/>
                <a:latin typeface="+mn-lt"/>
                <a:ea typeface="+mn-ea"/>
                <a:cs typeface="+mn-cs"/>
                <a:hlinkClick r:id="rId13"/>
              </a:rPr>
              <a:t>[5]</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4" tooltip="Social influence"/>
              </a:rPr>
              <a:t>social influence</a:t>
            </a:r>
            <a:r>
              <a:rPr lang="en-US" sz="1200" b="0" i="0" kern="1200" dirty="0">
                <a:solidFill>
                  <a:schemeClr val="tx1"/>
                </a:solidFill>
                <a:effectLst/>
                <a:latin typeface="+mn-lt"/>
                <a:ea typeface="+mn-ea"/>
                <a:cs typeface="+mn-cs"/>
              </a:rPr>
              <a:t>. Indeed, the term information cascade has even been used to refer to such processes.</a:t>
            </a:r>
            <a:r>
              <a:rPr lang="en-US" sz="1200" b="0" i="0" u="none" strike="noStrike" kern="1200" baseline="30000" dirty="0">
                <a:solidFill>
                  <a:schemeClr val="tx1"/>
                </a:solidFill>
                <a:effectLst/>
                <a:latin typeface="+mn-lt"/>
                <a:ea typeface="+mn-ea"/>
                <a:cs typeface="+mn-cs"/>
                <a:hlinkClick r:id="rId15"/>
              </a:rPr>
              <a:t>[6]</a:t>
            </a:r>
            <a:endParaRPr lang="en-US" sz="1200" b="0" i="0" kern="1200" dirty="0">
              <a:solidFill>
                <a:schemeClr val="tx1"/>
              </a:solidFill>
              <a:effectLst/>
              <a:latin typeface="+mn-lt"/>
              <a:ea typeface="+mn-ea"/>
              <a:cs typeface="+mn-cs"/>
            </a:endParaRPr>
          </a:p>
          <a:p>
            <a:endParaRPr lang="ca-ES" b="1" dirty="0"/>
          </a:p>
          <a:p>
            <a:endParaRPr lang="ca-ES" b="1"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19</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information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informational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cascade</a:t>
            </a:r>
            <a:r>
              <a:rPr lang="en-US" sz="1200" b="0" i="0" kern="1200" dirty="0">
                <a:solidFill>
                  <a:schemeClr val="tx1"/>
                </a:solidFill>
                <a:effectLst/>
                <a:latin typeface="+mn-lt"/>
                <a:ea typeface="+mn-ea"/>
                <a:cs typeface="+mn-cs"/>
              </a:rPr>
              <a:t> occurs when a person observes the actions of others and then – despite possible contradictions in his/her own private </a:t>
            </a:r>
            <a:r>
              <a:rPr lang="en-US" sz="1200" b="0" i="0" u="none" strike="noStrike" kern="1200" dirty="0">
                <a:solidFill>
                  <a:schemeClr val="tx1"/>
                </a:solidFill>
                <a:effectLst/>
                <a:latin typeface="+mn-lt"/>
                <a:ea typeface="+mn-ea"/>
                <a:cs typeface="+mn-cs"/>
                <a:hlinkClick r:id="rId3" tooltip="Information"/>
              </a:rPr>
              <a:t>information</a:t>
            </a:r>
            <a:r>
              <a:rPr lang="en-US" sz="1200" b="0" i="0" kern="1200" dirty="0">
                <a:solidFill>
                  <a:schemeClr val="tx1"/>
                </a:solidFill>
                <a:effectLst/>
                <a:latin typeface="+mn-lt"/>
                <a:ea typeface="+mn-ea"/>
                <a:cs typeface="+mn-cs"/>
              </a:rPr>
              <a:t> signals – engages in the same acts. A cascade develops when people "abandon their own information in favor of </a:t>
            </a:r>
            <a:r>
              <a:rPr lang="en-US" sz="1200" b="0" i="0" u="none" strike="noStrike" kern="1200" dirty="0">
                <a:solidFill>
                  <a:schemeClr val="tx1"/>
                </a:solidFill>
                <a:effectLst/>
                <a:latin typeface="+mn-lt"/>
                <a:ea typeface="+mn-ea"/>
                <a:cs typeface="+mn-cs"/>
                <a:hlinkClick r:id="rId4" tooltip="Inference"/>
              </a:rPr>
              <a:t>inferences</a:t>
            </a:r>
            <a:r>
              <a:rPr lang="en-US" sz="1200" b="0" i="0" kern="1200" dirty="0">
                <a:solidFill>
                  <a:schemeClr val="tx1"/>
                </a:solidFill>
                <a:effectLst/>
                <a:latin typeface="+mn-lt"/>
                <a:ea typeface="+mn-ea"/>
                <a:cs typeface="+mn-cs"/>
              </a:rPr>
              <a:t> based on earlier people's actions".</a:t>
            </a:r>
            <a:r>
              <a:rPr lang="en-US" sz="1200" b="0" i="0" u="none" strike="noStrike" kern="1200" baseline="30000" dirty="0">
                <a:solidFill>
                  <a:schemeClr val="tx1"/>
                </a:solidFill>
                <a:effectLst/>
                <a:latin typeface="+mn-lt"/>
                <a:ea typeface="+mn-ea"/>
                <a:cs typeface="+mn-cs"/>
                <a:hlinkClick r:id="rId5"/>
              </a:rPr>
              <a:t>[1]</a:t>
            </a:r>
            <a:r>
              <a:rPr lang="en-US" sz="1200" b="0" i="0" kern="1200" dirty="0">
                <a:solidFill>
                  <a:schemeClr val="tx1"/>
                </a:solidFill>
                <a:effectLst/>
                <a:latin typeface="+mn-lt"/>
                <a:ea typeface="+mn-ea"/>
                <a:cs typeface="+mn-cs"/>
              </a:rPr>
              <a:t> Information cascades provide an explanation for how such situations can occur, how likely they are to cascade incorrect information or actions, how such behavior may arise and desist rapidly, and how effective attempts to originate a cascade tend to be under different conditions.</a:t>
            </a:r>
            <a:r>
              <a:rPr lang="en-US" sz="1200" b="0" i="0" u="none" strike="noStrike" kern="1200" baseline="30000" dirty="0">
                <a:solidFill>
                  <a:schemeClr val="tx1"/>
                </a:solidFill>
                <a:effectLst/>
                <a:latin typeface="+mn-lt"/>
                <a:ea typeface="+mn-ea"/>
                <a:cs typeface="+mn-cs"/>
                <a:hlinkClick r:id="rId6"/>
              </a:rPr>
              <a:t>[2]</a:t>
            </a:r>
            <a:r>
              <a:rPr lang="en-US" sz="1200" b="0" i="0" kern="1200" dirty="0">
                <a:solidFill>
                  <a:schemeClr val="tx1"/>
                </a:solidFill>
                <a:effectLst/>
                <a:latin typeface="+mn-lt"/>
                <a:ea typeface="+mn-ea"/>
                <a:cs typeface="+mn-cs"/>
              </a:rPr>
              <a:t> By explaining all of these things, the original Independent Cascade model sought to improve on previous models that were unable to explain cascades of </a:t>
            </a:r>
            <a:r>
              <a:rPr lang="en-US" sz="1200" b="0" i="0" u="none" strike="noStrike" kern="1200" dirty="0">
                <a:solidFill>
                  <a:schemeClr val="tx1"/>
                </a:solidFill>
                <a:effectLst/>
                <a:latin typeface="+mn-lt"/>
                <a:ea typeface="+mn-ea"/>
                <a:cs typeface="+mn-cs"/>
                <a:hlinkClick r:id="rId7" tooltip="Irrational"/>
              </a:rPr>
              <a:t>irrational</a:t>
            </a:r>
            <a:r>
              <a:rPr lang="en-US" sz="1200" b="0" i="0" kern="1200" dirty="0">
                <a:solidFill>
                  <a:schemeClr val="tx1"/>
                </a:solidFill>
                <a:effectLst/>
                <a:latin typeface="+mn-lt"/>
                <a:ea typeface="+mn-ea"/>
                <a:cs typeface="+mn-cs"/>
              </a:rPr>
              <a:t> behavior, a cascade's fragility, or the short-lived nature of certain cascades.</a:t>
            </a:r>
          </a:p>
          <a:p>
            <a:r>
              <a:rPr lang="en-US" sz="1200" b="0" i="0" kern="1200" dirty="0">
                <a:solidFill>
                  <a:schemeClr val="tx1"/>
                </a:solidFill>
                <a:effectLst/>
                <a:latin typeface="+mn-lt"/>
                <a:ea typeface="+mn-ea"/>
                <a:cs typeface="+mn-cs"/>
              </a:rPr>
              <a:t>There are five key conditions in an information cascade model:</a:t>
            </a:r>
          </a:p>
          <a:p>
            <a:r>
              <a:rPr lang="en-US" sz="1200" b="0" i="0" kern="1200" dirty="0">
                <a:solidFill>
                  <a:schemeClr val="tx1"/>
                </a:solidFill>
                <a:effectLst/>
                <a:latin typeface="+mn-lt"/>
                <a:ea typeface="+mn-ea"/>
                <a:cs typeface="+mn-cs"/>
              </a:rPr>
              <a:t>There is a </a:t>
            </a:r>
            <a:r>
              <a:rPr lang="en-US" sz="1200" b="0" i="0" u="none" strike="noStrike" kern="1200" dirty="0">
                <a:solidFill>
                  <a:schemeClr val="tx1"/>
                </a:solidFill>
                <a:effectLst/>
                <a:latin typeface="+mn-lt"/>
                <a:ea typeface="+mn-ea"/>
                <a:cs typeface="+mn-cs"/>
                <a:hlinkClick r:id="rId8" tooltip="Decision making"/>
              </a:rPr>
              <a:t>decision to be made</a:t>
            </a:r>
            <a:r>
              <a:rPr lang="en-US" sz="1200" b="0" i="0" kern="1200" dirty="0">
                <a:solidFill>
                  <a:schemeClr val="tx1"/>
                </a:solidFill>
                <a:effectLst/>
                <a:latin typeface="+mn-lt"/>
                <a:ea typeface="+mn-ea"/>
                <a:cs typeface="+mn-cs"/>
              </a:rPr>
              <a:t> – for example, whether to adopt a new technology, wear a new style of clothing, eat in a new restaurant, or support a particular political position</a:t>
            </a:r>
          </a:p>
          <a:p>
            <a:r>
              <a:rPr lang="en-US" sz="1200" b="0" i="0" kern="1200" dirty="0">
                <a:solidFill>
                  <a:schemeClr val="tx1"/>
                </a:solidFill>
                <a:effectLst/>
                <a:latin typeface="+mn-lt"/>
                <a:ea typeface="+mn-ea"/>
                <a:cs typeface="+mn-cs"/>
              </a:rPr>
              <a:t>A limited action space exists (e.g. an adopt/reject decision).</a:t>
            </a:r>
            <a:r>
              <a:rPr lang="en-US" sz="1200" b="0" i="0" u="none" strike="noStrike" kern="1200" baseline="30000" dirty="0">
                <a:solidFill>
                  <a:schemeClr val="tx1"/>
                </a:solidFill>
                <a:effectLst/>
                <a:latin typeface="+mn-lt"/>
                <a:ea typeface="+mn-ea"/>
                <a:cs typeface="+mn-cs"/>
                <a:hlinkClick r:id="rId9"/>
              </a:rPr>
              <a:t>[3]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make the decision sequentially, and each person can observe the choices made by those who acted earlier</a:t>
            </a:r>
          </a:p>
          <a:p>
            <a:r>
              <a:rPr lang="en-US" sz="1200" b="0" i="0" kern="1200" dirty="0">
                <a:solidFill>
                  <a:schemeClr val="tx1"/>
                </a:solidFill>
                <a:effectLst/>
                <a:latin typeface="+mn-lt"/>
                <a:ea typeface="+mn-ea"/>
                <a:cs typeface="+mn-cs"/>
              </a:rPr>
              <a:t>Each person has some private information that helps guide their decision.</a:t>
            </a:r>
          </a:p>
          <a:p>
            <a:r>
              <a:rPr lang="en-US" sz="1200" b="0" i="0" kern="1200" dirty="0">
                <a:solidFill>
                  <a:schemeClr val="tx1"/>
                </a:solidFill>
                <a:effectLst/>
                <a:latin typeface="+mn-lt"/>
                <a:ea typeface="+mn-ea"/>
                <a:cs typeface="+mn-cs"/>
              </a:rPr>
              <a:t>A person can't directly observe the private information that other people </a:t>
            </a:r>
            <a:r>
              <a:rPr lang="en-US" sz="1200" b="0" i="1"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but he or she can make inferences about this private information from what they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One assumption of Information Cascades which has been challenged is the concept that agents always make </a:t>
            </a:r>
            <a:r>
              <a:rPr lang="en-US" sz="1200" b="0" i="0" u="none" strike="noStrike" kern="1200" dirty="0">
                <a:solidFill>
                  <a:schemeClr val="tx1"/>
                </a:solidFill>
                <a:effectLst/>
                <a:latin typeface="+mn-lt"/>
                <a:ea typeface="+mn-ea"/>
                <a:cs typeface="+mn-cs"/>
                <a:hlinkClick r:id="rId10" tooltip="Rational decision"/>
              </a:rPr>
              <a:t>rational decisions</a:t>
            </a:r>
            <a:r>
              <a:rPr lang="en-US" sz="1200" b="0" i="0" kern="1200" dirty="0">
                <a:solidFill>
                  <a:schemeClr val="tx1"/>
                </a:solidFill>
                <a:effectLst/>
                <a:latin typeface="+mn-lt"/>
                <a:ea typeface="+mn-ea"/>
                <a:cs typeface="+mn-cs"/>
              </a:rPr>
              <a:t>. More social perspectives of cascades, which suggest that agents may act irrationally (e.g., against what they think is optimal) when social pressures are great, exist as complements to the concept of Information Cascades.</a:t>
            </a:r>
            <a:r>
              <a:rPr lang="en-US" sz="1200" b="0" i="0" u="none" strike="noStrike" kern="1200" baseline="30000" dirty="0">
                <a:solidFill>
                  <a:schemeClr val="tx1"/>
                </a:solidFill>
                <a:effectLst/>
                <a:latin typeface="+mn-lt"/>
                <a:ea typeface="+mn-ea"/>
                <a:cs typeface="+mn-cs"/>
                <a:hlinkClick r:id="rId11"/>
              </a:rPr>
              <a:t>[4]</a:t>
            </a:r>
            <a:r>
              <a:rPr lang="en-US" sz="1200" b="0" i="0" kern="1200" dirty="0">
                <a:solidFill>
                  <a:schemeClr val="tx1"/>
                </a:solidFill>
                <a:effectLst/>
                <a:latin typeface="+mn-lt"/>
                <a:ea typeface="+mn-ea"/>
                <a:cs typeface="+mn-cs"/>
              </a:rPr>
              <a:t>While competing models exist, it is more often the problem that the concept of an information cascade is conflated with ideas which do not match the two key conditions of the model, such as </a:t>
            </a:r>
            <a:r>
              <a:rPr lang="en-US" sz="1200" b="0" i="0" u="none" strike="noStrike" kern="1200" dirty="0">
                <a:solidFill>
                  <a:schemeClr val="tx1"/>
                </a:solidFill>
                <a:effectLst/>
                <a:latin typeface="+mn-lt"/>
                <a:ea typeface="+mn-ea"/>
                <a:cs typeface="+mn-cs"/>
                <a:hlinkClick r:id="rId12" tooltip="Social proof"/>
              </a:rPr>
              <a:t>social proof</a:t>
            </a:r>
            <a:r>
              <a:rPr lang="en-US" sz="1200" b="0" i="0" kern="1200" dirty="0">
                <a:solidFill>
                  <a:schemeClr val="tx1"/>
                </a:solidFill>
                <a:effectLst/>
                <a:latin typeface="+mn-lt"/>
                <a:ea typeface="+mn-ea"/>
                <a:cs typeface="+mn-cs"/>
              </a:rPr>
              <a:t>, information diffusion,</a:t>
            </a:r>
            <a:r>
              <a:rPr lang="en-US" sz="1200" b="0" i="0" u="none" strike="noStrike" kern="1200" baseline="30000" dirty="0">
                <a:solidFill>
                  <a:schemeClr val="tx1"/>
                </a:solidFill>
                <a:effectLst/>
                <a:latin typeface="+mn-lt"/>
                <a:ea typeface="+mn-ea"/>
                <a:cs typeface="+mn-cs"/>
                <a:hlinkClick r:id="rId13"/>
              </a:rPr>
              <a:t>[5]</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4" tooltip="Social influence"/>
              </a:rPr>
              <a:t>social influence</a:t>
            </a:r>
            <a:r>
              <a:rPr lang="en-US" sz="1200" b="0" i="0" kern="1200" dirty="0">
                <a:solidFill>
                  <a:schemeClr val="tx1"/>
                </a:solidFill>
                <a:effectLst/>
                <a:latin typeface="+mn-lt"/>
                <a:ea typeface="+mn-ea"/>
                <a:cs typeface="+mn-cs"/>
              </a:rPr>
              <a:t>. Indeed, the term information cascade has even been used to refer to such processes.</a:t>
            </a:r>
            <a:r>
              <a:rPr lang="en-US" sz="1200" b="0" i="0" u="none" strike="noStrike" kern="1200" baseline="30000" dirty="0">
                <a:solidFill>
                  <a:schemeClr val="tx1"/>
                </a:solidFill>
                <a:effectLst/>
                <a:latin typeface="+mn-lt"/>
                <a:ea typeface="+mn-ea"/>
                <a:cs typeface="+mn-cs"/>
                <a:hlinkClick r:id="rId15"/>
              </a:rPr>
              <a:t>[6]</a:t>
            </a:r>
            <a:endParaRPr lang="en-US" sz="1200" b="0" i="0" kern="1200" dirty="0">
              <a:solidFill>
                <a:schemeClr val="tx1"/>
              </a:solidFill>
              <a:effectLst/>
              <a:latin typeface="+mn-lt"/>
              <a:ea typeface="+mn-ea"/>
              <a:cs typeface="+mn-cs"/>
            </a:endParaRPr>
          </a:p>
          <a:p>
            <a:endParaRPr lang="ca-ES" b="1" dirty="0"/>
          </a:p>
          <a:p>
            <a:endParaRPr lang="ca-ES" b="1"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20</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information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informational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cascade</a:t>
            </a:r>
            <a:r>
              <a:rPr lang="en-US" sz="1200" b="0" i="0" kern="1200" dirty="0">
                <a:solidFill>
                  <a:schemeClr val="tx1"/>
                </a:solidFill>
                <a:effectLst/>
                <a:latin typeface="+mn-lt"/>
                <a:ea typeface="+mn-ea"/>
                <a:cs typeface="+mn-cs"/>
              </a:rPr>
              <a:t> occurs when a person observes the actions of others and then – despite possible contradictions in his/her own private </a:t>
            </a:r>
            <a:r>
              <a:rPr lang="en-US" sz="1200" b="0" i="0" u="none" strike="noStrike" kern="1200" dirty="0">
                <a:solidFill>
                  <a:schemeClr val="tx1"/>
                </a:solidFill>
                <a:effectLst/>
                <a:latin typeface="+mn-lt"/>
                <a:ea typeface="+mn-ea"/>
                <a:cs typeface="+mn-cs"/>
                <a:hlinkClick r:id="rId3" tooltip="Information"/>
              </a:rPr>
              <a:t>information</a:t>
            </a:r>
            <a:r>
              <a:rPr lang="en-US" sz="1200" b="0" i="0" kern="1200" dirty="0">
                <a:solidFill>
                  <a:schemeClr val="tx1"/>
                </a:solidFill>
                <a:effectLst/>
                <a:latin typeface="+mn-lt"/>
                <a:ea typeface="+mn-ea"/>
                <a:cs typeface="+mn-cs"/>
              </a:rPr>
              <a:t> signals – engages in the same acts. A cascade develops when people "abandon their own information in favor of </a:t>
            </a:r>
            <a:r>
              <a:rPr lang="en-US" sz="1200" b="0" i="0" u="none" strike="noStrike" kern="1200" dirty="0">
                <a:solidFill>
                  <a:schemeClr val="tx1"/>
                </a:solidFill>
                <a:effectLst/>
                <a:latin typeface="+mn-lt"/>
                <a:ea typeface="+mn-ea"/>
                <a:cs typeface="+mn-cs"/>
                <a:hlinkClick r:id="rId4" tooltip="Inference"/>
              </a:rPr>
              <a:t>inferences</a:t>
            </a:r>
            <a:r>
              <a:rPr lang="en-US" sz="1200" b="0" i="0" kern="1200" dirty="0">
                <a:solidFill>
                  <a:schemeClr val="tx1"/>
                </a:solidFill>
                <a:effectLst/>
                <a:latin typeface="+mn-lt"/>
                <a:ea typeface="+mn-ea"/>
                <a:cs typeface="+mn-cs"/>
              </a:rPr>
              <a:t> based on earlier people's actions".</a:t>
            </a:r>
            <a:r>
              <a:rPr lang="en-US" sz="1200" b="0" i="0" u="none" strike="noStrike" kern="1200" baseline="30000" dirty="0">
                <a:solidFill>
                  <a:schemeClr val="tx1"/>
                </a:solidFill>
                <a:effectLst/>
                <a:latin typeface="+mn-lt"/>
                <a:ea typeface="+mn-ea"/>
                <a:cs typeface="+mn-cs"/>
                <a:hlinkClick r:id="rId5"/>
              </a:rPr>
              <a:t>[1]</a:t>
            </a:r>
            <a:r>
              <a:rPr lang="en-US" sz="1200" b="0" i="0" kern="1200" dirty="0">
                <a:solidFill>
                  <a:schemeClr val="tx1"/>
                </a:solidFill>
                <a:effectLst/>
                <a:latin typeface="+mn-lt"/>
                <a:ea typeface="+mn-ea"/>
                <a:cs typeface="+mn-cs"/>
              </a:rPr>
              <a:t> Information cascades provide an explanation for how such situations can occur, how likely they are to cascade incorrect information or actions, how such behavior may arise and desist rapidly, and how effective attempts to originate a cascade tend to be under different conditions.</a:t>
            </a:r>
            <a:r>
              <a:rPr lang="en-US" sz="1200" b="0" i="0" u="none" strike="noStrike" kern="1200" baseline="30000" dirty="0">
                <a:solidFill>
                  <a:schemeClr val="tx1"/>
                </a:solidFill>
                <a:effectLst/>
                <a:latin typeface="+mn-lt"/>
                <a:ea typeface="+mn-ea"/>
                <a:cs typeface="+mn-cs"/>
                <a:hlinkClick r:id="rId6"/>
              </a:rPr>
              <a:t>[2]</a:t>
            </a:r>
            <a:r>
              <a:rPr lang="en-US" sz="1200" b="0" i="0" kern="1200" dirty="0">
                <a:solidFill>
                  <a:schemeClr val="tx1"/>
                </a:solidFill>
                <a:effectLst/>
                <a:latin typeface="+mn-lt"/>
                <a:ea typeface="+mn-ea"/>
                <a:cs typeface="+mn-cs"/>
              </a:rPr>
              <a:t> By explaining all of these things, the original Independent Cascade model sought to improve on previous models that were unable to explain cascades of </a:t>
            </a:r>
            <a:r>
              <a:rPr lang="en-US" sz="1200" b="0" i="0" u="none" strike="noStrike" kern="1200" dirty="0">
                <a:solidFill>
                  <a:schemeClr val="tx1"/>
                </a:solidFill>
                <a:effectLst/>
                <a:latin typeface="+mn-lt"/>
                <a:ea typeface="+mn-ea"/>
                <a:cs typeface="+mn-cs"/>
                <a:hlinkClick r:id="rId7" tooltip="Irrational"/>
              </a:rPr>
              <a:t>irrational</a:t>
            </a:r>
            <a:r>
              <a:rPr lang="en-US" sz="1200" b="0" i="0" kern="1200" dirty="0">
                <a:solidFill>
                  <a:schemeClr val="tx1"/>
                </a:solidFill>
                <a:effectLst/>
                <a:latin typeface="+mn-lt"/>
                <a:ea typeface="+mn-ea"/>
                <a:cs typeface="+mn-cs"/>
              </a:rPr>
              <a:t> behavior, a cascade's fragility, or the short-lived nature of certain cascades.</a:t>
            </a:r>
          </a:p>
          <a:p>
            <a:r>
              <a:rPr lang="en-US" sz="1200" b="0" i="0" kern="1200" dirty="0">
                <a:solidFill>
                  <a:schemeClr val="tx1"/>
                </a:solidFill>
                <a:effectLst/>
                <a:latin typeface="+mn-lt"/>
                <a:ea typeface="+mn-ea"/>
                <a:cs typeface="+mn-cs"/>
              </a:rPr>
              <a:t>There are five key conditions in an information cascade model:</a:t>
            </a:r>
          </a:p>
          <a:p>
            <a:r>
              <a:rPr lang="en-US" sz="1200" b="0" i="0" kern="1200" dirty="0">
                <a:solidFill>
                  <a:schemeClr val="tx1"/>
                </a:solidFill>
                <a:effectLst/>
                <a:latin typeface="+mn-lt"/>
                <a:ea typeface="+mn-ea"/>
                <a:cs typeface="+mn-cs"/>
              </a:rPr>
              <a:t>There is a </a:t>
            </a:r>
            <a:r>
              <a:rPr lang="en-US" sz="1200" b="0" i="0" u="none" strike="noStrike" kern="1200" dirty="0">
                <a:solidFill>
                  <a:schemeClr val="tx1"/>
                </a:solidFill>
                <a:effectLst/>
                <a:latin typeface="+mn-lt"/>
                <a:ea typeface="+mn-ea"/>
                <a:cs typeface="+mn-cs"/>
                <a:hlinkClick r:id="rId8" tooltip="Decision making"/>
              </a:rPr>
              <a:t>decision to be made</a:t>
            </a:r>
            <a:r>
              <a:rPr lang="en-US" sz="1200" b="0" i="0" kern="1200" dirty="0">
                <a:solidFill>
                  <a:schemeClr val="tx1"/>
                </a:solidFill>
                <a:effectLst/>
                <a:latin typeface="+mn-lt"/>
                <a:ea typeface="+mn-ea"/>
                <a:cs typeface="+mn-cs"/>
              </a:rPr>
              <a:t> – for example, whether to adopt a new technology, wear a new style of clothing, eat in a new restaurant, or support a particular political position</a:t>
            </a:r>
          </a:p>
          <a:p>
            <a:r>
              <a:rPr lang="en-US" sz="1200" b="0" i="0" kern="1200" dirty="0">
                <a:solidFill>
                  <a:schemeClr val="tx1"/>
                </a:solidFill>
                <a:effectLst/>
                <a:latin typeface="+mn-lt"/>
                <a:ea typeface="+mn-ea"/>
                <a:cs typeface="+mn-cs"/>
              </a:rPr>
              <a:t>A limited action space exists (e.g. an adopt/reject decision).</a:t>
            </a:r>
            <a:r>
              <a:rPr lang="en-US" sz="1200" b="0" i="0" u="none" strike="noStrike" kern="1200" baseline="30000" dirty="0">
                <a:solidFill>
                  <a:schemeClr val="tx1"/>
                </a:solidFill>
                <a:effectLst/>
                <a:latin typeface="+mn-lt"/>
                <a:ea typeface="+mn-ea"/>
                <a:cs typeface="+mn-cs"/>
                <a:hlinkClick r:id="rId9"/>
              </a:rPr>
              <a:t>[3]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make the decision sequentially, and each person can observe the choices made by those who acted earlier</a:t>
            </a:r>
          </a:p>
          <a:p>
            <a:r>
              <a:rPr lang="en-US" sz="1200" b="0" i="0" kern="1200" dirty="0">
                <a:solidFill>
                  <a:schemeClr val="tx1"/>
                </a:solidFill>
                <a:effectLst/>
                <a:latin typeface="+mn-lt"/>
                <a:ea typeface="+mn-ea"/>
                <a:cs typeface="+mn-cs"/>
              </a:rPr>
              <a:t>Each person has some private information that helps guide their decision.</a:t>
            </a:r>
          </a:p>
          <a:p>
            <a:r>
              <a:rPr lang="en-US" sz="1200" b="0" i="0" kern="1200" dirty="0">
                <a:solidFill>
                  <a:schemeClr val="tx1"/>
                </a:solidFill>
                <a:effectLst/>
                <a:latin typeface="+mn-lt"/>
                <a:ea typeface="+mn-ea"/>
                <a:cs typeface="+mn-cs"/>
              </a:rPr>
              <a:t>A person can't directly observe the private information that other people </a:t>
            </a:r>
            <a:r>
              <a:rPr lang="en-US" sz="1200" b="0" i="1"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but he or she can make inferences about this private information from what they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One assumption of Information Cascades which has been challenged is the concept that agents always make </a:t>
            </a:r>
            <a:r>
              <a:rPr lang="en-US" sz="1200" b="0" i="0" u="none" strike="noStrike" kern="1200" dirty="0">
                <a:solidFill>
                  <a:schemeClr val="tx1"/>
                </a:solidFill>
                <a:effectLst/>
                <a:latin typeface="+mn-lt"/>
                <a:ea typeface="+mn-ea"/>
                <a:cs typeface="+mn-cs"/>
                <a:hlinkClick r:id="rId10" tooltip="Rational decision"/>
              </a:rPr>
              <a:t>rational decisions</a:t>
            </a:r>
            <a:r>
              <a:rPr lang="en-US" sz="1200" b="0" i="0" kern="1200" dirty="0">
                <a:solidFill>
                  <a:schemeClr val="tx1"/>
                </a:solidFill>
                <a:effectLst/>
                <a:latin typeface="+mn-lt"/>
                <a:ea typeface="+mn-ea"/>
                <a:cs typeface="+mn-cs"/>
              </a:rPr>
              <a:t>. More social perspectives of cascades, which suggest that agents may act irrationally (e.g., against what they think is optimal) when social pressures are great, exist as complements to the concept of Information Cascades.</a:t>
            </a:r>
            <a:r>
              <a:rPr lang="en-US" sz="1200" b="0" i="0" u="none" strike="noStrike" kern="1200" baseline="30000" dirty="0">
                <a:solidFill>
                  <a:schemeClr val="tx1"/>
                </a:solidFill>
                <a:effectLst/>
                <a:latin typeface="+mn-lt"/>
                <a:ea typeface="+mn-ea"/>
                <a:cs typeface="+mn-cs"/>
                <a:hlinkClick r:id="rId11"/>
              </a:rPr>
              <a:t>[4]</a:t>
            </a:r>
            <a:r>
              <a:rPr lang="en-US" sz="1200" b="0" i="0" kern="1200" dirty="0">
                <a:solidFill>
                  <a:schemeClr val="tx1"/>
                </a:solidFill>
                <a:effectLst/>
                <a:latin typeface="+mn-lt"/>
                <a:ea typeface="+mn-ea"/>
                <a:cs typeface="+mn-cs"/>
              </a:rPr>
              <a:t>While competing models exist, it is more often the problem that the concept of an information cascade is conflated with ideas which do not match the two key conditions of the model, such as </a:t>
            </a:r>
            <a:r>
              <a:rPr lang="en-US" sz="1200" b="0" i="0" u="none" strike="noStrike" kern="1200" dirty="0">
                <a:solidFill>
                  <a:schemeClr val="tx1"/>
                </a:solidFill>
                <a:effectLst/>
                <a:latin typeface="+mn-lt"/>
                <a:ea typeface="+mn-ea"/>
                <a:cs typeface="+mn-cs"/>
                <a:hlinkClick r:id="rId12" tooltip="Social proof"/>
              </a:rPr>
              <a:t>social proof</a:t>
            </a:r>
            <a:r>
              <a:rPr lang="en-US" sz="1200" b="0" i="0" kern="1200" dirty="0">
                <a:solidFill>
                  <a:schemeClr val="tx1"/>
                </a:solidFill>
                <a:effectLst/>
                <a:latin typeface="+mn-lt"/>
                <a:ea typeface="+mn-ea"/>
                <a:cs typeface="+mn-cs"/>
              </a:rPr>
              <a:t>, information diffusion,</a:t>
            </a:r>
            <a:r>
              <a:rPr lang="en-US" sz="1200" b="0" i="0" u="none" strike="noStrike" kern="1200" baseline="30000" dirty="0">
                <a:solidFill>
                  <a:schemeClr val="tx1"/>
                </a:solidFill>
                <a:effectLst/>
                <a:latin typeface="+mn-lt"/>
                <a:ea typeface="+mn-ea"/>
                <a:cs typeface="+mn-cs"/>
                <a:hlinkClick r:id="rId13"/>
              </a:rPr>
              <a:t>[5]</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4" tooltip="Social influence"/>
              </a:rPr>
              <a:t>social influence</a:t>
            </a:r>
            <a:r>
              <a:rPr lang="en-US" sz="1200" b="0" i="0" kern="1200" dirty="0">
                <a:solidFill>
                  <a:schemeClr val="tx1"/>
                </a:solidFill>
                <a:effectLst/>
                <a:latin typeface="+mn-lt"/>
                <a:ea typeface="+mn-ea"/>
                <a:cs typeface="+mn-cs"/>
              </a:rPr>
              <a:t>. Indeed, the term information cascade has even been used to refer to such processes.</a:t>
            </a:r>
            <a:r>
              <a:rPr lang="en-US" sz="1200" b="0" i="0" u="none" strike="noStrike" kern="1200" baseline="30000" dirty="0">
                <a:solidFill>
                  <a:schemeClr val="tx1"/>
                </a:solidFill>
                <a:effectLst/>
                <a:latin typeface="+mn-lt"/>
                <a:ea typeface="+mn-ea"/>
                <a:cs typeface="+mn-cs"/>
                <a:hlinkClick r:id="rId15"/>
              </a:rPr>
              <a:t>[6]</a:t>
            </a:r>
            <a:endParaRPr lang="en-US" sz="1200" b="0" i="0" kern="1200" dirty="0">
              <a:solidFill>
                <a:schemeClr val="tx1"/>
              </a:solidFill>
              <a:effectLst/>
              <a:latin typeface="+mn-lt"/>
              <a:ea typeface="+mn-ea"/>
              <a:cs typeface="+mn-cs"/>
            </a:endParaRPr>
          </a:p>
          <a:p>
            <a:endParaRPr lang="ca-ES" b="1" dirty="0"/>
          </a:p>
          <a:p>
            <a:endParaRPr lang="ca-ES" b="1"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21</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information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informational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cascade</a:t>
            </a:r>
            <a:r>
              <a:rPr lang="en-US" sz="1200" b="0" i="0" kern="1200" dirty="0">
                <a:solidFill>
                  <a:schemeClr val="tx1"/>
                </a:solidFill>
                <a:effectLst/>
                <a:latin typeface="+mn-lt"/>
                <a:ea typeface="+mn-ea"/>
                <a:cs typeface="+mn-cs"/>
              </a:rPr>
              <a:t> occurs when a person observes the actions of others and then – despite possible contradictions in his/her own private </a:t>
            </a:r>
            <a:r>
              <a:rPr lang="en-US" sz="1200" b="0" i="0" u="none" strike="noStrike" kern="1200" dirty="0">
                <a:solidFill>
                  <a:schemeClr val="tx1"/>
                </a:solidFill>
                <a:effectLst/>
                <a:latin typeface="+mn-lt"/>
                <a:ea typeface="+mn-ea"/>
                <a:cs typeface="+mn-cs"/>
                <a:hlinkClick r:id="rId3" tooltip="Information"/>
              </a:rPr>
              <a:t>information</a:t>
            </a:r>
            <a:r>
              <a:rPr lang="en-US" sz="1200" b="0" i="0" kern="1200" dirty="0">
                <a:solidFill>
                  <a:schemeClr val="tx1"/>
                </a:solidFill>
                <a:effectLst/>
                <a:latin typeface="+mn-lt"/>
                <a:ea typeface="+mn-ea"/>
                <a:cs typeface="+mn-cs"/>
              </a:rPr>
              <a:t> signals – engages in the same acts. A cascade develops when people "abandon their own information in favor of </a:t>
            </a:r>
            <a:r>
              <a:rPr lang="en-US" sz="1200" b="0" i="0" u="none" strike="noStrike" kern="1200" dirty="0">
                <a:solidFill>
                  <a:schemeClr val="tx1"/>
                </a:solidFill>
                <a:effectLst/>
                <a:latin typeface="+mn-lt"/>
                <a:ea typeface="+mn-ea"/>
                <a:cs typeface="+mn-cs"/>
                <a:hlinkClick r:id="rId4" tooltip="Inference"/>
              </a:rPr>
              <a:t>inferences</a:t>
            </a:r>
            <a:r>
              <a:rPr lang="en-US" sz="1200" b="0" i="0" kern="1200" dirty="0">
                <a:solidFill>
                  <a:schemeClr val="tx1"/>
                </a:solidFill>
                <a:effectLst/>
                <a:latin typeface="+mn-lt"/>
                <a:ea typeface="+mn-ea"/>
                <a:cs typeface="+mn-cs"/>
              </a:rPr>
              <a:t> based on earlier people's actions".</a:t>
            </a:r>
            <a:r>
              <a:rPr lang="en-US" sz="1200" b="0" i="0" u="none" strike="noStrike" kern="1200" baseline="30000" dirty="0">
                <a:solidFill>
                  <a:schemeClr val="tx1"/>
                </a:solidFill>
                <a:effectLst/>
                <a:latin typeface="+mn-lt"/>
                <a:ea typeface="+mn-ea"/>
                <a:cs typeface="+mn-cs"/>
                <a:hlinkClick r:id="rId5"/>
              </a:rPr>
              <a:t>[1]</a:t>
            </a:r>
            <a:r>
              <a:rPr lang="en-US" sz="1200" b="0" i="0" kern="1200" dirty="0">
                <a:solidFill>
                  <a:schemeClr val="tx1"/>
                </a:solidFill>
                <a:effectLst/>
                <a:latin typeface="+mn-lt"/>
                <a:ea typeface="+mn-ea"/>
                <a:cs typeface="+mn-cs"/>
              </a:rPr>
              <a:t> Information cascades provide an explanation for how such situations can occur, how likely they are to cascade incorrect information or actions, how such behavior may arise and desist rapidly, and how effective attempts to originate a cascade tend to be under different conditions.</a:t>
            </a:r>
            <a:r>
              <a:rPr lang="en-US" sz="1200" b="0" i="0" u="none" strike="noStrike" kern="1200" baseline="30000" dirty="0">
                <a:solidFill>
                  <a:schemeClr val="tx1"/>
                </a:solidFill>
                <a:effectLst/>
                <a:latin typeface="+mn-lt"/>
                <a:ea typeface="+mn-ea"/>
                <a:cs typeface="+mn-cs"/>
                <a:hlinkClick r:id="rId6"/>
              </a:rPr>
              <a:t>[2]</a:t>
            </a:r>
            <a:r>
              <a:rPr lang="en-US" sz="1200" b="0" i="0" kern="1200" dirty="0">
                <a:solidFill>
                  <a:schemeClr val="tx1"/>
                </a:solidFill>
                <a:effectLst/>
                <a:latin typeface="+mn-lt"/>
                <a:ea typeface="+mn-ea"/>
                <a:cs typeface="+mn-cs"/>
              </a:rPr>
              <a:t> By explaining all of these things, the original Independent Cascade model sought to improve on previous models that were unable to explain cascades of </a:t>
            </a:r>
            <a:r>
              <a:rPr lang="en-US" sz="1200" b="0" i="0" u="none" strike="noStrike" kern="1200" dirty="0">
                <a:solidFill>
                  <a:schemeClr val="tx1"/>
                </a:solidFill>
                <a:effectLst/>
                <a:latin typeface="+mn-lt"/>
                <a:ea typeface="+mn-ea"/>
                <a:cs typeface="+mn-cs"/>
                <a:hlinkClick r:id="rId7" tooltip="Irrational"/>
              </a:rPr>
              <a:t>irrational</a:t>
            </a:r>
            <a:r>
              <a:rPr lang="en-US" sz="1200" b="0" i="0" kern="1200" dirty="0">
                <a:solidFill>
                  <a:schemeClr val="tx1"/>
                </a:solidFill>
                <a:effectLst/>
                <a:latin typeface="+mn-lt"/>
                <a:ea typeface="+mn-ea"/>
                <a:cs typeface="+mn-cs"/>
              </a:rPr>
              <a:t> behavior, a cascade's fragility, or the short-lived nature of certain cascades.</a:t>
            </a:r>
          </a:p>
          <a:p>
            <a:r>
              <a:rPr lang="en-US" sz="1200" b="0" i="0" kern="1200" dirty="0">
                <a:solidFill>
                  <a:schemeClr val="tx1"/>
                </a:solidFill>
                <a:effectLst/>
                <a:latin typeface="+mn-lt"/>
                <a:ea typeface="+mn-ea"/>
                <a:cs typeface="+mn-cs"/>
              </a:rPr>
              <a:t>There are five key conditions in an information cascade model:</a:t>
            </a:r>
          </a:p>
          <a:p>
            <a:r>
              <a:rPr lang="en-US" sz="1200" b="0" i="0" kern="1200" dirty="0">
                <a:solidFill>
                  <a:schemeClr val="tx1"/>
                </a:solidFill>
                <a:effectLst/>
                <a:latin typeface="+mn-lt"/>
                <a:ea typeface="+mn-ea"/>
                <a:cs typeface="+mn-cs"/>
              </a:rPr>
              <a:t>There is a </a:t>
            </a:r>
            <a:r>
              <a:rPr lang="en-US" sz="1200" b="0" i="0" u="none" strike="noStrike" kern="1200" dirty="0">
                <a:solidFill>
                  <a:schemeClr val="tx1"/>
                </a:solidFill>
                <a:effectLst/>
                <a:latin typeface="+mn-lt"/>
                <a:ea typeface="+mn-ea"/>
                <a:cs typeface="+mn-cs"/>
                <a:hlinkClick r:id="rId8" tooltip="Decision making"/>
              </a:rPr>
              <a:t>decision to be made</a:t>
            </a:r>
            <a:r>
              <a:rPr lang="en-US" sz="1200" b="0" i="0" kern="1200" dirty="0">
                <a:solidFill>
                  <a:schemeClr val="tx1"/>
                </a:solidFill>
                <a:effectLst/>
                <a:latin typeface="+mn-lt"/>
                <a:ea typeface="+mn-ea"/>
                <a:cs typeface="+mn-cs"/>
              </a:rPr>
              <a:t> – for example, whether to adopt a new technology, wear a new style of clothing, eat in a new restaurant, or support a particular political position</a:t>
            </a:r>
          </a:p>
          <a:p>
            <a:r>
              <a:rPr lang="en-US" sz="1200" b="0" i="0" kern="1200" dirty="0">
                <a:solidFill>
                  <a:schemeClr val="tx1"/>
                </a:solidFill>
                <a:effectLst/>
                <a:latin typeface="+mn-lt"/>
                <a:ea typeface="+mn-ea"/>
                <a:cs typeface="+mn-cs"/>
              </a:rPr>
              <a:t>A limited action space exists (e.g. an adopt/reject decision).</a:t>
            </a:r>
            <a:r>
              <a:rPr lang="en-US" sz="1200" b="0" i="0" u="none" strike="noStrike" kern="1200" baseline="30000" dirty="0">
                <a:solidFill>
                  <a:schemeClr val="tx1"/>
                </a:solidFill>
                <a:effectLst/>
                <a:latin typeface="+mn-lt"/>
                <a:ea typeface="+mn-ea"/>
                <a:cs typeface="+mn-cs"/>
                <a:hlinkClick r:id="rId9"/>
              </a:rPr>
              <a:t>[3]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make the decision sequentially, and each person can observe the choices made by those who acted earlier</a:t>
            </a:r>
          </a:p>
          <a:p>
            <a:r>
              <a:rPr lang="en-US" sz="1200" b="0" i="0" kern="1200" dirty="0">
                <a:solidFill>
                  <a:schemeClr val="tx1"/>
                </a:solidFill>
                <a:effectLst/>
                <a:latin typeface="+mn-lt"/>
                <a:ea typeface="+mn-ea"/>
                <a:cs typeface="+mn-cs"/>
              </a:rPr>
              <a:t>Each person has some private information that helps guide their decision.</a:t>
            </a:r>
          </a:p>
          <a:p>
            <a:r>
              <a:rPr lang="en-US" sz="1200" b="0" i="0" kern="1200" dirty="0">
                <a:solidFill>
                  <a:schemeClr val="tx1"/>
                </a:solidFill>
                <a:effectLst/>
                <a:latin typeface="+mn-lt"/>
                <a:ea typeface="+mn-ea"/>
                <a:cs typeface="+mn-cs"/>
              </a:rPr>
              <a:t>A person can't directly observe the private information that other people </a:t>
            </a:r>
            <a:r>
              <a:rPr lang="en-US" sz="1200" b="0" i="1"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but he or she can make inferences about this private information from what they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One assumption of Information Cascades which has been challenged is the concept that agents always make </a:t>
            </a:r>
            <a:r>
              <a:rPr lang="en-US" sz="1200" b="0" i="0" u="none" strike="noStrike" kern="1200" dirty="0">
                <a:solidFill>
                  <a:schemeClr val="tx1"/>
                </a:solidFill>
                <a:effectLst/>
                <a:latin typeface="+mn-lt"/>
                <a:ea typeface="+mn-ea"/>
                <a:cs typeface="+mn-cs"/>
                <a:hlinkClick r:id="rId10" tooltip="Rational decision"/>
              </a:rPr>
              <a:t>rational decisions</a:t>
            </a:r>
            <a:r>
              <a:rPr lang="en-US" sz="1200" b="0" i="0" kern="1200" dirty="0">
                <a:solidFill>
                  <a:schemeClr val="tx1"/>
                </a:solidFill>
                <a:effectLst/>
                <a:latin typeface="+mn-lt"/>
                <a:ea typeface="+mn-ea"/>
                <a:cs typeface="+mn-cs"/>
              </a:rPr>
              <a:t>. More social perspectives of cascades, which suggest that agents may act irrationally (e.g., against what they think is optimal) when social pressures are great, exist as complements to the concept of Information Cascades.</a:t>
            </a:r>
            <a:r>
              <a:rPr lang="en-US" sz="1200" b="0" i="0" u="none" strike="noStrike" kern="1200" baseline="30000" dirty="0">
                <a:solidFill>
                  <a:schemeClr val="tx1"/>
                </a:solidFill>
                <a:effectLst/>
                <a:latin typeface="+mn-lt"/>
                <a:ea typeface="+mn-ea"/>
                <a:cs typeface="+mn-cs"/>
                <a:hlinkClick r:id="rId11"/>
              </a:rPr>
              <a:t>[4]</a:t>
            </a:r>
            <a:r>
              <a:rPr lang="en-US" sz="1200" b="0" i="0" kern="1200" dirty="0">
                <a:solidFill>
                  <a:schemeClr val="tx1"/>
                </a:solidFill>
                <a:effectLst/>
                <a:latin typeface="+mn-lt"/>
                <a:ea typeface="+mn-ea"/>
                <a:cs typeface="+mn-cs"/>
              </a:rPr>
              <a:t>While competing models exist, it is more often the problem that the concept of an information cascade is conflated with ideas which do not match the two key conditions of the model, such as </a:t>
            </a:r>
            <a:r>
              <a:rPr lang="en-US" sz="1200" b="0" i="0" u="none" strike="noStrike" kern="1200" dirty="0">
                <a:solidFill>
                  <a:schemeClr val="tx1"/>
                </a:solidFill>
                <a:effectLst/>
                <a:latin typeface="+mn-lt"/>
                <a:ea typeface="+mn-ea"/>
                <a:cs typeface="+mn-cs"/>
                <a:hlinkClick r:id="rId12" tooltip="Social proof"/>
              </a:rPr>
              <a:t>social proof</a:t>
            </a:r>
            <a:r>
              <a:rPr lang="en-US" sz="1200" b="0" i="0" kern="1200" dirty="0">
                <a:solidFill>
                  <a:schemeClr val="tx1"/>
                </a:solidFill>
                <a:effectLst/>
                <a:latin typeface="+mn-lt"/>
                <a:ea typeface="+mn-ea"/>
                <a:cs typeface="+mn-cs"/>
              </a:rPr>
              <a:t>, information diffusion,</a:t>
            </a:r>
            <a:r>
              <a:rPr lang="en-US" sz="1200" b="0" i="0" u="none" strike="noStrike" kern="1200" baseline="30000" dirty="0">
                <a:solidFill>
                  <a:schemeClr val="tx1"/>
                </a:solidFill>
                <a:effectLst/>
                <a:latin typeface="+mn-lt"/>
                <a:ea typeface="+mn-ea"/>
                <a:cs typeface="+mn-cs"/>
                <a:hlinkClick r:id="rId13"/>
              </a:rPr>
              <a:t>[5]</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4" tooltip="Social influence"/>
              </a:rPr>
              <a:t>social influence</a:t>
            </a:r>
            <a:r>
              <a:rPr lang="en-US" sz="1200" b="0" i="0" kern="1200" dirty="0">
                <a:solidFill>
                  <a:schemeClr val="tx1"/>
                </a:solidFill>
                <a:effectLst/>
                <a:latin typeface="+mn-lt"/>
                <a:ea typeface="+mn-ea"/>
                <a:cs typeface="+mn-cs"/>
              </a:rPr>
              <a:t>. Indeed, the term information cascade has even been used to refer to such processes.</a:t>
            </a:r>
            <a:r>
              <a:rPr lang="en-US" sz="1200" b="0" i="0" u="none" strike="noStrike" kern="1200" baseline="30000" dirty="0">
                <a:solidFill>
                  <a:schemeClr val="tx1"/>
                </a:solidFill>
                <a:effectLst/>
                <a:latin typeface="+mn-lt"/>
                <a:ea typeface="+mn-ea"/>
                <a:cs typeface="+mn-cs"/>
                <a:hlinkClick r:id="rId15"/>
              </a:rPr>
              <a:t>[6]</a:t>
            </a:r>
            <a:endParaRPr lang="en-US" sz="1200" b="0" i="0" kern="1200" dirty="0">
              <a:solidFill>
                <a:schemeClr val="tx1"/>
              </a:solidFill>
              <a:effectLst/>
              <a:latin typeface="+mn-lt"/>
              <a:ea typeface="+mn-ea"/>
              <a:cs typeface="+mn-cs"/>
            </a:endParaRPr>
          </a:p>
          <a:p>
            <a:endParaRPr lang="ca-ES" b="1" dirty="0"/>
          </a:p>
          <a:p>
            <a:endParaRPr lang="ca-ES" b="1"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22</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u="sng"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4</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a:t>https://www.brandwatch.com/blog/react-the-most-influential-men-and-women-on-twitter/</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5</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a:t>http://learn.addshoppers.com/2014/</a:t>
            </a:r>
          </a:p>
          <a:p>
            <a:r>
              <a:rPr lang="en-US" dirty="0"/>
              <a:t>http://www.businessinsider.com/social-commerce-2015-report-2015-6</a:t>
            </a:r>
          </a:p>
          <a:p>
            <a:r>
              <a:rPr lang="en-US" dirty="0"/>
              <a:t>Internet Retailer’s Social Media Report</a:t>
            </a:r>
            <a:r>
              <a:rPr lang="en-US" baseline="0" dirty="0"/>
              <a:t> 2014</a:t>
            </a:r>
          </a:p>
          <a:p>
            <a:r>
              <a:rPr lang="en-US" dirty="0"/>
              <a:t>http://www.monetate.com/resources/research/</a:t>
            </a:r>
          </a:p>
          <a:p>
            <a:r>
              <a:rPr lang="en-US" dirty="0"/>
              <a:t>http://www.monetate.com/blog/conversion-rates-from-facebook-twitter-has-more-than-doubled-since-2011/</a:t>
            </a:r>
          </a:p>
          <a:p>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7</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information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informational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cascade</a:t>
            </a:r>
            <a:r>
              <a:rPr lang="en-US" sz="1200" b="0" i="0" kern="1200" dirty="0">
                <a:solidFill>
                  <a:schemeClr val="tx1"/>
                </a:solidFill>
                <a:effectLst/>
                <a:latin typeface="+mn-lt"/>
                <a:ea typeface="+mn-ea"/>
                <a:cs typeface="+mn-cs"/>
              </a:rPr>
              <a:t> occurs when a person observes the actions of others and then – despite possible contradictions in his/her own private </a:t>
            </a:r>
            <a:r>
              <a:rPr lang="en-US" sz="1200" b="0" i="0" u="none" strike="noStrike" kern="1200" dirty="0">
                <a:solidFill>
                  <a:schemeClr val="tx1"/>
                </a:solidFill>
                <a:effectLst/>
                <a:latin typeface="+mn-lt"/>
                <a:ea typeface="+mn-ea"/>
                <a:cs typeface="+mn-cs"/>
                <a:hlinkClick r:id="rId3" tooltip="Information"/>
              </a:rPr>
              <a:t>information</a:t>
            </a:r>
            <a:r>
              <a:rPr lang="en-US" sz="1200" b="0" i="0" kern="1200" dirty="0">
                <a:solidFill>
                  <a:schemeClr val="tx1"/>
                </a:solidFill>
                <a:effectLst/>
                <a:latin typeface="+mn-lt"/>
                <a:ea typeface="+mn-ea"/>
                <a:cs typeface="+mn-cs"/>
              </a:rPr>
              <a:t> signals – engages in the same acts. A cascade develops when people "abandon their own information in favor of </a:t>
            </a:r>
            <a:r>
              <a:rPr lang="en-US" sz="1200" b="0" i="0" u="none" strike="noStrike" kern="1200" dirty="0">
                <a:solidFill>
                  <a:schemeClr val="tx1"/>
                </a:solidFill>
                <a:effectLst/>
                <a:latin typeface="+mn-lt"/>
                <a:ea typeface="+mn-ea"/>
                <a:cs typeface="+mn-cs"/>
                <a:hlinkClick r:id="rId4" tooltip="Inference"/>
              </a:rPr>
              <a:t>inferences</a:t>
            </a:r>
            <a:r>
              <a:rPr lang="en-US" sz="1200" b="0" i="0" kern="1200" dirty="0">
                <a:solidFill>
                  <a:schemeClr val="tx1"/>
                </a:solidFill>
                <a:effectLst/>
                <a:latin typeface="+mn-lt"/>
                <a:ea typeface="+mn-ea"/>
                <a:cs typeface="+mn-cs"/>
              </a:rPr>
              <a:t> based on earlier people's actions".</a:t>
            </a:r>
            <a:r>
              <a:rPr lang="en-US" sz="1200" b="0" i="0" u="none" strike="noStrike" kern="1200" baseline="30000" dirty="0">
                <a:solidFill>
                  <a:schemeClr val="tx1"/>
                </a:solidFill>
                <a:effectLst/>
                <a:latin typeface="+mn-lt"/>
                <a:ea typeface="+mn-ea"/>
                <a:cs typeface="+mn-cs"/>
                <a:hlinkClick r:id="rId5"/>
              </a:rPr>
              <a:t>[1]</a:t>
            </a:r>
            <a:r>
              <a:rPr lang="en-US" sz="1200" b="0" i="0" kern="1200" dirty="0">
                <a:solidFill>
                  <a:schemeClr val="tx1"/>
                </a:solidFill>
                <a:effectLst/>
                <a:latin typeface="+mn-lt"/>
                <a:ea typeface="+mn-ea"/>
                <a:cs typeface="+mn-cs"/>
              </a:rPr>
              <a:t> Information cascades provide an explanation for how such situations can occur, how likely they are to cascade incorrect information or actions, how such behavior may arise and desist rapidly, and how effective attempts to originate a cascade tend to be under different conditions.</a:t>
            </a:r>
            <a:r>
              <a:rPr lang="en-US" sz="1200" b="0" i="0" u="none" strike="noStrike" kern="1200" baseline="30000" dirty="0">
                <a:solidFill>
                  <a:schemeClr val="tx1"/>
                </a:solidFill>
                <a:effectLst/>
                <a:latin typeface="+mn-lt"/>
                <a:ea typeface="+mn-ea"/>
                <a:cs typeface="+mn-cs"/>
                <a:hlinkClick r:id="rId6"/>
              </a:rPr>
              <a:t>[2]</a:t>
            </a:r>
            <a:r>
              <a:rPr lang="en-US" sz="1200" b="0" i="0" kern="1200" dirty="0">
                <a:solidFill>
                  <a:schemeClr val="tx1"/>
                </a:solidFill>
                <a:effectLst/>
                <a:latin typeface="+mn-lt"/>
                <a:ea typeface="+mn-ea"/>
                <a:cs typeface="+mn-cs"/>
              </a:rPr>
              <a:t> By explaining all of these things, the original Independent Cascade model sought to improve on previous models that were unable to explain cascades of </a:t>
            </a:r>
            <a:r>
              <a:rPr lang="en-US" sz="1200" b="0" i="0" u="none" strike="noStrike" kern="1200" dirty="0">
                <a:solidFill>
                  <a:schemeClr val="tx1"/>
                </a:solidFill>
                <a:effectLst/>
                <a:latin typeface="+mn-lt"/>
                <a:ea typeface="+mn-ea"/>
                <a:cs typeface="+mn-cs"/>
                <a:hlinkClick r:id="rId7" tooltip="Irrational"/>
              </a:rPr>
              <a:t>irrational</a:t>
            </a:r>
            <a:r>
              <a:rPr lang="en-US" sz="1200" b="0" i="0" kern="1200" dirty="0">
                <a:solidFill>
                  <a:schemeClr val="tx1"/>
                </a:solidFill>
                <a:effectLst/>
                <a:latin typeface="+mn-lt"/>
                <a:ea typeface="+mn-ea"/>
                <a:cs typeface="+mn-cs"/>
              </a:rPr>
              <a:t> behavior, a cascade's fragility, or the short-lived nature of certain cascades.</a:t>
            </a:r>
          </a:p>
          <a:p>
            <a:r>
              <a:rPr lang="en-US" sz="1200" b="0" i="0" kern="1200" dirty="0">
                <a:solidFill>
                  <a:schemeClr val="tx1"/>
                </a:solidFill>
                <a:effectLst/>
                <a:latin typeface="+mn-lt"/>
                <a:ea typeface="+mn-ea"/>
                <a:cs typeface="+mn-cs"/>
              </a:rPr>
              <a:t>There are five key conditions in an information cascade model:</a:t>
            </a:r>
          </a:p>
          <a:p>
            <a:r>
              <a:rPr lang="en-US" sz="1200" b="0" i="0" kern="1200" dirty="0">
                <a:solidFill>
                  <a:schemeClr val="tx1"/>
                </a:solidFill>
                <a:effectLst/>
                <a:latin typeface="+mn-lt"/>
                <a:ea typeface="+mn-ea"/>
                <a:cs typeface="+mn-cs"/>
              </a:rPr>
              <a:t>There is a </a:t>
            </a:r>
            <a:r>
              <a:rPr lang="en-US" sz="1200" b="0" i="0" u="none" strike="noStrike" kern="1200" dirty="0">
                <a:solidFill>
                  <a:schemeClr val="tx1"/>
                </a:solidFill>
                <a:effectLst/>
                <a:latin typeface="+mn-lt"/>
                <a:ea typeface="+mn-ea"/>
                <a:cs typeface="+mn-cs"/>
                <a:hlinkClick r:id="rId8" tooltip="Decision making"/>
              </a:rPr>
              <a:t>decision to be made</a:t>
            </a:r>
            <a:r>
              <a:rPr lang="en-US" sz="1200" b="0" i="0" kern="1200" dirty="0">
                <a:solidFill>
                  <a:schemeClr val="tx1"/>
                </a:solidFill>
                <a:effectLst/>
                <a:latin typeface="+mn-lt"/>
                <a:ea typeface="+mn-ea"/>
                <a:cs typeface="+mn-cs"/>
              </a:rPr>
              <a:t> – for example, whether to adopt a new technology, wear a new style of clothing, eat in a new restaurant, or support a particular political position</a:t>
            </a:r>
          </a:p>
          <a:p>
            <a:r>
              <a:rPr lang="en-US" sz="1200" b="0" i="0" kern="1200" dirty="0">
                <a:solidFill>
                  <a:schemeClr val="tx1"/>
                </a:solidFill>
                <a:effectLst/>
                <a:latin typeface="+mn-lt"/>
                <a:ea typeface="+mn-ea"/>
                <a:cs typeface="+mn-cs"/>
              </a:rPr>
              <a:t>A limited action space exists (e.g. an adopt/reject decision).</a:t>
            </a:r>
            <a:r>
              <a:rPr lang="en-US" sz="1200" b="0" i="0" u="none" strike="noStrike" kern="1200" baseline="30000" dirty="0">
                <a:solidFill>
                  <a:schemeClr val="tx1"/>
                </a:solidFill>
                <a:effectLst/>
                <a:latin typeface="+mn-lt"/>
                <a:ea typeface="+mn-ea"/>
                <a:cs typeface="+mn-cs"/>
                <a:hlinkClick r:id="rId9"/>
              </a:rPr>
              <a:t>[3]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make the decision sequentially, and each person can observe the choices made by those who acted earlier</a:t>
            </a:r>
          </a:p>
          <a:p>
            <a:r>
              <a:rPr lang="en-US" sz="1200" b="0" i="0" kern="1200" dirty="0">
                <a:solidFill>
                  <a:schemeClr val="tx1"/>
                </a:solidFill>
                <a:effectLst/>
                <a:latin typeface="+mn-lt"/>
                <a:ea typeface="+mn-ea"/>
                <a:cs typeface="+mn-cs"/>
              </a:rPr>
              <a:t>Each person has some private information that helps guide their decision.</a:t>
            </a:r>
          </a:p>
          <a:p>
            <a:r>
              <a:rPr lang="en-US" sz="1200" b="0" i="0" kern="1200" dirty="0">
                <a:solidFill>
                  <a:schemeClr val="tx1"/>
                </a:solidFill>
                <a:effectLst/>
                <a:latin typeface="+mn-lt"/>
                <a:ea typeface="+mn-ea"/>
                <a:cs typeface="+mn-cs"/>
              </a:rPr>
              <a:t>A person can't directly observe the private information that other people </a:t>
            </a:r>
            <a:r>
              <a:rPr lang="en-US" sz="1200" b="0" i="1"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but he or she can make inferences about this private information from what they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One assumption of Information Cascades which has been challenged is the concept that agents always make </a:t>
            </a:r>
            <a:r>
              <a:rPr lang="en-US" sz="1200" b="0" i="0" u="none" strike="noStrike" kern="1200" dirty="0">
                <a:solidFill>
                  <a:schemeClr val="tx1"/>
                </a:solidFill>
                <a:effectLst/>
                <a:latin typeface="+mn-lt"/>
                <a:ea typeface="+mn-ea"/>
                <a:cs typeface="+mn-cs"/>
                <a:hlinkClick r:id="rId10" tooltip="Rational decision"/>
              </a:rPr>
              <a:t>rational decisions</a:t>
            </a:r>
            <a:r>
              <a:rPr lang="en-US" sz="1200" b="0" i="0" kern="1200" dirty="0">
                <a:solidFill>
                  <a:schemeClr val="tx1"/>
                </a:solidFill>
                <a:effectLst/>
                <a:latin typeface="+mn-lt"/>
                <a:ea typeface="+mn-ea"/>
                <a:cs typeface="+mn-cs"/>
              </a:rPr>
              <a:t>. More social perspectives of cascades, which suggest that agents may act irrationally (e.g., against what they think is optimal) when social pressures are great, exist as complements to the concept of Information Cascades.</a:t>
            </a:r>
            <a:r>
              <a:rPr lang="en-US" sz="1200" b="0" i="0" u="none" strike="noStrike" kern="1200" baseline="30000" dirty="0">
                <a:solidFill>
                  <a:schemeClr val="tx1"/>
                </a:solidFill>
                <a:effectLst/>
                <a:latin typeface="+mn-lt"/>
                <a:ea typeface="+mn-ea"/>
                <a:cs typeface="+mn-cs"/>
                <a:hlinkClick r:id="rId11"/>
              </a:rPr>
              <a:t>[4]</a:t>
            </a:r>
            <a:r>
              <a:rPr lang="en-US" sz="1200" b="0" i="0" kern="1200" dirty="0">
                <a:solidFill>
                  <a:schemeClr val="tx1"/>
                </a:solidFill>
                <a:effectLst/>
                <a:latin typeface="+mn-lt"/>
                <a:ea typeface="+mn-ea"/>
                <a:cs typeface="+mn-cs"/>
              </a:rPr>
              <a:t>While competing models exist, it is more often the problem that the concept of an information cascade is conflated with ideas which do not match the two key conditions of the model, such as </a:t>
            </a:r>
            <a:r>
              <a:rPr lang="en-US" sz="1200" b="0" i="0" u="none" strike="noStrike" kern="1200" dirty="0">
                <a:solidFill>
                  <a:schemeClr val="tx1"/>
                </a:solidFill>
                <a:effectLst/>
                <a:latin typeface="+mn-lt"/>
                <a:ea typeface="+mn-ea"/>
                <a:cs typeface="+mn-cs"/>
                <a:hlinkClick r:id="rId12" tooltip="Social proof"/>
              </a:rPr>
              <a:t>social proof</a:t>
            </a:r>
            <a:r>
              <a:rPr lang="en-US" sz="1200" b="0" i="0" kern="1200" dirty="0">
                <a:solidFill>
                  <a:schemeClr val="tx1"/>
                </a:solidFill>
                <a:effectLst/>
                <a:latin typeface="+mn-lt"/>
                <a:ea typeface="+mn-ea"/>
                <a:cs typeface="+mn-cs"/>
              </a:rPr>
              <a:t>, information diffusion,</a:t>
            </a:r>
            <a:r>
              <a:rPr lang="en-US" sz="1200" b="0" i="0" u="none" strike="noStrike" kern="1200" baseline="30000" dirty="0">
                <a:solidFill>
                  <a:schemeClr val="tx1"/>
                </a:solidFill>
                <a:effectLst/>
                <a:latin typeface="+mn-lt"/>
                <a:ea typeface="+mn-ea"/>
                <a:cs typeface="+mn-cs"/>
                <a:hlinkClick r:id="rId13"/>
              </a:rPr>
              <a:t>[5]</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4" tooltip="Social influence"/>
              </a:rPr>
              <a:t>social influence</a:t>
            </a:r>
            <a:r>
              <a:rPr lang="en-US" sz="1200" b="0" i="0" kern="1200" dirty="0">
                <a:solidFill>
                  <a:schemeClr val="tx1"/>
                </a:solidFill>
                <a:effectLst/>
                <a:latin typeface="+mn-lt"/>
                <a:ea typeface="+mn-ea"/>
                <a:cs typeface="+mn-cs"/>
              </a:rPr>
              <a:t>. Indeed, the term information cascade has even been used to refer to such processes.</a:t>
            </a:r>
            <a:r>
              <a:rPr lang="en-US" sz="1200" b="0" i="0" u="none" strike="noStrike" kern="1200" baseline="30000" dirty="0">
                <a:solidFill>
                  <a:schemeClr val="tx1"/>
                </a:solidFill>
                <a:effectLst/>
                <a:latin typeface="+mn-lt"/>
                <a:ea typeface="+mn-ea"/>
                <a:cs typeface="+mn-cs"/>
                <a:hlinkClick r:id="rId15"/>
              </a:rPr>
              <a:t>[6]</a:t>
            </a:r>
            <a:endParaRPr lang="en-US" sz="1200" b="0" i="0" kern="1200" dirty="0">
              <a:solidFill>
                <a:schemeClr val="tx1"/>
              </a:solidFill>
              <a:effectLst/>
              <a:latin typeface="+mn-lt"/>
              <a:ea typeface="+mn-ea"/>
              <a:cs typeface="+mn-cs"/>
            </a:endParaRPr>
          </a:p>
          <a:p>
            <a:endParaRPr lang="ca-ES" b="1" dirty="0"/>
          </a:p>
          <a:p>
            <a:endParaRPr lang="ca-ES" b="1"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8</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a:solidFill>
                  <a:schemeClr val="tx1"/>
                </a:solidFill>
                <a:effectLst/>
                <a:latin typeface="+mn-lt"/>
                <a:ea typeface="+mn-ea"/>
                <a:cs typeface="+mn-cs"/>
              </a:rPr>
              <a:t>There are five key conditions in an information cascade model:</a:t>
            </a:r>
          </a:p>
          <a:p>
            <a:r>
              <a:rPr lang="en-US" sz="1200" b="0" i="0" kern="1200" dirty="0">
                <a:solidFill>
                  <a:schemeClr val="tx1"/>
                </a:solidFill>
                <a:effectLst/>
                <a:latin typeface="+mn-lt"/>
                <a:ea typeface="+mn-ea"/>
                <a:cs typeface="+mn-cs"/>
              </a:rPr>
              <a:t>There is a </a:t>
            </a:r>
            <a:r>
              <a:rPr lang="en-US" sz="1200" b="0" i="0" u="none" strike="noStrike" kern="1200" dirty="0">
                <a:solidFill>
                  <a:schemeClr val="tx1"/>
                </a:solidFill>
                <a:effectLst/>
                <a:latin typeface="+mn-lt"/>
                <a:ea typeface="+mn-ea"/>
                <a:cs typeface="+mn-cs"/>
                <a:hlinkClick r:id="rId3" tooltip="Decision making"/>
              </a:rPr>
              <a:t>decision to be made</a:t>
            </a:r>
            <a:r>
              <a:rPr lang="en-US" sz="1200" b="0" i="0" kern="1200" dirty="0">
                <a:solidFill>
                  <a:schemeClr val="tx1"/>
                </a:solidFill>
                <a:effectLst/>
                <a:latin typeface="+mn-lt"/>
                <a:ea typeface="+mn-ea"/>
                <a:cs typeface="+mn-cs"/>
              </a:rPr>
              <a:t> – for example, whether to adopt a new technology, wear a new style of clothing, eat in a new restaurant, or support a particular political position</a:t>
            </a:r>
          </a:p>
          <a:p>
            <a:r>
              <a:rPr lang="en-US" sz="1200" b="0" i="0" kern="1200" dirty="0">
                <a:solidFill>
                  <a:schemeClr val="tx1"/>
                </a:solidFill>
                <a:effectLst/>
                <a:latin typeface="+mn-lt"/>
                <a:ea typeface="+mn-ea"/>
                <a:cs typeface="+mn-cs"/>
              </a:rPr>
              <a:t>A limited action space exists (e.g. an adopt/reject decision).</a:t>
            </a:r>
            <a:r>
              <a:rPr lang="en-US" sz="1200" b="0" i="0" u="none" strike="noStrike" kern="1200" baseline="30000" dirty="0">
                <a:solidFill>
                  <a:schemeClr val="tx1"/>
                </a:solidFill>
                <a:effectLst/>
                <a:latin typeface="+mn-lt"/>
                <a:ea typeface="+mn-ea"/>
                <a:cs typeface="+mn-cs"/>
                <a:hlinkClick r:id="rId4"/>
              </a:rPr>
              <a:t>[3]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make the decision sequentially, and each person can observe the choices made by those who acted earlier</a:t>
            </a:r>
          </a:p>
          <a:p>
            <a:r>
              <a:rPr lang="en-US" sz="1200" b="0" i="0" kern="1200" dirty="0">
                <a:solidFill>
                  <a:schemeClr val="tx1"/>
                </a:solidFill>
                <a:effectLst/>
                <a:latin typeface="+mn-lt"/>
                <a:ea typeface="+mn-ea"/>
                <a:cs typeface="+mn-cs"/>
              </a:rPr>
              <a:t>Each person has some private information that helps guide their decision.</a:t>
            </a:r>
          </a:p>
          <a:p>
            <a:r>
              <a:rPr lang="en-US" sz="1200" b="0" i="0" kern="1200" dirty="0">
                <a:solidFill>
                  <a:schemeClr val="tx1"/>
                </a:solidFill>
                <a:effectLst/>
                <a:latin typeface="+mn-lt"/>
                <a:ea typeface="+mn-ea"/>
                <a:cs typeface="+mn-cs"/>
              </a:rPr>
              <a:t>A person can't directly observe the private information that other people </a:t>
            </a:r>
            <a:r>
              <a:rPr lang="en-US" sz="1200" b="0" i="1"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but he or she can make inferences about this private information from what they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One assumption of Information Cascades which has been challenged is the concept that agents always make </a:t>
            </a:r>
            <a:r>
              <a:rPr lang="en-US" sz="1200" b="0" i="0" u="none" strike="noStrike" kern="1200" dirty="0">
                <a:solidFill>
                  <a:schemeClr val="tx1"/>
                </a:solidFill>
                <a:effectLst/>
                <a:latin typeface="+mn-lt"/>
                <a:ea typeface="+mn-ea"/>
                <a:cs typeface="+mn-cs"/>
                <a:hlinkClick r:id="rId5" tooltip="Rational decision"/>
              </a:rPr>
              <a:t>rational decisions</a:t>
            </a:r>
            <a:r>
              <a:rPr lang="en-US" sz="1200" b="0" i="0" kern="1200" dirty="0">
                <a:solidFill>
                  <a:schemeClr val="tx1"/>
                </a:solidFill>
                <a:effectLst/>
                <a:latin typeface="+mn-lt"/>
                <a:ea typeface="+mn-ea"/>
                <a:cs typeface="+mn-cs"/>
              </a:rPr>
              <a:t>. More social perspectives of cascades, which suggest that agents may act irrationally (e.g., against what they think is optimal) when social pressures are great, exist as complements to the concept of Information Cascades.</a:t>
            </a:r>
            <a:r>
              <a:rPr lang="en-US" sz="1200" b="0" i="0" u="none" strike="noStrike" kern="1200" baseline="30000" dirty="0">
                <a:solidFill>
                  <a:schemeClr val="tx1"/>
                </a:solidFill>
                <a:effectLst/>
                <a:latin typeface="+mn-lt"/>
                <a:ea typeface="+mn-ea"/>
                <a:cs typeface="+mn-cs"/>
                <a:hlinkClick r:id="rId6"/>
              </a:rPr>
              <a:t>[4]</a:t>
            </a:r>
            <a:r>
              <a:rPr lang="en-US" sz="1200" b="0" i="0" kern="1200" dirty="0">
                <a:solidFill>
                  <a:schemeClr val="tx1"/>
                </a:solidFill>
                <a:effectLst/>
                <a:latin typeface="+mn-lt"/>
                <a:ea typeface="+mn-ea"/>
                <a:cs typeface="+mn-cs"/>
              </a:rPr>
              <a:t>While competing models exist, it is more often the problem that the concept of an information cascade is conflated with ideas which do not match the two key conditions of the model, such as </a:t>
            </a:r>
            <a:r>
              <a:rPr lang="en-US" sz="1200" b="0" i="0" u="none" strike="noStrike" kern="1200" dirty="0">
                <a:solidFill>
                  <a:schemeClr val="tx1"/>
                </a:solidFill>
                <a:effectLst/>
                <a:latin typeface="+mn-lt"/>
                <a:ea typeface="+mn-ea"/>
                <a:cs typeface="+mn-cs"/>
                <a:hlinkClick r:id="rId7" tooltip="Social proof"/>
              </a:rPr>
              <a:t>social proof</a:t>
            </a:r>
            <a:r>
              <a:rPr lang="en-US" sz="1200" b="0" i="0" kern="1200" dirty="0">
                <a:solidFill>
                  <a:schemeClr val="tx1"/>
                </a:solidFill>
                <a:effectLst/>
                <a:latin typeface="+mn-lt"/>
                <a:ea typeface="+mn-ea"/>
                <a:cs typeface="+mn-cs"/>
              </a:rPr>
              <a:t>, information diffusion,</a:t>
            </a:r>
            <a:r>
              <a:rPr lang="en-US" sz="1200" b="0" i="0" u="none" strike="noStrike" kern="1200" baseline="30000" dirty="0">
                <a:solidFill>
                  <a:schemeClr val="tx1"/>
                </a:solidFill>
                <a:effectLst/>
                <a:latin typeface="+mn-lt"/>
                <a:ea typeface="+mn-ea"/>
                <a:cs typeface="+mn-cs"/>
                <a:hlinkClick r:id="rId8"/>
              </a:rPr>
              <a:t>[5]</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tooltip="Social influence"/>
              </a:rPr>
              <a:t>social influence</a:t>
            </a:r>
            <a:r>
              <a:rPr lang="en-US" sz="1200" b="0" i="0" kern="1200" dirty="0">
                <a:solidFill>
                  <a:schemeClr val="tx1"/>
                </a:solidFill>
                <a:effectLst/>
                <a:latin typeface="+mn-lt"/>
                <a:ea typeface="+mn-ea"/>
                <a:cs typeface="+mn-cs"/>
              </a:rPr>
              <a:t>. Indeed, the term information cascade has even been used to refer to such processes.</a:t>
            </a:r>
            <a:r>
              <a:rPr lang="en-US" sz="1200" b="0" i="0" u="none" strike="noStrike" kern="1200" baseline="30000" dirty="0">
                <a:solidFill>
                  <a:schemeClr val="tx1"/>
                </a:solidFill>
                <a:effectLst/>
                <a:latin typeface="+mn-lt"/>
                <a:ea typeface="+mn-ea"/>
                <a:cs typeface="+mn-cs"/>
                <a:hlinkClick r:id="rId10"/>
              </a:rPr>
              <a:t>[6]</a:t>
            </a:r>
            <a:endParaRPr lang="en-US" sz="1200" b="0" i="0" kern="1200" dirty="0">
              <a:solidFill>
                <a:schemeClr val="tx1"/>
              </a:solidFill>
              <a:effectLst/>
              <a:latin typeface="+mn-lt"/>
              <a:ea typeface="+mn-ea"/>
              <a:cs typeface="+mn-cs"/>
            </a:endParaRPr>
          </a:p>
          <a:p>
            <a:endParaRPr lang="ca-ES" b="1" dirty="0"/>
          </a:p>
          <a:p>
            <a:endParaRPr lang="ca-ES" b="1"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9</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information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informational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cascade</a:t>
            </a:r>
            <a:r>
              <a:rPr lang="en-US" sz="1200" b="0" i="0" kern="1200" dirty="0">
                <a:solidFill>
                  <a:schemeClr val="tx1"/>
                </a:solidFill>
                <a:effectLst/>
                <a:latin typeface="+mn-lt"/>
                <a:ea typeface="+mn-ea"/>
                <a:cs typeface="+mn-cs"/>
              </a:rPr>
              <a:t> occurs when a person observes the actions of others and then – despite possible contradictions in his/her own private </a:t>
            </a:r>
            <a:r>
              <a:rPr lang="en-US" sz="1200" b="0" i="0" u="none" strike="noStrike" kern="1200" dirty="0">
                <a:solidFill>
                  <a:schemeClr val="tx1"/>
                </a:solidFill>
                <a:effectLst/>
                <a:latin typeface="+mn-lt"/>
                <a:ea typeface="+mn-ea"/>
                <a:cs typeface="+mn-cs"/>
                <a:hlinkClick r:id="rId3" tooltip="Information"/>
              </a:rPr>
              <a:t>information</a:t>
            </a:r>
            <a:r>
              <a:rPr lang="en-US" sz="1200" b="0" i="0" kern="1200" dirty="0">
                <a:solidFill>
                  <a:schemeClr val="tx1"/>
                </a:solidFill>
                <a:effectLst/>
                <a:latin typeface="+mn-lt"/>
                <a:ea typeface="+mn-ea"/>
                <a:cs typeface="+mn-cs"/>
              </a:rPr>
              <a:t> signals – engages in the same acts. A cascade develops when people "abandon their own information in favor of </a:t>
            </a:r>
            <a:r>
              <a:rPr lang="en-US" sz="1200" b="0" i="0" u="none" strike="noStrike" kern="1200" dirty="0">
                <a:solidFill>
                  <a:schemeClr val="tx1"/>
                </a:solidFill>
                <a:effectLst/>
                <a:latin typeface="+mn-lt"/>
                <a:ea typeface="+mn-ea"/>
                <a:cs typeface="+mn-cs"/>
                <a:hlinkClick r:id="rId4" tooltip="Inference"/>
              </a:rPr>
              <a:t>inferences</a:t>
            </a:r>
            <a:r>
              <a:rPr lang="en-US" sz="1200" b="0" i="0" kern="1200" dirty="0">
                <a:solidFill>
                  <a:schemeClr val="tx1"/>
                </a:solidFill>
                <a:effectLst/>
                <a:latin typeface="+mn-lt"/>
                <a:ea typeface="+mn-ea"/>
                <a:cs typeface="+mn-cs"/>
              </a:rPr>
              <a:t> based on earlier people's actions".</a:t>
            </a:r>
            <a:r>
              <a:rPr lang="en-US" sz="1200" b="0" i="0" u="none" strike="noStrike" kern="1200" baseline="30000" dirty="0">
                <a:solidFill>
                  <a:schemeClr val="tx1"/>
                </a:solidFill>
                <a:effectLst/>
                <a:latin typeface="+mn-lt"/>
                <a:ea typeface="+mn-ea"/>
                <a:cs typeface="+mn-cs"/>
                <a:hlinkClick r:id="rId5"/>
              </a:rPr>
              <a:t>[1]</a:t>
            </a:r>
            <a:r>
              <a:rPr lang="en-US" sz="1200" b="0" i="0" kern="1200" dirty="0">
                <a:solidFill>
                  <a:schemeClr val="tx1"/>
                </a:solidFill>
                <a:effectLst/>
                <a:latin typeface="+mn-lt"/>
                <a:ea typeface="+mn-ea"/>
                <a:cs typeface="+mn-cs"/>
              </a:rPr>
              <a:t> Information cascades provide an explanation for how such situations can occur, how likely they are to cascade incorrect information or actions, how such behavior may arise and desist rapidly, and how effective attempts to originate a cascade tend to be under different conditions.</a:t>
            </a:r>
            <a:r>
              <a:rPr lang="en-US" sz="1200" b="0" i="0" u="none" strike="noStrike" kern="1200" baseline="30000" dirty="0">
                <a:solidFill>
                  <a:schemeClr val="tx1"/>
                </a:solidFill>
                <a:effectLst/>
                <a:latin typeface="+mn-lt"/>
                <a:ea typeface="+mn-ea"/>
                <a:cs typeface="+mn-cs"/>
                <a:hlinkClick r:id="rId6"/>
              </a:rPr>
              <a:t>[2]</a:t>
            </a:r>
            <a:r>
              <a:rPr lang="en-US" sz="1200" b="0" i="0" kern="1200" dirty="0">
                <a:solidFill>
                  <a:schemeClr val="tx1"/>
                </a:solidFill>
                <a:effectLst/>
                <a:latin typeface="+mn-lt"/>
                <a:ea typeface="+mn-ea"/>
                <a:cs typeface="+mn-cs"/>
              </a:rPr>
              <a:t> By explaining all of these things, the original Independent Cascade model sought to improve on previous models that were unable to explain cascades of </a:t>
            </a:r>
            <a:r>
              <a:rPr lang="en-US" sz="1200" b="0" i="0" u="none" strike="noStrike" kern="1200" dirty="0">
                <a:solidFill>
                  <a:schemeClr val="tx1"/>
                </a:solidFill>
                <a:effectLst/>
                <a:latin typeface="+mn-lt"/>
                <a:ea typeface="+mn-ea"/>
                <a:cs typeface="+mn-cs"/>
                <a:hlinkClick r:id="rId7" tooltip="Irrational"/>
              </a:rPr>
              <a:t>irrational</a:t>
            </a:r>
            <a:r>
              <a:rPr lang="en-US" sz="1200" b="0" i="0" kern="1200" dirty="0">
                <a:solidFill>
                  <a:schemeClr val="tx1"/>
                </a:solidFill>
                <a:effectLst/>
                <a:latin typeface="+mn-lt"/>
                <a:ea typeface="+mn-ea"/>
                <a:cs typeface="+mn-cs"/>
              </a:rPr>
              <a:t> behavior, a cascade's fragility, or the short-lived nature of certain cascades.</a:t>
            </a:r>
          </a:p>
          <a:p>
            <a:r>
              <a:rPr lang="en-US" sz="1200" b="0" i="0" kern="1200" dirty="0">
                <a:solidFill>
                  <a:schemeClr val="tx1"/>
                </a:solidFill>
                <a:effectLst/>
                <a:latin typeface="+mn-lt"/>
                <a:ea typeface="+mn-ea"/>
                <a:cs typeface="+mn-cs"/>
              </a:rPr>
              <a:t>There are five key conditions in an information cascade model:</a:t>
            </a:r>
          </a:p>
          <a:p>
            <a:r>
              <a:rPr lang="en-US" sz="1200" b="0" i="0" kern="1200" dirty="0">
                <a:solidFill>
                  <a:schemeClr val="tx1"/>
                </a:solidFill>
                <a:effectLst/>
                <a:latin typeface="+mn-lt"/>
                <a:ea typeface="+mn-ea"/>
                <a:cs typeface="+mn-cs"/>
              </a:rPr>
              <a:t>There is a </a:t>
            </a:r>
            <a:r>
              <a:rPr lang="en-US" sz="1200" b="0" i="0" u="none" strike="noStrike" kern="1200" dirty="0">
                <a:solidFill>
                  <a:schemeClr val="tx1"/>
                </a:solidFill>
                <a:effectLst/>
                <a:latin typeface="+mn-lt"/>
                <a:ea typeface="+mn-ea"/>
                <a:cs typeface="+mn-cs"/>
                <a:hlinkClick r:id="rId8" tooltip="Decision making"/>
              </a:rPr>
              <a:t>decision to be made</a:t>
            </a:r>
            <a:r>
              <a:rPr lang="en-US" sz="1200" b="0" i="0" kern="1200" dirty="0">
                <a:solidFill>
                  <a:schemeClr val="tx1"/>
                </a:solidFill>
                <a:effectLst/>
                <a:latin typeface="+mn-lt"/>
                <a:ea typeface="+mn-ea"/>
                <a:cs typeface="+mn-cs"/>
              </a:rPr>
              <a:t> – for example, whether to adopt a new technology, wear a new style of clothing, eat in a new restaurant, or support a particular political position</a:t>
            </a:r>
          </a:p>
          <a:p>
            <a:r>
              <a:rPr lang="en-US" sz="1200" b="0" i="0" kern="1200" dirty="0">
                <a:solidFill>
                  <a:schemeClr val="tx1"/>
                </a:solidFill>
                <a:effectLst/>
                <a:latin typeface="+mn-lt"/>
                <a:ea typeface="+mn-ea"/>
                <a:cs typeface="+mn-cs"/>
              </a:rPr>
              <a:t>A limited action space exists (e.g. an adopt/reject decision).</a:t>
            </a:r>
            <a:r>
              <a:rPr lang="en-US" sz="1200" b="0" i="0" u="none" strike="noStrike" kern="1200" baseline="30000" dirty="0">
                <a:solidFill>
                  <a:schemeClr val="tx1"/>
                </a:solidFill>
                <a:effectLst/>
                <a:latin typeface="+mn-lt"/>
                <a:ea typeface="+mn-ea"/>
                <a:cs typeface="+mn-cs"/>
                <a:hlinkClick r:id="rId9"/>
              </a:rPr>
              <a:t>[3]</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People make the decision sequentially, and each person can observe the choices made by those who acted earlier</a:t>
            </a:r>
          </a:p>
          <a:p>
            <a:r>
              <a:rPr lang="en-US" sz="1200" b="0" i="0" kern="1200" dirty="0">
                <a:solidFill>
                  <a:schemeClr val="tx1"/>
                </a:solidFill>
                <a:effectLst/>
                <a:latin typeface="+mn-lt"/>
                <a:ea typeface="+mn-ea"/>
                <a:cs typeface="+mn-cs"/>
              </a:rPr>
              <a:t>Each person has some private information that helps guide their decision.</a:t>
            </a:r>
          </a:p>
          <a:p>
            <a:r>
              <a:rPr lang="en-US" sz="1200" b="0" i="0" kern="1200" dirty="0">
                <a:solidFill>
                  <a:schemeClr val="tx1"/>
                </a:solidFill>
                <a:effectLst/>
                <a:latin typeface="+mn-lt"/>
                <a:ea typeface="+mn-ea"/>
                <a:cs typeface="+mn-cs"/>
              </a:rPr>
              <a:t>A person can't directly observe the private information that other people </a:t>
            </a:r>
            <a:r>
              <a:rPr lang="en-US" sz="1200" b="0" i="1"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but he or she can make inferences about this private information from what they </a:t>
            </a:r>
            <a:r>
              <a:rPr lang="en-US" sz="1200" b="0" i="1" kern="1200" dirty="0">
                <a:solidFill>
                  <a:schemeClr val="tx1"/>
                </a:solidFill>
                <a:effectLst/>
                <a:latin typeface="+mn-lt"/>
                <a:ea typeface="+mn-ea"/>
                <a:cs typeface="+mn-cs"/>
              </a:rPr>
              <a:t>do</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One assumption of Information Cascades which has been challenged is the concept that agents always make </a:t>
            </a:r>
            <a:r>
              <a:rPr lang="en-US" sz="1200" b="0" i="0" u="none" strike="noStrike" kern="1200" dirty="0">
                <a:solidFill>
                  <a:schemeClr val="tx1"/>
                </a:solidFill>
                <a:effectLst/>
                <a:latin typeface="+mn-lt"/>
                <a:ea typeface="+mn-ea"/>
                <a:cs typeface="+mn-cs"/>
                <a:hlinkClick r:id="rId10" tooltip="Rational decision"/>
              </a:rPr>
              <a:t>rational decisions</a:t>
            </a:r>
            <a:r>
              <a:rPr lang="en-US" sz="1200" b="0" i="0" kern="1200" dirty="0">
                <a:solidFill>
                  <a:schemeClr val="tx1"/>
                </a:solidFill>
                <a:effectLst/>
                <a:latin typeface="+mn-lt"/>
                <a:ea typeface="+mn-ea"/>
                <a:cs typeface="+mn-cs"/>
              </a:rPr>
              <a:t>. More social perspectives of cascades, which suggest that agents may act irrationally (e.g., against what they think is optimal) when social pressures are great, exist as complements to the concept of Information Cascades.</a:t>
            </a:r>
            <a:r>
              <a:rPr lang="en-US" sz="1200" b="0" i="0" u="none" strike="noStrike" kern="1200" baseline="30000" dirty="0">
                <a:solidFill>
                  <a:schemeClr val="tx1"/>
                </a:solidFill>
                <a:effectLst/>
                <a:latin typeface="+mn-lt"/>
                <a:ea typeface="+mn-ea"/>
                <a:cs typeface="+mn-cs"/>
                <a:hlinkClick r:id="rId11"/>
              </a:rPr>
              <a:t>[4]</a:t>
            </a:r>
            <a:r>
              <a:rPr lang="en-US" sz="1200" b="0" i="0" kern="1200" dirty="0">
                <a:solidFill>
                  <a:schemeClr val="tx1"/>
                </a:solidFill>
                <a:effectLst/>
                <a:latin typeface="+mn-lt"/>
                <a:ea typeface="+mn-ea"/>
                <a:cs typeface="+mn-cs"/>
              </a:rPr>
              <a:t>While competing models exist, it is more often the problem that the concept of an information cascade is conflated with ideas which do not match the two key conditions of the model, such as </a:t>
            </a:r>
            <a:r>
              <a:rPr lang="en-US" sz="1200" b="0" i="0" u="none" strike="noStrike" kern="1200" dirty="0">
                <a:solidFill>
                  <a:schemeClr val="tx1"/>
                </a:solidFill>
                <a:effectLst/>
                <a:latin typeface="+mn-lt"/>
                <a:ea typeface="+mn-ea"/>
                <a:cs typeface="+mn-cs"/>
                <a:hlinkClick r:id="rId12" tooltip="Social proof"/>
              </a:rPr>
              <a:t>social proof</a:t>
            </a:r>
            <a:r>
              <a:rPr lang="en-US" sz="1200" b="0" i="0" kern="1200" dirty="0">
                <a:solidFill>
                  <a:schemeClr val="tx1"/>
                </a:solidFill>
                <a:effectLst/>
                <a:latin typeface="+mn-lt"/>
                <a:ea typeface="+mn-ea"/>
                <a:cs typeface="+mn-cs"/>
              </a:rPr>
              <a:t>, information diffusion,</a:t>
            </a:r>
            <a:r>
              <a:rPr lang="en-US" sz="1200" b="0" i="0" u="none" strike="noStrike" kern="1200" baseline="30000" dirty="0">
                <a:solidFill>
                  <a:schemeClr val="tx1"/>
                </a:solidFill>
                <a:effectLst/>
                <a:latin typeface="+mn-lt"/>
                <a:ea typeface="+mn-ea"/>
                <a:cs typeface="+mn-cs"/>
                <a:hlinkClick r:id="rId13"/>
              </a:rPr>
              <a:t>[5]</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4" tooltip="Social influence"/>
              </a:rPr>
              <a:t>social influence</a:t>
            </a:r>
            <a:r>
              <a:rPr lang="en-US" sz="1200" b="0" i="0" kern="1200" dirty="0">
                <a:solidFill>
                  <a:schemeClr val="tx1"/>
                </a:solidFill>
                <a:effectLst/>
                <a:latin typeface="+mn-lt"/>
                <a:ea typeface="+mn-ea"/>
                <a:cs typeface="+mn-cs"/>
              </a:rPr>
              <a:t>. Indeed, the term information cascade has even been used to refer to such processes.</a:t>
            </a:r>
            <a:r>
              <a:rPr lang="en-US" sz="1200" b="0" i="0" u="none" strike="noStrike" kern="1200" baseline="30000" dirty="0">
                <a:solidFill>
                  <a:schemeClr val="tx1"/>
                </a:solidFill>
                <a:effectLst/>
                <a:latin typeface="+mn-lt"/>
                <a:ea typeface="+mn-ea"/>
                <a:cs typeface="+mn-cs"/>
                <a:hlinkClick r:id="rId15"/>
              </a:rPr>
              <a:t>[6]</a:t>
            </a:r>
            <a:endParaRPr lang="en-US" sz="1200" b="0" i="0" kern="1200" dirty="0">
              <a:solidFill>
                <a:schemeClr val="tx1"/>
              </a:solidFill>
              <a:effectLst/>
              <a:latin typeface="+mn-lt"/>
              <a:ea typeface="+mn-ea"/>
              <a:cs typeface="+mn-cs"/>
            </a:endParaRPr>
          </a:p>
          <a:p>
            <a:endParaRPr lang="ca-ES" b="1" dirty="0"/>
          </a:p>
          <a:p>
            <a:endParaRPr lang="ca-ES" b="1"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11</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a:t>To investigate the influence of a single node in the network, we set this node to be infected initially. The total number of infected and recovered nodes at time t, denoted by F (t), can be considered as</a:t>
            </a:r>
          </a:p>
          <a:p>
            <a:r>
              <a:rPr lang="en-US" dirty="0"/>
              <a:t>an indicator to evaluate the influence of the initially infected node at time t. </a:t>
            </a:r>
          </a:p>
          <a:p>
            <a:r>
              <a:rPr lang="en-US" dirty="0"/>
              <a:t>Clearly, F (t) increases with t, and finally gets stable, labeled by F (</a:t>
            </a:r>
            <a:r>
              <a:rPr lang="en-US" dirty="0" err="1"/>
              <a:t>tc</a:t>
            </a:r>
            <a:r>
              <a:rPr lang="en-US" dirty="0"/>
              <a:t> ), where </a:t>
            </a:r>
            <a:r>
              <a:rPr lang="en-US" dirty="0" err="1"/>
              <a:t>tc</a:t>
            </a:r>
            <a:r>
              <a:rPr lang="en-US" dirty="0"/>
              <a:t> corresponds to the time that there is no infected node in the network. Thus F (</a:t>
            </a:r>
            <a:r>
              <a:rPr lang="en-US" dirty="0" err="1"/>
              <a:t>tc</a:t>
            </a:r>
            <a:r>
              <a:rPr lang="en-US" dirty="0"/>
              <a:t> ) evaluates the eventual influence of the initially infected node—higher F (</a:t>
            </a:r>
            <a:r>
              <a:rPr lang="en-US" dirty="0" err="1"/>
              <a:t>tc</a:t>
            </a:r>
            <a:r>
              <a:rPr lang="en-US" dirty="0"/>
              <a:t> ) indicates a larger influence.</a:t>
            </a:r>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12</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ca-ES" b="1"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13</a:t>
            </a:fld>
            <a:endParaRPr lang="es-ES_tradnl">
              <a:solidFill>
                <a:prstClr val="black"/>
              </a:solidFill>
            </a:endParaRPr>
          </a:p>
        </p:txBody>
      </p:sp>
    </p:spTree>
    <p:extLst>
      <p:ext uri="{BB962C8B-B14F-4D97-AF65-F5344CB8AC3E}">
        <p14:creationId xmlns:p14="http://schemas.microsoft.com/office/powerpoint/2010/main" val="138670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ca-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7/6/2017</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65786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7/6/2017</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4833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ca-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7/6/2017</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3654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43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402770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732158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96095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1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1385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582937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79495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7/6/2017</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493187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3" name="12 Marcador de texto"/>
          <p:cNvSpPr>
            <a:spLocks noGrp="1"/>
          </p:cNvSpPr>
          <p:nvPr>
            <p:ph type="body" sz="quarter" idx="13" hasCustomPrompt="1"/>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dirty="0" err="1"/>
              <a:t>Chapter</a:t>
            </a:r>
            <a:r>
              <a:rPr lang="es-ES" dirty="0"/>
              <a:t> </a:t>
            </a:r>
            <a:r>
              <a:rPr lang="es-ES" dirty="0" err="1"/>
              <a:t>title</a:t>
            </a:r>
            <a:endParaRPr lang="es-ES" dirty="0"/>
          </a:p>
        </p:txBody>
      </p:sp>
    </p:spTree>
    <p:extLst>
      <p:ext uri="{BB962C8B-B14F-4D97-AF65-F5344CB8AC3E}">
        <p14:creationId xmlns:p14="http://schemas.microsoft.com/office/powerpoint/2010/main" val="1358580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687915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912845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1932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117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626607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280119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3607608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9" name="8 Marcador de texto"/>
          <p:cNvSpPr>
            <a:spLocks noGrp="1"/>
          </p:cNvSpPr>
          <p:nvPr>
            <p:ph type="body" sz="quarter" idx="14"/>
          </p:nvPr>
        </p:nvSpPr>
        <p:spPr>
          <a:xfrm>
            <a:off x="251520" y="1268413"/>
            <a:ext cx="8640960" cy="5040312"/>
          </a:xfrm>
        </p:spPr>
        <p:txBody>
          <a:bodyPr/>
          <a:lstStyle>
            <a:lvl1pPr marL="179388" indent="-179388">
              <a:defRPr/>
            </a:lvl1pPr>
            <a:lvl2pPr marL="536575" indent="-168275">
              <a:defRPr/>
            </a:lvl2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 name="1 Título"/>
          <p:cNvSpPr>
            <a:spLocks noGrp="1"/>
          </p:cNvSpPr>
          <p:nvPr>
            <p:ph type="title"/>
          </p:nvPr>
        </p:nvSpPr>
        <p:spPr/>
        <p:txBody>
          <a:bodyPr/>
          <a:lstStyle/>
          <a:p>
            <a:r>
              <a:rPr lang="es-ES"/>
              <a:t>Haga clic para modificar el estilo de título del patrón</a:t>
            </a:r>
            <a:endParaRPr lang="es-ES" dirty="0"/>
          </a:p>
        </p:txBody>
      </p:sp>
      <p:sp>
        <p:nvSpPr>
          <p:cNvPr id="7" name="12 Marcador de texto"/>
          <p:cNvSpPr>
            <a:spLocks noGrp="1"/>
          </p:cNvSpPr>
          <p:nvPr>
            <p:ph type="body" sz="quarter" idx="13"/>
          </p:nvPr>
        </p:nvSpPr>
        <p:spPr>
          <a:xfrm>
            <a:off x="251520" y="98630"/>
            <a:ext cx="864096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858551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27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ca-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B1055-6F15-4341-A755-802F73BD5192}" type="datetimeFigureOut">
              <a:rPr lang="ca-ES" smtClean="0"/>
              <a:t>7/6/2017</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121222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3" name="12 Marcador de texto"/>
          <p:cNvSpPr>
            <a:spLocks noGrp="1"/>
          </p:cNvSpPr>
          <p:nvPr>
            <p:ph type="body" sz="quarter" idx="13" hasCustomPrompt="1"/>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dirty="0" err="1"/>
              <a:t>Chapter</a:t>
            </a:r>
            <a:r>
              <a:rPr lang="es-ES" dirty="0"/>
              <a:t> </a:t>
            </a:r>
            <a:r>
              <a:rPr lang="es-ES" dirty="0" err="1"/>
              <a:t>title</a:t>
            </a:r>
            <a:endParaRPr lang="es-ES" dirty="0"/>
          </a:p>
        </p:txBody>
      </p:sp>
    </p:spTree>
    <p:extLst>
      <p:ext uri="{BB962C8B-B14F-4D97-AF65-F5344CB8AC3E}">
        <p14:creationId xmlns:p14="http://schemas.microsoft.com/office/powerpoint/2010/main" val="3249398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6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3587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94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lefónica - Titular dos  líneas">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flipH="1">
            <a:off x="-1" y="0"/>
            <a:ext cx="8417169"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noAutofit/>
          </a:bodyPr>
          <a:lstStyle>
            <a:lvl1pPr>
              <a:defRPr/>
            </a:lvl1pPr>
          </a:lstStyle>
          <a:p>
            <a:pPr lvl="0"/>
            <a:r>
              <a:rPr lang="en-GB" dirty="0"/>
              <a:t>Slide Title (24 </a:t>
            </a:r>
            <a:r>
              <a:rPr lang="en-GB" dirty="0" err="1"/>
              <a:t>pts</a:t>
            </a:r>
            <a:r>
              <a:rPr lang="en-GB" dirty="0"/>
              <a:t> – 1 line)</a:t>
            </a:r>
            <a:endParaRPr lang="en-US" sz="2400" dirty="0">
              <a:solidFill>
                <a:srgbClr val="072534"/>
              </a:solidFill>
              <a:latin typeface="Trebuchet MS" pitchFamily="34" charset="0"/>
              <a:ea typeface="ヒラギノ角ゴ Pro W3" charset="-128"/>
              <a:sym typeface="Trebuchet MS" pitchFamily="34" charset="0"/>
            </a:endParaRPr>
          </a:p>
        </p:txBody>
      </p:sp>
      <p:sp>
        <p:nvSpPr>
          <p:cNvPr id="4" name="Text Box 2"/>
          <p:cNvSpPr txBox="1">
            <a:spLocks noGrp="1" noChangeArrowheads="1"/>
          </p:cNvSpPr>
          <p:nvPr>
            <p:ph type="sldNum" sz="quarter" idx="4"/>
          </p:nvPr>
        </p:nvSpPr>
        <p:spPr bwMode="auto">
          <a:xfrm>
            <a:off x="4425881" y="6464175"/>
            <a:ext cx="279065" cy="292350"/>
          </a:xfrm>
          <a:prstGeom prst="rect">
            <a:avLst/>
          </a:prstGeom>
          <a:noFill/>
          <a:ln w="9525">
            <a:noFill/>
            <a:miter lim="800000"/>
            <a:headEnd/>
            <a:tailEnd/>
          </a:ln>
          <a:effectLst/>
        </p:spPr>
        <p:txBody>
          <a:bodyPr vert="horz" wrap="none" lIns="96698" tIns="48349" rIns="96698" bIns="48349" numCol="1" anchor="ctr" anchorCtr="0" compatLnSpc="1">
            <a:prstTxWarp prst="textNoShape">
              <a:avLst/>
            </a:prstTxWarp>
          </a:bodyPr>
          <a:lstStyle>
            <a:lvl1pPr algn="ctr" eaLnBrk="1" hangingPunct="1">
              <a:defRPr sz="1016">
                <a:solidFill>
                  <a:schemeClr val="bg1"/>
                </a:solidFill>
                <a:latin typeface="Trebuchet MS" pitchFamily="34" charset="0"/>
                <a:ea typeface="ヒラギノ角ゴ ProN W3" pitchFamily="122" charset="-128"/>
                <a:sym typeface="Trebuchet MS" pitchFamily="34" charset="0"/>
              </a:defRPr>
            </a:lvl1pPr>
            <a:lvl2pPr marL="725566" indent="-279064" eaLnBrk="0" hangingPunct="0">
              <a:defRPr sz="2771">
                <a:solidFill>
                  <a:srgbClr val="000000"/>
                </a:solidFill>
                <a:latin typeface="Gill Sans" pitchFamily="122" charset="0"/>
                <a:ea typeface="ヒラギノ角ゴ ProN W3" pitchFamily="122" charset="-128"/>
                <a:sym typeface="Gill Sans" pitchFamily="122" charset="0"/>
              </a:defRPr>
            </a:lvl2pPr>
            <a:lvl3pPr marL="1116256" indent="-223252" eaLnBrk="0" hangingPunct="0">
              <a:defRPr sz="2771">
                <a:solidFill>
                  <a:srgbClr val="000000"/>
                </a:solidFill>
                <a:latin typeface="Gill Sans" pitchFamily="122" charset="0"/>
                <a:ea typeface="ヒラギノ角ゴ ProN W3" pitchFamily="122" charset="-128"/>
                <a:sym typeface="Gill Sans" pitchFamily="122" charset="0"/>
              </a:defRPr>
            </a:lvl3pPr>
            <a:lvl4pPr marL="1562758" indent="-223252" eaLnBrk="0" hangingPunct="0">
              <a:defRPr sz="2771">
                <a:solidFill>
                  <a:srgbClr val="000000"/>
                </a:solidFill>
                <a:latin typeface="Gill Sans" pitchFamily="122" charset="0"/>
                <a:ea typeface="ヒラギノ角ゴ ProN W3" pitchFamily="122" charset="-128"/>
                <a:sym typeface="Gill Sans" pitchFamily="122" charset="0"/>
              </a:defRPr>
            </a:lvl4pPr>
            <a:lvl5pPr marL="2009260" indent="-223252" eaLnBrk="0" hangingPunct="0">
              <a:defRPr sz="2771">
                <a:solidFill>
                  <a:srgbClr val="000000"/>
                </a:solidFill>
                <a:latin typeface="Gill Sans" pitchFamily="122" charset="0"/>
                <a:ea typeface="ヒラギノ角ゴ ProN W3" pitchFamily="122" charset="-128"/>
                <a:sym typeface="Gill Sans" pitchFamily="122" charset="0"/>
              </a:defRPr>
            </a:lvl5pPr>
            <a:lvl6pPr marL="2455762"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6pPr>
            <a:lvl7pPr marL="2902264"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7pPr>
            <a:lvl8pPr marL="3348766"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8pPr>
            <a:lvl9pPr marL="3795268"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9pPr>
          </a:lstStyle>
          <a:p>
            <a:pPr defTabSz="893004" fontAlgn="base">
              <a:spcBef>
                <a:spcPct val="0"/>
              </a:spcBef>
              <a:spcAft>
                <a:spcPct val="0"/>
              </a:spcAft>
            </a:pPr>
            <a:fld id="{9D9F8B9A-560A-470D-9EA6-79F5999904E6}" type="slidenum">
              <a:rPr lang="en-US" b="1" smtClean="0">
                <a:solidFill>
                  <a:srgbClr val="FFFFFF"/>
                </a:solidFill>
              </a:rPr>
              <a:pPr defTabSz="893004" fontAlgn="base">
                <a:spcBef>
                  <a:spcPct val="0"/>
                </a:spcBef>
                <a:spcAft>
                  <a:spcPct val="0"/>
                </a:spcAft>
              </a:pPr>
              <a:t>‹Nº›</a:t>
            </a:fld>
            <a:endParaRPr lang="en-US" b="1" dirty="0">
              <a:solidFill>
                <a:srgbClr val="FFFFFF"/>
              </a:solidFill>
            </a:endParaRPr>
          </a:p>
        </p:txBody>
      </p:sp>
    </p:spTree>
    <p:extLst>
      <p:ext uri="{BB962C8B-B14F-4D97-AF65-F5344CB8AC3E}">
        <p14:creationId xmlns:p14="http://schemas.microsoft.com/office/powerpoint/2010/main" val="134083234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ó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2 Marcador de texto"/>
          <p:cNvSpPr>
            <a:spLocks noGrp="1"/>
          </p:cNvSpPr>
          <p:nvPr>
            <p:ph type="body" sz="quarter" idx="13"/>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1564684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599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0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9345237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02873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p:cNvSpPr>
            <a:spLocks noGrp="1"/>
          </p:cNvSpPr>
          <p:nvPr>
            <p:ph type="dt" sz="half" idx="10"/>
          </p:nvPr>
        </p:nvSpPr>
        <p:spPr/>
        <p:txBody>
          <a:bodyPr/>
          <a:lstStyle/>
          <a:p>
            <a:fld id="{7DCB1055-6F15-4341-A755-802F73BD5192}" type="datetimeFigureOut">
              <a:rPr lang="ca-ES" smtClean="0"/>
              <a:t>7/6/2017</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57063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51963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935167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1542778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199946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610639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4044101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8075305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4579641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76185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56306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ca-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p:cNvSpPr>
            <a:spLocks noGrp="1"/>
          </p:cNvSpPr>
          <p:nvPr>
            <p:ph type="dt" sz="half" idx="10"/>
          </p:nvPr>
        </p:nvSpPr>
        <p:spPr/>
        <p:txBody>
          <a:bodyPr/>
          <a:lstStyle/>
          <a:p>
            <a:fld id="{7DCB1055-6F15-4341-A755-802F73BD5192}" type="datetimeFigureOut">
              <a:rPr lang="ca-ES" smtClean="0"/>
              <a:t>7/6/2017</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57275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623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Date Placeholder 2"/>
          <p:cNvSpPr>
            <a:spLocks noGrp="1"/>
          </p:cNvSpPr>
          <p:nvPr>
            <p:ph type="dt" sz="half" idx="10"/>
          </p:nvPr>
        </p:nvSpPr>
        <p:spPr/>
        <p:txBody>
          <a:bodyPr/>
          <a:lstStyle/>
          <a:p>
            <a:fld id="{7DCB1055-6F15-4341-A755-802F73BD5192}" type="datetimeFigureOut">
              <a:rPr lang="ca-ES" smtClean="0"/>
              <a:t>7/6/2017</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555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B1055-6F15-4341-A755-802F73BD5192}" type="datetimeFigureOut">
              <a:rPr lang="ca-ES" smtClean="0"/>
              <a:t>7/6/2017</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39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ca-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7/6/2017</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90212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ca-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7/6/2017</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37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4.jpeg"/><Relationship Id="rId5" Type="http://schemas.openxmlformats.org/officeDocument/2006/relationships/slideLayout" Target="../slideLayouts/slideLayout17.xml"/><Relationship Id="rId10" Type="http://schemas.openxmlformats.org/officeDocument/2006/relationships/image" Target="../media/image3.jpe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image" Target="../media/image4.jpe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3.jpeg"/><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image" Target="../media/image6.emf"/><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oleObject" Target="../embeddings/oleObject1.bin"/><Relationship Id="rId2" Type="http://schemas.openxmlformats.org/officeDocument/2006/relationships/slideLayout" Target="../slideLayouts/slideLayout39.xml"/><Relationship Id="rId16" Type="http://schemas.openxmlformats.org/officeDocument/2006/relationships/tags" Target="../tags/tag1.xml"/><Relationship Id="rId20" Type="http://schemas.openxmlformats.org/officeDocument/2006/relationships/image" Target="../media/image4.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vmlDrawing" Target="../drawings/vmlDrawing1.vml"/><Relationship Id="rId10" Type="http://schemas.openxmlformats.org/officeDocument/2006/relationships/slideLayout" Target="../slideLayouts/slideLayout47.xml"/><Relationship Id="rId19" Type="http://schemas.openxmlformats.org/officeDocument/2006/relationships/image" Target="../media/image3.jpeg"/><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B1055-6F15-4341-A755-802F73BD5192}" type="datetimeFigureOut">
              <a:rPr lang="ca-ES" smtClean="0"/>
              <a:t>7/6/2017</a:t>
            </a:fld>
            <a:endParaRPr lang="ca-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F7E2-12D9-4E73-A996-58CA708E856C}" type="slidenum">
              <a:rPr lang="ca-ES" smtClean="0"/>
              <a:t>‹Nº›</a:t>
            </a:fld>
            <a:endParaRPr lang="ca-ES"/>
          </a:p>
        </p:txBody>
      </p:sp>
    </p:spTree>
    <p:extLst>
      <p:ext uri="{BB962C8B-B14F-4D97-AF65-F5344CB8AC3E}">
        <p14:creationId xmlns:p14="http://schemas.microsoft.com/office/powerpoint/2010/main" val="37517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0"/>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11"/>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2986440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2" r:id="rId8"/>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8392884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ext uri="{D42A27DB-BD31-4B8C-83A1-F6EECF244321}">
                <p14:modId xmlns:p14="http://schemas.microsoft.com/office/powerpoint/2010/main" val="21113262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425" name="think-cell Slide" r:id="rId17" imgW="378" imgH="377" progId="TCLayout.ActiveDocument.1">
                  <p:embed/>
                </p:oleObj>
              </mc:Choice>
              <mc:Fallback>
                <p:oleObj name="think-cell Slide" r:id="rId17" imgW="378" imgH="377"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64088777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0.png"/><Relationship Id="rId3" Type="http://schemas.openxmlformats.org/officeDocument/2006/relationships/tags" Target="../tags/tag15.xml"/><Relationship Id="rId7" Type="http://schemas.openxmlformats.org/officeDocument/2006/relationships/image" Target="../media/image9.emf"/><Relationship Id="rId12" Type="http://schemas.openxmlformats.org/officeDocument/2006/relationships/image" Target="../media/image37.jpeg"/><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oleObject" Target="../embeddings/oleObject8.bin"/><Relationship Id="rId11" Type="http://schemas.openxmlformats.org/officeDocument/2006/relationships/image" Target="../media/image36.jpeg"/><Relationship Id="rId5" Type="http://schemas.openxmlformats.org/officeDocument/2006/relationships/notesSlide" Target="../notesSlides/notesSlide7.xml"/><Relationship Id="rId10" Type="http://schemas.openxmlformats.org/officeDocument/2006/relationships/image" Target="../media/image35.png"/><Relationship Id="rId4" Type="http://schemas.openxmlformats.org/officeDocument/2006/relationships/slideLayout" Target="../slideLayouts/slideLayout40.xml"/><Relationship Id="rId9" Type="http://schemas.openxmlformats.org/officeDocument/2006/relationships/image" Target="../media/image34.png"/><Relationship Id="rId1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8.xml"/><Relationship Id="rId10" Type="http://schemas.openxmlformats.org/officeDocument/2006/relationships/image" Target="../media/image40.png"/><Relationship Id="rId4" Type="http://schemas.openxmlformats.org/officeDocument/2006/relationships/slideLayout" Target="../slideLayouts/slideLayout40.xml"/><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45.png"/><Relationship Id="rId3" Type="http://schemas.openxmlformats.org/officeDocument/2006/relationships/tags" Target="../tags/tag19.xml"/><Relationship Id="rId7" Type="http://schemas.openxmlformats.org/officeDocument/2006/relationships/image" Target="../media/image9.emf"/><Relationship Id="rId12" Type="http://schemas.openxmlformats.org/officeDocument/2006/relationships/image" Target="../media/image44.png"/><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oleObject" Target="../embeddings/oleObject10.bin"/><Relationship Id="rId11" Type="http://schemas.openxmlformats.org/officeDocument/2006/relationships/image" Target="../media/image43.png"/><Relationship Id="rId5" Type="http://schemas.openxmlformats.org/officeDocument/2006/relationships/notesSlide" Target="../notesSlides/notesSlide9.xml"/><Relationship Id="rId10" Type="http://schemas.openxmlformats.org/officeDocument/2006/relationships/image" Target="../media/image42.png"/><Relationship Id="rId4" Type="http://schemas.openxmlformats.org/officeDocument/2006/relationships/slideLayout" Target="../slideLayouts/slideLayout40.xml"/><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Layout" Target="../slideLayouts/slideLayout40.xml"/><Relationship Id="rId7" Type="http://schemas.openxmlformats.org/officeDocument/2006/relationships/slide" Target="slide18.xml"/><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9.emf"/><Relationship Id="rId5" Type="http://schemas.openxmlformats.org/officeDocument/2006/relationships/oleObject" Target="../embeddings/oleObject11.bin"/><Relationship Id="rId4" Type="http://schemas.openxmlformats.org/officeDocument/2006/relationships/notesSlide" Target="../notesSlides/notesSlide10.xml"/><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slideLayout" Target="../slideLayouts/slideLayout40.xml"/><Relationship Id="rId21" Type="http://schemas.openxmlformats.org/officeDocument/2006/relationships/image" Target="../media/image56.png"/><Relationship Id="rId7" Type="http://schemas.openxmlformats.org/officeDocument/2006/relationships/slide" Target="slide20.xml"/><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tags" Target="../tags/tag21.xml"/><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vmlDrawing" Target="../drawings/vmlDrawing12.vml"/><Relationship Id="rId6" Type="http://schemas.openxmlformats.org/officeDocument/2006/relationships/image" Target="../media/image9.emf"/><Relationship Id="rId11" Type="http://schemas.openxmlformats.org/officeDocument/2006/relationships/image" Target="../media/image46.png"/><Relationship Id="rId5" Type="http://schemas.openxmlformats.org/officeDocument/2006/relationships/oleObject" Target="../embeddings/oleObject12.bin"/><Relationship Id="rId15" Type="http://schemas.openxmlformats.org/officeDocument/2006/relationships/image" Target="../media/image50.png"/><Relationship Id="rId10" Type="http://schemas.openxmlformats.org/officeDocument/2006/relationships/image" Target="../media/image8.png"/><Relationship Id="rId19" Type="http://schemas.openxmlformats.org/officeDocument/2006/relationships/image" Target="../media/image54.png"/><Relationship Id="rId4" Type="http://schemas.openxmlformats.org/officeDocument/2006/relationships/notesSlide" Target="../notesSlides/notesSlide11.xml"/><Relationship Id="rId9" Type="http://schemas.openxmlformats.org/officeDocument/2006/relationships/slide" Target="slide21.xml"/><Relationship Id="rId14" Type="http://schemas.openxmlformats.org/officeDocument/2006/relationships/image" Target="../media/image49.png"/></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slideLayout" Target="../slideLayouts/slideLayout40.xml"/><Relationship Id="rId7" Type="http://schemas.openxmlformats.org/officeDocument/2006/relationships/image" Target="../media/image8.png"/><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image" Target="../media/image9.emf"/><Relationship Id="rId5" Type="http://schemas.openxmlformats.org/officeDocument/2006/relationships/oleObject" Target="../embeddings/oleObject13.bin"/><Relationship Id="rId4" Type="http://schemas.openxmlformats.org/officeDocument/2006/relationships/notesSlide" Target="../notesSlides/notesSlide12.xml"/><Relationship Id="rId9" Type="http://schemas.openxmlformats.org/officeDocument/2006/relationships/image" Target="../media/image58.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9.emf"/><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13.xml"/><Relationship Id="rId10" Type="http://schemas.openxmlformats.org/officeDocument/2006/relationships/slide" Target="slide14.xml"/><Relationship Id="rId4" Type="http://schemas.openxmlformats.org/officeDocument/2006/relationships/slideLayout" Target="../slideLayouts/slideLayout40.xml"/><Relationship Id="rId9" Type="http://schemas.openxmlformats.org/officeDocument/2006/relationships/image" Target="../media/image59.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9.emf"/><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14.xml"/><Relationship Id="rId10" Type="http://schemas.openxmlformats.org/officeDocument/2006/relationships/slide" Target="slide14.xml"/><Relationship Id="rId4" Type="http://schemas.openxmlformats.org/officeDocument/2006/relationships/slideLayout" Target="../slideLayouts/slideLayout40.xml"/><Relationship Id="rId9"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15.xml"/><Relationship Id="rId10" Type="http://schemas.openxmlformats.org/officeDocument/2006/relationships/slide" Target="slide15.xml"/><Relationship Id="rId4" Type="http://schemas.openxmlformats.org/officeDocument/2006/relationships/slideLayout" Target="../slideLayouts/slideLayout40.xml"/><Relationship Id="rId9"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0.xml"/><Relationship Id="rId7" Type="http://schemas.openxmlformats.org/officeDocument/2006/relationships/image" Target="../media/image9.emf"/><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16.xml"/><Relationship Id="rId10" Type="http://schemas.openxmlformats.org/officeDocument/2006/relationships/slide" Target="slide15.xml"/><Relationship Id="rId4" Type="http://schemas.openxmlformats.org/officeDocument/2006/relationships/slideLayout" Target="../slideLayouts/slideLayout40.xml"/><Relationship Id="rId9" Type="http://schemas.openxmlformats.org/officeDocument/2006/relationships/image" Target="../media/image62.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9.emf"/><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oleObject" Target="../embeddings/oleObject18.bin"/><Relationship Id="rId11" Type="http://schemas.openxmlformats.org/officeDocument/2006/relationships/slide" Target="slide15.xml"/><Relationship Id="rId5" Type="http://schemas.openxmlformats.org/officeDocument/2006/relationships/notesSlide" Target="../notesSlides/notesSlide17.xml"/><Relationship Id="rId10" Type="http://schemas.openxmlformats.org/officeDocument/2006/relationships/image" Target="../media/image64.png"/><Relationship Id="rId4" Type="http://schemas.openxmlformats.org/officeDocument/2006/relationships/slideLayout" Target="../slideLayouts/slideLayout40.xml"/><Relationship Id="rId9" Type="http://schemas.openxmlformats.org/officeDocument/2006/relationships/image" Target="../media/image63.png"/></Relationships>
</file>

<file path=ppt/slides/_rels/slide23.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xml"/><Relationship Id="rId7" Type="http://schemas.openxmlformats.org/officeDocument/2006/relationships/image" Target="../media/image9.emf"/><Relationship Id="rId12" Type="http://schemas.openxmlformats.org/officeDocument/2006/relationships/image" Target="../media/image13.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8.png"/><Relationship Id="rId5" Type="http://schemas.openxmlformats.org/officeDocument/2006/relationships/notesSlide" Target="../notesSlides/notesSlide1.xml"/><Relationship Id="rId10" Type="http://schemas.openxmlformats.org/officeDocument/2006/relationships/image" Target="../media/image12.jpeg"/><Relationship Id="rId4" Type="http://schemas.openxmlformats.org/officeDocument/2006/relationships/slideLayout" Target="../slideLayouts/slideLayout40.xml"/><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8.png"/><Relationship Id="rId3" Type="http://schemas.openxmlformats.org/officeDocument/2006/relationships/tags" Target="../tags/tag5.xml"/><Relationship Id="rId7" Type="http://schemas.openxmlformats.org/officeDocument/2006/relationships/image" Target="../media/image9.emf"/><Relationship Id="rId12" Type="http://schemas.openxmlformats.org/officeDocument/2006/relationships/image" Target="../media/image17.png"/><Relationship Id="rId2" Type="http://schemas.openxmlformats.org/officeDocument/2006/relationships/tags" Target="../tags/tag4.xml"/><Relationship Id="rId16" Type="http://schemas.openxmlformats.org/officeDocument/2006/relationships/image" Target="../media/image8.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16.png"/><Relationship Id="rId5" Type="http://schemas.openxmlformats.org/officeDocument/2006/relationships/notesSlide" Target="../notesSlides/notesSlide2.xml"/><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slideLayout" Target="../slideLayouts/slideLayout40.xml"/><Relationship Id="rId9" Type="http://schemas.microsoft.com/office/2007/relationships/hdphoto" Target="../media/hdphoto1.wdp"/><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5.png"/><Relationship Id="rId3" Type="http://schemas.openxmlformats.org/officeDocument/2006/relationships/tags" Target="../tags/tag7.xml"/><Relationship Id="rId7" Type="http://schemas.openxmlformats.org/officeDocument/2006/relationships/image" Target="../media/image9.emf"/><Relationship Id="rId12" Type="http://schemas.openxmlformats.org/officeDocument/2006/relationships/image" Target="../media/image24.png"/><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23.png"/><Relationship Id="rId5" Type="http://schemas.openxmlformats.org/officeDocument/2006/relationships/notesSlide" Target="../notesSlides/notesSlide3.xml"/><Relationship Id="rId15" Type="http://schemas.openxmlformats.org/officeDocument/2006/relationships/image" Target="../media/image8.png"/><Relationship Id="rId10" Type="http://schemas.openxmlformats.org/officeDocument/2006/relationships/image" Target="../media/image22.png"/><Relationship Id="rId4" Type="http://schemas.openxmlformats.org/officeDocument/2006/relationships/slideLayout" Target="../slideLayouts/slideLayout40.xml"/><Relationship Id="rId9" Type="http://schemas.openxmlformats.org/officeDocument/2006/relationships/image" Target="../media/image21.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9.xml"/><Relationship Id="rId7" Type="http://schemas.openxmlformats.org/officeDocument/2006/relationships/image" Target="../media/image9.emf"/><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4.xml"/><Relationship Id="rId4" Type="http://schemas.openxmlformats.org/officeDocument/2006/relationships/slideLayout" Target="../slideLayouts/slideLayout40.xml"/><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1.xml"/><Relationship Id="rId7" Type="http://schemas.openxmlformats.org/officeDocument/2006/relationships/image" Target="../media/image9.emf"/><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5.xml"/><Relationship Id="rId4" Type="http://schemas.openxmlformats.org/officeDocument/2006/relationships/slideLayout" Target="../slideLayouts/slideLayout40.xm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3.png"/><Relationship Id="rId3" Type="http://schemas.openxmlformats.org/officeDocument/2006/relationships/tags" Target="../tags/tag13.xml"/><Relationship Id="rId7" Type="http://schemas.openxmlformats.org/officeDocument/2006/relationships/image" Target="../media/image9.emf"/><Relationship Id="rId12" Type="http://schemas.openxmlformats.org/officeDocument/2006/relationships/image" Target="../media/image32.pn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oleObject" Target="../embeddings/oleObject7.bin"/><Relationship Id="rId11" Type="http://schemas.openxmlformats.org/officeDocument/2006/relationships/image" Target="../media/image31.png"/><Relationship Id="rId5" Type="http://schemas.openxmlformats.org/officeDocument/2006/relationships/notesSlide" Target="../notesSlides/notesSlide6.xml"/><Relationship Id="rId10" Type="http://schemas.openxmlformats.org/officeDocument/2006/relationships/image" Target="../media/image30.png"/><Relationship Id="rId4" Type="http://schemas.openxmlformats.org/officeDocument/2006/relationships/slideLayout" Target="../slideLayouts/slideLayout40.xml"/><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1808" y="4293096"/>
            <a:ext cx="5882400" cy="957041"/>
          </a:xfrm>
        </p:spPr>
        <p:txBody>
          <a:bodyPr/>
          <a:lstStyle/>
          <a:p>
            <a:r>
              <a:rPr lang="en-US" sz="2000" dirty="0"/>
              <a:t>Identifying influential nodes in complex networks (2011)</a:t>
            </a:r>
            <a:endParaRPr lang="es-ES" sz="2000" dirty="0"/>
          </a:p>
        </p:txBody>
      </p:sp>
      <p:sp>
        <p:nvSpPr>
          <p:cNvPr id="3" name="2 Marcador de texto"/>
          <p:cNvSpPr>
            <a:spLocks noGrp="1"/>
          </p:cNvSpPr>
          <p:nvPr>
            <p:ph type="body" idx="1"/>
          </p:nvPr>
        </p:nvSpPr>
        <p:spPr/>
        <p:txBody>
          <a:bodyPr>
            <a:normAutofit fontScale="70000" lnSpcReduction="20000"/>
          </a:bodyPr>
          <a:lstStyle/>
          <a:p>
            <a:r>
              <a:rPr lang="ca-ES" b="0" dirty="0"/>
              <a:t>Duanbing Chena, Linyuan Lüb, Ming-Sheng Shanga, Yi-Cheng Zhanga, Tao Zhoua,</a:t>
            </a:r>
            <a:endParaRPr lang="es-ES" dirty="0"/>
          </a:p>
        </p:txBody>
      </p:sp>
      <p:sp>
        <p:nvSpPr>
          <p:cNvPr id="4" name="3 Marcador de texto"/>
          <p:cNvSpPr>
            <a:spLocks noGrp="1"/>
          </p:cNvSpPr>
          <p:nvPr>
            <p:ph type="body" sz="quarter" idx="10"/>
          </p:nvPr>
        </p:nvSpPr>
        <p:spPr/>
        <p:txBody>
          <a:bodyPr/>
          <a:lstStyle/>
          <a:p>
            <a:r>
              <a:rPr lang="en-ZA" dirty="0"/>
              <a:t>Presented by Carles Sans Fuentes</a:t>
            </a:r>
          </a:p>
        </p:txBody>
      </p:sp>
      <p:grpSp>
        <p:nvGrpSpPr>
          <p:cNvPr id="9" name="Group 74"/>
          <p:cNvGrpSpPr>
            <a:grpSpLocks/>
          </p:cNvGrpSpPr>
          <p:nvPr/>
        </p:nvGrpSpPr>
        <p:grpSpPr bwMode="auto">
          <a:xfrm>
            <a:off x="6948264" y="5589825"/>
            <a:ext cx="2035250" cy="790951"/>
            <a:chOff x="4886" y="69"/>
            <a:chExt cx="1168" cy="454"/>
          </a:xfrm>
        </p:grpSpPr>
        <p:sp>
          <p:nvSpPr>
            <p:cNvPr id="10" name="Text Box 63"/>
            <p:cNvSpPr txBox="1">
              <a:spLocks noChangeArrowheads="1"/>
            </p:cNvSpPr>
            <p:nvPr/>
          </p:nvSpPr>
          <p:spPr bwMode="auto">
            <a:xfrm>
              <a:off x="4886" y="82"/>
              <a:ext cx="1168" cy="436"/>
            </a:xfrm>
            <a:prstGeom prst="rect">
              <a:avLst/>
            </a:prstGeom>
            <a:solidFill>
              <a:sysClr val="window" lastClr="FFFFFF"/>
            </a:solidFill>
            <a:ln w="12700">
              <a:noFill/>
              <a:miter lim="800000"/>
              <a:headEnd type="none" w="sm" len="sm"/>
              <a:tailEnd type="none" w="sm" len="sm"/>
            </a:ln>
            <a:effectLst/>
          </p:spPr>
          <p:txBody>
            <a:bodyPr lIns="0" tIns="46800" rIns="0" bIns="46800" anchor="ctr">
              <a:spAutoFit/>
            </a:bodyPr>
            <a:lstStyle/>
            <a:p>
              <a:pPr algn="ctr">
                <a:lnSpc>
                  <a:spcPct val="90000"/>
                </a:lnSpc>
                <a:spcBef>
                  <a:spcPct val="50000"/>
                </a:spcBef>
                <a:tabLst>
                  <a:tab pos="6464300" algn="r"/>
                </a:tabLst>
                <a:defRPr/>
              </a:pPr>
              <a:r>
                <a:rPr lang="en-ZA" sz="2400" b="1" kern="0" dirty="0">
                  <a:solidFill>
                    <a:srgbClr val="40DAFF">
                      <a:lumMod val="50000"/>
                    </a:srgbClr>
                  </a:solidFill>
                  <a:ea typeface="ＭＳ Ｐゴシック" pitchFamily="34" charset="-128"/>
                </a:rPr>
                <a:t>Social Network </a:t>
              </a:r>
              <a:r>
                <a:rPr lang="en-ZA" sz="2400" b="1" u="sng" kern="0" dirty="0">
                  <a:solidFill>
                    <a:srgbClr val="40DAFF">
                      <a:lumMod val="50000"/>
                    </a:srgbClr>
                  </a:solidFill>
                  <a:ea typeface="ＭＳ Ｐゴシック" pitchFamily="34" charset="-128"/>
                </a:rPr>
                <a:t>Analysis</a:t>
              </a:r>
            </a:p>
          </p:txBody>
        </p:sp>
        <p:sp>
          <p:nvSpPr>
            <p:cNvPr id="11" name="Line 72"/>
            <p:cNvSpPr>
              <a:spLocks noChangeShapeType="1"/>
            </p:cNvSpPr>
            <p:nvPr/>
          </p:nvSpPr>
          <p:spPr bwMode="auto">
            <a:xfrm>
              <a:off x="4903" y="69"/>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sp>
          <p:nvSpPr>
            <p:cNvPr id="12" name="Line 73"/>
            <p:cNvSpPr>
              <a:spLocks noChangeShapeType="1"/>
            </p:cNvSpPr>
            <p:nvPr/>
          </p:nvSpPr>
          <p:spPr bwMode="auto">
            <a:xfrm>
              <a:off x="4903" y="523"/>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72" r="50000" b="36326"/>
          <a:stretch/>
        </p:blipFill>
        <p:spPr bwMode="auto">
          <a:xfrm>
            <a:off x="323528" y="5601256"/>
            <a:ext cx="4242467" cy="107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28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3308598"/>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029" sz="1400" b="1">
                <a:solidFill>
                  <a:srgbClr val="5A5A5A"/>
                </a:solidFill>
                <a:ea typeface="ＭＳ Ｐゴシック" pitchFamily="34" charset="-128"/>
              </a:rPr>
              <a:t>Introduction to social network analysis</a:t>
            </a:r>
          </a:p>
          <a:p>
            <a:pPr eaLnBrk="0" fontAlgn="base" hangingPunct="0">
              <a:spcBef>
                <a:spcPts val="1800"/>
              </a:spcBef>
              <a:spcAft>
                <a:spcPct val="0"/>
              </a:spcAft>
              <a:defRPr/>
            </a:pPr>
            <a:r>
              <a:rPr lang="en-029" sz="1400" b="1">
                <a:solidFill>
                  <a:srgbClr val="5A5A5A"/>
                </a:solidFill>
                <a:ea typeface="ＭＳ Ｐゴシック" pitchFamily="34" charset="-128"/>
              </a:rPr>
              <a:t>Content for network analysis</a:t>
            </a:r>
          </a:p>
          <a:p>
            <a:pPr eaLnBrk="0" fontAlgn="base" hangingPunct="0">
              <a:spcBef>
                <a:spcPts val="1800"/>
              </a:spcBef>
              <a:spcAft>
                <a:spcPct val="0"/>
              </a:spcAft>
              <a:defRPr/>
            </a:pPr>
            <a:r>
              <a:rPr lang="en-029" sz="1400" b="1">
                <a:solidFill>
                  <a:srgbClr val="00B0CA"/>
                </a:solidFill>
                <a:ea typeface="ＭＳ Ｐゴシック" pitchFamily="34" charset="-128"/>
              </a:rPr>
              <a:t>Article</a:t>
            </a:r>
          </a:p>
          <a:p>
            <a:pPr marL="271463" eaLnBrk="0" fontAlgn="base" hangingPunct="0">
              <a:spcBef>
                <a:spcPts val="1800"/>
              </a:spcBef>
              <a:spcAft>
                <a:spcPct val="0"/>
              </a:spcAft>
              <a:defRPr/>
            </a:pPr>
            <a:r>
              <a:rPr lang="en-029" sz="1200" b="1">
                <a:solidFill>
                  <a:srgbClr val="5A5A5A"/>
                </a:solidFill>
                <a:ea typeface="ＭＳ Ｐゴシック" pitchFamily="34" charset="-128"/>
              </a:rPr>
              <a:t>Model presented</a:t>
            </a:r>
          </a:p>
          <a:p>
            <a:pPr marL="271463" eaLnBrk="0" fontAlgn="base" hangingPunct="0">
              <a:spcBef>
                <a:spcPts val="1800"/>
              </a:spcBef>
              <a:spcAft>
                <a:spcPct val="0"/>
              </a:spcAft>
              <a:defRPr/>
            </a:pPr>
            <a:r>
              <a:rPr lang="en-029" sz="1200" b="1">
                <a:solidFill>
                  <a:srgbClr val="5A5A5A"/>
                </a:solidFill>
                <a:ea typeface="ＭＳ Ｐゴシック" pitchFamily="34" charset="-128"/>
              </a:rPr>
              <a:t>SIR evaluation model</a:t>
            </a:r>
          </a:p>
          <a:p>
            <a:pPr marL="271463" eaLnBrk="0" fontAlgn="base" hangingPunct="0">
              <a:spcBef>
                <a:spcPts val="1800"/>
              </a:spcBef>
              <a:spcAft>
                <a:spcPct val="0"/>
              </a:spcAft>
              <a:defRPr/>
            </a:pPr>
            <a:r>
              <a:rPr lang="en-029" sz="1200" b="1">
                <a:solidFill>
                  <a:srgbClr val="5A5A5A"/>
                </a:solidFill>
                <a:ea typeface="ＭＳ Ｐゴシック" pitchFamily="34" charset="-128"/>
              </a:rPr>
              <a:t>Results</a:t>
            </a:r>
          </a:p>
          <a:p>
            <a:pPr marL="271463" eaLnBrk="0" fontAlgn="base" hangingPunct="0">
              <a:spcBef>
                <a:spcPts val="1800"/>
              </a:spcBef>
              <a:spcAft>
                <a:spcPct val="0"/>
              </a:spcAft>
              <a:defRPr/>
            </a:pPr>
            <a:r>
              <a:rPr lang="en-029" sz="1200" b="1">
                <a:solidFill>
                  <a:srgbClr val="5A5A5A"/>
                </a:solidFill>
                <a:ea typeface="ＭＳ Ｐゴシック" pitchFamily="34" charset="-128"/>
              </a:rPr>
              <a:t>Conclusions &amp; Criticism</a:t>
            </a:r>
          </a:p>
          <a:p>
            <a:pPr eaLnBrk="0" fontAlgn="base" hangingPunct="0">
              <a:spcBef>
                <a:spcPts val="1800"/>
              </a:spcBef>
              <a:spcAft>
                <a:spcPct val="0"/>
              </a:spcAft>
              <a:defRPr/>
            </a:pPr>
            <a:r>
              <a:rPr lang="en-029" sz="1400" b="1">
                <a:solidFill>
                  <a:srgbClr val="5A5A5A"/>
                </a:solidFill>
                <a:ea typeface="ＭＳ Ｐゴシック" pitchFamily="34" charset="-128"/>
              </a:rPr>
              <a:t>Annex</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p:nvPr/>
        </p:nvCxnSpPr>
        <p:spPr>
          <a:xfrm>
            <a:off x="4735426" y="2924944"/>
            <a:ext cx="0" cy="324036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3068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6274791" y="1959640"/>
            <a:ext cx="2442575" cy="2799249"/>
          </a:xfrm>
          <a:prstGeom prst="rect">
            <a:avLst/>
          </a:prstGeom>
          <a:ln w="3175"/>
        </p:spPr>
        <p:style>
          <a:lnRef idx="2">
            <a:schemeClr val="accent4"/>
          </a:lnRef>
          <a:fillRef idx="1">
            <a:schemeClr val="lt1"/>
          </a:fillRef>
          <a:effectRef idx="0">
            <a:schemeClr val="accent4"/>
          </a:effectRef>
          <a:fontRef idx="minor">
            <a:schemeClr val="dk1"/>
          </a:fontRef>
        </p:style>
        <p:txBody>
          <a:bodyPr wrap="square">
            <a:noAutofit/>
          </a:bodyPr>
          <a:lstStyle/>
          <a:p>
            <a:pPr marL="171450" indent="-171450">
              <a:buFont typeface="Wingdings" panose="05000000000000000000" pitchFamily="2" charset="2"/>
              <a:buChar char="ü"/>
            </a:pPr>
            <a:endParaRPr lang="en-US" sz="1200" dirty="0"/>
          </a:p>
        </p:txBody>
      </p:sp>
      <p:sp>
        <p:nvSpPr>
          <p:cNvPr id="89" name="Rectangle 88"/>
          <p:cNvSpPr/>
          <p:nvPr/>
        </p:nvSpPr>
        <p:spPr>
          <a:xfrm>
            <a:off x="3537711" y="1959640"/>
            <a:ext cx="2589828" cy="2799249"/>
          </a:xfrm>
          <a:prstGeom prst="rect">
            <a:avLst/>
          </a:prstGeom>
          <a:ln w="3175"/>
        </p:spPr>
        <p:style>
          <a:lnRef idx="2">
            <a:schemeClr val="accent4"/>
          </a:lnRef>
          <a:fillRef idx="1">
            <a:schemeClr val="lt1"/>
          </a:fillRef>
          <a:effectRef idx="0">
            <a:schemeClr val="accent4"/>
          </a:effectRef>
          <a:fontRef idx="minor">
            <a:schemeClr val="dk1"/>
          </a:fontRef>
        </p:style>
        <p:txBody>
          <a:bodyPr wrap="square">
            <a:noAutofit/>
          </a:bodyPr>
          <a:lstStyle/>
          <a:p>
            <a:pPr marL="171450" indent="-171450">
              <a:buFont typeface="Wingdings" panose="05000000000000000000" pitchFamily="2" charset="2"/>
              <a:buChar char="ü"/>
            </a:pPr>
            <a:endParaRPr lang="en-US" sz="1200" dirty="0"/>
          </a:p>
        </p:txBody>
      </p:sp>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5785291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44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525322" cy="1181100"/>
          </a:xfrm>
        </p:spPr>
        <p:txBody>
          <a:bodyPr/>
          <a:lstStyle/>
          <a:p>
            <a:r>
              <a:rPr lang="ca-ES" dirty="0"/>
              <a:t>THE LOCAL CENTRALITY MEASURE CONSIDERS BOTH THE NEAREST NEIGHTBORS AND THE NEXT NEAREST NEIGHBORS</a:t>
            </a:r>
          </a:p>
        </p:txBody>
      </p:sp>
      <p:sp>
        <p:nvSpPr>
          <p:cNvPr id="8" name="7 Marcador de texto"/>
          <p:cNvSpPr>
            <a:spLocks noGrp="1"/>
          </p:cNvSpPr>
          <p:nvPr>
            <p:ph type="body" sz="quarter" idx="13"/>
          </p:nvPr>
        </p:nvSpPr>
        <p:spPr/>
        <p:txBody>
          <a:bodyPr/>
          <a:lstStyle/>
          <a:p>
            <a:r>
              <a:rPr lang="en-US" dirty="0"/>
              <a:t>Article- model presented</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6" name="Rectangle 5"/>
          <p:cNvSpPr/>
          <p:nvPr/>
        </p:nvSpPr>
        <p:spPr>
          <a:xfrm>
            <a:off x="395536" y="1678033"/>
            <a:ext cx="2705208" cy="1380414"/>
          </a:xfrm>
          <a:prstGeom prst="rect">
            <a:avLst/>
          </a:prstGeom>
          <a:ln w="3175"/>
        </p:spPr>
        <p:style>
          <a:lnRef idx="2">
            <a:schemeClr val="accent4"/>
          </a:lnRef>
          <a:fillRef idx="1">
            <a:schemeClr val="lt1"/>
          </a:fillRef>
          <a:effectRef idx="0">
            <a:schemeClr val="accent4"/>
          </a:effectRef>
          <a:fontRef idx="minor">
            <a:schemeClr val="dk1"/>
          </a:fontRef>
        </p:style>
        <p:txBody>
          <a:bodyPr wrap="square" tIns="108000">
            <a:noAutofit/>
          </a:bodyPr>
          <a:lstStyle/>
          <a:p>
            <a:r>
              <a:rPr lang="en-US" sz="1200" b="1" dirty="0">
                <a:solidFill>
                  <a:schemeClr val="dk1"/>
                </a:solidFill>
              </a:rPr>
              <a:t>Finding better algorithm with less complexity</a:t>
            </a:r>
          </a:p>
          <a:p>
            <a:endParaRPr lang="en-US" sz="1200" b="1" dirty="0">
              <a:solidFill>
                <a:schemeClr val="dk1"/>
              </a:solidFill>
            </a:endParaRPr>
          </a:p>
          <a:p>
            <a:endParaRPr lang="en-US" sz="1200" b="1" dirty="0">
              <a:solidFill>
                <a:schemeClr val="dk1"/>
              </a:solidFill>
            </a:endParaRPr>
          </a:p>
        </p:txBody>
      </p:sp>
      <p:grpSp>
        <p:nvGrpSpPr>
          <p:cNvPr id="16" name="Group 15"/>
          <p:cNvGrpSpPr/>
          <p:nvPr/>
        </p:nvGrpSpPr>
        <p:grpSpPr>
          <a:xfrm>
            <a:off x="395536" y="3217440"/>
            <a:ext cx="2705208" cy="1546731"/>
            <a:chOff x="331557" y="3501008"/>
            <a:chExt cx="2400300" cy="1338064"/>
          </a:xfrm>
        </p:grpSpPr>
        <p:pic>
          <p:nvPicPr>
            <p:cNvPr id="86018"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l="14900" r="17990" b="8183"/>
            <a:stretch/>
          </p:blipFill>
          <p:spPr bwMode="auto">
            <a:xfrm>
              <a:off x="331557" y="3501008"/>
              <a:ext cx="2400300" cy="1338064"/>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4" name="Rectangle 53"/>
            <p:cNvSpPr/>
            <p:nvPr/>
          </p:nvSpPr>
          <p:spPr>
            <a:xfrm>
              <a:off x="331557" y="4619228"/>
              <a:ext cx="1810952" cy="215444"/>
            </a:xfrm>
            <a:prstGeom prst="rect">
              <a:avLst/>
            </a:prstGeom>
            <a:ln w="3175">
              <a:noFill/>
            </a:ln>
          </p:spPr>
          <p:txBody>
            <a:bodyPr wrap="square">
              <a:spAutoFit/>
            </a:bodyPr>
            <a:lstStyle/>
            <a:p>
              <a:r>
                <a:rPr lang="en-US" sz="800" dirty="0"/>
                <a:t>Figure 1 from the article</a:t>
              </a:r>
              <a:endParaRPr lang="ca-ES" sz="800" dirty="0"/>
            </a:p>
          </p:txBody>
        </p:sp>
      </p:grpSp>
      <p:sp>
        <p:nvSpPr>
          <p:cNvPr id="62" name="22 Pentágono"/>
          <p:cNvSpPr/>
          <p:nvPr/>
        </p:nvSpPr>
        <p:spPr>
          <a:xfrm>
            <a:off x="395536" y="1247473"/>
            <a:ext cx="2705208" cy="377984"/>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IN" sz="1400" b="1" dirty="0">
                <a:solidFill>
                  <a:schemeClr val="lt1"/>
                </a:solidFill>
                <a:latin typeface="Swis721 BT" pitchFamily="34" charset="0"/>
              </a:rPr>
              <a:t>Main Issue</a:t>
            </a:r>
          </a:p>
        </p:txBody>
      </p:sp>
      <p:sp>
        <p:nvSpPr>
          <p:cNvPr id="64" name="23 Pentágono"/>
          <p:cNvSpPr/>
          <p:nvPr/>
        </p:nvSpPr>
        <p:spPr>
          <a:xfrm>
            <a:off x="3537711" y="1256191"/>
            <a:ext cx="5179656" cy="377984"/>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IN" sz="1400" b="1" dirty="0">
                <a:solidFill>
                  <a:schemeClr val="lt1"/>
                </a:solidFill>
                <a:latin typeface="Swis721 BT" pitchFamily="34" charset="0"/>
              </a:rPr>
              <a:t>Solution model </a:t>
            </a:r>
            <a:r>
              <a:rPr lang="en-IN" sz="1400" b="1" dirty="0">
                <a:latin typeface="Swis721 BT" pitchFamily="34" charset="0"/>
              </a:rPr>
              <a:t>p</a:t>
            </a:r>
            <a:r>
              <a:rPr lang="en-IN" sz="1400" b="1" dirty="0">
                <a:solidFill>
                  <a:schemeClr val="lt1"/>
                </a:solidFill>
                <a:latin typeface="Swis721 BT" pitchFamily="34" charset="0"/>
              </a:rPr>
              <a:t>roposed</a:t>
            </a:r>
          </a:p>
        </p:txBody>
      </p:sp>
      <p:grpSp>
        <p:nvGrpSpPr>
          <p:cNvPr id="19" name="Group 18"/>
          <p:cNvGrpSpPr/>
          <p:nvPr/>
        </p:nvGrpSpPr>
        <p:grpSpPr>
          <a:xfrm>
            <a:off x="3537711" y="2062351"/>
            <a:ext cx="5179656" cy="2766159"/>
            <a:chOff x="3537711" y="2062351"/>
            <a:chExt cx="5179656" cy="2766159"/>
          </a:xfrm>
        </p:grpSpPr>
        <p:sp>
          <p:nvSpPr>
            <p:cNvPr id="9" name="Rectangle 8"/>
            <p:cNvSpPr/>
            <p:nvPr/>
          </p:nvSpPr>
          <p:spPr>
            <a:xfrm>
              <a:off x="3537711" y="2062351"/>
              <a:ext cx="2629720" cy="830997"/>
            </a:xfrm>
            <a:prstGeom prst="rect">
              <a:avLst/>
            </a:prstGeom>
          </p:spPr>
          <p:txBody>
            <a:bodyPr wrap="square">
              <a:spAutoFit/>
            </a:bodyPr>
            <a:lstStyle/>
            <a:p>
              <a:pPr marL="171450" indent="-171450">
                <a:buFont typeface="Arial" panose="020B0604020202020204" pitchFamily="34" charset="0"/>
                <a:buChar char="•"/>
              </a:pPr>
              <a:r>
                <a:rPr lang="en-US" sz="1200" dirty="0"/>
                <a:t>It considers both the nearest and the next nearest neighbors</a:t>
              </a:r>
            </a:p>
            <a:p>
              <a:pPr marL="171450" indent="-171450">
                <a:buFont typeface="Arial" panose="020B0604020202020204" pitchFamily="34" charset="0"/>
                <a:buChar char="•"/>
              </a:pPr>
              <a:r>
                <a:rPr lang="en-US" sz="1200" dirty="0"/>
                <a:t>The local centrality CL(v) of node v is defined as:</a:t>
              </a:r>
              <a:endParaRPr lang="ca-ES" sz="1200" dirty="0"/>
            </a:p>
          </p:txBody>
        </p:sp>
        <p:pic>
          <p:nvPicPr>
            <p:cNvPr id="86028" name="Picture 12"/>
            <p:cNvPicPr>
              <a:picLocks noChangeAspect="1" noChangeArrowheads="1"/>
            </p:cNvPicPr>
            <p:nvPr/>
          </p:nvPicPr>
          <p:blipFill rotWithShape="1">
            <a:blip r:embed="rId10">
              <a:extLst>
                <a:ext uri="{28A0092B-C50C-407E-A947-70E740481C1C}">
                  <a14:useLocalDpi xmlns:a14="http://schemas.microsoft.com/office/drawing/2010/main" val="0"/>
                </a:ext>
              </a:extLst>
            </a:blip>
            <a:srcRect l="6484" t="-6508" r="-1" b="50000"/>
            <a:stretch/>
          </p:blipFill>
          <p:spPr bwMode="auto">
            <a:xfrm>
              <a:off x="4217276" y="2893348"/>
              <a:ext cx="1362836" cy="489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12"/>
            <p:cNvPicPr>
              <a:picLocks noChangeAspect="1" noChangeArrowheads="1"/>
            </p:cNvPicPr>
            <p:nvPr/>
          </p:nvPicPr>
          <p:blipFill rotWithShape="1">
            <a:blip r:embed="rId10">
              <a:extLst>
                <a:ext uri="{28A0092B-C50C-407E-A947-70E740481C1C}">
                  <a14:useLocalDpi xmlns:a14="http://schemas.microsoft.com/office/drawing/2010/main" val="0"/>
                </a:ext>
              </a:extLst>
            </a:blip>
            <a:srcRect l="6484" t="50000" r="-1"/>
            <a:stretch/>
          </p:blipFill>
          <p:spPr bwMode="auto">
            <a:xfrm>
              <a:off x="4217276" y="4325501"/>
              <a:ext cx="1362836" cy="43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3537711" y="3383141"/>
              <a:ext cx="2589828" cy="830997"/>
            </a:xfrm>
            <a:prstGeom prst="rect">
              <a:avLst/>
            </a:prstGeom>
          </p:spPr>
          <p:txBody>
            <a:bodyPr wrap="square">
              <a:spAutoFit/>
            </a:bodyPr>
            <a:lstStyle/>
            <a:p>
              <a:r>
                <a:rPr lang="en-US" sz="1200" dirty="0"/>
                <a:t>where Γ (u) is the set of the nearest neighbors of node u and N(w) is the number of the nearest and the next nearest </a:t>
              </a:r>
              <a:r>
                <a:rPr lang="ca-ES" sz="1200" dirty="0"/>
                <a:t>neighbors of node w. Then: </a:t>
              </a:r>
            </a:p>
          </p:txBody>
        </p:sp>
        <p:sp>
          <p:nvSpPr>
            <p:cNvPr id="12" name="Rectangle 11"/>
            <p:cNvSpPr/>
            <p:nvPr/>
          </p:nvSpPr>
          <p:spPr>
            <a:xfrm>
              <a:off x="6240619" y="2730788"/>
              <a:ext cx="2476748" cy="646331"/>
            </a:xfrm>
            <a:prstGeom prst="rect">
              <a:avLst/>
            </a:prstGeom>
          </p:spPr>
          <p:txBody>
            <a:bodyPr wrap="square">
              <a:spAutoFit/>
            </a:bodyPr>
            <a:lstStyle/>
            <a:p>
              <a:r>
                <a:rPr lang="ca-ES" sz="1200" dirty="0"/>
                <a:t>N(1) = 9</a:t>
              </a:r>
            </a:p>
            <a:p>
              <a:r>
                <a:rPr lang="pt-BR" sz="1200" dirty="0"/>
                <a:t>Q(1) = N(2) + N(3) + N(4) + N(5) + N(6) + N(7) + N(8) + N(9) = 67</a:t>
              </a:r>
              <a:endParaRPr lang="ca-ES" sz="1200" dirty="0"/>
            </a:p>
          </p:txBody>
        </p:sp>
        <p:sp>
          <p:nvSpPr>
            <p:cNvPr id="14" name="Rectangle 13"/>
            <p:cNvSpPr/>
            <p:nvPr/>
          </p:nvSpPr>
          <p:spPr>
            <a:xfrm>
              <a:off x="6240619" y="4182179"/>
              <a:ext cx="2476748" cy="646331"/>
            </a:xfrm>
            <a:prstGeom prst="rect">
              <a:avLst/>
            </a:prstGeom>
          </p:spPr>
          <p:txBody>
            <a:bodyPr wrap="square">
              <a:spAutoFit/>
            </a:bodyPr>
            <a:lstStyle/>
            <a:p>
              <a:r>
                <a:rPr lang="fr-FR" sz="1200" dirty="0"/>
                <a:t>C</a:t>
              </a:r>
              <a:r>
                <a:rPr lang="fr-FR" sz="1200" baseline="-25000" dirty="0"/>
                <a:t>L</a:t>
              </a:r>
              <a:r>
                <a:rPr lang="fr-FR" sz="1200" dirty="0"/>
                <a:t>(1) = Q(2)+Q(3)+Q(4)+Q(5)+Q(6)+Q(7)+ Q(8) +Q(9) = 145</a:t>
              </a:r>
              <a:endParaRPr lang="ca-ES" sz="1200" dirty="0"/>
            </a:p>
          </p:txBody>
        </p:sp>
      </p:grpSp>
      <p:sp>
        <p:nvSpPr>
          <p:cNvPr id="15" name="Rectangle 14"/>
          <p:cNvSpPr/>
          <p:nvPr/>
        </p:nvSpPr>
        <p:spPr>
          <a:xfrm>
            <a:off x="3537711" y="5046275"/>
            <a:ext cx="5179656" cy="830997"/>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anose="05000000000000000000" pitchFamily="2" charset="2"/>
              <a:buChar char="ü"/>
            </a:pPr>
            <a:r>
              <a:rPr lang="en-US" sz="1200" dirty="0"/>
              <a:t>Tradeoff between low-relevant degree centrality and other time-consuming measures</a:t>
            </a:r>
            <a:endParaRPr lang="en-US" dirty="0"/>
          </a:p>
          <a:p>
            <a:pPr marL="171450" indent="-171450">
              <a:buFont typeface="Wingdings" panose="05000000000000000000" pitchFamily="2" charset="2"/>
              <a:buChar char="ü"/>
            </a:pPr>
            <a:r>
              <a:rPr lang="en-US" sz="1200" dirty="0"/>
              <a:t>O(n*⟨k⟩^2) which grows linearly with the size of a sparse network</a:t>
            </a:r>
          </a:p>
          <a:p>
            <a:pPr marL="171450" indent="-171450">
              <a:buFont typeface="Wingdings" panose="05000000000000000000" pitchFamily="2" charset="2"/>
              <a:buChar char="ü"/>
            </a:pPr>
            <a:r>
              <a:rPr lang="en-US" sz="1200" dirty="0"/>
              <a:t>It considers two neighbors level for the importance of spreading</a:t>
            </a:r>
            <a:endParaRPr lang="ca-ES" sz="1200" dirty="0"/>
          </a:p>
        </p:txBody>
      </p:sp>
      <p:sp>
        <p:nvSpPr>
          <p:cNvPr id="17" name="Rectangle 16"/>
          <p:cNvSpPr/>
          <p:nvPr/>
        </p:nvSpPr>
        <p:spPr>
          <a:xfrm>
            <a:off x="395536" y="4876718"/>
            <a:ext cx="2705208" cy="1000554"/>
          </a:xfrm>
          <a:prstGeom prst="rect">
            <a:avLst/>
          </a:prstGeom>
          <a:ln w="3175"/>
        </p:spPr>
        <p:style>
          <a:lnRef idx="2">
            <a:schemeClr val="accent4"/>
          </a:lnRef>
          <a:fillRef idx="1">
            <a:schemeClr val="lt1"/>
          </a:fillRef>
          <a:effectRef idx="0">
            <a:schemeClr val="accent4"/>
          </a:effectRef>
          <a:fontRef idx="minor">
            <a:schemeClr val="dk1"/>
          </a:fontRef>
        </p:style>
        <p:txBody>
          <a:bodyPr wrap="square" anchor="ctr">
            <a:noAutofit/>
          </a:bodyPr>
          <a:lstStyle/>
          <a:p>
            <a:r>
              <a:rPr lang="en-US" sz="1200" b="1" dirty="0"/>
              <a:t>Degree centrality problem:</a:t>
            </a:r>
            <a:r>
              <a:rPr lang="en-US" sz="1200" dirty="0"/>
              <a:t> The network consisted of  23 nodes and 40 edges. Although node 23 has lower degree than node 1, its influence may be even higher</a:t>
            </a:r>
            <a:endParaRPr lang="ca-ES" sz="1200" dirty="0"/>
          </a:p>
        </p:txBody>
      </p:sp>
      <p:grpSp>
        <p:nvGrpSpPr>
          <p:cNvPr id="18" name="Group 17"/>
          <p:cNvGrpSpPr/>
          <p:nvPr/>
        </p:nvGrpSpPr>
        <p:grpSpPr>
          <a:xfrm>
            <a:off x="2770770" y="4506227"/>
            <a:ext cx="695739" cy="504056"/>
            <a:chOff x="2729859" y="4660597"/>
            <a:chExt cx="695739" cy="504056"/>
          </a:xfrm>
          <a:solidFill>
            <a:schemeClr val="bg1"/>
          </a:solidFill>
        </p:grpSpPr>
        <p:pic>
          <p:nvPicPr>
            <p:cNvPr id="86044" name="Picture 28" descr="Resultat d'imatges de red exclamation"/>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3059833" y="4677688"/>
              <a:ext cx="365765" cy="486965"/>
            </a:xfrm>
            <a:prstGeom prst="rect">
              <a:avLst/>
            </a:prstGeom>
            <a:grpFill/>
            <a:extLst/>
          </p:spPr>
        </p:pic>
        <p:pic>
          <p:nvPicPr>
            <p:cNvPr id="86042" name="Picture 26" descr="Resultat d'imatges de eyes"/>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29859" y="4660597"/>
              <a:ext cx="473990" cy="395661"/>
            </a:xfrm>
            <a:prstGeom prst="rect">
              <a:avLst/>
            </a:prstGeom>
            <a:grpFill/>
            <a:extLst/>
          </p:spPr>
        </p:pic>
      </p:grpSp>
      <p:sp>
        <p:nvSpPr>
          <p:cNvPr id="76" name="22 Pentágono"/>
          <p:cNvSpPr/>
          <p:nvPr/>
        </p:nvSpPr>
        <p:spPr>
          <a:xfrm>
            <a:off x="3537711" y="1678033"/>
            <a:ext cx="2589828" cy="216000"/>
          </a:xfrm>
          <a:prstGeom prst="homePlat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400" dirty="0"/>
              <a:t>Local centrality measure</a:t>
            </a:r>
            <a:endParaRPr lang="en-IN" sz="1400" b="1" dirty="0">
              <a:solidFill>
                <a:schemeClr val="lt1"/>
              </a:solidFill>
              <a:latin typeface="Swis721 BT" pitchFamily="34" charset="0"/>
            </a:endParaRPr>
          </a:p>
        </p:txBody>
      </p:sp>
      <p:sp>
        <p:nvSpPr>
          <p:cNvPr id="80" name="22 Pentágono"/>
          <p:cNvSpPr/>
          <p:nvPr/>
        </p:nvSpPr>
        <p:spPr>
          <a:xfrm>
            <a:off x="6274791" y="1678033"/>
            <a:ext cx="2442575" cy="216000"/>
          </a:xfrm>
          <a:prstGeom prst="homePlat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400" dirty="0"/>
              <a:t>Example from Figure 1</a:t>
            </a:r>
            <a:endParaRPr lang="en-IN" sz="1400" b="1" dirty="0">
              <a:solidFill>
                <a:schemeClr val="lt1"/>
              </a:solidFill>
              <a:latin typeface="Swis721 BT" pitchFamily="34" charset="0"/>
            </a:endParaRPr>
          </a:p>
        </p:txBody>
      </p:sp>
      <p:sp>
        <p:nvSpPr>
          <p:cNvPr id="81" name="22 Pentágono"/>
          <p:cNvSpPr/>
          <p:nvPr/>
        </p:nvSpPr>
        <p:spPr>
          <a:xfrm>
            <a:off x="3537711" y="4797152"/>
            <a:ext cx="5179656" cy="216000"/>
          </a:xfrm>
          <a:prstGeom prst="homePlat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400" dirty="0"/>
              <a:t>Theoretical advantages</a:t>
            </a:r>
            <a:endParaRPr lang="en-IN" sz="1400" b="1" dirty="0">
              <a:solidFill>
                <a:schemeClr val="lt1"/>
              </a:solidFill>
              <a:latin typeface="Swis721 BT" pitchFamily="34" charset="0"/>
            </a:endParaRPr>
          </a:p>
        </p:txBody>
      </p:sp>
      <p:pic>
        <p:nvPicPr>
          <p:cNvPr id="82" name="Picture 4" descr="http://windessa.com/wp-content/themes/windessa/img/featured-windessa-home.png"/>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1340641" y="1959640"/>
            <a:ext cx="721624" cy="1016288"/>
          </a:xfrm>
          <a:prstGeom prst="rect">
            <a:avLst/>
          </a:prstGeom>
          <a:noFill/>
          <a:extLst>
            <a:ext uri="{909E8E84-426E-40DD-AFC4-6F175D3DCCD1}">
              <a14:hiddenFill xmlns:a14="http://schemas.microsoft.com/office/drawing/2010/main">
                <a:solidFill>
                  <a:srgbClr val="FFFFFF"/>
                </a:solidFill>
              </a14:hiddenFill>
            </a:ext>
          </a:extLst>
        </p:spPr>
      </p:pic>
      <p:pic>
        <p:nvPicPr>
          <p:cNvPr id="86067" name="Picture 5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110744" y="2020811"/>
            <a:ext cx="794618" cy="4469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92" name="45 Triángulo isósceles"/>
          <p:cNvSpPr/>
          <p:nvPr/>
        </p:nvSpPr>
        <p:spPr>
          <a:xfrm rot="5400000">
            <a:off x="5892818" y="2962318"/>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dirty="0">
              <a:ln>
                <a:noFill/>
              </a:ln>
              <a:solidFill>
                <a:prstClr val="black"/>
              </a:solidFill>
              <a:effectLst/>
              <a:uLnTx/>
              <a:uFillTx/>
              <a:latin typeface="Arial"/>
              <a:ea typeface="+mn-ea"/>
            </a:endParaRPr>
          </a:p>
        </p:txBody>
      </p:sp>
      <p:sp>
        <p:nvSpPr>
          <p:cNvPr id="93" name="45 Triángulo isósceles"/>
          <p:cNvSpPr/>
          <p:nvPr/>
        </p:nvSpPr>
        <p:spPr>
          <a:xfrm rot="5400000">
            <a:off x="5892818" y="4402478"/>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dirty="0">
              <a:ln>
                <a:noFill/>
              </a:ln>
              <a:solidFill>
                <a:prstClr val="black"/>
              </a:solidFill>
              <a:effectLst/>
              <a:uLnTx/>
              <a:uFillTx/>
              <a:latin typeface="Arial"/>
              <a:ea typeface="+mn-ea"/>
            </a:endParaRPr>
          </a:p>
        </p:txBody>
      </p:sp>
    </p:spTree>
    <p:extLst>
      <p:ext uri="{BB962C8B-B14F-4D97-AF65-F5344CB8AC3E}">
        <p14:creationId xmlns:p14="http://schemas.microsoft.com/office/powerpoint/2010/main" val="382964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0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89" grpId="0" animBg="1"/>
      <p:bldP spid="6" grpId="0" animBg="1"/>
      <p:bldP spid="62" grpId="0" animBg="1"/>
      <p:bldP spid="64" grpId="0" animBg="1"/>
      <p:bldP spid="15" grpId="0" animBg="1"/>
      <p:bldP spid="17" grpId="0" animBg="1"/>
      <p:bldP spid="76" grpId="0" animBg="1"/>
      <p:bldP spid="80" grpId="0" animBg="1"/>
      <p:bldP spid="81" grpId="0" animBg="1"/>
      <p:bldP spid="92" grpId="0" animBg="1"/>
      <p:bldP spid="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1650125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40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525322" cy="1181100"/>
          </a:xfrm>
        </p:spPr>
        <p:txBody>
          <a:bodyPr/>
          <a:lstStyle/>
          <a:p>
            <a:r>
              <a:rPr lang="en-SG"/>
              <a:t>THE SIR MODEL IS AN EPIDEMIC MODEL USED TO EXAMINE THE SPREADING INFLUENCE OF TOPRANKED NODES</a:t>
            </a:r>
          </a:p>
        </p:txBody>
      </p:sp>
      <p:sp>
        <p:nvSpPr>
          <p:cNvPr id="8" name="7 Marcador de texto"/>
          <p:cNvSpPr>
            <a:spLocks noGrp="1"/>
          </p:cNvSpPr>
          <p:nvPr>
            <p:ph type="body" sz="quarter" idx="13"/>
          </p:nvPr>
        </p:nvSpPr>
        <p:spPr/>
        <p:txBody>
          <a:bodyPr/>
          <a:lstStyle/>
          <a:p>
            <a:r>
              <a:rPr lang="en-US" dirty="0"/>
              <a:t>Article-  SIR evaluation model </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SG" sz="1050" b="1">
                <a:solidFill>
                  <a:schemeClr val="tx1"/>
                </a:solidFill>
                <a:latin typeface="Arial" charset="0"/>
                <a:ea typeface="ＭＳ Ｐゴシック" charset="-128"/>
                <a:cs typeface="ＭＳ Ｐゴシック" charset="-128"/>
              </a:rPr>
              <a:t>Social Network Analysis</a:t>
            </a:r>
            <a:endParaRPr kumimoji="0" lang="en-SG" sz="105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4" name="18 Rectángulo"/>
          <p:cNvSpPr>
            <a:spLocks noChangeArrowheads="1"/>
          </p:cNvSpPr>
          <p:nvPr/>
        </p:nvSpPr>
        <p:spPr bwMode="auto">
          <a:xfrm>
            <a:off x="1316798" y="5085184"/>
            <a:ext cx="3661726" cy="1080000"/>
          </a:xfrm>
          <a:prstGeom prst="roundRect">
            <a:avLst/>
          </a:prstGeom>
          <a:solidFill>
            <a:schemeClr val="accent2">
              <a:lumMod val="50000"/>
            </a:schemeClr>
          </a:solidFill>
          <a:ln w="38100">
            <a:noFill/>
            <a:round/>
            <a:headEnd/>
            <a:tailEnd/>
          </a:ln>
        </p:spPr>
        <p:txBody>
          <a:bodyPr/>
          <a:lstStyle/>
          <a:p>
            <a:pPr marL="171450" indent="-171450">
              <a:buFont typeface="Wingdings" panose="05000000000000000000" pitchFamily="2" charset="2"/>
              <a:buChar char="ü"/>
            </a:pPr>
            <a:r>
              <a:rPr lang="en-SG" sz="1200">
                <a:solidFill>
                  <a:schemeClr val="bg1"/>
                </a:solidFill>
              </a:rPr>
              <a:t>An infected node will in average contact ⟨k⟩ neighbors before he/she is recovered</a:t>
            </a:r>
          </a:p>
          <a:p>
            <a:pPr marL="628650" lvl="1" indent="-171450">
              <a:buFont typeface="Wingdings" panose="05000000000000000000" pitchFamily="2" charset="2"/>
              <a:buChar char="§"/>
            </a:pPr>
            <a:r>
              <a:rPr lang="en-SG" sz="1200">
                <a:solidFill>
                  <a:schemeClr val="bg1"/>
                </a:solidFill>
              </a:rPr>
              <a:t>The process stops when there is no infected node</a:t>
            </a:r>
          </a:p>
        </p:txBody>
      </p:sp>
      <p:sp>
        <p:nvSpPr>
          <p:cNvPr id="56" name="7 CuadroTexto"/>
          <p:cNvSpPr txBox="1"/>
          <p:nvPr/>
        </p:nvSpPr>
        <p:spPr bwMode="auto">
          <a:xfrm>
            <a:off x="1187624" y="1083114"/>
            <a:ext cx="705298" cy="523220"/>
          </a:xfrm>
          <a:prstGeom prst="rect">
            <a:avLst/>
          </a:prstGeom>
          <a:noFill/>
          <a:ln>
            <a:noFill/>
          </a:ln>
          <a:extLst>
            <a:ext uri="{FAA26D3D-D897-4be2-8F04-BA451C77F1D7}"/>
          </a:extLst>
        </p:spPr>
        <p:txBody>
          <a:bodyPr wrap="square">
            <a:spAutoFit/>
          </a:bodyPr>
          <a:lstStyle/>
          <a:p>
            <a:pPr algn="ctr" eaLnBrk="0" fontAlgn="base" hangingPunct="0">
              <a:spcBef>
                <a:spcPct val="0"/>
              </a:spcBef>
              <a:spcAft>
                <a:spcPct val="0"/>
              </a:spcAft>
              <a:defRPr/>
            </a:pPr>
            <a:r>
              <a:rPr lang="en-SG" sz="2800" b="1">
                <a:solidFill>
                  <a:srgbClr val="000000"/>
                </a:solidFill>
                <a:latin typeface="Neo Sans" pitchFamily="34" charset="0"/>
                <a:ea typeface="ＭＳ Ｐゴシック" pitchFamily="34" charset="-128"/>
              </a:rPr>
              <a:t>#1</a:t>
            </a:r>
            <a:endParaRPr lang="en-SG" sz="1000" b="1">
              <a:solidFill>
                <a:srgbClr val="000000"/>
              </a:solidFill>
              <a:latin typeface="Neo Sans" pitchFamily="34" charset="0"/>
              <a:ea typeface="ＭＳ Ｐゴシック" pitchFamily="34" charset="-128"/>
            </a:endParaRPr>
          </a:p>
        </p:txBody>
      </p:sp>
      <p:sp>
        <p:nvSpPr>
          <p:cNvPr id="57" name="Text Box 11"/>
          <p:cNvSpPr txBox="1">
            <a:spLocks noChangeArrowheads="1"/>
          </p:cNvSpPr>
          <p:nvPr/>
        </p:nvSpPr>
        <p:spPr bwMode="auto">
          <a:xfrm>
            <a:off x="1598065" y="1206674"/>
            <a:ext cx="1990489" cy="241784"/>
          </a:xfrm>
          <a:prstGeom prst="rect">
            <a:avLst/>
          </a:prstGeom>
          <a:noFill/>
          <a:ln w="9525">
            <a:noFill/>
            <a:miter lim="800000"/>
            <a:headEnd/>
            <a:tailEnd/>
          </a:ln>
        </p:spPr>
        <p:txBody>
          <a:bodyPr/>
          <a:lstStyle/>
          <a:p>
            <a:pPr algn="ctr" eaLnBrk="0" fontAlgn="base" hangingPunct="0">
              <a:lnSpc>
                <a:spcPct val="80000"/>
              </a:lnSpc>
              <a:spcBef>
                <a:spcPct val="50000"/>
              </a:spcBef>
              <a:spcAft>
                <a:spcPct val="0"/>
              </a:spcAft>
              <a:buClr>
                <a:srgbClr val="FFFFFF"/>
              </a:buClr>
              <a:defRPr/>
            </a:pPr>
            <a:r>
              <a:rPr lang="en-SG" sz="1600" b="1">
                <a:solidFill>
                  <a:srgbClr val="000000"/>
                </a:solidFill>
                <a:latin typeface="Neo Sans" pitchFamily="34" charset="0"/>
                <a:ea typeface="ＭＳ Ｐゴシック" pitchFamily="34" charset="-128"/>
              </a:rPr>
              <a:t>Susceptible</a:t>
            </a:r>
            <a:endParaRPr lang="en-SG" b="1">
              <a:solidFill>
                <a:srgbClr val="000000"/>
              </a:solidFill>
              <a:latin typeface="Neo Sans" pitchFamily="34" charset="0"/>
              <a:ea typeface="ＭＳ Ｐゴシック" pitchFamily="34" charset="-128"/>
            </a:endParaRPr>
          </a:p>
        </p:txBody>
      </p:sp>
      <p:sp>
        <p:nvSpPr>
          <p:cNvPr id="60" name="10 CuadroTexto"/>
          <p:cNvSpPr txBox="1"/>
          <p:nvPr/>
        </p:nvSpPr>
        <p:spPr bwMode="auto">
          <a:xfrm>
            <a:off x="3720604" y="1088183"/>
            <a:ext cx="705298" cy="523220"/>
          </a:xfrm>
          <a:prstGeom prst="rect">
            <a:avLst/>
          </a:prstGeom>
          <a:noFill/>
          <a:ln>
            <a:noFill/>
          </a:ln>
          <a:extLst>
            <a:ext uri="{FAA26D3D-D897-4be2-8F04-BA451C77F1D7}"/>
          </a:extLst>
        </p:spPr>
        <p:txBody>
          <a:bodyPr wrap="square">
            <a:spAutoFit/>
          </a:bodyPr>
          <a:lstStyle/>
          <a:p>
            <a:pPr algn="ctr" eaLnBrk="0" fontAlgn="base" hangingPunct="0">
              <a:spcBef>
                <a:spcPct val="0"/>
              </a:spcBef>
              <a:spcAft>
                <a:spcPct val="0"/>
              </a:spcAft>
              <a:defRPr/>
            </a:pPr>
            <a:r>
              <a:rPr lang="en-SG" sz="2800" b="1" dirty="0">
                <a:solidFill>
                  <a:srgbClr val="000000"/>
                </a:solidFill>
                <a:latin typeface="Neo Sans" pitchFamily="34" charset="0"/>
                <a:ea typeface="ＭＳ Ｐゴシック" pitchFamily="34" charset="-128"/>
              </a:rPr>
              <a:t>#2</a:t>
            </a:r>
            <a:endParaRPr lang="en-SG" sz="1000" b="1" dirty="0">
              <a:solidFill>
                <a:srgbClr val="000000"/>
              </a:solidFill>
              <a:latin typeface="Neo Sans" pitchFamily="34" charset="0"/>
              <a:ea typeface="ＭＳ Ｐゴシック" pitchFamily="34" charset="-128"/>
            </a:endParaRPr>
          </a:p>
        </p:txBody>
      </p:sp>
      <p:sp>
        <p:nvSpPr>
          <p:cNvPr id="61" name="Text Box 11"/>
          <p:cNvSpPr txBox="1">
            <a:spLocks noChangeArrowheads="1"/>
          </p:cNvSpPr>
          <p:nvPr/>
        </p:nvSpPr>
        <p:spPr bwMode="auto">
          <a:xfrm>
            <a:off x="4142829" y="1206674"/>
            <a:ext cx="1990489" cy="241784"/>
          </a:xfrm>
          <a:prstGeom prst="rect">
            <a:avLst/>
          </a:prstGeom>
          <a:noFill/>
          <a:ln w="9525">
            <a:noFill/>
            <a:miter lim="800000"/>
            <a:headEnd/>
            <a:tailEnd/>
          </a:ln>
        </p:spPr>
        <p:txBody>
          <a:bodyPr/>
          <a:lstStyle/>
          <a:p>
            <a:pPr algn="ctr" eaLnBrk="0" fontAlgn="base" hangingPunct="0">
              <a:lnSpc>
                <a:spcPct val="80000"/>
              </a:lnSpc>
              <a:spcBef>
                <a:spcPct val="50000"/>
              </a:spcBef>
              <a:spcAft>
                <a:spcPct val="0"/>
              </a:spcAft>
              <a:buClr>
                <a:srgbClr val="FFFFFF"/>
              </a:buClr>
              <a:defRPr/>
            </a:pPr>
            <a:r>
              <a:rPr lang="en-SG" sz="1600" b="1">
                <a:solidFill>
                  <a:srgbClr val="000000"/>
                </a:solidFill>
                <a:latin typeface="Neo Sans" pitchFamily="34" charset="0"/>
                <a:ea typeface="ＭＳ Ｐゴシック" pitchFamily="34" charset="-128"/>
              </a:rPr>
              <a:t>Infection</a:t>
            </a:r>
            <a:endParaRPr lang="en-SG" b="1">
              <a:solidFill>
                <a:srgbClr val="000000"/>
              </a:solidFill>
              <a:latin typeface="Neo Sans" pitchFamily="34" charset="0"/>
              <a:ea typeface="ＭＳ Ｐゴシック" pitchFamily="34" charset="-128"/>
            </a:endParaRPr>
          </a:p>
        </p:txBody>
      </p:sp>
      <p:sp>
        <p:nvSpPr>
          <p:cNvPr id="62" name="12 Rectángulo redondeado"/>
          <p:cNvSpPr/>
          <p:nvPr/>
        </p:nvSpPr>
        <p:spPr bwMode="auto">
          <a:xfrm>
            <a:off x="1247940" y="1827292"/>
            <a:ext cx="2412000" cy="919255"/>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t" anchorCtr="0" compatLnSpc="1">
            <a:prstTxWarp prst="textNoShape">
              <a:avLst/>
            </a:prstTxWarp>
          </a:bodyPr>
          <a:lstStyle/>
          <a:p>
            <a:pPr eaLnBrk="0" fontAlgn="base" hangingPunct="0">
              <a:spcBef>
                <a:spcPct val="0"/>
              </a:spcBef>
              <a:spcAft>
                <a:spcPct val="0"/>
              </a:spcAft>
            </a:pPr>
            <a:r>
              <a:rPr lang="en-SG" sz="1100" dirty="0"/>
              <a:t> Nº of individuals not yet infected but susceptible to get it </a:t>
            </a:r>
          </a:p>
          <a:p>
            <a:pPr marL="171450" indent="-171450" eaLnBrk="0" fontAlgn="base" hangingPunct="0">
              <a:spcBef>
                <a:spcPct val="0"/>
              </a:spcBef>
              <a:spcAft>
                <a:spcPct val="0"/>
              </a:spcAft>
              <a:buFont typeface="Arial" panose="020B0604020202020204" pitchFamily="34" charset="0"/>
              <a:buChar char="•"/>
            </a:pPr>
            <a:r>
              <a:rPr lang="en-SG" sz="1100" dirty="0"/>
              <a:t>Beta: % susceptible-infected contact results in a new infection</a:t>
            </a:r>
            <a:endParaRPr lang="en-SG" sz="1100" b="1" dirty="0">
              <a:ln w="18000">
                <a:solidFill>
                  <a:srgbClr val="FFB940">
                    <a:satMod val="140000"/>
                  </a:srgbClr>
                </a:solidFill>
                <a:prstDash val="solid"/>
                <a:miter lim="800000"/>
              </a:ln>
              <a:noFill/>
              <a:effectLst>
                <a:outerShdw blurRad="25500" dist="23000" dir="7020000" algn="tl">
                  <a:srgbClr val="000000">
                    <a:alpha val="50000"/>
                  </a:srgbClr>
                </a:outerShdw>
              </a:effectLst>
              <a:ea typeface="ＭＳ Ｐゴシック" charset="-128"/>
              <a:cs typeface="ＭＳ Ｐゴシック" charset="-128"/>
            </a:endParaRPr>
          </a:p>
        </p:txBody>
      </p:sp>
      <p:sp>
        <p:nvSpPr>
          <p:cNvPr id="70" name="17 CuadroTexto"/>
          <p:cNvSpPr txBox="1"/>
          <p:nvPr/>
        </p:nvSpPr>
        <p:spPr bwMode="auto">
          <a:xfrm>
            <a:off x="1781729" y="1556792"/>
            <a:ext cx="1344422" cy="338554"/>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en-SG" sz="1600" b="1">
                <a:solidFill>
                  <a:schemeClr val="accent1"/>
                </a:solidFill>
                <a:latin typeface="Neo Sans Light" pitchFamily="34" charset="0"/>
                <a:ea typeface="ＭＳ Ｐゴシック" pitchFamily="34" charset="-128"/>
              </a:rPr>
              <a:t>S(t)</a:t>
            </a:r>
          </a:p>
        </p:txBody>
      </p:sp>
      <p:sp>
        <p:nvSpPr>
          <p:cNvPr id="72" name="19 Rectángulo redondeado"/>
          <p:cNvSpPr/>
          <p:nvPr/>
        </p:nvSpPr>
        <p:spPr bwMode="auto">
          <a:xfrm>
            <a:off x="3841239" y="1827292"/>
            <a:ext cx="2412000" cy="919255"/>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0" bIns="45720" numCol="1" rtlCol="0" anchor="t" anchorCtr="0" compatLnSpc="1">
            <a:prstTxWarp prst="textNoShape">
              <a:avLst/>
            </a:prstTxWarp>
          </a:bodyPr>
          <a:lstStyle/>
          <a:p>
            <a:pPr eaLnBrk="0" fontAlgn="base" hangingPunct="0">
              <a:spcBef>
                <a:spcPct val="0"/>
              </a:spcBef>
              <a:spcAft>
                <a:spcPct val="0"/>
              </a:spcAft>
            </a:pPr>
            <a:r>
              <a:rPr lang="en-SG" sz="1100" dirty="0"/>
              <a:t>Nº of  individuals who have been infected capable of spreading it</a:t>
            </a:r>
          </a:p>
          <a:p>
            <a:pPr marL="171450" indent="-171450" eaLnBrk="0" fontAlgn="base" hangingPunct="0">
              <a:spcBef>
                <a:spcPct val="0"/>
              </a:spcBef>
              <a:spcAft>
                <a:spcPct val="0"/>
              </a:spcAft>
              <a:buFont typeface="Arial" panose="020B0604020202020204" pitchFamily="34" charset="0"/>
              <a:buChar char="•"/>
            </a:pPr>
            <a:r>
              <a:rPr lang="en-SG" sz="1100" dirty="0"/>
              <a:t>Gamma: % infected recovers &amp; moves into the resistant phase</a:t>
            </a:r>
          </a:p>
        </p:txBody>
      </p:sp>
      <p:sp>
        <p:nvSpPr>
          <p:cNvPr id="73" name="20 CuadroTexto"/>
          <p:cNvSpPr txBox="1"/>
          <p:nvPr/>
        </p:nvSpPr>
        <p:spPr bwMode="auto">
          <a:xfrm>
            <a:off x="4375028" y="1556792"/>
            <a:ext cx="1344422" cy="338554"/>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en-SG" sz="1600" b="1">
                <a:solidFill>
                  <a:schemeClr val="accent1"/>
                </a:solidFill>
                <a:latin typeface="Neo Sans Light" pitchFamily="34" charset="0"/>
                <a:ea typeface="ＭＳ Ｐゴシック" pitchFamily="34" charset="-128"/>
              </a:rPr>
              <a:t>I(t)</a:t>
            </a:r>
          </a:p>
        </p:txBody>
      </p:sp>
      <p:sp>
        <p:nvSpPr>
          <p:cNvPr id="75" name="25 CuadroTexto"/>
          <p:cNvSpPr txBox="1"/>
          <p:nvPr/>
        </p:nvSpPr>
        <p:spPr bwMode="auto">
          <a:xfrm>
            <a:off x="6514112" y="1088182"/>
            <a:ext cx="705298" cy="523220"/>
          </a:xfrm>
          <a:prstGeom prst="rect">
            <a:avLst/>
          </a:prstGeom>
          <a:noFill/>
          <a:ln>
            <a:noFill/>
          </a:ln>
          <a:extLst>
            <a:ext uri="{FAA26D3D-D897-4be2-8F04-BA451C77F1D7}"/>
          </a:extLst>
        </p:spPr>
        <p:txBody>
          <a:bodyPr wrap="square">
            <a:spAutoFit/>
          </a:bodyPr>
          <a:lstStyle/>
          <a:p>
            <a:pPr algn="ctr" eaLnBrk="0" fontAlgn="base" hangingPunct="0">
              <a:spcBef>
                <a:spcPct val="0"/>
              </a:spcBef>
              <a:spcAft>
                <a:spcPct val="0"/>
              </a:spcAft>
              <a:defRPr/>
            </a:pPr>
            <a:r>
              <a:rPr lang="en-SG" sz="2800" b="1">
                <a:solidFill>
                  <a:srgbClr val="000000"/>
                </a:solidFill>
                <a:latin typeface="Neo Sans" pitchFamily="34" charset="0"/>
                <a:ea typeface="ＭＳ Ｐゴシック" pitchFamily="34" charset="-128"/>
              </a:rPr>
              <a:t>#3</a:t>
            </a:r>
            <a:endParaRPr lang="en-SG" sz="1000" b="1">
              <a:solidFill>
                <a:srgbClr val="000000"/>
              </a:solidFill>
              <a:latin typeface="Neo Sans" pitchFamily="34" charset="0"/>
              <a:ea typeface="ＭＳ Ｐゴシック" pitchFamily="34" charset="-128"/>
            </a:endParaRPr>
          </a:p>
        </p:txBody>
      </p:sp>
      <p:sp>
        <p:nvSpPr>
          <p:cNvPr id="76" name="Text Box 11"/>
          <p:cNvSpPr txBox="1">
            <a:spLocks noChangeArrowheads="1"/>
          </p:cNvSpPr>
          <p:nvPr/>
        </p:nvSpPr>
        <p:spPr bwMode="auto">
          <a:xfrm>
            <a:off x="6795250" y="1206674"/>
            <a:ext cx="1990489" cy="241784"/>
          </a:xfrm>
          <a:prstGeom prst="rect">
            <a:avLst/>
          </a:prstGeom>
          <a:noFill/>
          <a:ln w="9525">
            <a:noFill/>
            <a:miter lim="800000"/>
            <a:headEnd/>
            <a:tailEnd/>
          </a:ln>
        </p:spPr>
        <p:txBody>
          <a:bodyPr/>
          <a:lstStyle/>
          <a:p>
            <a:pPr algn="ctr" eaLnBrk="0" fontAlgn="base" hangingPunct="0">
              <a:lnSpc>
                <a:spcPct val="80000"/>
              </a:lnSpc>
              <a:spcBef>
                <a:spcPct val="50000"/>
              </a:spcBef>
              <a:spcAft>
                <a:spcPct val="0"/>
              </a:spcAft>
              <a:buClr>
                <a:srgbClr val="FFFFFF"/>
              </a:buClr>
              <a:defRPr/>
            </a:pPr>
            <a:r>
              <a:rPr lang="en-SG" sz="1600" b="1">
                <a:solidFill>
                  <a:srgbClr val="000000"/>
                </a:solidFill>
                <a:latin typeface="Neo Sans" pitchFamily="34" charset="0"/>
                <a:ea typeface="ＭＳ Ｐゴシック" pitchFamily="34" charset="-128"/>
              </a:rPr>
              <a:t>Recovery</a:t>
            </a:r>
            <a:endParaRPr lang="en-SG" b="1">
              <a:solidFill>
                <a:srgbClr val="000000"/>
              </a:solidFill>
              <a:latin typeface="Neo Sans" pitchFamily="34" charset="0"/>
              <a:ea typeface="ＭＳ Ｐゴシック" pitchFamily="34" charset="-128"/>
            </a:endParaRPr>
          </a:p>
        </p:txBody>
      </p:sp>
      <p:sp>
        <p:nvSpPr>
          <p:cNvPr id="91" name="33 Rectángulo redondeado"/>
          <p:cNvSpPr/>
          <p:nvPr/>
        </p:nvSpPr>
        <p:spPr bwMode="auto">
          <a:xfrm>
            <a:off x="6442100" y="1827292"/>
            <a:ext cx="2412000" cy="919255"/>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t" anchorCtr="0" compatLnSpc="1">
            <a:prstTxWarp prst="textNoShape">
              <a:avLst/>
            </a:prstTxWarp>
          </a:bodyPr>
          <a:lstStyle/>
          <a:p>
            <a:pPr eaLnBrk="0" fontAlgn="base" hangingPunct="0">
              <a:spcBef>
                <a:spcPct val="0"/>
              </a:spcBef>
              <a:spcAft>
                <a:spcPct val="0"/>
              </a:spcAft>
            </a:pPr>
            <a:r>
              <a:rPr lang="en-SG" sz="1100" dirty="0"/>
              <a:t>Nº of individuals who were infected and then removed from the disease (due to immunization or death) .</a:t>
            </a:r>
          </a:p>
          <a:p>
            <a:pPr eaLnBrk="0" fontAlgn="base" hangingPunct="0">
              <a:spcBef>
                <a:spcPct val="0"/>
              </a:spcBef>
              <a:spcAft>
                <a:spcPct val="0"/>
              </a:spcAft>
            </a:pPr>
            <a:endParaRPr lang="en-SG" sz="1100" u="sng" dirty="0"/>
          </a:p>
        </p:txBody>
      </p:sp>
      <p:sp>
        <p:nvSpPr>
          <p:cNvPr id="92" name="34 CuadroTexto"/>
          <p:cNvSpPr txBox="1"/>
          <p:nvPr/>
        </p:nvSpPr>
        <p:spPr bwMode="auto">
          <a:xfrm>
            <a:off x="6975889" y="1556792"/>
            <a:ext cx="1344422" cy="338554"/>
          </a:xfrm>
          <a:prstGeom prst="rect">
            <a:avLst/>
          </a:prstGeom>
          <a:solidFill>
            <a:schemeClr val="bg1"/>
          </a:solid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eaLnBrk="0" fontAlgn="base" hangingPunct="0">
              <a:spcBef>
                <a:spcPct val="0"/>
              </a:spcBef>
              <a:spcAft>
                <a:spcPct val="0"/>
              </a:spcAft>
            </a:pPr>
            <a:r>
              <a:rPr lang="en-SG" sz="1600" b="1">
                <a:solidFill>
                  <a:schemeClr val="accent1"/>
                </a:solidFill>
                <a:latin typeface="Neo Sans Light" pitchFamily="34" charset="0"/>
                <a:ea typeface="ＭＳ Ｐゴシック" pitchFamily="34" charset="-128"/>
              </a:rPr>
              <a:t>R(t)</a:t>
            </a:r>
          </a:p>
        </p:txBody>
      </p:sp>
      <p:pic>
        <p:nvPicPr>
          <p:cNvPr id="87052" name="Picture 12"/>
          <p:cNvPicPr>
            <a:picLocks noChangeAspect="1" noChangeArrowheads="1"/>
          </p:cNvPicPr>
          <p:nvPr/>
        </p:nvPicPr>
        <p:blipFill rotWithShape="1">
          <a:blip r:embed="rId9">
            <a:extLst>
              <a:ext uri="{28A0092B-C50C-407E-A947-70E740481C1C}">
                <a14:useLocalDpi xmlns:a14="http://schemas.microsoft.com/office/drawing/2010/main" val="0"/>
              </a:ext>
            </a:extLst>
          </a:blip>
          <a:srcRect l="9692" r="12409" b="72509"/>
          <a:stretch/>
        </p:blipFill>
        <p:spPr bwMode="auto">
          <a:xfrm>
            <a:off x="1835696" y="2872235"/>
            <a:ext cx="1192981" cy="319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12"/>
          <p:cNvPicPr>
            <a:picLocks noChangeAspect="1" noChangeArrowheads="1"/>
          </p:cNvPicPr>
          <p:nvPr/>
        </p:nvPicPr>
        <p:blipFill rotWithShape="1">
          <a:blip r:embed="rId9">
            <a:extLst>
              <a:ext uri="{28A0092B-C50C-407E-A947-70E740481C1C}">
                <a14:useLocalDpi xmlns:a14="http://schemas.microsoft.com/office/drawing/2010/main" val="0"/>
              </a:ext>
            </a:extLst>
          </a:blip>
          <a:srcRect l="8373" t="27491" r="7567" b="42818"/>
          <a:stretch/>
        </p:blipFill>
        <p:spPr bwMode="auto">
          <a:xfrm>
            <a:off x="4427984" y="2852559"/>
            <a:ext cx="1265275" cy="33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12"/>
          <p:cNvPicPr>
            <a:picLocks noChangeAspect="1" noChangeArrowheads="1"/>
          </p:cNvPicPr>
          <p:nvPr/>
        </p:nvPicPr>
        <p:blipFill rotWithShape="1">
          <a:blip r:embed="rId9">
            <a:extLst>
              <a:ext uri="{28A0092B-C50C-407E-A947-70E740481C1C}">
                <a14:useLocalDpi xmlns:a14="http://schemas.microsoft.com/office/drawing/2010/main" val="0"/>
              </a:ext>
            </a:extLst>
          </a:blip>
          <a:srcRect l="8373" t="55970" r="35707" b="15546"/>
          <a:stretch/>
        </p:blipFill>
        <p:spPr bwMode="auto">
          <a:xfrm>
            <a:off x="7164288" y="2832467"/>
            <a:ext cx="981218" cy="379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12"/>
          <p:cNvPicPr>
            <a:picLocks noChangeAspect="1" noChangeArrowheads="1"/>
          </p:cNvPicPr>
          <p:nvPr/>
        </p:nvPicPr>
        <p:blipFill rotWithShape="1">
          <a:blip r:embed="rId9">
            <a:extLst>
              <a:ext uri="{28A0092B-C50C-407E-A947-70E740481C1C}">
                <a14:useLocalDpi xmlns:a14="http://schemas.microsoft.com/office/drawing/2010/main" val="0"/>
              </a:ext>
            </a:extLst>
          </a:blip>
          <a:srcRect l="8373" t="86440" r="7567"/>
          <a:stretch/>
        </p:blipFill>
        <p:spPr bwMode="auto">
          <a:xfrm>
            <a:off x="3695113" y="3355946"/>
            <a:ext cx="2281902" cy="284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AutoShape 7"/>
          <p:cNvSpPr>
            <a:spLocks noChangeArrowheads="1"/>
          </p:cNvSpPr>
          <p:nvPr/>
        </p:nvSpPr>
        <p:spPr bwMode="auto">
          <a:xfrm>
            <a:off x="179512" y="1827292"/>
            <a:ext cx="989815" cy="919255"/>
          </a:xfrm>
          <a:prstGeom prst="homePlate">
            <a:avLst>
              <a:gd name="adj" fmla="val 20384"/>
            </a:avLst>
          </a:prstGeom>
          <a:solidFill>
            <a:schemeClr val="accent6">
              <a:lumMod val="50000"/>
            </a:schemeClr>
          </a:solidFill>
          <a:ln w="9525" algn="ctr">
            <a:noFill/>
            <a:miter lim="800000"/>
            <a:headEnd/>
            <a:tailEnd/>
          </a:ln>
          <a:effectLst/>
        </p:spPr>
        <p:txBody>
          <a:bodyPr vert="horz" lIns="36000" tIns="39889" rIns="36000" bIns="39889" anchor="ctr"/>
          <a:lstStyle/>
          <a:p>
            <a:pPr marL="0" marR="0" lvl="0" indent="0" algn="ctr" defTabSz="684213" eaLnBrk="1" fontAlgn="auto" latinLnBrk="0" hangingPunct="1">
              <a:lnSpc>
                <a:spcPct val="100000"/>
              </a:lnSpc>
              <a:spcBef>
                <a:spcPts val="0"/>
              </a:spcBef>
              <a:spcAft>
                <a:spcPts val="0"/>
              </a:spcAft>
              <a:buClrTx/>
              <a:buSzTx/>
              <a:buFont typeface="Wingdings" pitchFamily="2" charset="2"/>
              <a:buNone/>
              <a:tabLst/>
              <a:defRPr/>
            </a:pPr>
            <a:r>
              <a:rPr lang="en-SG" sz="1100" kern="0">
                <a:solidFill>
                  <a:prstClr val="white"/>
                </a:solidFill>
                <a:latin typeface="Arial"/>
                <a:ea typeface="+mn-ea"/>
              </a:rPr>
              <a:t>Typical model information</a:t>
            </a:r>
            <a:endParaRPr kumimoji="0" lang="en-SG" sz="1100" b="0" i="0" u="none" strike="noStrike" kern="0" cap="none" spc="0" normalizeH="0" baseline="0">
              <a:ln>
                <a:noFill/>
              </a:ln>
              <a:solidFill>
                <a:prstClr val="white"/>
              </a:solidFill>
              <a:effectLst/>
              <a:uLnTx/>
              <a:uFillTx/>
              <a:latin typeface="Arial"/>
              <a:ea typeface="+mn-ea"/>
            </a:endParaRPr>
          </a:p>
        </p:txBody>
      </p:sp>
      <p:sp>
        <p:nvSpPr>
          <p:cNvPr id="79" name="12 Rectángulo redondeado"/>
          <p:cNvSpPr/>
          <p:nvPr/>
        </p:nvSpPr>
        <p:spPr bwMode="auto">
          <a:xfrm>
            <a:off x="1247940" y="2816459"/>
            <a:ext cx="2412000" cy="417032"/>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t" anchorCtr="0" compatLnSpc="1">
            <a:prstTxWarp prst="textNoShape">
              <a:avLst/>
            </a:prstTxWarp>
          </a:bodyPr>
          <a:lstStyle/>
          <a:p>
            <a:pPr eaLnBrk="0" fontAlgn="base" hangingPunct="0">
              <a:spcBef>
                <a:spcPct val="0"/>
              </a:spcBef>
              <a:spcAft>
                <a:spcPct val="0"/>
              </a:spcAft>
            </a:pPr>
            <a:endParaRPr lang="en-SG" sz="1100"/>
          </a:p>
        </p:txBody>
      </p:sp>
      <p:sp>
        <p:nvSpPr>
          <p:cNvPr id="83" name="12 Rectángulo redondeado"/>
          <p:cNvSpPr/>
          <p:nvPr/>
        </p:nvSpPr>
        <p:spPr bwMode="auto">
          <a:xfrm>
            <a:off x="3841239" y="2816459"/>
            <a:ext cx="2412000" cy="417032"/>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t" anchorCtr="0" compatLnSpc="1">
            <a:prstTxWarp prst="textNoShape">
              <a:avLst/>
            </a:prstTxWarp>
          </a:bodyPr>
          <a:lstStyle/>
          <a:p>
            <a:pPr eaLnBrk="0" fontAlgn="base" hangingPunct="0">
              <a:spcBef>
                <a:spcPct val="0"/>
              </a:spcBef>
              <a:spcAft>
                <a:spcPct val="0"/>
              </a:spcAft>
            </a:pPr>
            <a:endParaRPr lang="en-SG" sz="1100"/>
          </a:p>
        </p:txBody>
      </p:sp>
      <p:sp>
        <p:nvSpPr>
          <p:cNvPr id="84" name="12 Rectángulo redondeado"/>
          <p:cNvSpPr/>
          <p:nvPr/>
        </p:nvSpPr>
        <p:spPr bwMode="auto">
          <a:xfrm>
            <a:off x="6437415" y="2816459"/>
            <a:ext cx="2412000" cy="417032"/>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t" anchorCtr="0" compatLnSpc="1">
            <a:prstTxWarp prst="textNoShape">
              <a:avLst/>
            </a:prstTxWarp>
          </a:bodyPr>
          <a:lstStyle/>
          <a:p>
            <a:pPr eaLnBrk="0" fontAlgn="base" hangingPunct="0">
              <a:spcBef>
                <a:spcPct val="0"/>
              </a:spcBef>
              <a:spcAft>
                <a:spcPct val="0"/>
              </a:spcAft>
            </a:pPr>
            <a:endParaRPr lang="en-SG" sz="1100"/>
          </a:p>
        </p:txBody>
      </p:sp>
      <p:sp>
        <p:nvSpPr>
          <p:cNvPr id="88" name="AutoShape 7"/>
          <p:cNvSpPr>
            <a:spLocks noChangeArrowheads="1"/>
          </p:cNvSpPr>
          <p:nvPr/>
        </p:nvSpPr>
        <p:spPr bwMode="auto">
          <a:xfrm>
            <a:off x="179512" y="2816460"/>
            <a:ext cx="989815" cy="417031"/>
          </a:xfrm>
          <a:prstGeom prst="homePlate">
            <a:avLst>
              <a:gd name="adj" fmla="val 20384"/>
            </a:avLst>
          </a:prstGeom>
          <a:solidFill>
            <a:schemeClr val="accent6">
              <a:lumMod val="50000"/>
            </a:schemeClr>
          </a:solidFill>
          <a:ln w="9525" algn="ctr">
            <a:noFill/>
            <a:miter lim="800000"/>
            <a:headEnd/>
            <a:tailEnd/>
          </a:ln>
          <a:effectLst/>
        </p:spPr>
        <p:txBody>
          <a:bodyPr vert="horz" lIns="36000" tIns="39889" rIns="36000" bIns="39889" anchor="ctr"/>
          <a:lstStyle/>
          <a:p>
            <a:pPr marL="0" marR="0" lvl="0" indent="0" algn="ctr" defTabSz="684213" eaLnBrk="1" fontAlgn="auto" latinLnBrk="0" hangingPunct="1">
              <a:lnSpc>
                <a:spcPct val="100000"/>
              </a:lnSpc>
              <a:spcBef>
                <a:spcPts val="0"/>
              </a:spcBef>
              <a:spcAft>
                <a:spcPts val="0"/>
              </a:spcAft>
              <a:buClrTx/>
              <a:buSzTx/>
              <a:buFont typeface="Wingdings" pitchFamily="2" charset="2"/>
              <a:buNone/>
              <a:tabLst/>
              <a:defRPr/>
            </a:pPr>
            <a:r>
              <a:rPr lang="en-SG" sz="1100" kern="0">
                <a:solidFill>
                  <a:prstClr val="white"/>
                </a:solidFill>
                <a:latin typeface="Arial"/>
                <a:ea typeface="+mn-ea"/>
              </a:rPr>
              <a:t>Main formulas</a:t>
            </a:r>
            <a:endParaRPr kumimoji="0" lang="en-SG" sz="1100" b="0" i="0" u="none" strike="noStrike" kern="0" cap="none" spc="0" normalizeH="0" baseline="0">
              <a:ln>
                <a:noFill/>
              </a:ln>
              <a:solidFill>
                <a:prstClr val="white"/>
              </a:solidFill>
              <a:effectLst/>
              <a:uLnTx/>
              <a:uFillTx/>
              <a:latin typeface="Arial"/>
              <a:ea typeface="+mn-ea"/>
            </a:endParaRPr>
          </a:p>
        </p:txBody>
      </p:sp>
      <p:sp>
        <p:nvSpPr>
          <p:cNvPr id="99" name="12 Rectángulo redondeado"/>
          <p:cNvSpPr/>
          <p:nvPr/>
        </p:nvSpPr>
        <p:spPr bwMode="auto">
          <a:xfrm>
            <a:off x="1247940" y="3654611"/>
            <a:ext cx="2412000" cy="972000"/>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t" anchorCtr="0" compatLnSpc="1">
            <a:prstTxWarp prst="textNoShape">
              <a:avLst/>
            </a:prstTxWarp>
          </a:bodyPr>
          <a:lstStyle/>
          <a:p>
            <a:pPr eaLnBrk="0" fontAlgn="base" hangingPunct="0">
              <a:spcBef>
                <a:spcPct val="0"/>
              </a:spcBef>
              <a:spcAft>
                <a:spcPct val="0"/>
              </a:spcAft>
            </a:pPr>
            <a:r>
              <a:rPr lang="en-SG" sz="1100"/>
              <a:t>At each step, for each infected node, one randomly selected susceptible neighbor gets infected with probability </a:t>
            </a:r>
          </a:p>
          <a:p>
            <a:pPr eaLnBrk="0" fontAlgn="base" hangingPunct="0">
              <a:spcBef>
                <a:spcPct val="0"/>
              </a:spcBef>
              <a:spcAft>
                <a:spcPct val="0"/>
              </a:spcAft>
            </a:pPr>
            <a:r>
              <a:rPr lang="en-SG" sz="1100"/>
              <a:t>Beta = 1/# Neighbours</a:t>
            </a:r>
          </a:p>
        </p:txBody>
      </p:sp>
      <p:sp>
        <p:nvSpPr>
          <p:cNvPr id="101" name="12 Rectángulo redondeado"/>
          <p:cNvSpPr/>
          <p:nvPr/>
        </p:nvSpPr>
        <p:spPr bwMode="auto">
          <a:xfrm>
            <a:off x="3841239" y="3654611"/>
            <a:ext cx="2412000" cy="972000"/>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t" anchorCtr="0" compatLnSpc="1">
            <a:prstTxWarp prst="textNoShape">
              <a:avLst/>
            </a:prstTxWarp>
          </a:bodyPr>
          <a:lstStyle/>
          <a:p>
            <a:r>
              <a:rPr lang="en-SG" sz="1100"/>
              <a:t>Infected nodes recover with probability 1/⟨k⟩ at each step, with ⟨k⟩ is the average degree of the network</a:t>
            </a:r>
          </a:p>
          <a:p>
            <a:r>
              <a:rPr lang="en-SG" sz="1100"/>
              <a:t>Gamma = 1/⟨k⟩ </a:t>
            </a:r>
          </a:p>
        </p:txBody>
      </p:sp>
      <p:sp>
        <p:nvSpPr>
          <p:cNvPr id="102" name="12 Rectángulo redondeado"/>
          <p:cNvSpPr/>
          <p:nvPr/>
        </p:nvSpPr>
        <p:spPr bwMode="auto">
          <a:xfrm>
            <a:off x="6437415" y="3654611"/>
            <a:ext cx="2412000" cy="972000"/>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ctr" anchorCtr="0" compatLnSpc="1">
            <a:prstTxWarp prst="textNoShape">
              <a:avLst/>
            </a:prstTxWarp>
          </a:bodyPr>
          <a:lstStyle/>
          <a:p>
            <a:pPr algn="ctr" eaLnBrk="0" fontAlgn="base" hangingPunct="0">
              <a:spcBef>
                <a:spcPct val="0"/>
              </a:spcBef>
              <a:spcAft>
                <a:spcPct val="0"/>
              </a:spcAft>
            </a:pPr>
            <a:r>
              <a:rPr lang="en-SG" sz="1100"/>
              <a:t>-</a:t>
            </a:r>
          </a:p>
        </p:txBody>
      </p:sp>
      <p:sp>
        <p:nvSpPr>
          <p:cNvPr id="103" name="12 Rectángulo redondeado"/>
          <p:cNvSpPr/>
          <p:nvPr/>
        </p:nvSpPr>
        <p:spPr bwMode="auto">
          <a:xfrm>
            <a:off x="1247940" y="3336184"/>
            <a:ext cx="7606160" cy="266984"/>
          </a:xfrm>
          <a:prstGeom prst="roundRect">
            <a:avLst/>
          </a:prstGeom>
          <a:noFill/>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45720" rIns="36000" bIns="45720" numCol="1" rtlCol="0" anchor="t" anchorCtr="0" compatLnSpc="1">
            <a:prstTxWarp prst="textNoShape">
              <a:avLst/>
            </a:prstTxWarp>
          </a:bodyPr>
          <a:lstStyle/>
          <a:p>
            <a:pPr eaLnBrk="0" fontAlgn="base" hangingPunct="0">
              <a:spcBef>
                <a:spcPct val="0"/>
              </a:spcBef>
              <a:spcAft>
                <a:spcPct val="0"/>
              </a:spcAft>
            </a:pPr>
            <a:endParaRPr lang="en-SG" sz="1100"/>
          </a:p>
        </p:txBody>
      </p:sp>
      <p:sp>
        <p:nvSpPr>
          <p:cNvPr id="104" name="AutoShape 7"/>
          <p:cNvSpPr>
            <a:spLocks noChangeArrowheads="1"/>
          </p:cNvSpPr>
          <p:nvPr/>
        </p:nvSpPr>
        <p:spPr bwMode="auto">
          <a:xfrm>
            <a:off x="179512" y="3654611"/>
            <a:ext cx="989815" cy="972000"/>
          </a:xfrm>
          <a:prstGeom prst="homePlate">
            <a:avLst>
              <a:gd name="adj" fmla="val 20384"/>
            </a:avLst>
          </a:prstGeom>
          <a:solidFill>
            <a:schemeClr val="accent2"/>
          </a:solidFill>
          <a:ln w="9525" algn="ctr">
            <a:noFill/>
            <a:miter lim="800000"/>
            <a:headEnd/>
            <a:tailEnd/>
          </a:ln>
          <a:effectLst/>
        </p:spPr>
        <p:txBody>
          <a:bodyPr vert="horz" lIns="36000" tIns="39889" rIns="36000" bIns="39889" anchor="ctr"/>
          <a:lstStyle/>
          <a:p>
            <a:pPr marL="0" marR="0" lvl="0" indent="0" algn="ctr" defTabSz="684213" eaLnBrk="1" fontAlgn="auto" latinLnBrk="0" hangingPunct="1">
              <a:lnSpc>
                <a:spcPct val="100000"/>
              </a:lnSpc>
              <a:spcBef>
                <a:spcPts val="0"/>
              </a:spcBef>
              <a:spcAft>
                <a:spcPts val="0"/>
              </a:spcAft>
              <a:buClrTx/>
              <a:buSzTx/>
              <a:buFont typeface="Wingdings" pitchFamily="2" charset="2"/>
              <a:buNone/>
              <a:tabLst/>
              <a:defRPr/>
            </a:pPr>
            <a:r>
              <a:rPr lang="en-SG" sz="1100" kern="0">
                <a:solidFill>
                  <a:prstClr val="white"/>
                </a:solidFill>
                <a:latin typeface="Arial"/>
                <a:ea typeface="+mn-ea"/>
              </a:rPr>
              <a:t>Assumptions of the model</a:t>
            </a:r>
            <a:endParaRPr kumimoji="0" lang="en-SG" sz="1100" b="0" i="0" u="none" strike="noStrike" kern="0" cap="none" spc="0" normalizeH="0" baseline="0">
              <a:ln>
                <a:noFill/>
              </a:ln>
              <a:solidFill>
                <a:prstClr val="white"/>
              </a:solidFill>
              <a:effectLst/>
              <a:uLnTx/>
              <a:uFillTx/>
              <a:latin typeface="Arial"/>
              <a:ea typeface="+mn-ea"/>
            </a:endParaRPr>
          </a:p>
        </p:txBody>
      </p:sp>
      <p:sp>
        <p:nvSpPr>
          <p:cNvPr id="105" name="AutoShape 7"/>
          <p:cNvSpPr>
            <a:spLocks noChangeArrowheads="1"/>
          </p:cNvSpPr>
          <p:nvPr/>
        </p:nvSpPr>
        <p:spPr bwMode="auto">
          <a:xfrm>
            <a:off x="179512" y="3289507"/>
            <a:ext cx="989815" cy="313662"/>
          </a:xfrm>
          <a:prstGeom prst="homePlate">
            <a:avLst>
              <a:gd name="adj" fmla="val 20384"/>
            </a:avLst>
          </a:prstGeom>
          <a:solidFill>
            <a:schemeClr val="accent6">
              <a:lumMod val="50000"/>
            </a:schemeClr>
          </a:solidFill>
          <a:ln w="9525" algn="ctr">
            <a:noFill/>
            <a:miter lim="800000"/>
            <a:headEnd/>
            <a:tailEnd/>
          </a:ln>
          <a:effectLst/>
        </p:spPr>
        <p:txBody>
          <a:bodyPr vert="horz" lIns="36000" tIns="39889" rIns="36000" bIns="39889" anchor="ctr"/>
          <a:lstStyle/>
          <a:p>
            <a:pPr marL="0" marR="0" lvl="0" indent="0" algn="ctr" defTabSz="684213" eaLnBrk="1" fontAlgn="auto" latinLnBrk="0" hangingPunct="1">
              <a:lnSpc>
                <a:spcPct val="100000"/>
              </a:lnSpc>
              <a:spcBef>
                <a:spcPts val="0"/>
              </a:spcBef>
              <a:spcAft>
                <a:spcPts val="0"/>
              </a:spcAft>
              <a:buClrTx/>
              <a:buSzTx/>
              <a:buFont typeface="Wingdings" pitchFamily="2" charset="2"/>
              <a:buNone/>
              <a:tabLst/>
              <a:defRPr/>
            </a:pPr>
            <a:r>
              <a:rPr lang="en-SG" sz="1100" kern="0">
                <a:solidFill>
                  <a:prstClr val="white"/>
                </a:solidFill>
                <a:latin typeface="Arial"/>
                <a:ea typeface="+mn-ea"/>
              </a:rPr>
              <a:t>General</a:t>
            </a:r>
            <a:endParaRPr kumimoji="0" lang="en-SG" sz="1100" b="0" i="0" u="none" strike="noStrike" kern="0" cap="none" spc="0" normalizeH="0" baseline="0">
              <a:ln>
                <a:noFill/>
              </a:ln>
              <a:solidFill>
                <a:prstClr val="white"/>
              </a:solidFill>
              <a:effectLst/>
              <a:uLnTx/>
              <a:uFillTx/>
              <a:latin typeface="Arial"/>
              <a:ea typeface="+mn-ea"/>
            </a:endParaRPr>
          </a:p>
        </p:txBody>
      </p:sp>
      <p:sp>
        <p:nvSpPr>
          <p:cNvPr id="106" name="126 Rectángulo"/>
          <p:cNvSpPr/>
          <p:nvPr/>
        </p:nvSpPr>
        <p:spPr>
          <a:xfrm>
            <a:off x="142247" y="3603168"/>
            <a:ext cx="8784000" cy="1121976"/>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p>
        </p:txBody>
      </p:sp>
      <p:sp>
        <p:nvSpPr>
          <p:cNvPr id="108" name="18 Rectángulo"/>
          <p:cNvSpPr>
            <a:spLocks noChangeArrowheads="1"/>
          </p:cNvSpPr>
          <p:nvPr/>
        </p:nvSpPr>
        <p:spPr bwMode="auto">
          <a:xfrm>
            <a:off x="5230754" y="5085184"/>
            <a:ext cx="3661726" cy="1080000"/>
          </a:xfrm>
          <a:prstGeom prst="roundRect">
            <a:avLst/>
          </a:prstGeom>
          <a:solidFill>
            <a:schemeClr val="accent2">
              <a:lumMod val="50000"/>
            </a:schemeClr>
          </a:solidFill>
          <a:ln w="38100">
            <a:noFill/>
            <a:round/>
            <a:headEnd/>
            <a:tailEnd/>
          </a:ln>
        </p:spPr>
        <p:txBody>
          <a:bodyPr/>
          <a:lstStyle/>
          <a:p>
            <a:pPr marL="171450" indent="-171450">
              <a:buFont typeface="Wingdings" panose="05000000000000000000" pitchFamily="2" charset="2"/>
              <a:buChar char="ü"/>
            </a:pPr>
            <a:r>
              <a:rPr lang="en-SG" sz="1200">
                <a:solidFill>
                  <a:schemeClr val="bg1"/>
                </a:solidFill>
              </a:rPr>
              <a:t>The total number of infected and recovered nodes at time t, denoted by F (t), can be considered as an indicator to evaluate the influence of the initially infected node at time t</a:t>
            </a:r>
          </a:p>
          <a:p>
            <a:pPr marL="628650" lvl="1" indent="-171450">
              <a:buFont typeface="Wingdings" panose="05000000000000000000" pitchFamily="2" charset="2"/>
              <a:buChar char="§"/>
            </a:pPr>
            <a:r>
              <a:rPr lang="en-SG" sz="1200">
                <a:solidFill>
                  <a:schemeClr val="bg1"/>
                </a:solidFill>
              </a:rPr>
              <a:t>higher F (T</a:t>
            </a:r>
            <a:r>
              <a:rPr lang="en-SG" sz="1200" baseline="-25000">
                <a:solidFill>
                  <a:schemeClr val="bg1"/>
                </a:solidFill>
              </a:rPr>
              <a:t>c</a:t>
            </a:r>
            <a:r>
              <a:rPr lang="en-SG" sz="1200">
                <a:solidFill>
                  <a:schemeClr val="bg1"/>
                </a:solidFill>
              </a:rPr>
              <a:t> ) indicates a larger influence</a:t>
            </a:r>
          </a:p>
        </p:txBody>
      </p:sp>
      <p:sp>
        <p:nvSpPr>
          <p:cNvPr id="109" name="45 Triángulo isósceles"/>
          <p:cNvSpPr/>
          <p:nvPr/>
        </p:nvSpPr>
        <p:spPr>
          <a:xfrm rot="10800000">
            <a:off x="3437428" y="4797152"/>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a:ln>
                <a:noFill/>
              </a:ln>
              <a:solidFill>
                <a:prstClr val="black"/>
              </a:solidFill>
              <a:effectLst/>
              <a:uLnTx/>
              <a:uFillTx/>
              <a:latin typeface="Arial"/>
              <a:ea typeface="+mn-ea"/>
            </a:endParaRPr>
          </a:p>
        </p:txBody>
      </p:sp>
      <p:sp>
        <p:nvSpPr>
          <p:cNvPr id="110" name="45 Triángulo isósceles"/>
          <p:cNvSpPr/>
          <p:nvPr/>
        </p:nvSpPr>
        <p:spPr>
          <a:xfrm rot="10800000">
            <a:off x="6033958" y="4797152"/>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a:ln>
                <a:noFill/>
              </a:ln>
              <a:solidFill>
                <a:prstClr val="black"/>
              </a:solidFill>
              <a:effectLst/>
              <a:uLnTx/>
              <a:uFillTx/>
              <a:latin typeface="Arial"/>
              <a:ea typeface="+mn-ea"/>
            </a:endParaRPr>
          </a:p>
        </p:txBody>
      </p:sp>
      <p:sp>
        <p:nvSpPr>
          <p:cNvPr id="111" name="45 Triángulo isósceles"/>
          <p:cNvSpPr/>
          <p:nvPr/>
        </p:nvSpPr>
        <p:spPr>
          <a:xfrm rot="10800000">
            <a:off x="2139163" y="4797152"/>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a:ln>
                <a:noFill/>
              </a:ln>
              <a:solidFill>
                <a:prstClr val="black"/>
              </a:solidFill>
              <a:effectLst/>
              <a:uLnTx/>
              <a:uFillTx/>
              <a:latin typeface="Arial"/>
              <a:ea typeface="+mn-ea"/>
            </a:endParaRPr>
          </a:p>
        </p:txBody>
      </p:sp>
      <p:sp>
        <p:nvSpPr>
          <p:cNvPr id="112" name="45 Triángulo isósceles"/>
          <p:cNvSpPr/>
          <p:nvPr/>
        </p:nvSpPr>
        <p:spPr>
          <a:xfrm rot="10800000">
            <a:off x="4735693" y="4797152"/>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a:ln>
                <a:noFill/>
              </a:ln>
              <a:solidFill>
                <a:prstClr val="black"/>
              </a:solidFill>
              <a:effectLst/>
              <a:uLnTx/>
              <a:uFillTx/>
              <a:latin typeface="Arial"/>
              <a:ea typeface="+mn-ea"/>
            </a:endParaRPr>
          </a:p>
        </p:txBody>
      </p:sp>
      <p:pic>
        <p:nvPicPr>
          <p:cNvPr id="87174" name="Picture 134"/>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8644" y="5110874"/>
            <a:ext cx="950988" cy="95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45 Triángulo isósceles"/>
          <p:cNvSpPr/>
          <p:nvPr/>
        </p:nvSpPr>
        <p:spPr>
          <a:xfrm rot="10800000">
            <a:off x="7332223" y="4797152"/>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a:ln>
                <a:noFill/>
              </a:ln>
              <a:solidFill>
                <a:prstClr val="black"/>
              </a:solidFill>
              <a:effectLst/>
              <a:uLnTx/>
              <a:uFillTx/>
              <a:latin typeface="Arial"/>
              <a:ea typeface="+mn-ea"/>
            </a:endParaRPr>
          </a:p>
        </p:txBody>
      </p:sp>
      <p:sp>
        <p:nvSpPr>
          <p:cNvPr id="32" name="36 Rectángulo"/>
          <p:cNvSpPr>
            <a:spLocks noChangeArrowheads="1"/>
          </p:cNvSpPr>
          <p:nvPr/>
        </p:nvSpPr>
        <p:spPr bwMode="auto">
          <a:xfrm>
            <a:off x="1331640" y="6309320"/>
            <a:ext cx="5712552" cy="462558"/>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endParaRPr lang="en-SG" sz="800">
              <a:solidFill>
                <a:srgbClr val="000000"/>
              </a:solidFill>
              <a:ea typeface="ＭＳ Ｐゴシック" pitchFamily="34" charset="-128"/>
              <a:cs typeface="Arial" charset="0"/>
            </a:endParaRPr>
          </a:p>
          <a:p>
            <a:pPr eaLnBrk="0" fontAlgn="base" hangingPunct="0">
              <a:spcBef>
                <a:spcPct val="0"/>
              </a:spcBef>
              <a:spcAft>
                <a:spcPct val="0"/>
              </a:spcAft>
              <a:defRPr/>
            </a:pPr>
            <a:r>
              <a:rPr lang="en-SG" sz="800">
                <a:solidFill>
                  <a:srgbClr val="000000"/>
                </a:solidFill>
                <a:ea typeface="ＭＳ Ｐゴシック" pitchFamily="34" charset="-128"/>
                <a:cs typeface="Arial" charset="0"/>
              </a:rPr>
              <a:t>Sources:</a:t>
            </a:r>
          </a:p>
          <a:p>
            <a:pPr marL="228600" indent="-228600" eaLnBrk="0" fontAlgn="base" hangingPunct="0">
              <a:spcBef>
                <a:spcPct val="0"/>
              </a:spcBef>
              <a:spcAft>
                <a:spcPct val="0"/>
              </a:spcAft>
              <a:buAutoNum type="arabicParenBoth"/>
              <a:defRPr/>
            </a:pPr>
            <a:r>
              <a:rPr lang="en-SG" sz="800">
                <a:solidFill>
                  <a:srgbClr val="000000"/>
                </a:solidFill>
                <a:ea typeface="ＭＳ Ｐゴシック" pitchFamily="34" charset="-128"/>
                <a:cs typeface="Arial" charset="0"/>
              </a:rPr>
              <a:t>http://www.public.asu.edu/~hnesse/classes/sir.html?Alpha=1&amp;Beta=0.2&amp;initialS=1000&amp;initialI=10&amp;initialR=3&amp;iters=10</a:t>
            </a:r>
          </a:p>
          <a:p>
            <a:pPr marL="228600" indent="-228600" eaLnBrk="0" fontAlgn="base" hangingPunct="0">
              <a:spcBef>
                <a:spcPct val="0"/>
              </a:spcBef>
              <a:spcAft>
                <a:spcPct val="0"/>
              </a:spcAft>
              <a:buAutoNum type="arabicParenBoth"/>
              <a:defRPr/>
            </a:pPr>
            <a:r>
              <a:rPr lang="en-SG" sz="800">
                <a:solidFill>
                  <a:srgbClr val="000000"/>
                </a:solidFill>
                <a:ea typeface="ＭＳ Ｐゴシック" pitchFamily="34" charset="-128"/>
                <a:cs typeface="Arial" charset="0"/>
              </a:rPr>
              <a:t>https://en.wikipedia.org/wiki/Epidemic_model#The_SIR_model</a:t>
            </a:r>
          </a:p>
          <a:p>
            <a:pPr marL="228600" indent="-228600" eaLnBrk="0" fontAlgn="base" hangingPunct="0">
              <a:spcBef>
                <a:spcPct val="0"/>
              </a:spcBef>
              <a:spcAft>
                <a:spcPct val="0"/>
              </a:spcAft>
              <a:buAutoNum type="arabicParenBoth"/>
              <a:defRPr/>
            </a:pPr>
            <a:r>
              <a:rPr lang="en-SG" sz="800">
                <a:solidFill>
                  <a:srgbClr val="000000"/>
                </a:solidFill>
                <a:ea typeface="ＭＳ Ｐゴシック" pitchFamily="34" charset="-128"/>
                <a:cs typeface="Arial" charset="0"/>
              </a:rPr>
              <a:t>http://www.maa.org/press/periodicals/loci/joma/the-sir-model-for-spread-of-disease-the-differential-equation-model</a:t>
            </a:r>
          </a:p>
          <a:p>
            <a:pPr marL="228600" indent="-228600" eaLnBrk="0" fontAlgn="base" hangingPunct="0">
              <a:spcBef>
                <a:spcPct val="0"/>
              </a:spcBef>
              <a:spcAft>
                <a:spcPct val="0"/>
              </a:spcAft>
              <a:buAutoNum type="arabicParenBoth"/>
              <a:defRPr/>
            </a:pPr>
            <a:endParaRPr lang="en-SG" sz="800">
              <a:solidFill>
                <a:srgbClr val="000000"/>
              </a:solidFill>
              <a:ea typeface="ＭＳ Ｐゴシック" pitchFamily="34" charset="-128"/>
              <a:cs typeface="Arial" charset="0"/>
            </a:endParaRPr>
          </a:p>
        </p:txBody>
      </p:sp>
    </p:spTree>
    <p:extLst>
      <p:ext uri="{BB962C8B-B14F-4D97-AF65-F5344CB8AC3E}">
        <p14:creationId xmlns:p14="http://schemas.microsoft.com/office/powerpoint/2010/main" val="25517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0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717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56" grpId="0"/>
      <p:bldP spid="57" grpId="0"/>
      <p:bldP spid="60" grpId="0"/>
      <p:bldP spid="61" grpId="0"/>
      <p:bldP spid="62" grpId="0" animBg="1"/>
      <p:bldP spid="70" grpId="0" animBg="1"/>
      <p:bldP spid="72" grpId="0" animBg="1"/>
      <p:bldP spid="73" grpId="0" animBg="1"/>
      <p:bldP spid="75" grpId="0"/>
      <p:bldP spid="76" grpId="0"/>
      <p:bldP spid="91" grpId="0" animBg="1"/>
      <p:bldP spid="92" grpId="0" animBg="1"/>
      <p:bldP spid="45" grpId="0" animBg="1"/>
      <p:bldP spid="79" grpId="0" animBg="1"/>
      <p:bldP spid="83" grpId="0" animBg="1"/>
      <p:bldP spid="84" grpId="0" animBg="1"/>
      <p:bldP spid="88" grpId="0" animBg="1"/>
      <p:bldP spid="99" grpId="0" animBg="1"/>
      <p:bldP spid="101" grpId="0" animBg="1"/>
      <p:bldP spid="102" grpId="0" animBg="1"/>
      <p:bldP spid="103" grpId="0" animBg="1"/>
      <p:bldP spid="104" grpId="0" animBg="1"/>
      <p:bldP spid="105" grpId="0" animBg="1"/>
      <p:bldP spid="106" grpId="0" animBg="1"/>
      <p:bldP spid="108" grpId="0" animBg="1"/>
      <p:bldP spid="109" grpId="0" animBg="1"/>
      <p:bldP spid="110" grpId="0" animBg="1"/>
      <p:bldP spid="111" grpId="0" animBg="1"/>
      <p:bldP spid="112" grpId="0" animBg="1"/>
      <p:bldP spid="1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1445023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35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525322" cy="1181100"/>
          </a:xfrm>
        </p:spPr>
        <p:txBody>
          <a:bodyPr/>
          <a:lstStyle/>
          <a:p>
            <a:r>
              <a:rPr lang="ca-ES" dirty="0"/>
              <a:t>THE OBJECTIVE OF THE ARTICLE IS TO EVALUATE THE PERFORMANCE OF THE LOCAL CENTRALITY MEASURE</a:t>
            </a:r>
          </a:p>
        </p:txBody>
      </p:sp>
      <p:sp>
        <p:nvSpPr>
          <p:cNvPr id="8" name="7 Marcador de texto"/>
          <p:cNvSpPr>
            <a:spLocks noGrp="1"/>
          </p:cNvSpPr>
          <p:nvPr>
            <p:ph type="body" sz="quarter" idx="13"/>
          </p:nvPr>
        </p:nvSpPr>
        <p:spPr/>
        <p:txBody>
          <a:bodyPr/>
          <a:lstStyle/>
          <a:p>
            <a:r>
              <a:rPr lang="en-US" dirty="0"/>
              <a:t>Article- Results (I)</a:t>
            </a:r>
          </a:p>
        </p:txBody>
      </p:sp>
      <p:sp>
        <p:nvSpPr>
          <p:cNvPr id="32" name="36 Rectángulo"/>
          <p:cNvSpPr>
            <a:spLocks noChangeArrowheads="1"/>
          </p:cNvSpPr>
          <p:nvPr/>
        </p:nvSpPr>
        <p:spPr bwMode="auto">
          <a:xfrm>
            <a:off x="1403648" y="6237312"/>
            <a:ext cx="5163355" cy="462558"/>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endParaRPr lang="es-ES"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FontTx/>
              <a:buAutoNum type="arabicParenBoth"/>
              <a:defRPr/>
            </a:pPr>
            <a:r>
              <a:rPr lang="en-US" sz="800" dirty="0"/>
              <a:t>n and m are the total numbers of nodes and links, respectively. ⟨k⟩ and </a:t>
            </a:r>
            <a:r>
              <a:rPr lang="en-US" sz="800" dirty="0" err="1"/>
              <a:t>kmax</a:t>
            </a:r>
            <a:r>
              <a:rPr lang="en-US" sz="800" dirty="0"/>
              <a:t> denote the average and the maximum degree. ⟨d⟩ is the average shortest distance. C and r are the clustering coefficient  and assortative coefficient  respectively. H is the degree heterogeneity</a:t>
            </a:r>
            <a:endParaRPr lang="en-US"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FontTx/>
              <a:buAutoNum type="arabicParenBoth"/>
              <a:defRPr/>
            </a:pPr>
            <a:r>
              <a:rPr lang="en-US" sz="800" dirty="0">
                <a:solidFill>
                  <a:srgbClr val="000000"/>
                </a:solidFill>
                <a:ea typeface="ＭＳ Ｐゴシック" pitchFamily="34" charset="-128"/>
                <a:cs typeface="Arial" charset="0"/>
              </a:rPr>
              <a:t>Figures from the results and tables with the main characteristics of the networks can be found in big with</a:t>
            </a:r>
          </a:p>
          <a:p>
            <a:pPr marL="177800" eaLnBrk="0" fontAlgn="base" hangingPunct="0">
              <a:spcBef>
                <a:spcPct val="0"/>
              </a:spcBef>
              <a:spcAft>
                <a:spcPct val="0"/>
              </a:spcAft>
              <a:defRPr/>
            </a:pPr>
            <a:r>
              <a:rPr lang="en-US" sz="800" dirty="0">
                <a:solidFill>
                  <a:srgbClr val="000000"/>
                </a:solidFill>
                <a:ea typeface="ＭＳ Ｐゴシック" pitchFamily="34" charset="-128"/>
                <a:cs typeface="Arial" charset="0"/>
              </a:rPr>
              <a:t> its description in the annex</a:t>
            </a:r>
            <a:endParaRPr lang="es-ES" sz="800" dirty="0">
              <a:solidFill>
                <a:srgbClr val="000000"/>
              </a:solidFill>
              <a:ea typeface="ＭＳ Ｐゴシック" pitchFamily="34" charset="-128"/>
              <a:cs typeface="Arial" charset="0"/>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4" name="5 Rectángulo"/>
          <p:cNvSpPr/>
          <p:nvPr/>
        </p:nvSpPr>
        <p:spPr>
          <a:xfrm>
            <a:off x="3105150" y="980551"/>
            <a:ext cx="5694337" cy="5112863"/>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177800" lvl="1" indent="-177800" defTabSz="684213">
              <a:spcBef>
                <a:spcPts val="600"/>
              </a:spcBef>
              <a:spcAft>
                <a:spcPts val="600"/>
              </a:spcAft>
              <a:buFont typeface="Arial" pitchFamily="34" charset="0"/>
              <a:buChar char="•"/>
            </a:pPr>
            <a:endParaRPr lang="en-AU" sz="1200" dirty="0">
              <a:solidFill>
                <a:schemeClr val="tx1"/>
              </a:solidFill>
            </a:endParaRPr>
          </a:p>
        </p:txBody>
      </p:sp>
      <p:sp>
        <p:nvSpPr>
          <p:cNvPr id="55" name="Rectangle 50"/>
          <p:cNvSpPr>
            <a:spLocks noChangeArrowheads="1"/>
          </p:cNvSpPr>
          <p:nvPr/>
        </p:nvSpPr>
        <p:spPr bwMode="auto">
          <a:xfrm>
            <a:off x="4269126" y="2370833"/>
            <a:ext cx="4294317" cy="852289"/>
          </a:xfrm>
          <a:prstGeom prst="rect">
            <a:avLst/>
          </a:prstGeom>
          <a:noFill/>
          <a:ln w="9525" algn="ctr">
            <a:noFill/>
            <a:miter lim="800000"/>
            <a:headEnd/>
            <a:tailEnd/>
          </a:ln>
        </p:spPr>
        <p:txBody>
          <a:bodyPr lIns="72000" tIns="36000" rIns="72000" bIns="36000" anchor="ctr"/>
          <a:lstStyle/>
          <a:p>
            <a:pPr marL="177800" lvl="1" indent="-177800" defTabSz="684213">
              <a:spcBef>
                <a:spcPts val="300"/>
              </a:spcBef>
              <a:buFont typeface="Arial" pitchFamily="34" charset="0"/>
              <a:buChar char="•"/>
            </a:pPr>
            <a:r>
              <a:rPr lang="en-US" sz="1000" dirty="0">
                <a:cs typeface="Arial" pitchFamily="34" charset="0"/>
              </a:rPr>
              <a:t>After n implementations (each node is selected to be the initially infected node once and only once)</a:t>
            </a:r>
          </a:p>
          <a:p>
            <a:pPr marL="177800" lvl="1" indent="-177800" defTabSz="684213">
              <a:spcBef>
                <a:spcPts val="300"/>
              </a:spcBef>
              <a:buFont typeface="Arial" pitchFamily="34" charset="0"/>
              <a:buChar char="•"/>
            </a:pPr>
            <a:r>
              <a:rPr lang="en-AU" sz="1000" b="0" dirty="0">
                <a:latin typeface="Arial"/>
                <a:cs typeface="Arial" pitchFamily="34" charset="0"/>
              </a:rPr>
              <a:t>Evaluate </a:t>
            </a:r>
            <a:r>
              <a:rPr lang="en-US" sz="1000" dirty="0">
                <a:cs typeface="Arial" pitchFamily="34" charset="0"/>
              </a:rPr>
              <a:t>the total number of infected and recovered nodes at time t, denoted by F (t) where t = 10 , can be considered as an indicator to evaluate the influence of the initially infected node at time t.</a:t>
            </a:r>
            <a:endParaRPr lang="en-AU" sz="1000" b="0" dirty="0">
              <a:cs typeface="Arial" pitchFamily="34" charset="0"/>
            </a:endParaRPr>
          </a:p>
        </p:txBody>
      </p:sp>
      <p:sp>
        <p:nvSpPr>
          <p:cNvPr id="56" name="AutoShape 10"/>
          <p:cNvSpPr>
            <a:spLocks noChangeArrowheads="1"/>
          </p:cNvSpPr>
          <p:nvPr/>
        </p:nvSpPr>
        <p:spPr bwMode="auto">
          <a:xfrm rot="5400000">
            <a:off x="3347726" y="1430840"/>
            <a:ext cx="835066" cy="942960"/>
          </a:xfrm>
          <a:prstGeom prst="homePlate">
            <a:avLst>
              <a:gd name="adj" fmla="val 11578"/>
            </a:avLst>
          </a:prstGeom>
          <a:solidFill>
            <a:schemeClr val="accent2">
              <a:lumMod val="50000"/>
            </a:schemeClr>
          </a:solidFill>
          <a:ln w="9525">
            <a:noFill/>
            <a:miter lim="800000"/>
            <a:headEnd/>
            <a:tailEnd/>
          </a:ln>
          <a:effectLst/>
        </p:spPr>
        <p:txBody>
          <a:bodyPr vert="vert270" lIns="54000" tIns="36000" rIns="54000" bIns="36000" anchor="ctr" anchorCtr="1"/>
          <a:lstStyle/>
          <a:p>
            <a:pPr algn="ctr">
              <a:spcBef>
                <a:spcPct val="30000"/>
              </a:spcBef>
              <a:buFont typeface="Wingdings" pitchFamily="2" charset="2"/>
              <a:buNone/>
            </a:pPr>
            <a:r>
              <a:rPr lang="en-AU" sz="1050" b="1" dirty="0">
                <a:solidFill>
                  <a:schemeClr val="bg1"/>
                </a:solidFill>
              </a:rPr>
              <a:t>Data Features</a:t>
            </a:r>
            <a:r>
              <a:rPr lang="en-AU" sz="1050" b="1" baseline="30000" dirty="0">
                <a:solidFill>
                  <a:schemeClr val="bg1"/>
                </a:solidFill>
              </a:rPr>
              <a:t>1</a:t>
            </a:r>
            <a:endParaRPr lang="en-AU" sz="1050" b="1" dirty="0">
              <a:solidFill>
                <a:schemeClr val="bg1"/>
              </a:solidFill>
            </a:endParaRPr>
          </a:p>
        </p:txBody>
      </p:sp>
      <p:sp>
        <p:nvSpPr>
          <p:cNvPr id="59" name="AutoShape 12"/>
          <p:cNvSpPr>
            <a:spLocks noChangeArrowheads="1"/>
          </p:cNvSpPr>
          <p:nvPr/>
        </p:nvSpPr>
        <p:spPr bwMode="auto">
          <a:xfrm rot="5400000">
            <a:off x="2451582" y="4164123"/>
            <a:ext cx="2627354" cy="942960"/>
          </a:xfrm>
          <a:prstGeom prst="chevron">
            <a:avLst>
              <a:gd name="adj" fmla="val 9459"/>
            </a:avLst>
          </a:prstGeom>
          <a:solidFill>
            <a:schemeClr val="accent2">
              <a:lumMod val="50000"/>
            </a:schemeClr>
          </a:solidFill>
          <a:ln w="9525">
            <a:noFill/>
            <a:miter lim="800000"/>
            <a:headEnd/>
            <a:tailEnd/>
          </a:ln>
          <a:effectLst/>
        </p:spPr>
        <p:txBody>
          <a:bodyPr vert="vert270" lIns="54000" tIns="36000" rIns="54000" bIns="36000" anchor="ctr" anchorCtr="1"/>
          <a:lstStyle/>
          <a:p>
            <a:pPr algn="ctr">
              <a:spcBef>
                <a:spcPct val="30000"/>
              </a:spcBef>
              <a:buFont typeface="Wingdings" pitchFamily="2" charset="2"/>
              <a:buNone/>
            </a:pPr>
            <a:r>
              <a:rPr lang="en-AU" sz="1050" b="1" dirty="0">
                <a:solidFill>
                  <a:schemeClr val="bg1"/>
                </a:solidFill>
              </a:rPr>
              <a:t>Results</a:t>
            </a:r>
            <a:r>
              <a:rPr lang="en-AU" sz="1050" b="1" baseline="30000" dirty="0">
                <a:solidFill>
                  <a:schemeClr val="bg1"/>
                </a:solidFill>
              </a:rPr>
              <a:t>2</a:t>
            </a:r>
          </a:p>
        </p:txBody>
      </p:sp>
      <p:sp>
        <p:nvSpPr>
          <p:cNvPr id="60" name="31 Rectángulo"/>
          <p:cNvSpPr/>
          <p:nvPr/>
        </p:nvSpPr>
        <p:spPr>
          <a:xfrm>
            <a:off x="378275" y="980552"/>
            <a:ext cx="2590379" cy="5112744"/>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177800" lvl="1" indent="-177800" defTabSz="684213">
              <a:spcBef>
                <a:spcPts val="600"/>
              </a:spcBef>
              <a:spcAft>
                <a:spcPts val="600"/>
              </a:spcAft>
              <a:buFont typeface="Arial" pitchFamily="34" charset="0"/>
              <a:buChar char="•"/>
            </a:pPr>
            <a:endParaRPr lang="en-AU" sz="1200" dirty="0">
              <a:solidFill>
                <a:schemeClr val="tx1"/>
              </a:solidFill>
            </a:endParaRPr>
          </a:p>
        </p:txBody>
      </p:sp>
      <p:sp>
        <p:nvSpPr>
          <p:cNvPr id="66" name="60 Rectángulo redondeado"/>
          <p:cNvSpPr/>
          <p:nvPr/>
        </p:nvSpPr>
        <p:spPr>
          <a:xfrm>
            <a:off x="601693" y="5524723"/>
            <a:ext cx="2195780" cy="352549"/>
          </a:xfrm>
          <a:prstGeom prst="roundRect">
            <a:avLst>
              <a:gd name="adj" fmla="val 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85725" indent="-85725">
              <a:spcAft>
                <a:spcPts val="600"/>
              </a:spcAft>
              <a:buFont typeface="Arial" pitchFamily="34" charset="0"/>
              <a:buChar char="•"/>
            </a:pPr>
            <a:r>
              <a:rPr lang="en-AU" sz="1000" b="0" dirty="0">
                <a:solidFill>
                  <a:schemeClr val="tx1"/>
                </a:solidFill>
                <a:latin typeface="Arial" pitchFamily="34" charset="0"/>
                <a:cs typeface="Arial" pitchFamily="34" charset="0"/>
              </a:rPr>
              <a:t>The SIR model from the previous slide </a:t>
            </a:r>
          </a:p>
        </p:txBody>
      </p:sp>
      <p:grpSp>
        <p:nvGrpSpPr>
          <p:cNvPr id="67" name="35 Grupo"/>
          <p:cNvGrpSpPr/>
          <p:nvPr/>
        </p:nvGrpSpPr>
        <p:grpSpPr bwMode="gray">
          <a:xfrm>
            <a:off x="519142" y="5161483"/>
            <a:ext cx="2360882" cy="278093"/>
            <a:chOff x="631582" y="1134683"/>
            <a:chExt cx="9367018" cy="278093"/>
          </a:xfrm>
        </p:grpSpPr>
        <p:sp>
          <p:nvSpPr>
            <p:cNvPr id="70" name="8 Marcador de texto"/>
            <p:cNvSpPr txBox="1">
              <a:spLocks/>
            </p:cNvSpPr>
            <p:nvPr/>
          </p:nvSpPr>
          <p:spPr bwMode="gray">
            <a:xfrm>
              <a:off x="631582" y="1134683"/>
              <a:ext cx="9367018" cy="261720"/>
            </a:xfrm>
            <a:prstGeom prst="rect">
              <a:avLst/>
            </a:prstGeom>
            <a:solidFill>
              <a:schemeClr val="bg1"/>
            </a:solidFill>
            <a:ln w="9525">
              <a:noFill/>
              <a:miter lim="800000"/>
              <a:headEnd/>
              <a:tailEnd/>
            </a:ln>
            <a:effectLst/>
          </p:spPr>
          <p:txBody>
            <a:bodyPr lIns="0" tIns="46800" rIns="0" bIns="46800" anchor="b" anchorCtr="0"/>
            <a:lstStyle/>
            <a:p>
              <a:pPr>
                <a:spcBef>
                  <a:spcPct val="30000"/>
                </a:spcBef>
                <a:defRPr/>
              </a:pPr>
              <a:endParaRPr lang="en-AU" sz="1100" dirty="0">
                <a:solidFill>
                  <a:srgbClr val="0A4F79"/>
                </a:solidFill>
              </a:endParaRPr>
            </a:p>
            <a:p>
              <a:pPr>
                <a:spcBef>
                  <a:spcPct val="30000"/>
                </a:spcBef>
                <a:defRPr/>
              </a:pPr>
              <a:r>
                <a:rPr lang="en-AU" sz="1100" dirty="0">
                  <a:solidFill>
                    <a:srgbClr val="0A4F79"/>
                  </a:solidFill>
                </a:rPr>
                <a:t>Model of evaluate</a:t>
              </a:r>
              <a:endParaRPr lang="en-AU" sz="1000" dirty="0">
                <a:solidFill>
                  <a:srgbClr val="0A4F79"/>
                </a:solidFill>
              </a:endParaRPr>
            </a:p>
          </p:txBody>
        </p:sp>
        <p:cxnSp>
          <p:nvCxnSpPr>
            <p:cNvPr id="71" name="37 Conector recto"/>
            <p:cNvCxnSpPr/>
            <p:nvPr/>
          </p:nvCxnSpPr>
          <p:spPr bwMode="gray">
            <a:xfrm>
              <a:off x="631582" y="1412776"/>
              <a:ext cx="9367018"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72" name="35 Grupo"/>
          <p:cNvGrpSpPr/>
          <p:nvPr/>
        </p:nvGrpSpPr>
        <p:grpSpPr bwMode="gray">
          <a:xfrm>
            <a:off x="3293779" y="1034939"/>
            <a:ext cx="5412243" cy="278093"/>
            <a:chOff x="631582" y="1134683"/>
            <a:chExt cx="9367018" cy="278093"/>
          </a:xfrm>
        </p:grpSpPr>
        <p:sp>
          <p:nvSpPr>
            <p:cNvPr id="73" name="8 Marcador de texto"/>
            <p:cNvSpPr txBox="1">
              <a:spLocks/>
            </p:cNvSpPr>
            <p:nvPr/>
          </p:nvSpPr>
          <p:spPr bwMode="gray">
            <a:xfrm>
              <a:off x="631582" y="1134683"/>
              <a:ext cx="8847982" cy="261720"/>
            </a:xfrm>
            <a:prstGeom prst="rect">
              <a:avLst/>
            </a:prstGeom>
            <a:solidFill>
              <a:schemeClr val="bg1"/>
            </a:solidFill>
            <a:ln w="9525">
              <a:noFill/>
              <a:miter lim="800000"/>
              <a:headEnd/>
              <a:tailEnd/>
            </a:ln>
            <a:effectLst/>
          </p:spPr>
          <p:txBody>
            <a:bodyPr lIns="0" tIns="46800" rIns="0" bIns="46800" anchor="b" anchorCtr="0"/>
            <a:lstStyle/>
            <a:p>
              <a:pPr>
                <a:spcBef>
                  <a:spcPct val="30000"/>
                </a:spcBef>
                <a:defRPr/>
              </a:pPr>
              <a:r>
                <a:rPr lang="en-AU" sz="1100" b="1" dirty="0">
                  <a:solidFill>
                    <a:srgbClr val="0A4F79"/>
                  </a:solidFill>
                </a:rPr>
                <a:t>Order of performance</a:t>
              </a:r>
              <a:endParaRPr lang="en-AU" sz="1000" b="1" baseline="30000" dirty="0">
                <a:solidFill>
                  <a:srgbClr val="0A4F79"/>
                </a:solidFill>
              </a:endParaRPr>
            </a:p>
          </p:txBody>
        </p:sp>
        <p:cxnSp>
          <p:nvCxnSpPr>
            <p:cNvPr id="74" name="37 Conector recto"/>
            <p:cNvCxnSpPr/>
            <p:nvPr/>
          </p:nvCxnSpPr>
          <p:spPr bwMode="gray">
            <a:xfrm>
              <a:off x="631582" y="1412776"/>
              <a:ext cx="9367018"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75" name="35 Grupo"/>
          <p:cNvGrpSpPr/>
          <p:nvPr/>
        </p:nvGrpSpPr>
        <p:grpSpPr bwMode="gray">
          <a:xfrm>
            <a:off x="519142" y="1034893"/>
            <a:ext cx="2360882" cy="278093"/>
            <a:chOff x="631582" y="1134683"/>
            <a:chExt cx="9367018" cy="278093"/>
          </a:xfrm>
        </p:grpSpPr>
        <p:sp>
          <p:nvSpPr>
            <p:cNvPr id="76" name="8 Marcador de texto"/>
            <p:cNvSpPr txBox="1">
              <a:spLocks/>
            </p:cNvSpPr>
            <p:nvPr/>
          </p:nvSpPr>
          <p:spPr bwMode="gray">
            <a:xfrm>
              <a:off x="631582" y="1134683"/>
              <a:ext cx="8847982" cy="261720"/>
            </a:xfrm>
            <a:prstGeom prst="rect">
              <a:avLst/>
            </a:prstGeom>
            <a:solidFill>
              <a:schemeClr val="bg1"/>
            </a:solidFill>
            <a:ln w="9525">
              <a:noFill/>
              <a:miter lim="800000"/>
              <a:headEnd/>
              <a:tailEnd/>
            </a:ln>
            <a:effectLst/>
          </p:spPr>
          <p:txBody>
            <a:bodyPr lIns="0" tIns="46800" rIns="0" bIns="46800" anchor="b" anchorCtr="0"/>
            <a:lstStyle/>
            <a:p>
              <a:pPr>
                <a:spcBef>
                  <a:spcPct val="30000"/>
                </a:spcBef>
                <a:defRPr/>
              </a:pPr>
              <a:r>
                <a:rPr lang="en-AU" sz="1100" b="1" dirty="0">
                  <a:solidFill>
                    <a:srgbClr val="0A4F79"/>
                  </a:solidFill>
                </a:rPr>
                <a:t>Objective</a:t>
              </a:r>
              <a:endParaRPr lang="en-AU" sz="1000" b="1" baseline="30000" dirty="0">
                <a:solidFill>
                  <a:srgbClr val="0A4F79"/>
                </a:solidFill>
              </a:endParaRPr>
            </a:p>
          </p:txBody>
        </p:sp>
        <p:cxnSp>
          <p:nvCxnSpPr>
            <p:cNvPr id="80" name="37 Conector recto"/>
            <p:cNvCxnSpPr/>
            <p:nvPr/>
          </p:nvCxnSpPr>
          <p:spPr bwMode="gray">
            <a:xfrm>
              <a:off x="631582" y="1412776"/>
              <a:ext cx="9367018"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9" name="Oval 66"/>
          <p:cNvSpPr/>
          <p:nvPr/>
        </p:nvSpPr>
        <p:spPr>
          <a:xfrm>
            <a:off x="3223522" y="3285008"/>
            <a:ext cx="216000" cy="2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2</a:t>
            </a:r>
          </a:p>
        </p:txBody>
      </p:sp>
      <p:sp>
        <p:nvSpPr>
          <p:cNvPr id="95" name="Line 16"/>
          <p:cNvSpPr>
            <a:spLocks noChangeShapeType="1"/>
          </p:cNvSpPr>
          <p:nvPr/>
        </p:nvSpPr>
        <p:spPr bwMode="auto">
          <a:xfrm>
            <a:off x="4331990" y="3293930"/>
            <a:ext cx="4320000" cy="0"/>
          </a:xfrm>
          <a:prstGeom prst="line">
            <a:avLst/>
          </a:prstGeom>
          <a:noFill/>
          <a:ln w="9525">
            <a:solidFill>
              <a:schemeClr val="tx2"/>
            </a:solidFill>
            <a:prstDash val="dash"/>
            <a:round/>
            <a:headEnd/>
            <a:tailEnd/>
          </a:ln>
          <a:effectLst/>
        </p:spPr>
        <p:txBody>
          <a:bodyPr lIns="0" tIns="0" rIns="0" bIns="0" anchor="ctr"/>
          <a:lstStyle/>
          <a:p>
            <a:endParaRPr lang="en-AU" dirty="0"/>
          </a:p>
        </p:txBody>
      </p:sp>
      <p:grpSp>
        <p:nvGrpSpPr>
          <p:cNvPr id="115" name="35 Grupo"/>
          <p:cNvGrpSpPr/>
          <p:nvPr/>
        </p:nvGrpSpPr>
        <p:grpSpPr bwMode="gray">
          <a:xfrm>
            <a:off x="519142" y="2002481"/>
            <a:ext cx="2360882" cy="278093"/>
            <a:chOff x="631582" y="1134683"/>
            <a:chExt cx="9367018" cy="278093"/>
          </a:xfrm>
        </p:grpSpPr>
        <p:sp>
          <p:nvSpPr>
            <p:cNvPr id="116" name="8 Marcador de texto"/>
            <p:cNvSpPr txBox="1">
              <a:spLocks/>
            </p:cNvSpPr>
            <p:nvPr/>
          </p:nvSpPr>
          <p:spPr bwMode="gray">
            <a:xfrm>
              <a:off x="631582" y="1134683"/>
              <a:ext cx="8847982" cy="261720"/>
            </a:xfrm>
            <a:prstGeom prst="rect">
              <a:avLst/>
            </a:prstGeom>
            <a:solidFill>
              <a:schemeClr val="bg1"/>
            </a:solidFill>
            <a:ln w="9525">
              <a:noFill/>
              <a:miter lim="800000"/>
              <a:headEnd/>
              <a:tailEnd/>
            </a:ln>
            <a:effectLst/>
          </p:spPr>
          <p:txBody>
            <a:bodyPr lIns="0" tIns="46800" rIns="0" bIns="46800" anchor="b" anchorCtr="0"/>
            <a:lstStyle/>
            <a:p>
              <a:pPr>
                <a:spcBef>
                  <a:spcPct val="30000"/>
                </a:spcBef>
                <a:defRPr/>
              </a:pPr>
              <a:r>
                <a:rPr lang="es-ES" sz="1100" b="1" dirty="0">
                  <a:solidFill>
                    <a:srgbClr val="0A4F79"/>
                  </a:solidFill>
                </a:rPr>
                <a:t>Data</a:t>
              </a:r>
              <a:endParaRPr lang="es-ES" sz="1000" b="1" baseline="30000" dirty="0">
                <a:solidFill>
                  <a:srgbClr val="0A4F79"/>
                </a:solidFill>
              </a:endParaRPr>
            </a:p>
          </p:txBody>
        </p:sp>
        <p:cxnSp>
          <p:nvCxnSpPr>
            <p:cNvPr id="122" name="37 Conector recto"/>
            <p:cNvCxnSpPr/>
            <p:nvPr/>
          </p:nvCxnSpPr>
          <p:spPr bwMode="gray">
            <a:xfrm>
              <a:off x="631582" y="1412776"/>
              <a:ext cx="9367018"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23" name="59 Rectángulo redondeado"/>
          <p:cNvSpPr/>
          <p:nvPr/>
        </p:nvSpPr>
        <p:spPr>
          <a:xfrm>
            <a:off x="601693" y="2370833"/>
            <a:ext cx="2195780" cy="2523826"/>
          </a:xfrm>
          <a:prstGeom prst="roundRect">
            <a:avLst>
              <a:gd name="adj" fmla="val 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285750" indent="-285750">
              <a:spcAft>
                <a:spcPts val="600"/>
              </a:spcAft>
              <a:buFont typeface="+mj-lt"/>
              <a:buAutoNum type="romanLcPeriod"/>
            </a:pPr>
            <a:r>
              <a:rPr lang="en-US" sz="1000" dirty="0">
                <a:solidFill>
                  <a:schemeClr val="tx1"/>
                </a:solidFill>
                <a:latin typeface="Arial" pitchFamily="34" charset="0"/>
                <a:cs typeface="Arial" pitchFamily="34" charset="0"/>
              </a:rPr>
              <a:t>Blogs—the communication relationships between owners of blogs on the MSN (Windows Live) Spaces website </a:t>
            </a:r>
          </a:p>
          <a:p>
            <a:pPr marL="285750" indent="-285750">
              <a:spcAft>
                <a:spcPts val="600"/>
              </a:spcAft>
              <a:buFont typeface="+mj-lt"/>
              <a:buAutoNum type="romanLcPeriod"/>
            </a:pPr>
            <a:r>
              <a:rPr lang="en-US" sz="1000" dirty="0" err="1">
                <a:solidFill>
                  <a:schemeClr val="tx1"/>
                </a:solidFill>
                <a:latin typeface="Arial" pitchFamily="34" charset="0"/>
                <a:cs typeface="Arial" pitchFamily="34" charset="0"/>
              </a:rPr>
              <a:t>Netscience</a:t>
            </a:r>
            <a:r>
              <a:rPr lang="en-US" sz="1000" dirty="0">
                <a:solidFill>
                  <a:schemeClr val="tx1"/>
                </a:solidFill>
                <a:latin typeface="Arial" pitchFamily="34" charset="0"/>
                <a:cs typeface="Arial" pitchFamily="34" charset="0"/>
              </a:rPr>
              <a:t>—the network of co-authorships between scientists who are themselves publishing on the topic of networks. </a:t>
            </a:r>
          </a:p>
          <a:p>
            <a:pPr marL="285750" indent="-285750">
              <a:spcAft>
                <a:spcPts val="600"/>
              </a:spcAft>
              <a:buFont typeface="+mj-lt"/>
              <a:buAutoNum type="romanLcPeriod"/>
            </a:pPr>
            <a:r>
              <a:rPr lang="en-US" sz="1000" dirty="0">
                <a:solidFill>
                  <a:schemeClr val="tx1"/>
                </a:solidFill>
                <a:latin typeface="Arial" pitchFamily="34" charset="0"/>
                <a:cs typeface="Arial" pitchFamily="34" charset="0"/>
              </a:rPr>
              <a:t>Router level topology of the Internet, collected by the Rocket fuel Project </a:t>
            </a:r>
          </a:p>
          <a:p>
            <a:pPr marL="285750" indent="-285750">
              <a:spcAft>
                <a:spcPts val="600"/>
              </a:spcAft>
              <a:buFont typeface="+mj-lt"/>
              <a:buAutoNum type="romanLcPeriod"/>
            </a:pPr>
            <a:r>
              <a:rPr lang="en-US" sz="1000" dirty="0">
                <a:solidFill>
                  <a:schemeClr val="tx1"/>
                </a:solidFill>
                <a:latin typeface="Arial" pitchFamily="34" charset="0"/>
                <a:cs typeface="Arial" pitchFamily="34" charset="0"/>
              </a:rPr>
              <a:t>Email—the network of e-mail. Interchanges between members of the University </a:t>
            </a:r>
            <a:r>
              <a:rPr lang="en-US" sz="1000" dirty="0" err="1">
                <a:solidFill>
                  <a:schemeClr val="tx1"/>
                </a:solidFill>
                <a:latin typeface="Arial" pitchFamily="34" charset="0"/>
                <a:cs typeface="Arial" pitchFamily="34" charset="0"/>
              </a:rPr>
              <a:t>Rovira</a:t>
            </a:r>
            <a:r>
              <a:rPr lang="en-US" sz="1000" dirty="0">
                <a:solidFill>
                  <a:schemeClr val="tx1"/>
                </a:solidFill>
                <a:latin typeface="Arial" pitchFamily="34" charset="0"/>
                <a:cs typeface="Arial" pitchFamily="34" charset="0"/>
              </a:rPr>
              <a:t> </a:t>
            </a:r>
            <a:r>
              <a:rPr lang="en-US" sz="1000" dirty="0" err="1">
                <a:solidFill>
                  <a:schemeClr val="tx1"/>
                </a:solidFill>
                <a:latin typeface="Arial" pitchFamily="34" charset="0"/>
                <a:cs typeface="Arial" pitchFamily="34" charset="0"/>
              </a:rPr>
              <a:t>i</a:t>
            </a:r>
            <a:r>
              <a:rPr lang="en-US" sz="1000" dirty="0">
                <a:solidFill>
                  <a:schemeClr val="tx1"/>
                </a:solidFill>
                <a:latin typeface="Arial" pitchFamily="34" charset="0"/>
                <a:cs typeface="Arial" pitchFamily="34" charset="0"/>
              </a:rPr>
              <a:t> </a:t>
            </a:r>
            <a:r>
              <a:rPr lang="en-US" sz="1000" dirty="0" err="1">
                <a:solidFill>
                  <a:schemeClr val="tx1"/>
                </a:solidFill>
                <a:latin typeface="Arial" pitchFamily="34" charset="0"/>
                <a:cs typeface="Arial" pitchFamily="34" charset="0"/>
              </a:rPr>
              <a:t>Virgili</a:t>
            </a:r>
            <a:r>
              <a:rPr lang="en-US" sz="1000" dirty="0">
                <a:solidFill>
                  <a:schemeClr val="tx1"/>
                </a:solidFill>
                <a:latin typeface="Arial" pitchFamily="34" charset="0"/>
                <a:cs typeface="Arial" pitchFamily="34" charset="0"/>
              </a:rPr>
              <a:t> (Tarragona)</a:t>
            </a:r>
            <a:endParaRPr lang="es-ES" sz="1000" b="0" dirty="0">
              <a:solidFill>
                <a:schemeClr val="tx1"/>
              </a:solidFill>
              <a:latin typeface="Arial" pitchFamily="34" charset="0"/>
              <a:cs typeface="Arial" pitchFamily="34" charset="0"/>
            </a:endParaRPr>
          </a:p>
        </p:txBody>
      </p:sp>
      <p:sp>
        <p:nvSpPr>
          <p:cNvPr id="127" name="47 Rectángulo redondeado"/>
          <p:cNvSpPr/>
          <p:nvPr/>
        </p:nvSpPr>
        <p:spPr>
          <a:xfrm>
            <a:off x="601693" y="1393250"/>
            <a:ext cx="2195780" cy="532008"/>
          </a:xfrm>
          <a:prstGeom prst="roundRect">
            <a:avLst>
              <a:gd name="adj" fmla="val 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85725" indent="-85725">
              <a:spcAft>
                <a:spcPts val="600"/>
              </a:spcAft>
              <a:buFont typeface="Arial" pitchFamily="34" charset="0"/>
              <a:buChar char="•"/>
            </a:pPr>
            <a:r>
              <a:rPr lang="en-US" sz="1000" b="1" dirty="0">
                <a:solidFill>
                  <a:schemeClr val="tx1"/>
                </a:solidFill>
                <a:latin typeface="Arial" pitchFamily="34" charset="0"/>
                <a:cs typeface="Arial" pitchFamily="34" charset="0"/>
              </a:rPr>
              <a:t>Evaluate</a:t>
            </a:r>
            <a:r>
              <a:rPr lang="en-US" sz="1000" dirty="0">
                <a:solidFill>
                  <a:schemeClr val="tx1"/>
                </a:solidFill>
                <a:latin typeface="Arial" pitchFamily="34" charset="0"/>
                <a:cs typeface="Arial" pitchFamily="34" charset="0"/>
              </a:rPr>
              <a:t> the </a:t>
            </a:r>
            <a:r>
              <a:rPr lang="en-US" sz="1000" b="1" dirty="0">
                <a:solidFill>
                  <a:schemeClr val="tx1"/>
                </a:solidFill>
                <a:latin typeface="Arial" pitchFamily="34" charset="0"/>
                <a:cs typeface="Arial" pitchFamily="34" charset="0"/>
              </a:rPr>
              <a:t>performance</a:t>
            </a:r>
            <a:r>
              <a:rPr lang="en-US" sz="1000" dirty="0">
                <a:solidFill>
                  <a:schemeClr val="tx1"/>
                </a:solidFill>
                <a:latin typeface="Arial" pitchFamily="34" charset="0"/>
                <a:cs typeface="Arial" pitchFamily="34" charset="0"/>
              </a:rPr>
              <a:t> of </a:t>
            </a:r>
            <a:r>
              <a:rPr lang="en-US" sz="1000" b="1" dirty="0">
                <a:solidFill>
                  <a:schemeClr val="tx1"/>
                </a:solidFill>
                <a:latin typeface="Arial" pitchFamily="34" charset="0"/>
                <a:cs typeface="Arial" pitchFamily="34" charset="0"/>
              </a:rPr>
              <a:t>our centrality measure compared with </a:t>
            </a:r>
            <a:r>
              <a:rPr lang="en-US" sz="1000" dirty="0">
                <a:solidFill>
                  <a:schemeClr val="tx1"/>
                </a:solidFill>
                <a:latin typeface="Arial" pitchFamily="34" charset="0"/>
                <a:cs typeface="Arial" pitchFamily="34" charset="0"/>
              </a:rPr>
              <a:t>the </a:t>
            </a:r>
            <a:r>
              <a:rPr lang="en-US" sz="1000" b="1" dirty="0">
                <a:solidFill>
                  <a:schemeClr val="tx1"/>
                </a:solidFill>
                <a:latin typeface="Arial" pitchFamily="34" charset="0"/>
                <a:cs typeface="Arial" pitchFamily="34" charset="0"/>
              </a:rPr>
              <a:t>other </a:t>
            </a:r>
            <a:r>
              <a:rPr lang="en-US" sz="1000" dirty="0">
                <a:solidFill>
                  <a:schemeClr val="tx1"/>
                </a:solidFill>
                <a:latin typeface="Arial" pitchFamily="34" charset="0"/>
                <a:cs typeface="Arial" pitchFamily="34" charset="0"/>
              </a:rPr>
              <a:t>centrality measures</a:t>
            </a:r>
            <a:endParaRPr lang="es-ES" sz="1000" dirty="0">
              <a:solidFill>
                <a:schemeClr val="tx1"/>
              </a:solidFill>
              <a:latin typeface="Arial" pitchFamily="34" charset="0"/>
              <a:cs typeface="Arial" pitchFamily="34" charset="0"/>
            </a:endParaRPr>
          </a:p>
        </p:txBody>
      </p:sp>
      <p:pic>
        <p:nvPicPr>
          <p:cNvPr id="136"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91067" y="3440453"/>
            <a:ext cx="1158884" cy="9860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19554" y="4555706"/>
            <a:ext cx="1436622" cy="11084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8"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60232" y="3417376"/>
            <a:ext cx="1359529" cy="10172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9"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32241" y="4583550"/>
            <a:ext cx="1224136" cy="12516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4" name="Oval 66"/>
          <p:cNvSpPr/>
          <p:nvPr/>
        </p:nvSpPr>
        <p:spPr>
          <a:xfrm>
            <a:off x="4552803" y="4660748"/>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C</a:t>
            </a:r>
          </a:p>
        </p:txBody>
      </p:sp>
      <p:sp>
        <p:nvSpPr>
          <p:cNvPr id="145" name="Oval 66"/>
          <p:cNvSpPr/>
          <p:nvPr/>
        </p:nvSpPr>
        <p:spPr>
          <a:xfrm>
            <a:off x="4552803" y="3403602"/>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A</a:t>
            </a:r>
          </a:p>
        </p:txBody>
      </p:sp>
      <p:sp>
        <p:nvSpPr>
          <p:cNvPr id="146" name="Oval 66"/>
          <p:cNvSpPr/>
          <p:nvPr/>
        </p:nvSpPr>
        <p:spPr>
          <a:xfrm>
            <a:off x="6444208" y="4660748"/>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D</a:t>
            </a:r>
          </a:p>
        </p:txBody>
      </p:sp>
      <p:sp>
        <p:nvSpPr>
          <p:cNvPr id="147" name="Oval 66"/>
          <p:cNvSpPr/>
          <p:nvPr/>
        </p:nvSpPr>
        <p:spPr>
          <a:xfrm>
            <a:off x="6444208" y="3403602"/>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B</a:t>
            </a:r>
          </a:p>
        </p:txBody>
      </p:sp>
      <p:sp>
        <p:nvSpPr>
          <p:cNvPr id="148" name="126 Rectángulo"/>
          <p:cNvSpPr/>
          <p:nvPr/>
        </p:nvSpPr>
        <p:spPr>
          <a:xfrm>
            <a:off x="4328106" y="3356992"/>
            <a:ext cx="4231454" cy="2624708"/>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sp>
        <p:nvSpPr>
          <p:cNvPr id="14" name="Rectangle 13"/>
          <p:cNvSpPr/>
          <p:nvPr/>
        </p:nvSpPr>
        <p:spPr bwMode="auto">
          <a:xfrm>
            <a:off x="6804248" y="6093296"/>
            <a:ext cx="1995239" cy="28142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ca-ES" sz="1200" b="1" i="0" u="none" strike="noStrike" cap="none" normalizeH="0" baseline="0" dirty="0">
                <a:ln>
                  <a:noFill/>
                </a:ln>
                <a:solidFill>
                  <a:srgbClr val="FF0000"/>
                </a:solidFill>
                <a:effectLst/>
                <a:latin typeface="Arial" charset="0"/>
                <a:ea typeface="ＭＳ Ｐゴシック" charset="-128"/>
                <a:cs typeface="ＭＳ Ｐゴシック" charset="-128"/>
              </a:rPr>
              <a:t>Focus in next slides</a:t>
            </a:r>
          </a:p>
        </p:txBody>
      </p:sp>
      <p:sp>
        <p:nvSpPr>
          <p:cNvPr id="149" name="AutoShape 12"/>
          <p:cNvSpPr>
            <a:spLocks noChangeArrowheads="1"/>
          </p:cNvSpPr>
          <p:nvPr/>
        </p:nvSpPr>
        <p:spPr bwMode="auto">
          <a:xfrm rot="5400000">
            <a:off x="3263831" y="2349018"/>
            <a:ext cx="1002856" cy="942960"/>
          </a:xfrm>
          <a:prstGeom prst="chevron">
            <a:avLst>
              <a:gd name="adj" fmla="val 9459"/>
            </a:avLst>
          </a:prstGeom>
          <a:solidFill>
            <a:schemeClr val="accent2">
              <a:lumMod val="50000"/>
            </a:schemeClr>
          </a:solidFill>
          <a:ln w="9525">
            <a:noFill/>
            <a:miter lim="800000"/>
            <a:headEnd/>
            <a:tailEnd/>
          </a:ln>
          <a:effectLst/>
        </p:spPr>
        <p:txBody>
          <a:bodyPr vert="vert270" lIns="54000" tIns="36000" rIns="54000" bIns="36000" anchor="ctr" anchorCtr="1"/>
          <a:lstStyle/>
          <a:p>
            <a:pPr algn="ctr">
              <a:spcBef>
                <a:spcPct val="30000"/>
              </a:spcBef>
              <a:buFont typeface="Wingdings" pitchFamily="2" charset="2"/>
              <a:buNone/>
            </a:pPr>
            <a:r>
              <a:rPr lang="en-AU" sz="1050" b="1" dirty="0">
                <a:solidFill>
                  <a:schemeClr val="bg1"/>
                </a:solidFill>
              </a:rPr>
              <a:t>Methodology</a:t>
            </a:r>
          </a:p>
        </p:txBody>
      </p:sp>
      <p:sp>
        <p:nvSpPr>
          <p:cNvPr id="91" name="Oval 66"/>
          <p:cNvSpPr/>
          <p:nvPr/>
        </p:nvSpPr>
        <p:spPr>
          <a:xfrm>
            <a:off x="3223522" y="2262833"/>
            <a:ext cx="216000" cy="2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1</a:t>
            </a:r>
          </a:p>
        </p:txBody>
      </p:sp>
      <p:sp>
        <p:nvSpPr>
          <p:cNvPr id="150" name="Oval 66"/>
          <p:cNvSpPr/>
          <p:nvPr/>
        </p:nvSpPr>
        <p:spPr>
          <a:xfrm>
            <a:off x="3223522" y="1395080"/>
            <a:ext cx="216000" cy="2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0</a:t>
            </a:r>
          </a:p>
        </p:txBody>
      </p:sp>
      <p:pic>
        <p:nvPicPr>
          <p:cNvPr id="151" name="Picture 2"/>
          <p:cNvPicPr>
            <a:picLocks noChangeAspect="1" noChangeArrowheads="1"/>
          </p:cNvPicPr>
          <p:nvPr/>
        </p:nvPicPr>
        <p:blipFill rotWithShape="1">
          <a:blip r:embed="rId13">
            <a:extLst>
              <a:ext uri="{28A0092B-C50C-407E-A947-70E740481C1C}">
                <a14:useLocalDpi xmlns:a14="http://schemas.microsoft.com/office/drawing/2010/main" val="0"/>
              </a:ext>
            </a:extLst>
          </a:blip>
          <a:srcRect t="42969"/>
          <a:stretch/>
        </p:blipFill>
        <p:spPr bwMode="auto">
          <a:xfrm>
            <a:off x="4339245" y="1571402"/>
            <a:ext cx="4306976" cy="561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2" name="Rectangle 50"/>
          <p:cNvSpPr>
            <a:spLocks noChangeArrowheads="1"/>
          </p:cNvSpPr>
          <p:nvPr/>
        </p:nvSpPr>
        <p:spPr bwMode="auto">
          <a:xfrm>
            <a:off x="4427984" y="1722761"/>
            <a:ext cx="4278038" cy="698127"/>
          </a:xfrm>
          <a:prstGeom prst="rect">
            <a:avLst/>
          </a:prstGeom>
          <a:noFill/>
          <a:ln w="9525" algn="ctr">
            <a:noFill/>
            <a:miter lim="800000"/>
            <a:headEnd/>
            <a:tailEnd/>
          </a:ln>
        </p:spPr>
        <p:txBody>
          <a:bodyPr lIns="72000" tIns="36000" rIns="72000" bIns="36000" anchor="ctr"/>
          <a:lstStyle/>
          <a:p>
            <a:endParaRPr lang="en-AU" sz="2000" b="0" dirty="0">
              <a:cs typeface="Arial" pitchFamily="34" charset="0"/>
            </a:endParaRPr>
          </a:p>
        </p:txBody>
      </p:sp>
    </p:spTree>
    <p:extLst>
      <p:ext uri="{BB962C8B-B14F-4D97-AF65-F5344CB8AC3E}">
        <p14:creationId xmlns:p14="http://schemas.microsoft.com/office/powerpoint/2010/main" val="405684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1"/>
                                        </p:tgtEl>
                                        <p:attrNameLst>
                                          <p:attrName>style.visibility</p:attrName>
                                        </p:attrNameLst>
                                      </p:cBhvr>
                                      <p:to>
                                        <p:strVal val="visible"/>
                                      </p:to>
                                    </p:set>
                                  </p:childTnLst>
                                </p:cTn>
                              </p:par>
                              <p:par>
                                <p:cTn id="61" presetID="1" presetClass="entr" presetSubtype="0" fill="hold" grpId="0" nodeType="withEffect" nodePh="1">
                                  <p:stCondLst>
                                    <p:cond delay="0"/>
                                  </p:stCondLst>
                                  <p:endCondLst>
                                    <p:cond evt="begin" delay="0">
                                      <p:tn val="61"/>
                                    </p:cond>
                                  </p:endCondLst>
                                  <p:childTnLst>
                                    <p:set>
                                      <p:cBhvr>
                                        <p:cTn id="62"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animBg="1"/>
      <p:bldP spid="59" grpId="0" animBg="1"/>
      <p:bldP spid="60" grpId="0" animBg="1"/>
      <p:bldP spid="66" grpId="0" animBg="1"/>
      <p:bldP spid="89" grpId="0" animBg="1"/>
      <p:bldP spid="95" grpId="0" animBg="1"/>
      <p:bldP spid="123" grpId="0" animBg="1"/>
      <p:bldP spid="127" grpId="0" animBg="1"/>
      <p:bldP spid="144" grpId="0" animBg="1"/>
      <p:bldP spid="145" grpId="0" animBg="1"/>
      <p:bldP spid="146" grpId="0" animBg="1"/>
      <p:bldP spid="147" grpId="0" animBg="1"/>
      <p:bldP spid="148" grpId="0" animBg="1"/>
      <p:bldP spid="149" grpId="0" animBg="1"/>
      <p:bldP spid="91" grpId="0" animBg="1"/>
      <p:bldP spid="150" grpId="0" animBg="1"/>
      <p:bldP spid="1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Objeto" hidden="1"/>
          <p:cNvGraphicFramePr>
            <a:graphicFrameLocks noChangeAspect="1"/>
          </p:cNvGraphicFramePr>
          <p:nvPr>
            <p:custDataLst>
              <p:tags r:id="rId2"/>
            </p:custDataLst>
            <p:extLst>
              <p:ext uri="{D42A27DB-BD31-4B8C-83A1-F6EECF244321}">
                <p14:modId xmlns:p14="http://schemas.microsoft.com/office/powerpoint/2010/main" val="5080203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6473"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1 Título"/>
          <p:cNvSpPr>
            <a:spLocks noGrp="1"/>
          </p:cNvSpPr>
          <p:nvPr>
            <p:ph type="title"/>
          </p:nvPr>
        </p:nvSpPr>
        <p:spPr/>
        <p:txBody>
          <a:bodyPr/>
          <a:lstStyle/>
          <a:p>
            <a:r>
              <a:rPr lang="en-GB" dirty="0"/>
              <a:t>THE LOCAL CENTRALITY MEASURE PERFORMS COMPETITIVELY BETTER THAN THE OTHER MEASURES (I)</a:t>
            </a:r>
          </a:p>
        </p:txBody>
      </p:sp>
      <p:grpSp>
        <p:nvGrpSpPr>
          <p:cNvPr id="74" name="73 Grupo"/>
          <p:cNvGrpSpPr/>
          <p:nvPr/>
        </p:nvGrpSpPr>
        <p:grpSpPr>
          <a:xfrm>
            <a:off x="494206" y="1232797"/>
            <a:ext cx="3645746" cy="690453"/>
            <a:chOff x="631582" y="1134683"/>
            <a:chExt cx="8856984" cy="278093"/>
          </a:xfrm>
        </p:grpSpPr>
        <p:sp>
          <p:nvSpPr>
            <p:cNvPr id="75" name="8 Marcador de texto"/>
            <p:cNvSpPr txBox="1">
              <a:spLocks/>
            </p:cNvSpPr>
            <p:nvPr/>
          </p:nvSpPr>
          <p:spPr>
            <a:xfrm>
              <a:off x="631582" y="1134683"/>
              <a:ext cx="8847983" cy="261720"/>
            </a:xfrm>
            <a:prstGeom prst="rect">
              <a:avLst/>
            </a:prstGeom>
            <a:solidFill>
              <a:schemeClr val="bg1"/>
            </a:solidFill>
            <a:ln w="9525">
              <a:noFill/>
              <a:miter lim="800000"/>
              <a:headEnd/>
              <a:tailEnd/>
            </a:ln>
            <a:effectLst/>
          </p:spPr>
          <p:txBody>
            <a:bodyPr lIns="0" tIns="46800" rIns="0" bIns="46800" anchor="b" anchorCtr="0"/>
            <a:lstStyle/>
            <a:p>
              <a:pPr marR="0" lvl="0" fontAlgn="auto">
                <a:lnSpc>
                  <a:spcPct val="100000"/>
                </a:lnSpc>
                <a:spcBef>
                  <a:spcPct val="30000"/>
                </a:spcBef>
                <a:spcAft>
                  <a:spcPts val="0"/>
                </a:spcAft>
                <a:buClrTx/>
                <a:buSzTx/>
                <a:tabLst/>
                <a:defRPr/>
              </a:pPr>
              <a:r>
                <a:rPr lang="en-GB" sz="1400" b="1" dirty="0">
                  <a:solidFill>
                    <a:schemeClr val="accent1"/>
                  </a:solidFill>
                  <a:hlinkClick r:id="rId7" action="ppaction://hlinksldjump"/>
                </a:rPr>
                <a:t>The relation between node’s influence measured by F (t) (t = 10) and its centrality</a:t>
              </a:r>
              <a:endParaRPr lang="en-GB" sz="1400" b="1" dirty="0">
                <a:solidFill>
                  <a:schemeClr val="accent1"/>
                </a:solidFill>
              </a:endParaRPr>
            </a:p>
          </p:txBody>
        </p:sp>
        <p:cxnSp>
          <p:nvCxnSpPr>
            <p:cNvPr id="76" name="75 Conector recto"/>
            <p:cNvCxnSpPr/>
            <p:nvPr/>
          </p:nvCxnSpPr>
          <p:spPr>
            <a:xfrm>
              <a:off x="631582" y="1412776"/>
              <a:ext cx="8856984"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1" name="TextBox 520"/>
          <p:cNvSpPr txBox="1"/>
          <p:nvPr/>
        </p:nvSpPr>
        <p:spPr>
          <a:xfrm>
            <a:off x="2135868" y="6525344"/>
            <a:ext cx="41117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defPPr>
              <a:defRPr lang="es-ES_tradnl"/>
            </a:defPPr>
            <a:lvl1pPr>
              <a:defRPr sz="700" b="0"/>
            </a:lvl1pPr>
          </a:lstStyle>
          <a:p>
            <a:r>
              <a:rPr lang="en-US" dirty="0"/>
              <a:t>(1) A good centrality measure should be downward sloping: namely the average number of infected nodes by the top-L nodes decreases with the increasing of L. </a:t>
            </a:r>
          </a:p>
        </p:txBody>
      </p:sp>
      <p:sp>
        <p:nvSpPr>
          <p:cNvPr id="46" name="2 Marcador de texto"/>
          <p:cNvSpPr>
            <a:spLocks noGrp="1"/>
          </p:cNvSpPr>
          <p:nvPr>
            <p:ph type="body" sz="quarter" idx="13"/>
          </p:nvPr>
        </p:nvSpPr>
        <p:spPr/>
        <p:txBody>
          <a:bodyPr/>
          <a:lstStyle/>
          <a:p>
            <a:r>
              <a:rPr lang="en-US" dirty="0"/>
              <a:t>Article- Results (II)</a:t>
            </a:r>
          </a:p>
        </p:txBody>
      </p:sp>
      <p:sp>
        <p:nvSpPr>
          <p:cNvPr id="39" name="38 Forma en L"/>
          <p:cNvSpPr/>
          <p:nvPr/>
        </p:nvSpPr>
        <p:spPr>
          <a:xfrm rot="10800000">
            <a:off x="2900803" y="2364585"/>
            <a:ext cx="676593" cy="590288"/>
          </a:xfrm>
          <a:prstGeom prst="corner">
            <a:avLst>
              <a:gd name="adj1" fmla="val 21956"/>
              <a:gd name="adj2" fmla="val 20779"/>
            </a:avLst>
          </a:prstGeom>
          <a:solidFill>
            <a:schemeClr val="accent5">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a:solidFill>
                <a:schemeClr val="tx1"/>
              </a:solidFill>
              <a:latin typeface="Arial" charset="0"/>
              <a:ea typeface="ＭＳ Ｐゴシック" charset="-128"/>
              <a:cs typeface="ＭＳ Ｐゴシック" charset="-128"/>
            </a:endParaRPr>
          </a:p>
        </p:txBody>
      </p:sp>
      <p:sp>
        <p:nvSpPr>
          <p:cNvPr id="44" name="43 Forma en L"/>
          <p:cNvSpPr/>
          <p:nvPr/>
        </p:nvSpPr>
        <p:spPr>
          <a:xfrm rot="10800000">
            <a:off x="2131212" y="2399240"/>
            <a:ext cx="676593" cy="590288"/>
          </a:xfrm>
          <a:prstGeom prst="corner">
            <a:avLst>
              <a:gd name="adj1" fmla="val 21956"/>
              <a:gd name="adj2" fmla="val 20779"/>
            </a:avLst>
          </a:prstGeom>
          <a:solidFill>
            <a:schemeClr val="accent1">
              <a:lumMod val="20000"/>
              <a:lumOff val="80000"/>
            </a:schemeClr>
          </a:solidFill>
          <a:ln>
            <a:solidFill>
              <a:schemeClr val="accent1">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40" name="39 Forma en L"/>
          <p:cNvSpPr/>
          <p:nvPr/>
        </p:nvSpPr>
        <p:spPr>
          <a:xfrm rot="10800000">
            <a:off x="1281434" y="2399239"/>
            <a:ext cx="676593" cy="590288"/>
          </a:xfrm>
          <a:prstGeom prst="corner">
            <a:avLst>
              <a:gd name="adj1" fmla="val 21956"/>
              <a:gd name="adj2" fmla="val 20779"/>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200" b="0">
              <a:solidFill>
                <a:schemeClr val="tx1"/>
              </a:solidFill>
              <a:latin typeface="Arial" charset="0"/>
              <a:ea typeface="ＭＳ Ｐゴシック" charset="-128"/>
              <a:cs typeface="ＭＳ Ｐゴシック" charset="-128"/>
            </a:endParaRPr>
          </a:p>
        </p:txBody>
      </p:sp>
      <p:sp>
        <p:nvSpPr>
          <p:cNvPr id="43" name="42 Rectángulo"/>
          <p:cNvSpPr/>
          <p:nvPr/>
        </p:nvSpPr>
        <p:spPr>
          <a:xfrm>
            <a:off x="1272414" y="2532055"/>
            <a:ext cx="553319" cy="324658"/>
          </a:xfrm>
          <a:prstGeom prst="rect">
            <a:avLst/>
          </a:prstGeom>
        </p:spPr>
        <p:txBody>
          <a:bodyPr wrap="square" lIns="36000" rIns="36000" anchor="ctr">
            <a:noAutofit/>
          </a:bodyPr>
          <a:lstStyle/>
          <a:p>
            <a:r>
              <a:rPr lang="en-GB" sz="1000" b="1"/>
              <a:t>Degree</a:t>
            </a:r>
          </a:p>
        </p:txBody>
      </p:sp>
      <p:sp>
        <p:nvSpPr>
          <p:cNvPr id="6" name="5 Rectángulo"/>
          <p:cNvSpPr/>
          <p:nvPr/>
        </p:nvSpPr>
        <p:spPr bwMode="auto">
          <a:xfrm rot="16200000">
            <a:off x="540534" y="3775341"/>
            <a:ext cx="413776" cy="710233"/>
          </a:xfrm>
          <a:prstGeom prst="rect">
            <a:avLst/>
          </a:prstGeom>
          <a:solidFill>
            <a:schemeClr val="accent1"/>
          </a:solidFill>
          <a:ln w="9525" cap="flat" cmpd="sng" algn="ctr">
            <a:noFill/>
            <a:prstDash val="solid"/>
            <a:round/>
            <a:headEnd type="none" w="med" len="med"/>
            <a:tailEnd type="none" w="med" len="med"/>
          </a:ln>
          <a:effectLst/>
        </p:spPr>
        <p:txBody>
          <a:bodyPr vert="vert" wrap="square" lIns="91440" tIns="45720" rIns="91440" bIns="45720" numCol="1" rtlCol="0" anchor="ctr" anchorCtr="0" compatLnSpc="1">
            <a:prstTxWarp prst="textNoShape">
              <a:avLst/>
            </a:prstTxWarp>
          </a:bodyPr>
          <a:lstStyle/>
          <a:p>
            <a:pPr lvl="0" algn="ctr"/>
            <a:r>
              <a:rPr lang="en-GB" sz="1100">
                <a:latin typeface="+mj-lt"/>
                <a:cs typeface="Arial" pitchFamily="34" charset="0"/>
              </a:rPr>
              <a:t>Router topology</a:t>
            </a:r>
            <a:endParaRPr lang="en-GB" sz="1100">
              <a:latin typeface="+mj-lt"/>
            </a:endParaRPr>
          </a:p>
        </p:txBody>
      </p:sp>
      <p:sp>
        <p:nvSpPr>
          <p:cNvPr id="70" name="69 Rectángulo"/>
          <p:cNvSpPr/>
          <p:nvPr/>
        </p:nvSpPr>
        <p:spPr bwMode="auto">
          <a:xfrm rot="16200000">
            <a:off x="540534" y="3291949"/>
            <a:ext cx="413776" cy="710233"/>
          </a:xfrm>
          <a:prstGeom prst="rect">
            <a:avLst/>
          </a:prstGeom>
          <a:solidFill>
            <a:schemeClr val="accent1"/>
          </a:solidFill>
          <a:ln w="9525" cap="flat" cmpd="sng" algn="ctr">
            <a:noFill/>
            <a:prstDash val="solid"/>
            <a:round/>
            <a:headEnd type="none" w="med" len="med"/>
            <a:tailEnd type="none" w="med" len="med"/>
          </a:ln>
          <a:effectLst/>
        </p:spPr>
        <p:txBody>
          <a:bodyPr vert="vert" wrap="square" lIns="36000" tIns="0" rIns="36000" bIns="0" numCol="1" rtlCol="0" anchor="ctr" anchorCtr="0" compatLnSpc="1">
            <a:prstTxWarp prst="textNoShape">
              <a:avLst/>
            </a:prstTxWarp>
          </a:bodyPr>
          <a:lstStyle/>
          <a:p>
            <a:pPr algn="ctr" eaLnBrk="0" fontAlgn="base" hangingPunct="0">
              <a:spcBef>
                <a:spcPct val="0"/>
              </a:spcBef>
              <a:spcAft>
                <a:spcPct val="0"/>
              </a:spcAft>
            </a:pPr>
            <a:r>
              <a:rPr lang="en-GB" sz="1100">
                <a:latin typeface="+mj-lt"/>
                <a:cs typeface="Arial" pitchFamily="34" charset="0"/>
              </a:rPr>
              <a:t>Netscience</a:t>
            </a:r>
            <a:endParaRPr kumimoji="0" lang="en-GB" sz="1100" i="0" u="none" strike="noStrike" cap="none" normalizeH="0" baseline="0">
              <a:ln>
                <a:noFill/>
              </a:ln>
              <a:solidFill>
                <a:schemeClr val="bg1"/>
              </a:solidFill>
              <a:effectLst>
                <a:outerShdw blurRad="38100" dist="38100" dir="2700000" algn="tl">
                  <a:srgbClr val="000000">
                    <a:alpha val="43137"/>
                  </a:srgbClr>
                </a:outerShdw>
              </a:effectLst>
              <a:latin typeface="+mj-lt"/>
              <a:ea typeface="ＭＳ Ｐゴシック" charset="-128"/>
              <a:cs typeface="ＭＳ Ｐゴシック" charset="-128"/>
            </a:endParaRPr>
          </a:p>
        </p:txBody>
      </p:sp>
      <p:sp>
        <p:nvSpPr>
          <p:cNvPr id="23" name="22 Rectángulo"/>
          <p:cNvSpPr/>
          <p:nvPr/>
        </p:nvSpPr>
        <p:spPr bwMode="auto">
          <a:xfrm rot="16200000">
            <a:off x="540534" y="4258734"/>
            <a:ext cx="413776" cy="710233"/>
          </a:xfrm>
          <a:prstGeom prst="rect">
            <a:avLst/>
          </a:prstGeom>
          <a:solidFill>
            <a:schemeClr val="accent1"/>
          </a:solidFill>
          <a:ln w="9525" cap="flat" cmpd="sng" algn="ctr">
            <a:noFill/>
            <a:prstDash val="solid"/>
            <a:round/>
            <a:headEnd type="none" w="med" len="med"/>
            <a:tailEnd type="none" w="med" len="med"/>
          </a:ln>
          <a:effectLst/>
        </p:spPr>
        <p:txBody>
          <a:bodyPr vert="vert" wrap="square" lIns="91440" tIns="45720" rIns="91440" bIns="45720" numCol="1" rtlCol="0" anchor="ctr" anchorCtr="0" compatLnSpc="1">
            <a:prstTxWarp prst="textNoShape">
              <a:avLst/>
            </a:prstTxWarp>
          </a:bodyPr>
          <a:lstStyle/>
          <a:p>
            <a:pPr algn="ctr"/>
            <a:r>
              <a:rPr lang="en-GB" sz="1100">
                <a:latin typeface="+mj-lt"/>
                <a:cs typeface="Arial" pitchFamily="34" charset="0"/>
              </a:rPr>
              <a:t>Email</a:t>
            </a:r>
            <a:endParaRPr lang="en-GB" sz="1100" baseline="30000">
              <a:solidFill>
                <a:schemeClr val="bg1"/>
              </a:solidFill>
              <a:effectLst>
                <a:outerShdw blurRad="38100" dist="38100" dir="2700000" algn="tl">
                  <a:srgbClr val="000000">
                    <a:alpha val="43137"/>
                  </a:srgbClr>
                </a:outerShdw>
              </a:effectLst>
              <a:latin typeface="+mj-lt"/>
            </a:endParaRPr>
          </a:p>
        </p:txBody>
      </p:sp>
      <p:sp>
        <p:nvSpPr>
          <p:cNvPr id="28" name="27 Rectángulo"/>
          <p:cNvSpPr/>
          <p:nvPr/>
        </p:nvSpPr>
        <p:spPr bwMode="auto">
          <a:xfrm rot="16200000">
            <a:off x="540534" y="2808555"/>
            <a:ext cx="413776" cy="710233"/>
          </a:xfrm>
          <a:prstGeom prst="rect">
            <a:avLst/>
          </a:prstGeom>
          <a:solidFill>
            <a:schemeClr val="accent1"/>
          </a:solidFill>
          <a:ln w="9525" cap="flat" cmpd="sng" algn="ctr">
            <a:noFill/>
            <a:prstDash val="solid"/>
            <a:round/>
            <a:headEnd type="none" w="med" len="med"/>
            <a:tailEnd type="none" w="med" len="med"/>
          </a:ln>
          <a:effectLst/>
        </p:spPr>
        <p:txBody>
          <a:bodyPr vert="vert"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GB" sz="1100">
                <a:latin typeface="+mj-lt"/>
              </a:rPr>
              <a:t>Blogs</a:t>
            </a:r>
            <a:endParaRPr kumimoji="0" lang="en-GB" sz="1100" i="0" u="none" strike="noStrike" cap="none" normalizeH="0" baseline="0">
              <a:ln>
                <a:noFill/>
              </a:ln>
              <a:solidFill>
                <a:schemeClr val="bg1"/>
              </a:solidFill>
              <a:effectLst>
                <a:outerShdw blurRad="38100" dist="38100" dir="2700000" algn="tl">
                  <a:srgbClr val="000000">
                    <a:alpha val="43137"/>
                  </a:srgbClr>
                </a:outerShdw>
              </a:effectLst>
              <a:latin typeface="+mj-lt"/>
              <a:ea typeface="ＭＳ Ｐゴシック" charset="-128"/>
              <a:cs typeface="ＭＳ Ｐゴシック" charset="-128"/>
            </a:endParaRPr>
          </a:p>
        </p:txBody>
      </p:sp>
      <p:sp>
        <p:nvSpPr>
          <p:cNvPr id="45" name="44 Rectángulo redondeado"/>
          <p:cNvSpPr/>
          <p:nvPr/>
        </p:nvSpPr>
        <p:spPr bwMode="auto">
          <a:xfrm rot="16200000">
            <a:off x="1830387" y="2308198"/>
            <a:ext cx="1865866" cy="3159217"/>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1" name="38 Forma en L"/>
          <p:cNvSpPr/>
          <p:nvPr/>
        </p:nvSpPr>
        <p:spPr>
          <a:xfrm rot="10800000">
            <a:off x="3666335" y="2364585"/>
            <a:ext cx="676593" cy="590288"/>
          </a:xfrm>
          <a:prstGeom prst="corner">
            <a:avLst>
              <a:gd name="adj1" fmla="val 21956"/>
              <a:gd name="adj2" fmla="val 20779"/>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a:solidFill>
                <a:schemeClr val="tx1"/>
              </a:solidFill>
              <a:latin typeface="Arial" charset="0"/>
              <a:ea typeface="ＭＳ Ｐゴシック" charset="-128"/>
              <a:cs typeface="ＭＳ Ｐゴシック" charset="-128"/>
            </a:endParaRPr>
          </a:p>
        </p:txBody>
      </p:sp>
      <p:sp>
        <p:nvSpPr>
          <p:cNvPr id="52" name="42 Rectángulo"/>
          <p:cNvSpPr/>
          <p:nvPr/>
        </p:nvSpPr>
        <p:spPr>
          <a:xfrm>
            <a:off x="2099379" y="2532055"/>
            <a:ext cx="622246" cy="324658"/>
          </a:xfrm>
          <a:prstGeom prst="rect">
            <a:avLst/>
          </a:prstGeom>
        </p:spPr>
        <p:txBody>
          <a:bodyPr wrap="square" lIns="36000" rIns="36000" anchor="ctr">
            <a:noAutofit/>
          </a:bodyPr>
          <a:lstStyle/>
          <a:p>
            <a:r>
              <a:rPr lang="en-GB" sz="1000" b="1"/>
              <a:t>Betweenness</a:t>
            </a:r>
          </a:p>
        </p:txBody>
      </p:sp>
      <p:sp>
        <p:nvSpPr>
          <p:cNvPr id="53" name="42 Rectángulo"/>
          <p:cNvSpPr/>
          <p:nvPr/>
        </p:nvSpPr>
        <p:spPr>
          <a:xfrm>
            <a:off x="2900803" y="2532055"/>
            <a:ext cx="622246" cy="324658"/>
          </a:xfrm>
          <a:prstGeom prst="rect">
            <a:avLst/>
          </a:prstGeom>
        </p:spPr>
        <p:txBody>
          <a:bodyPr wrap="square" lIns="36000" rIns="36000" anchor="ctr">
            <a:noAutofit/>
          </a:bodyPr>
          <a:lstStyle/>
          <a:p>
            <a:r>
              <a:rPr lang="en-GB" sz="1000" b="1"/>
              <a:t>Closenness</a:t>
            </a:r>
          </a:p>
        </p:txBody>
      </p:sp>
      <p:sp>
        <p:nvSpPr>
          <p:cNvPr id="54" name="42 Rectángulo"/>
          <p:cNvSpPr/>
          <p:nvPr/>
        </p:nvSpPr>
        <p:spPr>
          <a:xfrm>
            <a:off x="3600221" y="2532055"/>
            <a:ext cx="622246" cy="324658"/>
          </a:xfrm>
          <a:prstGeom prst="rect">
            <a:avLst/>
          </a:prstGeom>
        </p:spPr>
        <p:txBody>
          <a:bodyPr wrap="square" lIns="36000" rIns="36000" anchor="ctr">
            <a:noAutofit/>
          </a:bodyPr>
          <a:lstStyle/>
          <a:p>
            <a:r>
              <a:rPr lang="en-GB" sz="1000" b="1"/>
              <a:t>Local</a:t>
            </a:r>
          </a:p>
        </p:txBody>
      </p:sp>
      <p:sp>
        <p:nvSpPr>
          <p:cNvPr id="72" name="TextBox 520"/>
          <p:cNvSpPr txBox="1"/>
          <p:nvPr/>
        </p:nvSpPr>
        <p:spPr>
          <a:xfrm>
            <a:off x="392305" y="4869160"/>
            <a:ext cx="44834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defPPr>
              <a:defRPr lang="es-ES_tradnl"/>
            </a:defPPr>
            <a:lvl1pPr>
              <a:defRPr sz="700" b="0"/>
            </a:lvl1pPr>
          </a:lstStyle>
          <a:p>
            <a:r>
              <a:rPr lang="en-GB">
                <a:latin typeface="Arial" pitchFamily="34" charset="0"/>
                <a:cs typeface="Arial" pitchFamily="34" charset="0"/>
              </a:rPr>
              <a:t>Correlation between centrality with F (t) </a:t>
            </a:r>
            <a:r>
              <a:rPr lang="en-GB"/>
              <a:t>:             No correlation                  High correlation</a:t>
            </a:r>
          </a:p>
        </p:txBody>
      </p:sp>
      <p:sp>
        <p:nvSpPr>
          <p:cNvPr id="82" name="HarveyArc"/>
          <p:cNvSpPr>
            <a:spLocks noChangeAspect="1"/>
          </p:cNvSpPr>
          <p:nvPr/>
        </p:nvSpPr>
        <p:spPr bwMode="auto">
          <a:xfrm>
            <a:off x="3239864" y="4897735"/>
            <a:ext cx="108000" cy="108000"/>
          </a:xfrm>
          <a:prstGeom prst="arc">
            <a:avLst>
              <a:gd name="adj1" fmla="val 16200000"/>
              <a:gd name="adj2" fmla="val 162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85" name="HarveyCirlce"/>
          <p:cNvSpPr>
            <a:spLocks noChangeAspect="1"/>
          </p:cNvSpPr>
          <p:nvPr/>
        </p:nvSpPr>
        <p:spPr bwMode="auto">
          <a:xfrm>
            <a:off x="1459073" y="3085411"/>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nvGrpSpPr>
          <p:cNvPr id="11" name="Group 10"/>
          <p:cNvGrpSpPr/>
          <p:nvPr/>
        </p:nvGrpSpPr>
        <p:grpSpPr>
          <a:xfrm rot="10800000">
            <a:off x="3006299" y="3072838"/>
            <a:ext cx="198012" cy="192572"/>
            <a:chOff x="7236296" y="2508601"/>
            <a:chExt cx="396024" cy="385144"/>
          </a:xfrm>
        </p:grpSpPr>
        <p:grpSp>
          <p:nvGrpSpPr>
            <p:cNvPr id="87" name="Group 96"/>
            <p:cNvGrpSpPr/>
            <p:nvPr/>
          </p:nvGrpSpPr>
          <p:grpSpPr>
            <a:xfrm rot="10800000">
              <a:off x="7236296" y="2508601"/>
              <a:ext cx="396024" cy="385144"/>
              <a:chOff x="10187771" y="1467418"/>
              <a:chExt cx="167512" cy="167512"/>
            </a:xfrm>
          </p:grpSpPr>
          <p:sp>
            <p:nvSpPr>
              <p:cNvPr id="88"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89"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92"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93" name="HarveyCirlce"/>
          <p:cNvSpPr>
            <a:spLocks noChangeAspect="1"/>
          </p:cNvSpPr>
          <p:nvPr/>
        </p:nvSpPr>
        <p:spPr bwMode="auto">
          <a:xfrm>
            <a:off x="2238623" y="4897734"/>
            <a:ext cx="101129" cy="101129"/>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02" name="HarveyCirlce"/>
          <p:cNvSpPr>
            <a:spLocks noChangeAspect="1"/>
          </p:cNvSpPr>
          <p:nvPr/>
        </p:nvSpPr>
        <p:spPr bwMode="auto">
          <a:xfrm>
            <a:off x="2232686" y="3085411"/>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nvGrpSpPr>
          <p:cNvPr id="103" name="Group 102"/>
          <p:cNvGrpSpPr/>
          <p:nvPr/>
        </p:nvGrpSpPr>
        <p:grpSpPr>
          <a:xfrm rot="10800000">
            <a:off x="3797924" y="3072838"/>
            <a:ext cx="198012" cy="192572"/>
            <a:chOff x="7236296" y="2508601"/>
            <a:chExt cx="396024" cy="385144"/>
          </a:xfrm>
        </p:grpSpPr>
        <p:grpSp>
          <p:nvGrpSpPr>
            <p:cNvPr id="104" name="Group 96"/>
            <p:cNvGrpSpPr/>
            <p:nvPr/>
          </p:nvGrpSpPr>
          <p:grpSpPr>
            <a:xfrm rot="10800000">
              <a:off x="7236296" y="2508601"/>
              <a:ext cx="396024" cy="385144"/>
              <a:chOff x="10187771" y="1467418"/>
              <a:chExt cx="167512" cy="167512"/>
            </a:xfrm>
          </p:grpSpPr>
          <p:sp>
            <p:nvSpPr>
              <p:cNvPr id="106"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07"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105"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110" name="HarveyCirlce"/>
          <p:cNvSpPr>
            <a:spLocks noChangeAspect="1"/>
          </p:cNvSpPr>
          <p:nvPr/>
        </p:nvSpPr>
        <p:spPr bwMode="auto">
          <a:xfrm>
            <a:off x="2238690" y="3986780"/>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nvGrpSpPr>
          <p:cNvPr id="120" name="Group 96"/>
          <p:cNvGrpSpPr/>
          <p:nvPr/>
        </p:nvGrpSpPr>
        <p:grpSpPr>
          <a:xfrm>
            <a:off x="1459073" y="4481116"/>
            <a:ext cx="180000" cy="180000"/>
            <a:chOff x="10187771" y="1467418"/>
            <a:chExt cx="167512" cy="167512"/>
          </a:xfrm>
        </p:grpSpPr>
        <p:sp>
          <p:nvSpPr>
            <p:cNvPr id="121"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22"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125" name="HarveyCirlce"/>
          <p:cNvSpPr>
            <a:spLocks noChangeAspect="1"/>
          </p:cNvSpPr>
          <p:nvPr/>
        </p:nvSpPr>
        <p:spPr bwMode="auto">
          <a:xfrm>
            <a:off x="1459073" y="3986780"/>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nvGrpSpPr>
          <p:cNvPr id="126" name="Group 156"/>
          <p:cNvGrpSpPr/>
          <p:nvPr/>
        </p:nvGrpSpPr>
        <p:grpSpPr>
          <a:xfrm>
            <a:off x="3018307" y="3986780"/>
            <a:ext cx="180000" cy="180001"/>
            <a:chOff x="10439039" y="2684452"/>
            <a:chExt cx="167512" cy="167513"/>
          </a:xfrm>
        </p:grpSpPr>
        <p:sp>
          <p:nvSpPr>
            <p:cNvPr id="127"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28"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129" name="Group 156"/>
          <p:cNvGrpSpPr/>
          <p:nvPr/>
        </p:nvGrpSpPr>
        <p:grpSpPr>
          <a:xfrm>
            <a:off x="3797923" y="3986780"/>
            <a:ext cx="180000" cy="180001"/>
            <a:chOff x="10439039" y="2684452"/>
            <a:chExt cx="167512" cy="167513"/>
          </a:xfrm>
        </p:grpSpPr>
        <p:sp>
          <p:nvSpPr>
            <p:cNvPr id="130"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31"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132" name="Group 156"/>
          <p:cNvGrpSpPr/>
          <p:nvPr/>
        </p:nvGrpSpPr>
        <p:grpSpPr>
          <a:xfrm>
            <a:off x="1459073" y="3549383"/>
            <a:ext cx="180000" cy="180001"/>
            <a:chOff x="10439039" y="2684452"/>
            <a:chExt cx="167512" cy="167513"/>
          </a:xfrm>
        </p:grpSpPr>
        <p:sp>
          <p:nvSpPr>
            <p:cNvPr id="133"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34"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135" name="Group 156"/>
          <p:cNvGrpSpPr/>
          <p:nvPr/>
        </p:nvGrpSpPr>
        <p:grpSpPr>
          <a:xfrm>
            <a:off x="2232686" y="3549383"/>
            <a:ext cx="180000" cy="180001"/>
            <a:chOff x="10439039" y="2684452"/>
            <a:chExt cx="167512" cy="167513"/>
          </a:xfrm>
        </p:grpSpPr>
        <p:sp>
          <p:nvSpPr>
            <p:cNvPr id="136"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37"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144" name="Group 143"/>
          <p:cNvGrpSpPr/>
          <p:nvPr/>
        </p:nvGrpSpPr>
        <p:grpSpPr>
          <a:xfrm rot="10800000">
            <a:off x="3006299" y="3550779"/>
            <a:ext cx="198012" cy="192572"/>
            <a:chOff x="7236296" y="2508601"/>
            <a:chExt cx="396024" cy="385144"/>
          </a:xfrm>
        </p:grpSpPr>
        <p:grpSp>
          <p:nvGrpSpPr>
            <p:cNvPr id="145" name="Group 96"/>
            <p:cNvGrpSpPr/>
            <p:nvPr/>
          </p:nvGrpSpPr>
          <p:grpSpPr>
            <a:xfrm rot="10800000">
              <a:off x="7236296" y="2508601"/>
              <a:ext cx="396024" cy="385144"/>
              <a:chOff x="10187771" y="1467418"/>
              <a:chExt cx="167512" cy="167512"/>
            </a:xfrm>
          </p:grpSpPr>
          <p:sp>
            <p:nvSpPr>
              <p:cNvPr id="147"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48"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146"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149" name="Group 148"/>
          <p:cNvGrpSpPr/>
          <p:nvPr/>
        </p:nvGrpSpPr>
        <p:grpSpPr>
          <a:xfrm rot="10800000">
            <a:off x="3797924" y="3550779"/>
            <a:ext cx="198012" cy="192572"/>
            <a:chOff x="7236296" y="2508601"/>
            <a:chExt cx="396024" cy="385144"/>
          </a:xfrm>
        </p:grpSpPr>
        <p:grpSp>
          <p:nvGrpSpPr>
            <p:cNvPr id="150" name="Group 96"/>
            <p:cNvGrpSpPr/>
            <p:nvPr/>
          </p:nvGrpSpPr>
          <p:grpSpPr>
            <a:xfrm rot="10800000">
              <a:off x="7236296" y="2508601"/>
              <a:ext cx="396024" cy="385144"/>
              <a:chOff x="10187771" y="1467418"/>
              <a:chExt cx="167512" cy="167512"/>
            </a:xfrm>
          </p:grpSpPr>
          <p:sp>
            <p:nvSpPr>
              <p:cNvPr id="152"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53"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151"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154" name="Group 75"/>
          <p:cNvGrpSpPr>
            <a:grpSpLocks noChangeAspect="1"/>
          </p:cNvGrpSpPr>
          <p:nvPr/>
        </p:nvGrpSpPr>
        <p:grpSpPr>
          <a:xfrm>
            <a:off x="3018307" y="4481116"/>
            <a:ext cx="180000" cy="180000"/>
            <a:chOff x="-91282" y="1309809"/>
            <a:chExt cx="365126" cy="365125"/>
          </a:xfrm>
          <a:solidFill>
            <a:srgbClr val="004065"/>
          </a:solidFill>
        </p:grpSpPr>
        <p:sp>
          <p:nvSpPr>
            <p:cNvPr id="155"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56"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157" name="Group 75"/>
          <p:cNvGrpSpPr>
            <a:grpSpLocks noChangeAspect="1"/>
          </p:cNvGrpSpPr>
          <p:nvPr/>
        </p:nvGrpSpPr>
        <p:grpSpPr>
          <a:xfrm>
            <a:off x="3797923" y="4481116"/>
            <a:ext cx="180000" cy="180000"/>
            <a:chOff x="-91282" y="1309809"/>
            <a:chExt cx="365126" cy="365125"/>
          </a:xfrm>
          <a:solidFill>
            <a:srgbClr val="004065"/>
          </a:solidFill>
        </p:grpSpPr>
        <p:sp>
          <p:nvSpPr>
            <p:cNvPr id="158"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59"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160" name="Group 96"/>
          <p:cNvGrpSpPr/>
          <p:nvPr/>
        </p:nvGrpSpPr>
        <p:grpSpPr>
          <a:xfrm>
            <a:off x="2238690" y="4481116"/>
            <a:ext cx="180000" cy="180000"/>
            <a:chOff x="10187771" y="1467418"/>
            <a:chExt cx="167512" cy="167512"/>
          </a:xfrm>
        </p:grpSpPr>
        <p:sp>
          <p:nvSpPr>
            <p:cNvPr id="161"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162"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34" name="Line 21"/>
          <p:cNvSpPr>
            <a:spLocks noChangeShapeType="1"/>
          </p:cNvSpPr>
          <p:nvPr/>
        </p:nvSpPr>
        <p:spPr bwMode="auto">
          <a:xfrm flipV="1">
            <a:off x="313407" y="3887806"/>
            <a:ext cx="4104000" cy="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163" name="Line 21"/>
          <p:cNvSpPr>
            <a:spLocks noChangeShapeType="1"/>
          </p:cNvSpPr>
          <p:nvPr/>
        </p:nvSpPr>
        <p:spPr bwMode="auto">
          <a:xfrm flipV="1">
            <a:off x="313407" y="3429000"/>
            <a:ext cx="4104000" cy="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164" name="Line 21"/>
          <p:cNvSpPr>
            <a:spLocks noChangeShapeType="1"/>
          </p:cNvSpPr>
          <p:nvPr/>
        </p:nvSpPr>
        <p:spPr bwMode="auto">
          <a:xfrm flipV="1">
            <a:off x="313407" y="4367443"/>
            <a:ext cx="4104000" cy="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165" name="Line 21"/>
          <p:cNvSpPr>
            <a:spLocks noChangeShapeType="1"/>
          </p:cNvSpPr>
          <p:nvPr/>
        </p:nvSpPr>
        <p:spPr bwMode="auto">
          <a:xfrm flipV="1">
            <a:off x="1898377" y="3009652"/>
            <a:ext cx="0" cy="180000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166" name="Line 21"/>
          <p:cNvSpPr>
            <a:spLocks noChangeShapeType="1"/>
          </p:cNvSpPr>
          <p:nvPr/>
        </p:nvSpPr>
        <p:spPr bwMode="auto">
          <a:xfrm flipV="1">
            <a:off x="2743997" y="3009652"/>
            <a:ext cx="0" cy="180000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167" name="Line 21"/>
          <p:cNvSpPr>
            <a:spLocks noChangeShapeType="1"/>
          </p:cNvSpPr>
          <p:nvPr/>
        </p:nvSpPr>
        <p:spPr bwMode="auto">
          <a:xfrm flipV="1">
            <a:off x="3523049" y="3009652"/>
            <a:ext cx="0" cy="180000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169" name="36 Rectángulo"/>
          <p:cNvSpPr/>
          <p:nvPr/>
        </p:nvSpPr>
        <p:spPr>
          <a:xfrm>
            <a:off x="323528" y="5207614"/>
            <a:ext cx="273473" cy="369332"/>
          </a:xfrm>
          <a:prstGeom prst="rect">
            <a:avLst/>
          </a:prstGeom>
        </p:spPr>
        <p:txBody>
          <a:bodyPr wrap="square">
            <a:spAutoFit/>
          </a:bodyPr>
          <a:lstStyle/>
          <a:p>
            <a:pPr algn="ctr" fontAlgn="b"/>
            <a:r>
              <a:rPr lang="en-GB">
                <a:solidFill>
                  <a:srgbClr val="00B050"/>
                </a:solidFill>
                <a:latin typeface="Verdana" pitchFamily="34" charset="0"/>
                <a:ea typeface="Verdana" pitchFamily="34" charset="0"/>
                <a:cs typeface="Verdana" pitchFamily="34" charset="0"/>
                <a:sym typeface="Wingdings"/>
              </a:rPr>
              <a:t></a:t>
            </a:r>
            <a:endParaRPr lang="en-GB" b="0">
              <a:solidFill>
                <a:srgbClr val="000000"/>
              </a:solidFill>
              <a:latin typeface="Calibri"/>
            </a:endParaRPr>
          </a:p>
        </p:txBody>
      </p:sp>
      <p:grpSp>
        <p:nvGrpSpPr>
          <p:cNvPr id="13" name="Group 12"/>
          <p:cNvGrpSpPr/>
          <p:nvPr/>
        </p:nvGrpSpPr>
        <p:grpSpPr>
          <a:xfrm>
            <a:off x="323529" y="5301208"/>
            <a:ext cx="4188817" cy="446415"/>
            <a:chOff x="422649" y="5445224"/>
            <a:chExt cx="4188817" cy="446415"/>
          </a:xfrm>
        </p:grpSpPr>
        <p:sp>
          <p:nvSpPr>
            <p:cNvPr id="168" name="Rectangle 167"/>
            <p:cNvSpPr/>
            <p:nvPr/>
          </p:nvSpPr>
          <p:spPr>
            <a:xfrm>
              <a:off x="616583" y="5445224"/>
              <a:ext cx="3994883" cy="430887"/>
            </a:xfrm>
            <a:prstGeom prst="rect">
              <a:avLst/>
            </a:prstGeom>
          </p:spPr>
          <p:txBody>
            <a:bodyPr wrap="square">
              <a:spAutoFit/>
            </a:bodyPr>
            <a:lstStyle/>
            <a:p>
              <a:r>
                <a:rPr lang="en-GB" sz="1100"/>
                <a:t>Local and closeness centrality measures perform good Degree and betweenness centrality perform quite bad</a:t>
              </a:r>
            </a:p>
          </p:txBody>
        </p:sp>
        <p:sp>
          <p:nvSpPr>
            <p:cNvPr id="171" name="36 Rectángulo"/>
            <p:cNvSpPr/>
            <p:nvPr/>
          </p:nvSpPr>
          <p:spPr>
            <a:xfrm>
              <a:off x="422649" y="5614640"/>
              <a:ext cx="273473" cy="276999"/>
            </a:xfrm>
            <a:prstGeom prst="rect">
              <a:avLst/>
            </a:prstGeom>
          </p:spPr>
          <p:txBody>
            <a:bodyPr wrap="square">
              <a:spAutoFit/>
            </a:bodyPr>
            <a:lstStyle/>
            <a:p>
              <a:pPr algn="ctr" fontAlgn="b"/>
              <a:r>
                <a:rPr lang="en-GB" sz="1200">
                  <a:solidFill>
                    <a:srgbClr val="FF0000"/>
                  </a:solidFill>
                  <a:latin typeface="Verdana" pitchFamily="34" charset="0"/>
                  <a:ea typeface="Verdana" pitchFamily="34" charset="0"/>
                  <a:cs typeface="Verdana" pitchFamily="34" charset="0"/>
                  <a:sym typeface="Wingdings"/>
                </a:rPr>
                <a:t>X</a:t>
              </a:r>
              <a:endParaRPr lang="en-GB" sz="1200" b="0">
                <a:solidFill>
                  <a:srgbClr val="FF0000"/>
                </a:solidFill>
                <a:latin typeface="Calibri"/>
              </a:endParaRPr>
            </a:p>
          </p:txBody>
        </p:sp>
      </p:grpSp>
      <p:sp>
        <p:nvSpPr>
          <p:cNvPr id="172" name="Oval 66"/>
          <p:cNvSpPr/>
          <p:nvPr/>
        </p:nvSpPr>
        <p:spPr>
          <a:xfrm>
            <a:off x="142885" y="1397696"/>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4"/>
                </a:solidFill>
              </a:rPr>
              <a:t>A</a:t>
            </a:r>
          </a:p>
        </p:txBody>
      </p:sp>
      <p:grpSp>
        <p:nvGrpSpPr>
          <p:cNvPr id="246" name="73 Grupo"/>
          <p:cNvGrpSpPr/>
          <p:nvPr/>
        </p:nvGrpSpPr>
        <p:grpSpPr>
          <a:xfrm>
            <a:off x="4874340" y="1232797"/>
            <a:ext cx="3645746" cy="690453"/>
            <a:chOff x="631582" y="1134683"/>
            <a:chExt cx="8856984" cy="278093"/>
          </a:xfrm>
        </p:grpSpPr>
        <p:sp>
          <p:nvSpPr>
            <p:cNvPr id="247" name="8 Marcador de texto"/>
            <p:cNvSpPr txBox="1">
              <a:spLocks/>
            </p:cNvSpPr>
            <p:nvPr/>
          </p:nvSpPr>
          <p:spPr>
            <a:xfrm>
              <a:off x="631582" y="1134683"/>
              <a:ext cx="8847983" cy="261720"/>
            </a:xfrm>
            <a:prstGeom prst="rect">
              <a:avLst/>
            </a:prstGeom>
            <a:solidFill>
              <a:schemeClr val="bg1"/>
            </a:solidFill>
            <a:ln w="9525">
              <a:noFill/>
              <a:miter lim="800000"/>
              <a:headEnd/>
              <a:tailEnd/>
            </a:ln>
            <a:effectLst/>
          </p:spPr>
          <p:txBody>
            <a:bodyPr lIns="0" tIns="46800" rIns="0" bIns="46800" anchor="b" anchorCtr="0"/>
            <a:lstStyle/>
            <a:p>
              <a:pPr marR="0" lvl="0" fontAlgn="auto">
                <a:lnSpc>
                  <a:spcPct val="100000"/>
                </a:lnSpc>
                <a:spcBef>
                  <a:spcPct val="30000"/>
                </a:spcBef>
                <a:spcAft>
                  <a:spcPts val="0"/>
                </a:spcAft>
                <a:buClrTx/>
                <a:buSzTx/>
                <a:tabLst/>
                <a:defRPr/>
              </a:pPr>
              <a:r>
                <a:rPr lang="en-GB" sz="1400" b="1" dirty="0">
                  <a:solidFill>
                    <a:schemeClr val="accent1"/>
                  </a:solidFill>
                  <a:hlinkClick r:id="rId8" action="ppaction://hlinksldjump"/>
                </a:rPr>
                <a:t>The average number of F (t) (t = 10) of the top-L users as ranked and its centrality</a:t>
              </a:r>
              <a:r>
                <a:rPr lang="en-GB" sz="1400" b="1" baseline="30000" dirty="0">
                  <a:solidFill>
                    <a:schemeClr val="accent1"/>
                  </a:solidFill>
                  <a:hlinkClick r:id="rId8" action="ppaction://hlinksldjump"/>
                </a:rPr>
                <a:t>1</a:t>
              </a:r>
              <a:endParaRPr lang="en-GB" sz="1400" b="1" baseline="30000" dirty="0">
                <a:solidFill>
                  <a:schemeClr val="accent1"/>
                </a:solidFill>
              </a:endParaRPr>
            </a:p>
          </p:txBody>
        </p:sp>
        <p:cxnSp>
          <p:nvCxnSpPr>
            <p:cNvPr id="248" name="75 Conector recto"/>
            <p:cNvCxnSpPr/>
            <p:nvPr/>
          </p:nvCxnSpPr>
          <p:spPr>
            <a:xfrm>
              <a:off x="631582" y="1412776"/>
              <a:ext cx="8856984"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49" name="36 Rectángulo"/>
          <p:cNvSpPr/>
          <p:nvPr/>
        </p:nvSpPr>
        <p:spPr>
          <a:xfrm>
            <a:off x="4703662" y="5207614"/>
            <a:ext cx="273473" cy="369332"/>
          </a:xfrm>
          <a:prstGeom prst="rect">
            <a:avLst/>
          </a:prstGeom>
        </p:spPr>
        <p:txBody>
          <a:bodyPr wrap="square">
            <a:spAutoFit/>
          </a:bodyPr>
          <a:lstStyle/>
          <a:p>
            <a:pPr algn="ctr" fontAlgn="b"/>
            <a:r>
              <a:rPr lang="en-GB">
                <a:solidFill>
                  <a:srgbClr val="00B050"/>
                </a:solidFill>
                <a:latin typeface="Verdana" pitchFamily="34" charset="0"/>
                <a:ea typeface="Verdana" pitchFamily="34" charset="0"/>
                <a:cs typeface="Verdana" pitchFamily="34" charset="0"/>
                <a:sym typeface="Wingdings"/>
              </a:rPr>
              <a:t></a:t>
            </a:r>
            <a:endParaRPr lang="en-GB" b="0">
              <a:solidFill>
                <a:srgbClr val="000000"/>
              </a:solidFill>
              <a:latin typeface="Calibri"/>
            </a:endParaRPr>
          </a:p>
        </p:txBody>
      </p:sp>
      <p:grpSp>
        <p:nvGrpSpPr>
          <p:cNvPr id="250" name="Group 249"/>
          <p:cNvGrpSpPr/>
          <p:nvPr/>
        </p:nvGrpSpPr>
        <p:grpSpPr>
          <a:xfrm>
            <a:off x="4703663" y="5301208"/>
            <a:ext cx="4188817" cy="1107996"/>
            <a:chOff x="422649" y="5445224"/>
            <a:chExt cx="4188817" cy="1107996"/>
          </a:xfrm>
        </p:grpSpPr>
        <p:sp>
          <p:nvSpPr>
            <p:cNvPr id="251" name="Rectangle 250"/>
            <p:cNvSpPr/>
            <p:nvPr/>
          </p:nvSpPr>
          <p:spPr>
            <a:xfrm>
              <a:off x="616583" y="5445224"/>
              <a:ext cx="3994883" cy="1107996"/>
            </a:xfrm>
            <a:prstGeom prst="rect">
              <a:avLst/>
            </a:prstGeom>
          </p:spPr>
          <p:txBody>
            <a:bodyPr wrap="square">
              <a:spAutoFit/>
            </a:bodyPr>
            <a:lstStyle/>
            <a:p>
              <a:r>
                <a:rPr lang="en-GB" sz="1100"/>
                <a:t>Local centrality measure outperforms</a:t>
              </a:r>
            </a:p>
            <a:p>
              <a:pPr marL="171450" indent="-171450">
                <a:buFont typeface="Wingdings" panose="05000000000000000000" pitchFamily="2" charset="2"/>
                <a:buChar char="§"/>
              </a:pPr>
              <a:r>
                <a:rPr lang="en-GB" sz="1100"/>
                <a:t>In Blogs and Netscience local centrality performs best </a:t>
              </a:r>
            </a:p>
            <a:p>
              <a:pPr marL="171450" indent="-171450">
                <a:buFont typeface="Wingdings" panose="05000000000000000000" pitchFamily="2" charset="2"/>
                <a:buChar char="§"/>
              </a:pPr>
              <a:r>
                <a:rPr lang="en-GB" sz="1100"/>
                <a:t>In Router and Email closeness centrality performs a little bit better</a:t>
              </a:r>
            </a:p>
            <a:p>
              <a:r>
                <a:rPr lang="en-GB" sz="1100"/>
                <a:t>Random, Degree and Betweenness centrality perform quite bad</a:t>
              </a:r>
            </a:p>
          </p:txBody>
        </p:sp>
        <p:sp>
          <p:nvSpPr>
            <p:cNvPr id="252" name="36 Rectángulo"/>
            <p:cNvSpPr/>
            <p:nvPr/>
          </p:nvSpPr>
          <p:spPr>
            <a:xfrm>
              <a:off x="422649" y="6147309"/>
              <a:ext cx="273473" cy="276999"/>
            </a:xfrm>
            <a:prstGeom prst="rect">
              <a:avLst/>
            </a:prstGeom>
          </p:spPr>
          <p:txBody>
            <a:bodyPr wrap="square">
              <a:spAutoFit/>
            </a:bodyPr>
            <a:lstStyle/>
            <a:p>
              <a:pPr algn="ctr" fontAlgn="b"/>
              <a:r>
                <a:rPr lang="en-GB" sz="1200">
                  <a:solidFill>
                    <a:srgbClr val="FF0000"/>
                  </a:solidFill>
                  <a:latin typeface="Verdana" pitchFamily="34" charset="0"/>
                  <a:ea typeface="Verdana" pitchFamily="34" charset="0"/>
                  <a:cs typeface="Verdana" pitchFamily="34" charset="0"/>
                  <a:sym typeface="Wingdings"/>
                </a:rPr>
                <a:t>X</a:t>
              </a:r>
              <a:endParaRPr lang="en-GB" sz="1200" b="0">
                <a:solidFill>
                  <a:srgbClr val="FF0000"/>
                </a:solidFill>
                <a:latin typeface="Calibri"/>
              </a:endParaRPr>
            </a:p>
          </p:txBody>
        </p:sp>
      </p:grpSp>
      <p:sp>
        <p:nvSpPr>
          <p:cNvPr id="253" name="Oval 66"/>
          <p:cNvSpPr/>
          <p:nvPr/>
        </p:nvSpPr>
        <p:spPr>
          <a:xfrm>
            <a:off x="4523019" y="1397696"/>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accent4"/>
                </a:solidFill>
              </a:rPr>
              <a:t>B</a:t>
            </a:r>
          </a:p>
        </p:txBody>
      </p:sp>
      <p:cxnSp>
        <p:nvCxnSpPr>
          <p:cNvPr id="254" name="60 Conector recto"/>
          <p:cNvCxnSpPr/>
          <p:nvPr/>
        </p:nvCxnSpPr>
        <p:spPr>
          <a:xfrm>
            <a:off x="4427984" y="2025296"/>
            <a:ext cx="0" cy="4068000"/>
          </a:xfrm>
          <a:prstGeom prst="line">
            <a:avLst/>
          </a:prstGeom>
          <a:ln>
            <a:solidFill>
              <a:schemeClr val="tx2"/>
            </a:solidFill>
            <a:prstDash val="sysDash"/>
          </a:ln>
        </p:spPr>
        <p:style>
          <a:lnRef idx="1">
            <a:schemeClr val="accent6"/>
          </a:lnRef>
          <a:fillRef idx="0">
            <a:schemeClr val="accent6"/>
          </a:fillRef>
          <a:effectRef idx="0">
            <a:schemeClr val="accent6"/>
          </a:effectRef>
          <a:fontRef idx="minor">
            <a:schemeClr val="tx1"/>
          </a:fontRef>
        </p:style>
      </p:cxnSp>
      <p:sp>
        <p:nvSpPr>
          <p:cNvPr id="256" name="38 Forma en L"/>
          <p:cNvSpPr/>
          <p:nvPr/>
        </p:nvSpPr>
        <p:spPr>
          <a:xfrm rot="10800000">
            <a:off x="7017252" y="2364585"/>
            <a:ext cx="676593" cy="590288"/>
          </a:xfrm>
          <a:prstGeom prst="corner">
            <a:avLst>
              <a:gd name="adj1" fmla="val 21956"/>
              <a:gd name="adj2" fmla="val 20779"/>
            </a:avLst>
          </a:prstGeom>
          <a:solidFill>
            <a:schemeClr val="accent5">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a:solidFill>
                <a:schemeClr val="tx1"/>
              </a:solidFill>
              <a:latin typeface="Arial" charset="0"/>
              <a:ea typeface="ＭＳ Ｐゴシック" charset="-128"/>
              <a:cs typeface="ＭＳ Ｐゴシック" charset="-128"/>
            </a:endParaRPr>
          </a:p>
        </p:txBody>
      </p:sp>
      <p:sp>
        <p:nvSpPr>
          <p:cNvPr id="257" name="43 Forma en L"/>
          <p:cNvSpPr/>
          <p:nvPr/>
        </p:nvSpPr>
        <p:spPr>
          <a:xfrm rot="10800000">
            <a:off x="6247661" y="2399240"/>
            <a:ext cx="676593" cy="590288"/>
          </a:xfrm>
          <a:prstGeom prst="corner">
            <a:avLst>
              <a:gd name="adj1" fmla="val 21956"/>
              <a:gd name="adj2" fmla="val 20779"/>
            </a:avLst>
          </a:prstGeom>
          <a:solidFill>
            <a:schemeClr val="accent1">
              <a:lumMod val="20000"/>
              <a:lumOff val="80000"/>
            </a:schemeClr>
          </a:solidFill>
          <a:ln>
            <a:solidFill>
              <a:schemeClr val="accent1">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58" name="39 Forma en L"/>
          <p:cNvSpPr/>
          <p:nvPr/>
        </p:nvSpPr>
        <p:spPr>
          <a:xfrm rot="10800000">
            <a:off x="5397883" y="2399239"/>
            <a:ext cx="676593" cy="590288"/>
          </a:xfrm>
          <a:prstGeom prst="corner">
            <a:avLst>
              <a:gd name="adj1" fmla="val 21956"/>
              <a:gd name="adj2" fmla="val 20779"/>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200" b="0">
              <a:solidFill>
                <a:schemeClr val="tx1"/>
              </a:solidFill>
              <a:latin typeface="Arial" charset="0"/>
              <a:ea typeface="ＭＳ Ｐゴシック" charset="-128"/>
              <a:cs typeface="ＭＳ Ｐゴシック" charset="-128"/>
            </a:endParaRPr>
          </a:p>
        </p:txBody>
      </p:sp>
      <p:sp>
        <p:nvSpPr>
          <p:cNvPr id="259" name="42 Rectángulo"/>
          <p:cNvSpPr/>
          <p:nvPr/>
        </p:nvSpPr>
        <p:spPr>
          <a:xfrm>
            <a:off x="5388863" y="2532055"/>
            <a:ext cx="553319" cy="324658"/>
          </a:xfrm>
          <a:prstGeom prst="rect">
            <a:avLst/>
          </a:prstGeom>
        </p:spPr>
        <p:txBody>
          <a:bodyPr wrap="square" lIns="36000" rIns="36000" anchor="ctr">
            <a:noAutofit/>
          </a:bodyPr>
          <a:lstStyle/>
          <a:p>
            <a:r>
              <a:rPr lang="en-GB" sz="1000" b="1"/>
              <a:t>Degree</a:t>
            </a:r>
          </a:p>
        </p:txBody>
      </p:sp>
      <p:sp>
        <p:nvSpPr>
          <p:cNvPr id="264" name="44 Rectángulo redondeado"/>
          <p:cNvSpPr/>
          <p:nvPr/>
        </p:nvSpPr>
        <p:spPr bwMode="auto">
          <a:xfrm rot="16200000">
            <a:off x="5666267" y="2027627"/>
            <a:ext cx="1865866" cy="3720357"/>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65" name="38 Forma en L"/>
          <p:cNvSpPr/>
          <p:nvPr/>
        </p:nvSpPr>
        <p:spPr>
          <a:xfrm rot="10800000">
            <a:off x="7782784" y="2364585"/>
            <a:ext cx="676593" cy="590288"/>
          </a:xfrm>
          <a:prstGeom prst="corner">
            <a:avLst>
              <a:gd name="adj1" fmla="val 21956"/>
              <a:gd name="adj2" fmla="val 20779"/>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a:solidFill>
                <a:schemeClr val="tx1"/>
              </a:solidFill>
              <a:latin typeface="Arial" charset="0"/>
              <a:ea typeface="ＭＳ Ｐゴシック" charset="-128"/>
              <a:cs typeface="ＭＳ Ｐゴシック" charset="-128"/>
            </a:endParaRPr>
          </a:p>
        </p:txBody>
      </p:sp>
      <p:sp>
        <p:nvSpPr>
          <p:cNvPr id="266" name="42 Rectángulo"/>
          <p:cNvSpPr/>
          <p:nvPr/>
        </p:nvSpPr>
        <p:spPr>
          <a:xfrm>
            <a:off x="6215828" y="2532055"/>
            <a:ext cx="622246" cy="324658"/>
          </a:xfrm>
          <a:prstGeom prst="rect">
            <a:avLst/>
          </a:prstGeom>
        </p:spPr>
        <p:txBody>
          <a:bodyPr wrap="square" lIns="36000" rIns="36000" anchor="ctr">
            <a:noAutofit/>
          </a:bodyPr>
          <a:lstStyle/>
          <a:p>
            <a:r>
              <a:rPr lang="en-GB" sz="1000" b="1"/>
              <a:t>Betweenness</a:t>
            </a:r>
          </a:p>
        </p:txBody>
      </p:sp>
      <p:sp>
        <p:nvSpPr>
          <p:cNvPr id="267" name="42 Rectángulo"/>
          <p:cNvSpPr/>
          <p:nvPr/>
        </p:nvSpPr>
        <p:spPr>
          <a:xfrm>
            <a:off x="7017252" y="2532055"/>
            <a:ext cx="622246" cy="324658"/>
          </a:xfrm>
          <a:prstGeom prst="rect">
            <a:avLst/>
          </a:prstGeom>
        </p:spPr>
        <p:txBody>
          <a:bodyPr wrap="square" lIns="36000" rIns="36000" anchor="ctr">
            <a:noAutofit/>
          </a:bodyPr>
          <a:lstStyle/>
          <a:p>
            <a:r>
              <a:rPr lang="en-GB" sz="1000" b="1"/>
              <a:t>Closenness</a:t>
            </a:r>
          </a:p>
        </p:txBody>
      </p:sp>
      <p:sp>
        <p:nvSpPr>
          <p:cNvPr id="268" name="42 Rectángulo"/>
          <p:cNvSpPr/>
          <p:nvPr/>
        </p:nvSpPr>
        <p:spPr>
          <a:xfrm>
            <a:off x="7716670" y="2532055"/>
            <a:ext cx="622246" cy="324658"/>
          </a:xfrm>
          <a:prstGeom prst="rect">
            <a:avLst/>
          </a:prstGeom>
        </p:spPr>
        <p:txBody>
          <a:bodyPr wrap="square" lIns="36000" rIns="36000" anchor="ctr">
            <a:noAutofit/>
          </a:bodyPr>
          <a:lstStyle/>
          <a:p>
            <a:r>
              <a:rPr lang="en-GB" sz="1000" b="1"/>
              <a:t>Local</a:t>
            </a:r>
          </a:p>
        </p:txBody>
      </p:sp>
      <p:sp>
        <p:nvSpPr>
          <p:cNvPr id="269" name="TextBox 520"/>
          <p:cNvSpPr txBox="1"/>
          <p:nvPr/>
        </p:nvSpPr>
        <p:spPr>
          <a:xfrm>
            <a:off x="4508754" y="4869160"/>
            <a:ext cx="44834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defPPr>
              <a:defRPr lang="es-ES_tradnl"/>
            </a:defPPr>
            <a:lvl1pPr>
              <a:defRPr sz="700" b="0"/>
            </a:lvl1pPr>
          </a:lstStyle>
          <a:p>
            <a:r>
              <a:rPr lang="en-GB">
                <a:latin typeface="Arial" pitchFamily="34" charset="0"/>
                <a:cs typeface="Arial" pitchFamily="34" charset="0"/>
              </a:rPr>
              <a:t>Performance between Rank with F(t) </a:t>
            </a:r>
            <a:r>
              <a:rPr lang="en-GB"/>
              <a:t>:             Bad                  	Excellent</a:t>
            </a:r>
          </a:p>
        </p:txBody>
      </p:sp>
      <p:grpSp>
        <p:nvGrpSpPr>
          <p:cNvPr id="270" name="Group 75"/>
          <p:cNvGrpSpPr>
            <a:grpSpLocks noChangeAspect="1"/>
          </p:cNvGrpSpPr>
          <p:nvPr/>
        </p:nvGrpSpPr>
        <p:grpSpPr>
          <a:xfrm>
            <a:off x="7164288" y="4897735"/>
            <a:ext cx="108000" cy="108000"/>
            <a:chOff x="-91282" y="1309809"/>
            <a:chExt cx="365126" cy="365125"/>
          </a:xfrm>
          <a:solidFill>
            <a:srgbClr val="004065"/>
          </a:solidFill>
        </p:grpSpPr>
        <p:sp>
          <p:nvSpPr>
            <p:cNvPr id="326"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27"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273" name="HarveyCirlce"/>
          <p:cNvSpPr>
            <a:spLocks noChangeAspect="1"/>
          </p:cNvSpPr>
          <p:nvPr/>
        </p:nvSpPr>
        <p:spPr bwMode="auto">
          <a:xfrm>
            <a:off x="6145103" y="4897734"/>
            <a:ext cx="101129" cy="101129"/>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278" name="HarveyCirlce"/>
          <p:cNvSpPr>
            <a:spLocks noChangeAspect="1"/>
          </p:cNvSpPr>
          <p:nvPr/>
        </p:nvSpPr>
        <p:spPr bwMode="auto">
          <a:xfrm>
            <a:off x="5556478" y="4015881"/>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nvGrpSpPr>
          <p:cNvPr id="284" name="Group 283"/>
          <p:cNvGrpSpPr/>
          <p:nvPr/>
        </p:nvGrpSpPr>
        <p:grpSpPr>
          <a:xfrm rot="10800000">
            <a:off x="7914373" y="4007499"/>
            <a:ext cx="198012" cy="192572"/>
            <a:chOff x="7236296" y="2508601"/>
            <a:chExt cx="396024" cy="385144"/>
          </a:xfrm>
        </p:grpSpPr>
        <p:grpSp>
          <p:nvGrpSpPr>
            <p:cNvPr id="300" name="Group 96"/>
            <p:cNvGrpSpPr/>
            <p:nvPr/>
          </p:nvGrpSpPr>
          <p:grpSpPr>
            <a:xfrm rot="10800000">
              <a:off x="7236296" y="2508601"/>
              <a:ext cx="396024" cy="385144"/>
              <a:chOff x="10187771" y="1467418"/>
              <a:chExt cx="167512" cy="167512"/>
            </a:xfrm>
          </p:grpSpPr>
          <p:sp>
            <p:nvSpPr>
              <p:cNvPr id="302"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03"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301"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285" name="Group 75"/>
          <p:cNvGrpSpPr>
            <a:grpSpLocks noChangeAspect="1"/>
          </p:cNvGrpSpPr>
          <p:nvPr/>
        </p:nvGrpSpPr>
        <p:grpSpPr>
          <a:xfrm>
            <a:off x="7102726" y="4481116"/>
            <a:ext cx="180000" cy="180000"/>
            <a:chOff x="-91282" y="1309809"/>
            <a:chExt cx="365126" cy="365125"/>
          </a:xfrm>
          <a:solidFill>
            <a:srgbClr val="004065"/>
          </a:solidFill>
        </p:grpSpPr>
        <p:sp>
          <p:nvSpPr>
            <p:cNvPr id="298"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299"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286" name="Group 75"/>
          <p:cNvGrpSpPr>
            <a:grpSpLocks noChangeAspect="1"/>
          </p:cNvGrpSpPr>
          <p:nvPr/>
        </p:nvGrpSpPr>
        <p:grpSpPr>
          <a:xfrm>
            <a:off x="7914372" y="3546455"/>
            <a:ext cx="180000" cy="180000"/>
            <a:chOff x="-91282" y="1309809"/>
            <a:chExt cx="365126" cy="365125"/>
          </a:xfrm>
          <a:solidFill>
            <a:srgbClr val="004065"/>
          </a:solidFill>
        </p:grpSpPr>
        <p:sp>
          <p:nvSpPr>
            <p:cNvPr id="296"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297"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288" name="Line 21"/>
          <p:cNvSpPr>
            <a:spLocks noChangeShapeType="1"/>
          </p:cNvSpPr>
          <p:nvPr/>
        </p:nvSpPr>
        <p:spPr bwMode="auto">
          <a:xfrm flipV="1">
            <a:off x="4429856" y="3887806"/>
            <a:ext cx="4104000" cy="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289" name="Line 21"/>
          <p:cNvSpPr>
            <a:spLocks noChangeShapeType="1"/>
          </p:cNvSpPr>
          <p:nvPr/>
        </p:nvSpPr>
        <p:spPr bwMode="auto">
          <a:xfrm flipV="1">
            <a:off x="4429856" y="3414486"/>
            <a:ext cx="4104000" cy="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290" name="Line 21"/>
          <p:cNvSpPr>
            <a:spLocks noChangeShapeType="1"/>
          </p:cNvSpPr>
          <p:nvPr/>
        </p:nvSpPr>
        <p:spPr bwMode="auto">
          <a:xfrm flipV="1">
            <a:off x="4429856" y="4367443"/>
            <a:ext cx="4104000" cy="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291" name="Line 21"/>
          <p:cNvSpPr>
            <a:spLocks noChangeShapeType="1"/>
          </p:cNvSpPr>
          <p:nvPr/>
        </p:nvSpPr>
        <p:spPr bwMode="auto">
          <a:xfrm flipV="1">
            <a:off x="6014826" y="3009652"/>
            <a:ext cx="0" cy="180000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292" name="Line 21"/>
          <p:cNvSpPr>
            <a:spLocks noChangeShapeType="1"/>
          </p:cNvSpPr>
          <p:nvPr/>
        </p:nvSpPr>
        <p:spPr bwMode="auto">
          <a:xfrm flipV="1">
            <a:off x="6860446" y="3009652"/>
            <a:ext cx="0" cy="180000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293" name="Line 21"/>
          <p:cNvSpPr>
            <a:spLocks noChangeShapeType="1"/>
          </p:cNvSpPr>
          <p:nvPr/>
        </p:nvSpPr>
        <p:spPr bwMode="auto">
          <a:xfrm flipV="1">
            <a:off x="7639498" y="3009652"/>
            <a:ext cx="0" cy="180000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328" name="39 Forma en L"/>
          <p:cNvSpPr/>
          <p:nvPr/>
        </p:nvSpPr>
        <p:spPr>
          <a:xfrm rot="10800000">
            <a:off x="4652382" y="2399239"/>
            <a:ext cx="676593" cy="590288"/>
          </a:xfrm>
          <a:prstGeom prst="corner">
            <a:avLst>
              <a:gd name="adj1" fmla="val 21956"/>
              <a:gd name="adj2" fmla="val 20779"/>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200" b="0">
              <a:solidFill>
                <a:schemeClr val="tx1"/>
              </a:solidFill>
              <a:latin typeface="Arial" charset="0"/>
              <a:ea typeface="ＭＳ Ｐゴシック" charset="-128"/>
              <a:cs typeface="ＭＳ Ｐゴシック" charset="-128"/>
            </a:endParaRPr>
          </a:p>
        </p:txBody>
      </p:sp>
      <p:sp>
        <p:nvSpPr>
          <p:cNvPr id="329" name="42 Rectángulo"/>
          <p:cNvSpPr/>
          <p:nvPr/>
        </p:nvSpPr>
        <p:spPr>
          <a:xfrm>
            <a:off x="4643362" y="2532055"/>
            <a:ext cx="553319" cy="324658"/>
          </a:xfrm>
          <a:prstGeom prst="rect">
            <a:avLst/>
          </a:prstGeom>
        </p:spPr>
        <p:txBody>
          <a:bodyPr wrap="square" lIns="36000" rIns="36000" anchor="ctr">
            <a:noAutofit/>
          </a:bodyPr>
          <a:lstStyle/>
          <a:p>
            <a:r>
              <a:rPr lang="en-GB" sz="1000" b="1"/>
              <a:t>Random</a:t>
            </a:r>
          </a:p>
        </p:txBody>
      </p:sp>
      <p:sp>
        <p:nvSpPr>
          <p:cNvPr id="330" name="Line 21"/>
          <p:cNvSpPr>
            <a:spLocks noChangeShapeType="1"/>
          </p:cNvSpPr>
          <p:nvPr/>
        </p:nvSpPr>
        <p:spPr bwMode="auto">
          <a:xfrm flipV="1">
            <a:off x="5269325" y="3009652"/>
            <a:ext cx="0" cy="180000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prstClr val="black"/>
              </a:solidFill>
              <a:effectLst/>
              <a:uLnTx/>
              <a:uFillTx/>
              <a:latin typeface="Arial"/>
              <a:ea typeface="+mn-ea"/>
            </a:endParaRPr>
          </a:p>
        </p:txBody>
      </p:sp>
      <p:sp>
        <p:nvSpPr>
          <p:cNvPr id="331" name="HarveyCirlce"/>
          <p:cNvSpPr>
            <a:spLocks noChangeAspect="1"/>
          </p:cNvSpPr>
          <p:nvPr/>
        </p:nvSpPr>
        <p:spPr bwMode="auto">
          <a:xfrm>
            <a:off x="4830021" y="3085411"/>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32" name="HarveyCirlce"/>
          <p:cNvSpPr>
            <a:spLocks noChangeAspect="1"/>
          </p:cNvSpPr>
          <p:nvPr/>
        </p:nvSpPr>
        <p:spPr bwMode="auto">
          <a:xfrm>
            <a:off x="4830021" y="3550646"/>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33" name="HarveyCirlce"/>
          <p:cNvSpPr>
            <a:spLocks noChangeAspect="1"/>
          </p:cNvSpPr>
          <p:nvPr/>
        </p:nvSpPr>
        <p:spPr bwMode="auto">
          <a:xfrm>
            <a:off x="4830021" y="4015881"/>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34" name="HarveyCirlce"/>
          <p:cNvSpPr>
            <a:spLocks noChangeAspect="1"/>
          </p:cNvSpPr>
          <p:nvPr/>
        </p:nvSpPr>
        <p:spPr bwMode="auto">
          <a:xfrm>
            <a:off x="4830021" y="4481116"/>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nvGrpSpPr>
          <p:cNvPr id="335" name="Group 334"/>
          <p:cNvGrpSpPr/>
          <p:nvPr/>
        </p:nvGrpSpPr>
        <p:grpSpPr>
          <a:xfrm rot="10800000">
            <a:off x="7914373" y="4481116"/>
            <a:ext cx="198012" cy="192572"/>
            <a:chOff x="7236296" y="2508601"/>
            <a:chExt cx="396024" cy="385144"/>
          </a:xfrm>
        </p:grpSpPr>
        <p:grpSp>
          <p:nvGrpSpPr>
            <p:cNvPr id="336" name="Group 96"/>
            <p:cNvGrpSpPr/>
            <p:nvPr/>
          </p:nvGrpSpPr>
          <p:grpSpPr>
            <a:xfrm rot="10800000">
              <a:off x="7236296" y="2508601"/>
              <a:ext cx="396024" cy="385144"/>
              <a:chOff x="10187771" y="1467418"/>
              <a:chExt cx="167512" cy="167512"/>
            </a:xfrm>
          </p:grpSpPr>
          <p:sp>
            <p:nvSpPr>
              <p:cNvPr id="338"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39"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337"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340" name="Group 75"/>
          <p:cNvGrpSpPr>
            <a:grpSpLocks noChangeAspect="1"/>
          </p:cNvGrpSpPr>
          <p:nvPr/>
        </p:nvGrpSpPr>
        <p:grpSpPr>
          <a:xfrm>
            <a:off x="7914372" y="3085411"/>
            <a:ext cx="180000" cy="180000"/>
            <a:chOff x="-91282" y="1309809"/>
            <a:chExt cx="365126" cy="365125"/>
          </a:xfrm>
          <a:solidFill>
            <a:srgbClr val="004065"/>
          </a:solidFill>
        </p:grpSpPr>
        <p:sp>
          <p:nvSpPr>
            <p:cNvPr id="341"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42"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343" name="Group 342"/>
          <p:cNvGrpSpPr/>
          <p:nvPr/>
        </p:nvGrpSpPr>
        <p:grpSpPr>
          <a:xfrm rot="10800000">
            <a:off x="7102727" y="4007499"/>
            <a:ext cx="198012" cy="192572"/>
            <a:chOff x="7236296" y="2508601"/>
            <a:chExt cx="396024" cy="385144"/>
          </a:xfrm>
        </p:grpSpPr>
        <p:grpSp>
          <p:nvGrpSpPr>
            <p:cNvPr id="344" name="Group 96"/>
            <p:cNvGrpSpPr/>
            <p:nvPr/>
          </p:nvGrpSpPr>
          <p:grpSpPr>
            <a:xfrm rot="10800000">
              <a:off x="7236296" y="2508601"/>
              <a:ext cx="396024" cy="385144"/>
              <a:chOff x="10187771" y="1467418"/>
              <a:chExt cx="167512" cy="167512"/>
            </a:xfrm>
          </p:grpSpPr>
          <p:sp>
            <p:nvSpPr>
              <p:cNvPr id="346"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47"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345"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348" name="Group 96"/>
          <p:cNvGrpSpPr/>
          <p:nvPr/>
        </p:nvGrpSpPr>
        <p:grpSpPr>
          <a:xfrm>
            <a:off x="7102726" y="3546455"/>
            <a:ext cx="180000" cy="180000"/>
            <a:chOff x="10187771" y="1467418"/>
            <a:chExt cx="167512" cy="167512"/>
          </a:xfrm>
        </p:grpSpPr>
        <p:sp>
          <p:nvSpPr>
            <p:cNvPr id="349"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50"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357" name="Group 96"/>
          <p:cNvGrpSpPr/>
          <p:nvPr/>
        </p:nvGrpSpPr>
        <p:grpSpPr>
          <a:xfrm>
            <a:off x="6372200" y="3546455"/>
            <a:ext cx="180000" cy="180000"/>
            <a:chOff x="10187771" y="1467418"/>
            <a:chExt cx="167512" cy="167512"/>
          </a:xfrm>
        </p:grpSpPr>
        <p:sp>
          <p:nvSpPr>
            <p:cNvPr id="358"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59"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360" name="Group 359"/>
          <p:cNvGrpSpPr/>
          <p:nvPr/>
        </p:nvGrpSpPr>
        <p:grpSpPr>
          <a:xfrm rot="10800000">
            <a:off x="6372201" y="4007499"/>
            <a:ext cx="198012" cy="192572"/>
            <a:chOff x="7236296" y="2508601"/>
            <a:chExt cx="396024" cy="385144"/>
          </a:xfrm>
        </p:grpSpPr>
        <p:grpSp>
          <p:nvGrpSpPr>
            <p:cNvPr id="361" name="Group 96"/>
            <p:cNvGrpSpPr/>
            <p:nvPr/>
          </p:nvGrpSpPr>
          <p:grpSpPr>
            <a:xfrm rot="10800000">
              <a:off x="7236296" y="2508601"/>
              <a:ext cx="396024" cy="385144"/>
              <a:chOff x="10187771" y="1467418"/>
              <a:chExt cx="167512" cy="167512"/>
            </a:xfrm>
          </p:grpSpPr>
          <p:sp>
            <p:nvSpPr>
              <p:cNvPr id="363"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64"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362"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365" name="Group 364"/>
          <p:cNvGrpSpPr/>
          <p:nvPr/>
        </p:nvGrpSpPr>
        <p:grpSpPr>
          <a:xfrm rot="10800000">
            <a:off x="6372201" y="4481116"/>
            <a:ext cx="198012" cy="192572"/>
            <a:chOff x="7236296" y="2508601"/>
            <a:chExt cx="396024" cy="385144"/>
          </a:xfrm>
        </p:grpSpPr>
        <p:grpSp>
          <p:nvGrpSpPr>
            <p:cNvPr id="366" name="Group 96"/>
            <p:cNvGrpSpPr/>
            <p:nvPr/>
          </p:nvGrpSpPr>
          <p:grpSpPr>
            <a:xfrm rot="10800000">
              <a:off x="7236296" y="2508601"/>
              <a:ext cx="396024" cy="385144"/>
              <a:chOff x="10187771" y="1467418"/>
              <a:chExt cx="167512" cy="167512"/>
            </a:xfrm>
          </p:grpSpPr>
          <p:sp>
            <p:nvSpPr>
              <p:cNvPr id="368"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69"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367"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370" name="HarveyCirlce"/>
          <p:cNvSpPr>
            <a:spLocks noChangeAspect="1"/>
          </p:cNvSpPr>
          <p:nvPr/>
        </p:nvSpPr>
        <p:spPr bwMode="auto">
          <a:xfrm>
            <a:off x="6372200" y="3085411"/>
            <a:ext cx="180000" cy="180000"/>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nvGrpSpPr>
          <p:cNvPr id="371" name="Group 156"/>
          <p:cNvGrpSpPr/>
          <p:nvPr/>
        </p:nvGrpSpPr>
        <p:grpSpPr>
          <a:xfrm>
            <a:off x="7102726" y="3085410"/>
            <a:ext cx="180000" cy="180001"/>
            <a:chOff x="10439039" y="2684452"/>
            <a:chExt cx="167512" cy="167513"/>
          </a:xfrm>
        </p:grpSpPr>
        <p:sp>
          <p:nvSpPr>
            <p:cNvPr id="372"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73"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377" name="Group 156"/>
          <p:cNvGrpSpPr/>
          <p:nvPr/>
        </p:nvGrpSpPr>
        <p:grpSpPr>
          <a:xfrm>
            <a:off x="5556478" y="3085410"/>
            <a:ext cx="180000" cy="180001"/>
            <a:chOff x="10439039" y="2684452"/>
            <a:chExt cx="167512" cy="167513"/>
          </a:xfrm>
        </p:grpSpPr>
        <p:sp>
          <p:nvSpPr>
            <p:cNvPr id="378"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79"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380" name="Group 96"/>
          <p:cNvGrpSpPr/>
          <p:nvPr/>
        </p:nvGrpSpPr>
        <p:grpSpPr>
          <a:xfrm>
            <a:off x="5556478" y="3550646"/>
            <a:ext cx="180000" cy="180000"/>
            <a:chOff x="10187771" y="1467418"/>
            <a:chExt cx="167512" cy="167512"/>
          </a:xfrm>
        </p:grpSpPr>
        <p:sp>
          <p:nvSpPr>
            <p:cNvPr id="381"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82"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grpSp>
        <p:nvGrpSpPr>
          <p:cNvPr id="383" name="Group 382"/>
          <p:cNvGrpSpPr/>
          <p:nvPr/>
        </p:nvGrpSpPr>
        <p:grpSpPr>
          <a:xfrm rot="10800000">
            <a:off x="5556479" y="4481116"/>
            <a:ext cx="198012" cy="192572"/>
            <a:chOff x="7236296" y="2508601"/>
            <a:chExt cx="396024" cy="385144"/>
          </a:xfrm>
        </p:grpSpPr>
        <p:grpSp>
          <p:nvGrpSpPr>
            <p:cNvPr id="384" name="Group 96"/>
            <p:cNvGrpSpPr/>
            <p:nvPr/>
          </p:nvGrpSpPr>
          <p:grpSpPr>
            <a:xfrm rot="10800000">
              <a:off x="7236296" y="2508601"/>
              <a:ext cx="396024" cy="385144"/>
              <a:chOff x="10187771" y="1467418"/>
              <a:chExt cx="167512" cy="167512"/>
            </a:xfrm>
          </p:grpSpPr>
          <p:sp>
            <p:nvSpPr>
              <p:cNvPr id="386"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sp>
            <p:nvSpPr>
              <p:cNvPr id="387"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sp>
          <p:nvSpPr>
            <p:cNvPr id="385"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rgbClr val="000000"/>
                </a:solidFill>
                <a:effectLst/>
                <a:uLnTx/>
                <a:uFillTx/>
                <a:latin typeface="Arial"/>
                <a:ea typeface="+mn-ea"/>
              </a:endParaRPr>
            </a:p>
          </p:txBody>
        </p:sp>
      </p:grpSp>
      <p:pic>
        <p:nvPicPr>
          <p:cNvPr id="388" name="Picture 3"/>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9" name="Rectangle 38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81727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7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7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8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253" grpId="0" animBg="1"/>
      <p:bldP spid="256" grpId="0" animBg="1"/>
      <p:bldP spid="257" grpId="0" animBg="1"/>
      <p:bldP spid="258" grpId="0" animBg="1"/>
      <p:bldP spid="259" grpId="0"/>
      <p:bldP spid="264" grpId="0" animBg="1"/>
      <p:bldP spid="265" grpId="0" animBg="1"/>
      <p:bldP spid="266" grpId="0"/>
      <p:bldP spid="267" grpId="0"/>
      <p:bldP spid="268" grpId="0"/>
      <p:bldP spid="269" grpId="0"/>
      <p:bldP spid="273" grpId="0" animBg="1"/>
      <p:bldP spid="278" grpId="0" animBg="1"/>
      <p:bldP spid="291" grpId="0" animBg="1"/>
      <p:bldP spid="292" grpId="0" animBg="1"/>
      <p:bldP spid="293" grpId="0" animBg="1"/>
      <p:bldP spid="328" grpId="0" animBg="1"/>
      <p:bldP spid="329" grpId="0"/>
      <p:bldP spid="330" grpId="0" animBg="1"/>
      <p:bldP spid="331" grpId="0" animBg="1"/>
      <p:bldP spid="332" grpId="0" animBg="1"/>
      <p:bldP spid="333" grpId="0" animBg="1"/>
      <p:bldP spid="334" grpId="0" animBg="1"/>
      <p:bldP spid="3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Objeto" hidden="1"/>
          <p:cNvGraphicFramePr>
            <a:graphicFrameLocks noChangeAspect="1"/>
          </p:cNvGraphicFramePr>
          <p:nvPr>
            <p:custDataLst>
              <p:tags r:id="rId2"/>
            </p:custDataLst>
            <p:extLst>
              <p:ext uri="{D42A27DB-BD31-4B8C-83A1-F6EECF244321}">
                <p14:modId xmlns:p14="http://schemas.microsoft.com/office/powerpoint/2010/main" val="13381067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8460"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1 Título"/>
          <p:cNvSpPr>
            <a:spLocks noGrp="1"/>
          </p:cNvSpPr>
          <p:nvPr>
            <p:ph type="title"/>
          </p:nvPr>
        </p:nvSpPr>
        <p:spPr/>
        <p:txBody>
          <a:bodyPr/>
          <a:lstStyle/>
          <a:p>
            <a:r>
              <a:rPr lang="en-GB" dirty="0"/>
              <a:t>THE LOCAL CENTRALITY MEASURE PERFORMS COMPETITIVELY BETTER THAN THE OTHER MEASURES (II)</a:t>
            </a:r>
          </a:p>
        </p:txBody>
      </p:sp>
      <p:grpSp>
        <p:nvGrpSpPr>
          <p:cNvPr id="74" name="73 Grupo"/>
          <p:cNvGrpSpPr/>
          <p:nvPr/>
        </p:nvGrpSpPr>
        <p:grpSpPr>
          <a:xfrm>
            <a:off x="494206" y="1232797"/>
            <a:ext cx="3645746" cy="690453"/>
            <a:chOff x="631582" y="1134683"/>
            <a:chExt cx="8856984" cy="278093"/>
          </a:xfrm>
        </p:grpSpPr>
        <p:sp>
          <p:nvSpPr>
            <p:cNvPr id="75" name="8 Marcador de texto"/>
            <p:cNvSpPr txBox="1">
              <a:spLocks/>
            </p:cNvSpPr>
            <p:nvPr/>
          </p:nvSpPr>
          <p:spPr>
            <a:xfrm>
              <a:off x="631582" y="1134683"/>
              <a:ext cx="8847983" cy="261720"/>
            </a:xfrm>
            <a:prstGeom prst="rect">
              <a:avLst/>
            </a:prstGeom>
            <a:solidFill>
              <a:schemeClr val="bg1"/>
            </a:solidFill>
            <a:ln w="9525">
              <a:noFill/>
              <a:miter lim="800000"/>
              <a:headEnd/>
              <a:tailEnd/>
            </a:ln>
            <a:effectLst/>
          </p:spPr>
          <p:txBody>
            <a:bodyPr lIns="0" tIns="46800" rIns="0" bIns="46800" anchor="b" anchorCtr="0"/>
            <a:lstStyle/>
            <a:p>
              <a:pPr marR="0" lvl="0" fontAlgn="auto">
                <a:lnSpc>
                  <a:spcPct val="100000"/>
                </a:lnSpc>
                <a:spcBef>
                  <a:spcPct val="30000"/>
                </a:spcBef>
                <a:spcAft>
                  <a:spcPts val="0"/>
                </a:spcAft>
                <a:buClrTx/>
                <a:buSzTx/>
                <a:tabLst/>
                <a:defRPr/>
              </a:pPr>
              <a:r>
                <a:rPr lang="en-PH" sz="1400" b="1" dirty="0">
                  <a:solidFill>
                    <a:schemeClr val="accent1"/>
                  </a:solidFill>
                  <a:hlinkClick r:id="rId7" action="ppaction://hlinksldjump"/>
                </a:rPr>
                <a:t>The cumulative number of infected nodes as a function of time</a:t>
              </a:r>
              <a:r>
                <a:rPr lang="en-PH" sz="1400" b="1" baseline="30000" dirty="0">
                  <a:solidFill>
                    <a:schemeClr val="accent1"/>
                  </a:solidFill>
                  <a:hlinkClick r:id="rId7" action="ppaction://hlinksldjump"/>
                </a:rPr>
                <a:t>1</a:t>
              </a:r>
              <a:endParaRPr lang="en-PH" sz="1400" b="1" baseline="30000" dirty="0">
                <a:solidFill>
                  <a:schemeClr val="accent1"/>
                </a:solidFill>
              </a:endParaRPr>
            </a:p>
          </p:txBody>
        </p:sp>
        <p:cxnSp>
          <p:nvCxnSpPr>
            <p:cNvPr id="76" name="75 Conector recto"/>
            <p:cNvCxnSpPr/>
            <p:nvPr/>
          </p:nvCxnSpPr>
          <p:spPr>
            <a:xfrm>
              <a:off x="631582" y="1412776"/>
              <a:ext cx="8856984"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1" name="TextBox 520"/>
          <p:cNvSpPr txBox="1"/>
          <p:nvPr/>
        </p:nvSpPr>
        <p:spPr>
          <a:xfrm>
            <a:off x="1772875" y="6300609"/>
            <a:ext cx="44747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defPPr>
              <a:defRPr lang="es-ES_tradnl"/>
            </a:defPPr>
            <a:lvl1pPr>
              <a:defRPr sz="700" b="0"/>
            </a:lvl1pPr>
          </a:lstStyle>
          <a:p>
            <a:pPr marL="228600" indent="-228600">
              <a:buAutoNum type="arabicParenBoth"/>
            </a:pPr>
            <a:r>
              <a:rPr lang="en-US" sz="800" dirty="0"/>
              <a:t>with the initially infected nodes being those that either appear in </a:t>
            </a:r>
            <a:r>
              <a:rPr lang="en-US" sz="800" dirty="0">
                <a:hlinkClick r:id="rId8" action="ppaction://hlinksldjump"/>
              </a:rPr>
              <a:t>the top-10 list by local centrality (circles) or degree centrality (squares)</a:t>
            </a:r>
            <a:endParaRPr lang="en-US" sz="800" dirty="0"/>
          </a:p>
          <a:p>
            <a:pPr marL="228600" indent="-228600">
              <a:buAutoNum type="arabicParenBoth"/>
            </a:pPr>
            <a:r>
              <a:rPr lang="en-US" sz="800" dirty="0"/>
              <a:t>Each data point denotes a node, and its color represent the F (t) value (t = 10) of this node. The values are obtained by averaged over 100 independent runs.</a:t>
            </a:r>
          </a:p>
        </p:txBody>
      </p:sp>
      <p:sp>
        <p:nvSpPr>
          <p:cNvPr id="46" name="2 Marcador de texto"/>
          <p:cNvSpPr>
            <a:spLocks noGrp="1"/>
          </p:cNvSpPr>
          <p:nvPr>
            <p:ph type="body" sz="quarter" idx="13"/>
          </p:nvPr>
        </p:nvSpPr>
        <p:spPr/>
        <p:txBody>
          <a:bodyPr/>
          <a:lstStyle/>
          <a:p>
            <a:r>
              <a:rPr lang="en-US" dirty="0"/>
              <a:t>Article- Results (III)</a:t>
            </a:r>
          </a:p>
        </p:txBody>
      </p:sp>
      <p:sp>
        <p:nvSpPr>
          <p:cNvPr id="169" name="36 Rectángulo"/>
          <p:cNvSpPr/>
          <p:nvPr/>
        </p:nvSpPr>
        <p:spPr>
          <a:xfrm>
            <a:off x="1074276" y="4571836"/>
            <a:ext cx="273473" cy="369332"/>
          </a:xfrm>
          <a:prstGeom prst="rect">
            <a:avLst/>
          </a:prstGeom>
        </p:spPr>
        <p:txBody>
          <a:bodyPr wrap="square">
            <a:spAutoFit/>
          </a:bodyPr>
          <a:lstStyle/>
          <a:p>
            <a:pPr algn="ctr" fontAlgn="b"/>
            <a:r>
              <a:rPr lang="en-PH">
                <a:solidFill>
                  <a:srgbClr val="00B050"/>
                </a:solidFill>
                <a:latin typeface="Verdana" pitchFamily="34" charset="0"/>
                <a:ea typeface="Verdana" pitchFamily="34" charset="0"/>
                <a:cs typeface="Verdana" pitchFamily="34" charset="0"/>
                <a:sym typeface="Wingdings"/>
              </a:rPr>
              <a:t></a:t>
            </a:r>
            <a:endParaRPr lang="en-PH" b="0">
              <a:solidFill>
                <a:srgbClr val="000000"/>
              </a:solidFill>
              <a:latin typeface="Calibri"/>
            </a:endParaRPr>
          </a:p>
        </p:txBody>
      </p:sp>
      <p:sp>
        <p:nvSpPr>
          <p:cNvPr id="168" name="Rectangle 167"/>
          <p:cNvSpPr/>
          <p:nvPr/>
        </p:nvSpPr>
        <p:spPr>
          <a:xfrm>
            <a:off x="1268212" y="4665430"/>
            <a:ext cx="2986603" cy="261610"/>
          </a:xfrm>
          <a:prstGeom prst="rect">
            <a:avLst/>
          </a:prstGeom>
        </p:spPr>
        <p:txBody>
          <a:bodyPr wrap="square">
            <a:spAutoFit/>
          </a:bodyPr>
          <a:lstStyle/>
          <a:p>
            <a:r>
              <a:rPr lang="en-PH" sz="1100"/>
              <a:t>Local centrality performs better in all cases</a:t>
            </a:r>
          </a:p>
        </p:txBody>
      </p:sp>
      <p:sp>
        <p:nvSpPr>
          <p:cNvPr id="172" name="Oval 66"/>
          <p:cNvSpPr/>
          <p:nvPr/>
        </p:nvSpPr>
        <p:spPr>
          <a:xfrm>
            <a:off x="142885" y="1397696"/>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b="1">
                <a:solidFill>
                  <a:schemeClr val="accent4"/>
                </a:solidFill>
              </a:rPr>
              <a:t>C</a:t>
            </a:r>
          </a:p>
        </p:txBody>
      </p:sp>
      <p:grpSp>
        <p:nvGrpSpPr>
          <p:cNvPr id="246" name="73 Grupo"/>
          <p:cNvGrpSpPr/>
          <p:nvPr/>
        </p:nvGrpSpPr>
        <p:grpSpPr>
          <a:xfrm>
            <a:off x="4874340" y="1232797"/>
            <a:ext cx="3645746" cy="690453"/>
            <a:chOff x="631582" y="1134683"/>
            <a:chExt cx="8856984" cy="278093"/>
          </a:xfrm>
        </p:grpSpPr>
        <p:sp>
          <p:nvSpPr>
            <p:cNvPr id="247" name="8 Marcador de texto"/>
            <p:cNvSpPr txBox="1">
              <a:spLocks/>
            </p:cNvSpPr>
            <p:nvPr/>
          </p:nvSpPr>
          <p:spPr>
            <a:xfrm>
              <a:off x="631582" y="1134683"/>
              <a:ext cx="8847983" cy="261720"/>
            </a:xfrm>
            <a:prstGeom prst="rect">
              <a:avLst/>
            </a:prstGeom>
            <a:solidFill>
              <a:schemeClr val="bg1"/>
            </a:solidFill>
            <a:ln w="9525">
              <a:noFill/>
              <a:miter lim="800000"/>
              <a:headEnd/>
              <a:tailEnd/>
            </a:ln>
            <a:effectLst/>
          </p:spPr>
          <p:txBody>
            <a:bodyPr lIns="0" tIns="46800" rIns="0" bIns="46800" anchor="b" anchorCtr="0"/>
            <a:lstStyle/>
            <a:p>
              <a:pPr marR="0" lvl="0" fontAlgn="auto">
                <a:lnSpc>
                  <a:spcPct val="100000"/>
                </a:lnSpc>
                <a:spcBef>
                  <a:spcPct val="30000"/>
                </a:spcBef>
                <a:spcAft>
                  <a:spcPts val="0"/>
                </a:spcAft>
                <a:buClrTx/>
                <a:buSzTx/>
                <a:tabLst/>
                <a:defRPr/>
              </a:pPr>
              <a:r>
                <a:rPr lang="en-PH" sz="1400" b="1" dirty="0">
                  <a:solidFill>
                    <a:schemeClr val="accent1"/>
                  </a:solidFill>
                  <a:hlinkClick r:id="rId9" action="ppaction://hlinksldjump"/>
                </a:rPr>
                <a:t>Relations between local centrality and degree, betweenness and closeness</a:t>
              </a:r>
              <a:r>
                <a:rPr lang="en-PH" sz="1400" b="1" baseline="30000" dirty="0">
                  <a:solidFill>
                    <a:schemeClr val="accent1"/>
                  </a:solidFill>
                  <a:hlinkClick r:id="rId9" action="ppaction://hlinksldjump"/>
                </a:rPr>
                <a:t>2</a:t>
              </a:r>
              <a:endParaRPr lang="en-PH" sz="1400" b="1" baseline="30000" dirty="0">
                <a:solidFill>
                  <a:schemeClr val="accent1"/>
                </a:solidFill>
              </a:endParaRPr>
            </a:p>
          </p:txBody>
        </p:sp>
        <p:cxnSp>
          <p:nvCxnSpPr>
            <p:cNvPr id="248" name="75 Conector recto"/>
            <p:cNvCxnSpPr/>
            <p:nvPr/>
          </p:nvCxnSpPr>
          <p:spPr>
            <a:xfrm>
              <a:off x="631582" y="1412776"/>
              <a:ext cx="8856984"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49" name="36 Rectángulo"/>
          <p:cNvSpPr/>
          <p:nvPr/>
        </p:nvSpPr>
        <p:spPr>
          <a:xfrm>
            <a:off x="4703662" y="5207614"/>
            <a:ext cx="273473" cy="369332"/>
          </a:xfrm>
          <a:prstGeom prst="rect">
            <a:avLst/>
          </a:prstGeom>
        </p:spPr>
        <p:txBody>
          <a:bodyPr wrap="square">
            <a:spAutoFit/>
          </a:bodyPr>
          <a:lstStyle/>
          <a:p>
            <a:pPr algn="ctr" fontAlgn="b"/>
            <a:r>
              <a:rPr lang="en-PH">
                <a:solidFill>
                  <a:srgbClr val="00B050"/>
                </a:solidFill>
                <a:latin typeface="Verdana" pitchFamily="34" charset="0"/>
                <a:ea typeface="Verdana" pitchFamily="34" charset="0"/>
                <a:cs typeface="Verdana" pitchFamily="34" charset="0"/>
                <a:sym typeface="Wingdings"/>
              </a:rPr>
              <a:t></a:t>
            </a:r>
            <a:endParaRPr lang="en-PH" b="0">
              <a:solidFill>
                <a:srgbClr val="000000"/>
              </a:solidFill>
              <a:latin typeface="Calibri"/>
            </a:endParaRPr>
          </a:p>
        </p:txBody>
      </p:sp>
      <p:sp>
        <p:nvSpPr>
          <p:cNvPr id="251" name="Rectangle 250"/>
          <p:cNvSpPr/>
          <p:nvPr/>
        </p:nvSpPr>
        <p:spPr>
          <a:xfrm>
            <a:off x="4909242" y="5301208"/>
            <a:ext cx="4234758" cy="430887"/>
          </a:xfrm>
          <a:prstGeom prst="rect">
            <a:avLst/>
          </a:prstGeom>
        </p:spPr>
        <p:txBody>
          <a:bodyPr wrap="square">
            <a:spAutoFit/>
          </a:bodyPr>
          <a:lstStyle/>
          <a:p>
            <a:r>
              <a:rPr lang="en-PH" sz="1100"/>
              <a:t>Closeness is strongly positively correlated with local centrality</a:t>
            </a:r>
          </a:p>
          <a:p>
            <a:pPr marL="171450" indent="-171450">
              <a:buFont typeface="Wingdings" panose="05000000000000000000" pitchFamily="2" charset="2"/>
              <a:buChar char="§"/>
            </a:pPr>
            <a:r>
              <a:rPr lang="en-PH" sz="1100"/>
              <a:t>In E-mail, all centralities are positively correlated with the local</a:t>
            </a:r>
          </a:p>
        </p:txBody>
      </p:sp>
      <p:sp>
        <p:nvSpPr>
          <p:cNvPr id="253" name="Oval 66"/>
          <p:cNvSpPr/>
          <p:nvPr/>
        </p:nvSpPr>
        <p:spPr>
          <a:xfrm>
            <a:off x="4523019" y="1397696"/>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a:solidFill>
                  <a:schemeClr val="accent4"/>
                </a:solidFill>
              </a:rPr>
              <a:t>D</a:t>
            </a:r>
          </a:p>
        </p:txBody>
      </p:sp>
      <p:cxnSp>
        <p:nvCxnSpPr>
          <p:cNvPr id="254" name="60 Conector recto"/>
          <p:cNvCxnSpPr/>
          <p:nvPr/>
        </p:nvCxnSpPr>
        <p:spPr>
          <a:xfrm>
            <a:off x="4427984" y="2025296"/>
            <a:ext cx="0" cy="3706799"/>
          </a:xfrm>
          <a:prstGeom prst="line">
            <a:avLst/>
          </a:prstGeom>
          <a:ln>
            <a:solidFill>
              <a:schemeClr val="tx2"/>
            </a:solidFill>
            <a:prstDash val="sysDash"/>
          </a:ln>
        </p:spPr>
        <p:style>
          <a:lnRef idx="1">
            <a:schemeClr val="accent6"/>
          </a:lnRef>
          <a:fillRef idx="0">
            <a:schemeClr val="accent6"/>
          </a:fillRef>
          <a:effectRef idx="0">
            <a:schemeClr val="accent6"/>
          </a:effectRef>
          <a:fontRef idx="minor">
            <a:schemeClr val="tx1"/>
          </a:fontRef>
        </p:style>
      </p:cxnSp>
      <p:sp>
        <p:nvSpPr>
          <p:cNvPr id="256" name="38 Forma en L"/>
          <p:cNvSpPr/>
          <p:nvPr/>
        </p:nvSpPr>
        <p:spPr>
          <a:xfrm rot="10800000">
            <a:off x="7788285" y="2364585"/>
            <a:ext cx="676593" cy="590288"/>
          </a:xfrm>
          <a:prstGeom prst="corner">
            <a:avLst>
              <a:gd name="adj1" fmla="val 21956"/>
              <a:gd name="adj2" fmla="val 20779"/>
            </a:avLst>
          </a:prstGeom>
          <a:solidFill>
            <a:schemeClr val="accent5">
              <a:lumMod val="40000"/>
              <a:lumOff val="6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PH">
              <a:solidFill>
                <a:schemeClr val="tx1"/>
              </a:solidFill>
              <a:latin typeface="Arial" charset="0"/>
              <a:ea typeface="ＭＳ Ｐゴシック" charset="-128"/>
              <a:cs typeface="ＭＳ Ｐゴシック" charset="-128"/>
            </a:endParaRPr>
          </a:p>
        </p:txBody>
      </p:sp>
      <p:sp>
        <p:nvSpPr>
          <p:cNvPr id="257" name="43 Forma en L"/>
          <p:cNvSpPr/>
          <p:nvPr/>
        </p:nvSpPr>
        <p:spPr>
          <a:xfrm rot="10800000">
            <a:off x="7018694" y="2399240"/>
            <a:ext cx="676593" cy="590288"/>
          </a:xfrm>
          <a:prstGeom prst="corner">
            <a:avLst>
              <a:gd name="adj1" fmla="val 21956"/>
              <a:gd name="adj2" fmla="val 20779"/>
            </a:avLst>
          </a:prstGeom>
          <a:solidFill>
            <a:schemeClr val="accent1">
              <a:lumMod val="20000"/>
              <a:lumOff val="80000"/>
            </a:schemeClr>
          </a:solidFill>
          <a:ln>
            <a:solidFill>
              <a:schemeClr val="accent1">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PH"/>
          </a:p>
        </p:txBody>
      </p:sp>
      <p:sp>
        <p:nvSpPr>
          <p:cNvPr id="258" name="39 Forma en L"/>
          <p:cNvSpPr/>
          <p:nvPr/>
        </p:nvSpPr>
        <p:spPr>
          <a:xfrm rot="10800000">
            <a:off x="6168916" y="2399239"/>
            <a:ext cx="676593" cy="590288"/>
          </a:xfrm>
          <a:prstGeom prst="corner">
            <a:avLst>
              <a:gd name="adj1" fmla="val 21956"/>
              <a:gd name="adj2" fmla="val 20779"/>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sz="1200" b="0">
              <a:solidFill>
                <a:schemeClr val="tx1"/>
              </a:solidFill>
              <a:latin typeface="Arial" charset="0"/>
              <a:ea typeface="ＭＳ Ｐゴシック" charset="-128"/>
              <a:cs typeface="ＭＳ Ｐゴシック" charset="-128"/>
            </a:endParaRPr>
          </a:p>
        </p:txBody>
      </p:sp>
      <p:sp>
        <p:nvSpPr>
          <p:cNvPr id="259" name="42 Rectángulo"/>
          <p:cNvSpPr/>
          <p:nvPr/>
        </p:nvSpPr>
        <p:spPr>
          <a:xfrm>
            <a:off x="6159896" y="2532055"/>
            <a:ext cx="553319" cy="324658"/>
          </a:xfrm>
          <a:prstGeom prst="rect">
            <a:avLst/>
          </a:prstGeom>
        </p:spPr>
        <p:txBody>
          <a:bodyPr wrap="square" lIns="36000" rIns="36000" anchor="ctr">
            <a:noAutofit/>
          </a:bodyPr>
          <a:lstStyle/>
          <a:p>
            <a:r>
              <a:rPr lang="en-PH" sz="1000" b="1"/>
              <a:t>Degree</a:t>
            </a:r>
          </a:p>
        </p:txBody>
      </p:sp>
      <p:sp>
        <p:nvSpPr>
          <p:cNvPr id="264" name="44 Rectángulo redondeado"/>
          <p:cNvSpPr/>
          <p:nvPr/>
        </p:nvSpPr>
        <p:spPr bwMode="auto">
          <a:xfrm rot="16200000">
            <a:off x="6379457" y="2735314"/>
            <a:ext cx="1865866" cy="2304981"/>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H"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65" name="38 Forma en L"/>
          <p:cNvSpPr/>
          <p:nvPr/>
        </p:nvSpPr>
        <p:spPr>
          <a:xfrm rot="5400000">
            <a:off x="4284642" y="3381256"/>
            <a:ext cx="2288684" cy="590288"/>
          </a:xfrm>
          <a:prstGeom prst="corner">
            <a:avLst>
              <a:gd name="adj1" fmla="val 21956"/>
              <a:gd name="adj2" fmla="val 20779"/>
            </a:avLst>
          </a:prstGeom>
          <a:solidFill>
            <a:srgbClr val="FFC0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PH">
              <a:solidFill>
                <a:schemeClr val="tx1"/>
              </a:solidFill>
              <a:latin typeface="Arial" charset="0"/>
              <a:ea typeface="ＭＳ Ｐゴシック" charset="-128"/>
              <a:cs typeface="ＭＳ Ｐゴシック" charset="-128"/>
            </a:endParaRPr>
          </a:p>
        </p:txBody>
      </p:sp>
      <p:sp>
        <p:nvSpPr>
          <p:cNvPr id="266" name="42 Rectángulo"/>
          <p:cNvSpPr/>
          <p:nvPr/>
        </p:nvSpPr>
        <p:spPr>
          <a:xfrm>
            <a:off x="6986861" y="2532055"/>
            <a:ext cx="622246" cy="324658"/>
          </a:xfrm>
          <a:prstGeom prst="rect">
            <a:avLst/>
          </a:prstGeom>
        </p:spPr>
        <p:txBody>
          <a:bodyPr wrap="square" lIns="36000" rIns="36000" anchor="ctr">
            <a:noAutofit/>
          </a:bodyPr>
          <a:lstStyle/>
          <a:p>
            <a:r>
              <a:rPr lang="en-PH" sz="1000" b="1"/>
              <a:t>Betweenness</a:t>
            </a:r>
          </a:p>
        </p:txBody>
      </p:sp>
      <p:sp>
        <p:nvSpPr>
          <p:cNvPr id="267" name="42 Rectángulo"/>
          <p:cNvSpPr/>
          <p:nvPr/>
        </p:nvSpPr>
        <p:spPr>
          <a:xfrm>
            <a:off x="7788285" y="2532055"/>
            <a:ext cx="622246" cy="324658"/>
          </a:xfrm>
          <a:prstGeom prst="rect">
            <a:avLst/>
          </a:prstGeom>
        </p:spPr>
        <p:txBody>
          <a:bodyPr wrap="square" lIns="36000" rIns="36000" anchor="ctr">
            <a:noAutofit/>
          </a:bodyPr>
          <a:lstStyle/>
          <a:p>
            <a:r>
              <a:rPr lang="en-PH" sz="1000" b="1"/>
              <a:t>Closenness</a:t>
            </a:r>
          </a:p>
        </p:txBody>
      </p:sp>
      <p:sp>
        <p:nvSpPr>
          <p:cNvPr id="268" name="42 Rectángulo"/>
          <p:cNvSpPr/>
          <p:nvPr/>
        </p:nvSpPr>
        <p:spPr>
          <a:xfrm>
            <a:off x="5317906" y="2636912"/>
            <a:ext cx="622246" cy="324658"/>
          </a:xfrm>
          <a:prstGeom prst="rect">
            <a:avLst/>
          </a:prstGeom>
        </p:spPr>
        <p:txBody>
          <a:bodyPr wrap="square" lIns="36000" rIns="36000" anchor="ctr">
            <a:noAutofit/>
          </a:bodyPr>
          <a:lstStyle/>
          <a:p>
            <a:r>
              <a:rPr lang="en-PH" sz="1000" b="1"/>
              <a:t>Local</a:t>
            </a:r>
          </a:p>
        </p:txBody>
      </p:sp>
      <p:grpSp>
        <p:nvGrpSpPr>
          <p:cNvPr id="17" name="Group 16"/>
          <p:cNvGrpSpPr/>
          <p:nvPr/>
        </p:nvGrpSpPr>
        <p:grpSpPr>
          <a:xfrm>
            <a:off x="4508754" y="4941748"/>
            <a:ext cx="4483483" cy="338554"/>
            <a:chOff x="4508754" y="4941748"/>
            <a:chExt cx="4483483" cy="338554"/>
          </a:xfrm>
        </p:grpSpPr>
        <p:sp>
          <p:nvSpPr>
            <p:cNvPr id="269" name="TextBox 520"/>
            <p:cNvSpPr txBox="1"/>
            <p:nvPr/>
          </p:nvSpPr>
          <p:spPr>
            <a:xfrm>
              <a:off x="4508754" y="4941748"/>
              <a:ext cx="44834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defPPr>
                <a:defRPr lang="es-ES_tradnl"/>
              </a:defPPr>
              <a:lvl1pPr>
                <a:defRPr sz="700" b="0"/>
              </a:lvl1pPr>
            </a:lstStyle>
            <a:p>
              <a:r>
                <a:rPr lang="en-PH" sz="800">
                  <a:latin typeface="Arial" pitchFamily="34" charset="0"/>
                  <a:cs typeface="Arial" pitchFamily="34" charset="0"/>
                </a:rPr>
                <a:t>Correlation with Local  measure</a:t>
              </a:r>
              <a:r>
                <a:rPr lang="en-PH" sz="800"/>
                <a:t>:             Bad	Excellent</a:t>
              </a:r>
            </a:p>
            <a:p>
              <a:r>
                <a:rPr lang="en-PH" sz="800"/>
                <a:t>Kendals tau used to evaluate concordancy thorugh data</a:t>
              </a:r>
            </a:p>
          </p:txBody>
        </p:sp>
        <p:grpSp>
          <p:nvGrpSpPr>
            <p:cNvPr id="270" name="Group 75"/>
            <p:cNvGrpSpPr>
              <a:grpSpLocks noChangeAspect="1"/>
            </p:cNvGrpSpPr>
            <p:nvPr/>
          </p:nvGrpSpPr>
          <p:grpSpPr>
            <a:xfrm>
              <a:off x="7164288" y="4991698"/>
              <a:ext cx="108000" cy="108000"/>
              <a:chOff x="-91282" y="1309809"/>
              <a:chExt cx="365126" cy="365125"/>
            </a:xfrm>
            <a:solidFill>
              <a:srgbClr val="004065"/>
            </a:solidFill>
          </p:grpSpPr>
          <p:sp>
            <p:nvSpPr>
              <p:cNvPr id="326"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327"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sp>
          <p:nvSpPr>
            <p:cNvPr id="273" name="HarveyCirlce"/>
            <p:cNvSpPr>
              <a:spLocks noChangeAspect="1"/>
            </p:cNvSpPr>
            <p:nvPr/>
          </p:nvSpPr>
          <p:spPr bwMode="auto">
            <a:xfrm>
              <a:off x="6271071" y="4991697"/>
              <a:ext cx="101129" cy="101129"/>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285" name="Group 75"/>
          <p:cNvGrpSpPr>
            <a:grpSpLocks noChangeAspect="1"/>
          </p:cNvGrpSpPr>
          <p:nvPr/>
        </p:nvGrpSpPr>
        <p:grpSpPr>
          <a:xfrm>
            <a:off x="7902379" y="4460563"/>
            <a:ext cx="180000" cy="180000"/>
            <a:chOff x="-91282" y="1309809"/>
            <a:chExt cx="365126" cy="365125"/>
          </a:xfrm>
          <a:solidFill>
            <a:srgbClr val="004065"/>
          </a:solidFill>
        </p:grpSpPr>
        <p:sp>
          <p:nvSpPr>
            <p:cNvPr id="298"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299"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sp>
        <p:nvSpPr>
          <p:cNvPr id="288" name="Line 21"/>
          <p:cNvSpPr>
            <a:spLocks noChangeShapeType="1"/>
          </p:cNvSpPr>
          <p:nvPr/>
        </p:nvSpPr>
        <p:spPr bwMode="auto">
          <a:xfrm flipV="1">
            <a:off x="5364472" y="3887806"/>
            <a:ext cx="3096000" cy="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prstClr val="black"/>
              </a:solidFill>
              <a:effectLst/>
              <a:uLnTx/>
              <a:uFillTx/>
              <a:latin typeface="Arial"/>
              <a:ea typeface="+mn-ea"/>
            </a:endParaRPr>
          </a:p>
        </p:txBody>
      </p:sp>
      <p:sp>
        <p:nvSpPr>
          <p:cNvPr id="289" name="Line 21"/>
          <p:cNvSpPr>
            <a:spLocks noChangeShapeType="1"/>
          </p:cNvSpPr>
          <p:nvPr/>
        </p:nvSpPr>
        <p:spPr bwMode="auto">
          <a:xfrm flipV="1">
            <a:off x="5364472" y="3414486"/>
            <a:ext cx="3096000" cy="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prstClr val="black"/>
              </a:solidFill>
              <a:effectLst/>
              <a:uLnTx/>
              <a:uFillTx/>
              <a:latin typeface="Arial"/>
              <a:ea typeface="+mn-ea"/>
            </a:endParaRPr>
          </a:p>
        </p:txBody>
      </p:sp>
      <p:sp>
        <p:nvSpPr>
          <p:cNvPr id="290" name="Line 21"/>
          <p:cNvSpPr>
            <a:spLocks noChangeShapeType="1"/>
          </p:cNvSpPr>
          <p:nvPr/>
        </p:nvSpPr>
        <p:spPr bwMode="auto">
          <a:xfrm flipV="1">
            <a:off x="5364472" y="4367443"/>
            <a:ext cx="3096000" cy="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prstClr val="black"/>
              </a:solidFill>
              <a:effectLst/>
              <a:uLnTx/>
              <a:uFillTx/>
              <a:latin typeface="Arial"/>
              <a:ea typeface="+mn-ea"/>
            </a:endParaRPr>
          </a:p>
        </p:txBody>
      </p:sp>
      <p:sp>
        <p:nvSpPr>
          <p:cNvPr id="291" name="Line 21"/>
          <p:cNvSpPr>
            <a:spLocks noChangeShapeType="1"/>
          </p:cNvSpPr>
          <p:nvPr/>
        </p:nvSpPr>
        <p:spPr bwMode="auto">
          <a:xfrm flipV="1">
            <a:off x="6785859" y="3009652"/>
            <a:ext cx="0" cy="180000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prstClr val="black"/>
              </a:solidFill>
              <a:effectLst/>
              <a:uLnTx/>
              <a:uFillTx/>
              <a:latin typeface="Arial"/>
              <a:ea typeface="+mn-ea"/>
            </a:endParaRPr>
          </a:p>
        </p:txBody>
      </p:sp>
      <p:sp>
        <p:nvSpPr>
          <p:cNvPr id="292" name="Line 21"/>
          <p:cNvSpPr>
            <a:spLocks noChangeShapeType="1"/>
          </p:cNvSpPr>
          <p:nvPr/>
        </p:nvSpPr>
        <p:spPr bwMode="auto">
          <a:xfrm flipV="1">
            <a:off x="7631479" y="3009652"/>
            <a:ext cx="0" cy="1800000"/>
          </a:xfrm>
          <a:prstGeom prst="line">
            <a:avLst/>
          </a:prstGeom>
          <a:noFill/>
          <a:ln w="12700">
            <a:solidFill>
              <a:srgbClr val="BFC9C9"/>
            </a:solidFill>
            <a:prstDash val="dash"/>
            <a:round/>
            <a:headEnd/>
            <a:tailEnd/>
          </a:ln>
          <a:effectLst/>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prstClr val="black"/>
              </a:solidFill>
              <a:effectLst/>
              <a:uLnTx/>
              <a:uFillTx/>
              <a:latin typeface="Arial"/>
              <a:ea typeface="+mn-ea"/>
            </a:endParaRPr>
          </a:p>
        </p:txBody>
      </p:sp>
      <p:grpSp>
        <p:nvGrpSpPr>
          <p:cNvPr id="343" name="Group 342"/>
          <p:cNvGrpSpPr/>
          <p:nvPr/>
        </p:nvGrpSpPr>
        <p:grpSpPr>
          <a:xfrm rot="10800000">
            <a:off x="7902379" y="3473718"/>
            <a:ext cx="198012" cy="192572"/>
            <a:chOff x="7236296" y="2508601"/>
            <a:chExt cx="396024" cy="385144"/>
          </a:xfrm>
        </p:grpSpPr>
        <p:grpSp>
          <p:nvGrpSpPr>
            <p:cNvPr id="344" name="Group 96"/>
            <p:cNvGrpSpPr/>
            <p:nvPr/>
          </p:nvGrpSpPr>
          <p:grpSpPr>
            <a:xfrm rot="10800000">
              <a:off x="7236296" y="2508601"/>
              <a:ext cx="396024" cy="385144"/>
              <a:chOff x="10187771" y="1467418"/>
              <a:chExt cx="167512" cy="167512"/>
            </a:xfrm>
          </p:grpSpPr>
          <p:sp>
            <p:nvSpPr>
              <p:cNvPr id="346"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347"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sp>
          <p:nvSpPr>
            <p:cNvPr id="345"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377" name="Group 156"/>
          <p:cNvGrpSpPr/>
          <p:nvPr/>
        </p:nvGrpSpPr>
        <p:grpSpPr>
          <a:xfrm>
            <a:off x="6327511" y="3002877"/>
            <a:ext cx="180000" cy="180001"/>
            <a:chOff x="10439039" y="2684452"/>
            <a:chExt cx="167512" cy="167513"/>
          </a:xfrm>
        </p:grpSpPr>
        <p:sp>
          <p:nvSpPr>
            <p:cNvPr id="378"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379"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383" name="Group 382"/>
          <p:cNvGrpSpPr/>
          <p:nvPr/>
        </p:nvGrpSpPr>
        <p:grpSpPr>
          <a:xfrm rot="10800000">
            <a:off x="6327512" y="4460563"/>
            <a:ext cx="198012" cy="192572"/>
            <a:chOff x="7236296" y="2508601"/>
            <a:chExt cx="396024" cy="385144"/>
          </a:xfrm>
        </p:grpSpPr>
        <p:grpSp>
          <p:nvGrpSpPr>
            <p:cNvPr id="384" name="Group 96"/>
            <p:cNvGrpSpPr/>
            <p:nvPr/>
          </p:nvGrpSpPr>
          <p:grpSpPr>
            <a:xfrm rot="10800000">
              <a:off x="7236296" y="2508601"/>
              <a:ext cx="396024" cy="385144"/>
              <a:chOff x="10187771" y="1467418"/>
              <a:chExt cx="167512" cy="167512"/>
            </a:xfrm>
          </p:grpSpPr>
          <p:sp>
            <p:nvSpPr>
              <p:cNvPr id="386"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387"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sp>
          <p:nvSpPr>
            <p:cNvPr id="385"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pic>
        <p:nvPicPr>
          <p:cNvPr id="388" name="Picture 3"/>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9" name="Rectangle 38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81" name="5 Rectángulo"/>
          <p:cNvSpPr/>
          <p:nvPr/>
        </p:nvSpPr>
        <p:spPr bwMode="auto">
          <a:xfrm rot="16200000">
            <a:off x="5540207" y="3775342"/>
            <a:ext cx="413776" cy="710233"/>
          </a:xfrm>
          <a:prstGeom prst="rect">
            <a:avLst/>
          </a:prstGeom>
          <a:solidFill>
            <a:schemeClr val="accent1"/>
          </a:solidFill>
          <a:ln w="9525" cap="flat" cmpd="sng" algn="ctr">
            <a:noFill/>
            <a:prstDash val="solid"/>
            <a:round/>
            <a:headEnd type="none" w="med" len="med"/>
            <a:tailEnd type="none" w="med" len="med"/>
          </a:ln>
          <a:effectLst/>
        </p:spPr>
        <p:txBody>
          <a:bodyPr vert="vert" wrap="square" lIns="91440" tIns="45720" rIns="91440" bIns="45720" numCol="1" rtlCol="0" anchor="ctr" anchorCtr="0" compatLnSpc="1">
            <a:prstTxWarp prst="textNoShape">
              <a:avLst/>
            </a:prstTxWarp>
          </a:bodyPr>
          <a:lstStyle/>
          <a:p>
            <a:pPr lvl="0" algn="ctr"/>
            <a:r>
              <a:rPr lang="en-PH" sz="1100">
                <a:latin typeface="+mj-lt"/>
                <a:cs typeface="Arial" pitchFamily="34" charset="0"/>
              </a:rPr>
              <a:t>Router topology</a:t>
            </a:r>
            <a:endParaRPr lang="en-PH" sz="1100">
              <a:latin typeface="+mj-lt"/>
            </a:endParaRPr>
          </a:p>
        </p:txBody>
      </p:sp>
      <p:sp>
        <p:nvSpPr>
          <p:cNvPr id="182" name="69 Rectángulo"/>
          <p:cNvSpPr/>
          <p:nvPr/>
        </p:nvSpPr>
        <p:spPr bwMode="auto">
          <a:xfrm rot="16200000">
            <a:off x="5540207" y="3291950"/>
            <a:ext cx="413776" cy="710233"/>
          </a:xfrm>
          <a:prstGeom prst="rect">
            <a:avLst/>
          </a:prstGeom>
          <a:solidFill>
            <a:schemeClr val="accent1"/>
          </a:solidFill>
          <a:ln w="9525" cap="flat" cmpd="sng" algn="ctr">
            <a:noFill/>
            <a:prstDash val="solid"/>
            <a:round/>
            <a:headEnd type="none" w="med" len="med"/>
            <a:tailEnd type="none" w="med" len="med"/>
          </a:ln>
          <a:effectLst/>
        </p:spPr>
        <p:txBody>
          <a:bodyPr vert="vert" wrap="square" lIns="36000" tIns="0" rIns="36000" bIns="0" numCol="1" rtlCol="0" anchor="ctr" anchorCtr="0" compatLnSpc="1">
            <a:prstTxWarp prst="textNoShape">
              <a:avLst/>
            </a:prstTxWarp>
          </a:bodyPr>
          <a:lstStyle/>
          <a:p>
            <a:pPr algn="ctr" eaLnBrk="0" fontAlgn="base" hangingPunct="0">
              <a:spcBef>
                <a:spcPct val="0"/>
              </a:spcBef>
              <a:spcAft>
                <a:spcPct val="0"/>
              </a:spcAft>
            </a:pPr>
            <a:r>
              <a:rPr lang="en-PH" sz="1100">
                <a:latin typeface="+mj-lt"/>
                <a:cs typeface="Arial" pitchFamily="34" charset="0"/>
              </a:rPr>
              <a:t>Netscience</a:t>
            </a:r>
            <a:endParaRPr kumimoji="0" lang="en-PH" sz="1100" i="0" u="none" strike="noStrike" cap="none" normalizeH="0" baseline="0">
              <a:ln>
                <a:noFill/>
              </a:ln>
              <a:solidFill>
                <a:schemeClr val="bg1"/>
              </a:solidFill>
              <a:effectLst>
                <a:outerShdw blurRad="38100" dist="38100" dir="2700000" algn="tl">
                  <a:srgbClr val="000000">
                    <a:alpha val="43137"/>
                  </a:srgbClr>
                </a:outerShdw>
              </a:effectLst>
              <a:latin typeface="+mj-lt"/>
              <a:ea typeface="ＭＳ Ｐゴシック" charset="-128"/>
              <a:cs typeface="ＭＳ Ｐゴシック" charset="-128"/>
            </a:endParaRPr>
          </a:p>
        </p:txBody>
      </p:sp>
      <p:sp>
        <p:nvSpPr>
          <p:cNvPr id="183" name="22 Rectángulo"/>
          <p:cNvSpPr/>
          <p:nvPr/>
        </p:nvSpPr>
        <p:spPr bwMode="auto">
          <a:xfrm rot="16200000">
            <a:off x="5540207" y="4258735"/>
            <a:ext cx="413776" cy="710233"/>
          </a:xfrm>
          <a:prstGeom prst="rect">
            <a:avLst/>
          </a:prstGeom>
          <a:solidFill>
            <a:schemeClr val="accent1"/>
          </a:solidFill>
          <a:ln w="9525" cap="flat" cmpd="sng" algn="ctr">
            <a:noFill/>
            <a:prstDash val="solid"/>
            <a:round/>
            <a:headEnd type="none" w="med" len="med"/>
            <a:tailEnd type="none" w="med" len="med"/>
          </a:ln>
          <a:effectLst/>
        </p:spPr>
        <p:txBody>
          <a:bodyPr vert="vert" wrap="square" lIns="91440" tIns="45720" rIns="91440" bIns="45720" numCol="1" rtlCol="0" anchor="ctr" anchorCtr="0" compatLnSpc="1">
            <a:prstTxWarp prst="textNoShape">
              <a:avLst/>
            </a:prstTxWarp>
          </a:bodyPr>
          <a:lstStyle/>
          <a:p>
            <a:pPr algn="ctr"/>
            <a:r>
              <a:rPr lang="en-PH" sz="1100">
                <a:latin typeface="+mj-lt"/>
                <a:cs typeface="Arial" pitchFamily="34" charset="0"/>
              </a:rPr>
              <a:t>Email</a:t>
            </a:r>
            <a:endParaRPr lang="en-PH" sz="1100" baseline="30000">
              <a:solidFill>
                <a:schemeClr val="bg1"/>
              </a:solidFill>
              <a:effectLst>
                <a:outerShdw blurRad="38100" dist="38100" dir="2700000" algn="tl">
                  <a:srgbClr val="000000">
                    <a:alpha val="43137"/>
                  </a:srgbClr>
                </a:outerShdw>
              </a:effectLst>
              <a:latin typeface="+mj-lt"/>
            </a:endParaRPr>
          </a:p>
        </p:txBody>
      </p:sp>
      <p:sp>
        <p:nvSpPr>
          <p:cNvPr id="184" name="27 Rectángulo"/>
          <p:cNvSpPr/>
          <p:nvPr/>
        </p:nvSpPr>
        <p:spPr bwMode="auto">
          <a:xfrm rot="16200000">
            <a:off x="5540207" y="2808556"/>
            <a:ext cx="413776" cy="710233"/>
          </a:xfrm>
          <a:prstGeom prst="rect">
            <a:avLst/>
          </a:prstGeom>
          <a:solidFill>
            <a:schemeClr val="accent1"/>
          </a:solidFill>
          <a:ln w="9525" cap="flat" cmpd="sng" algn="ctr">
            <a:noFill/>
            <a:prstDash val="solid"/>
            <a:round/>
            <a:headEnd type="none" w="med" len="med"/>
            <a:tailEnd type="none" w="med" len="med"/>
          </a:ln>
          <a:effectLst/>
        </p:spPr>
        <p:txBody>
          <a:bodyPr vert="vert"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PH" sz="1100">
                <a:latin typeface="+mj-lt"/>
              </a:rPr>
              <a:t>Blogs</a:t>
            </a:r>
            <a:endParaRPr kumimoji="0" lang="en-PH" sz="1100" i="0" u="none" strike="noStrike" cap="none" normalizeH="0" baseline="0">
              <a:ln>
                <a:noFill/>
              </a:ln>
              <a:solidFill>
                <a:schemeClr val="bg1"/>
              </a:solidFill>
              <a:effectLst>
                <a:outerShdw blurRad="38100" dist="38100" dir="2700000" algn="tl">
                  <a:srgbClr val="000000">
                    <a:alpha val="43137"/>
                  </a:srgbClr>
                </a:outerShdw>
              </a:effectLst>
              <a:latin typeface="+mj-lt"/>
              <a:ea typeface="ＭＳ Ｐゴシック" charset="-128"/>
              <a:cs typeface="ＭＳ Ｐゴシック" charset="-128"/>
            </a:endParaRPr>
          </a:p>
        </p:txBody>
      </p:sp>
      <p:grpSp>
        <p:nvGrpSpPr>
          <p:cNvPr id="14" name="Group 13"/>
          <p:cNvGrpSpPr/>
          <p:nvPr/>
        </p:nvGrpSpPr>
        <p:grpSpPr>
          <a:xfrm>
            <a:off x="323528" y="2957509"/>
            <a:ext cx="4104456" cy="1646927"/>
            <a:chOff x="323528" y="2399240"/>
            <a:chExt cx="4104456" cy="1646927"/>
          </a:xfrm>
        </p:grpSpPr>
        <p:sp>
          <p:nvSpPr>
            <p:cNvPr id="44" name="43 Forma en L"/>
            <p:cNvSpPr/>
            <p:nvPr/>
          </p:nvSpPr>
          <p:spPr>
            <a:xfrm rot="5400000">
              <a:off x="300487" y="3502668"/>
              <a:ext cx="566540" cy="520458"/>
            </a:xfrm>
            <a:prstGeom prst="corner">
              <a:avLst>
                <a:gd name="adj1" fmla="val 21956"/>
                <a:gd name="adj2" fmla="val 20779"/>
              </a:avLst>
            </a:prstGeom>
            <a:solidFill>
              <a:schemeClr val="accent1">
                <a:lumMod val="20000"/>
                <a:lumOff val="80000"/>
              </a:schemeClr>
            </a:solidFill>
            <a:ln>
              <a:solidFill>
                <a:schemeClr val="accent1">
                  <a:lumMod val="20000"/>
                  <a:lumOff val="8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PH"/>
            </a:p>
          </p:txBody>
        </p:sp>
        <p:sp>
          <p:nvSpPr>
            <p:cNvPr id="40" name="39 Forma en L"/>
            <p:cNvSpPr/>
            <p:nvPr/>
          </p:nvSpPr>
          <p:spPr>
            <a:xfrm rot="5400000">
              <a:off x="300487" y="2880613"/>
              <a:ext cx="566540" cy="520458"/>
            </a:xfrm>
            <a:prstGeom prst="corner">
              <a:avLst>
                <a:gd name="adj1" fmla="val 21956"/>
                <a:gd name="adj2" fmla="val 20779"/>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sz="1200" b="0">
                <a:solidFill>
                  <a:schemeClr val="tx1"/>
                </a:solidFill>
                <a:latin typeface="Arial" charset="0"/>
                <a:ea typeface="ＭＳ Ｐゴシック" charset="-128"/>
                <a:cs typeface="ＭＳ Ｐゴシック" charset="-128"/>
              </a:endParaRPr>
            </a:p>
          </p:txBody>
        </p:sp>
        <p:sp>
          <p:nvSpPr>
            <p:cNvPr id="43" name="42 Rectángulo"/>
            <p:cNvSpPr/>
            <p:nvPr/>
          </p:nvSpPr>
          <p:spPr>
            <a:xfrm rot="16200000">
              <a:off x="504328" y="2786320"/>
              <a:ext cx="463317" cy="590713"/>
            </a:xfrm>
            <a:prstGeom prst="rect">
              <a:avLst/>
            </a:prstGeom>
          </p:spPr>
          <p:txBody>
            <a:bodyPr vert="vert" wrap="square" lIns="36000" rIns="36000" anchor="ctr">
              <a:noAutofit/>
            </a:bodyPr>
            <a:lstStyle/>
            <a:p>
              <a:r>
                <a:rPr lang="en-PH" sz="1000" b="1"/>
                <a:t>Degree</a:t>
              </a:r>
            </a:p>
          </p:txBody>
        </p:sp>
        <p:sp>
          <p:nvSpPr>
            <p:cNvPr id="52" name="42 Rectángulo"/>
            <p:cNvSpPr/>
            <p:nvPr/>
          </p:nvSpPr>
          <p:spPr>
            <a:xfrm rot="16200000">
              <a:off x="410966" y="3482636"/>
              <a:ext cx="521033" cy="461705"/>
            </a:xfrm>
            <a:prstGeom prst="rect">
              <a:avLst/>
            </a:prstGeom>
          </p:spPr>
          <p:txBody>
            <a:bodyPr vert="vert" wrap="square" lIns="36000" rIns="36000" anchor="ctr">
              <a:noAutofit/>
            </a:bodyPr>
            <a:lstStyle/>
            <a:p>
              <a:r>
                <a:rPr lang="en-PH" sz="1000" b="1"/>
                <a:t>Local</a:t>
              </a:r>
            </a:p>
          </p:txBody>
        </p:sp>
        <p:sp>
          <p:nvSpPr>
            <p:cNvPr id="6" name="5 Rectángulo"/>
            <p:cNvSpPr/>
            <p:nvPr/>
          </p:nvSpPr>
          <p:spPr bwMode="auto">
            <a:xfrm>
              <a:off x="1840044" y="2399240"/>
              <a:ext cx="787740" cy="50012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r>
                <a:rPr lang="en-PH" sz="1050">
                  <a:solidFill>
                    <a:schemeClr val="accent3"/>
                  </a:solidFill>
                  <a:latin typeface="+mj-lt"/>
                  <a:cs typeface="Arial" pitchFamily="34" charset="0"/>
                </a:rPr>
                <a:t>Router topology</a:t>
              </a:r>
              <a:endParaRPr lang="en-PH" sz="1050">
                <a:solidFill>
                  <a:schemeClr val="accent3"/>
                </a:solidFill>
                <a:latin typeface="+mj-lt"/>
              </a:endParaRPr>
            </a:p>
          </p:txBody>
        </p:sp>
        <p:sp>
          <p:nvSpPr>
            <p:cNvPr id="70" name="69 Rectángulo"/>
            <p:cNvSpPr/>
            <p:nvPr/>
          </p:nvSpPr>
          <p:spPr bwMode="auto">
            <a:xfrm>
              <a:off x="2716327" y="2399240"/>
              <a:ext cx="787740" cy="500124"/>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eaLnBrk="0" fontAlgn="base" hangingPunct="0">
                <a:spcBef>
                  <a:spcPct val="0"/>
                </a:spcBef>
                <a:spcAft>
                  <a:spcPct val="0"/>
                </a:spcAft>
              </a:pPr>
              <a:r>
                <a:rPr lang="en-PH" sz="1050">
                  <a:solidFill>
                    <a:schemeClr val="accent3"/>
                  </a:solidFill>
                  <a:latin typeface="+mj-lt"/>
                  <a:cs typeface="Arial" pitchFamily="34" charset="0"/>
                </a:rPr>
                <a:t>Netscience</a:t>
              </a:r>
              <a:endParaRPr kumimoji="0" lang="en-PH" sz="1050" i="0" u="none" strike="noStrike" cap="none" normalizeH="0" baseline="0">
                <a:ln>
                  <a:noFill/>
                </a:ln>
                <a:solidFill>
                  <a:schemeClr val="accent3"/>
                </a:solidFill>
                <a:effectLst>
                  <a:outerShdw blurRad="38100" dist="38100" dir="2700000" algn="tl">
                    <a:srgbClr val="000000">
                      <a:alpha val="43137"/>
                    </a:srgbClr>
                  </a:outerShdw>
                </a:effectLst>
                <a:latin typeface="+mj-lt"/>
                <a:ea typeface="ＭＳ Ｐゴシック" charset="-128"/>
                <a:cs typeface="ＭＳ Ｐゴシック" charset="-128"/>
              </a:endParaRPr>
            </a:p>
          </p:txBody>
        </p:sp>
        <p:sp>
          <p:nvSpPr>
            <p:cNvPr id="23" name="22 Rectángulo"/>
            <p:cNvSpPr/>
            <p:nvPr/>
          </p:nvSpPr>
          <p:spPr bwMode="auto">
            <a:xfrm>
              <a:off x="1010445" y="2399240"/>
              <a:ext cx="753242" cy="50012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PH" sz="1050">
                  <a:solidFill>
                    <a:schemeClr val="accent3"/>
                  </a:solidFill>
                  <a:latin typeface="+mj-lt"/>
                  <a:cs typeface="Arial" pitchFamily="34" charset="0"/>
                </a:rPr>
                <a:t>Email</a:t>
              </a:r>
              <a:endParaRPr lang="en-PH" sz="1050" baseline="30000">
                <a:solidFill>
                  <a:schemeClr val="accent3"/>
                </a:solidFill>
                <a:effectLst>
                  <a:outerShdw blurRad="38100" dist="38100" dir="2700000" algn="tl">
                    <a:srgbClr val="000000">
                      <a:alpha val="43137"/>
                    </a:srgbClr>
                  </a:outerShdw>
                </a:effectLst>
                <a:latin typeface="+mj-lt"/>
              </a:endParaRPr>
            </a:p>
          </p:txBody>
        </p:sp>
        <p:sp>
          <p:nvSpPr>
            <p:cNvPr id="28" name="27 Rectángulo"/>
            <p:cNvSpPr/>
            <p:nvPr/>
          </p:nvSpPr>
          <p:spPr bwMode="auto">
            <a:xfrm>
              <a:off x="3563887" y="2399240"/>
              <a:ext cx="787740" cy="500124"/>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PH" sz="1050">
                  <a:solidFill>
                    <a:schemeClr val="accent3"/>
                  </a:solidFill>
                  <a:latin typeface="+mj-lt"/>
                </a:rPr>
                <a:t>Blogs</a:t>
              </a:r>
              <a:endParaRPr kumimoji="0" lang="en-PH" sz="1050" i="0" u="none" strike="noStrike" cap="none" normalizeH="0" baseline="0">
                <a:ln>
                  <a:noFill/>
                </a:ln>
                <a:solidFill>
                  <a:schemeClr val="accent3"/>
                </a:solidFill>
                <a:effectLst>
                  <a:outerShdw blurRad="38100" dist="38100" dir="2700000" algn="tl">
                    <a:srgbClr val="000000">
                      <a:alpha val="43137"/>
                    </a:srgbClr>
                  </a:outerShdw>
                </a:effectLst>
                <a:latin typeface="+mj-lt"/>
                <a:ea typeface="ＭＳ Ｐゴシック" charset="-128"/>
                <a:cs typeface="ＭＳ Ｐゴシック" charset="-128"/>
              </a:endParaRPr>
            </a:p>
          </p:txBody>
        </p:sp>
        <p:sp>
          <p:nvSpPr>
            <p:cNvPr id="45" name="44 Rectángulo redondeado"/>
            <p:cNvSpPr/>
            <p:nvPr/>
          </p:nvSpPr>
          <p:spPr bwMode="auto">
            <a:xfrm>
              <a:off x="1010445" y="2967335"/>
              <a:ext cx="3313248" cy="1076651"/>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H"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65" name="Line 21"/>
            <p:cNvSpPr>
              <a:spLocks noChangeShapeType="1"/>
            </p:cNvSpPr>
            <p:nvPr/>
          </p:nvSpPr>
          <p:spPr bwMode="auto">
            <a:xfrm rot="5400000" flipV="1">
              <a:off x="2610287" y="1708721"/>
              <a:ext cx="0" cy="3426812"/>
            </a:xfrm>
            <a:prstGeom prst="line">
              <a:avLst/>
            </a:prstGeom>
            <a:noFill/>
            <a:ln w="12700">
              <a:solidFill>
                <a:srgbClr val="BFC9C9"/>
              </a:solidFill>
              <a:prstDash val="dash"/>
              <a:round/>
              <a:headEnd/>
              <a:tailEnd/>
            </a:ln>
            <a:effectLst/>
          </p:spPr>
          <p:txBody>
            <a:bodyPr vert="vert270"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prstClr val="black"/>
                </a:solidFill>
                <a:effectLst/>
                <a:uLnTx/>
                <a:uFillTx/>
                <a:latin typeface="Arial"/>
                <a:ea typeface="+mn-ea"/>
              </a:endParaRPr>
            </a:p>
          </p:txBody>
        </p:sp>
        <p:sp>
          <p:nvSpPr>
            <p:cNvPr id="185" name="36 Rectángulo"/>
            <p:cNvSpPr/>
            <p:nvPr/>
          </p:nvSpPr>
          <p:spPr>
            <a:xfrm rot="5400000">
              <a:off x="3711530" y="3308899"/>
              <a:ext cx="553998" cy="878911"/>
            </a:xfrm>
            <a:prstGeom prst="rect">
              <a:avLst/>
            </a:prstGeom>
          </p:spPr>
          <p:txBody>
            <a:bodyPr vert="vert270" wrap="square">
              <a:spAutoFit/>
            </a:bodyPr>
            <a:lstStyle/>
            <a:p>
              <a:pPr algn="ctr" fontAlgn="b"/>
              <a:r>
                <a:rPr lang="en-PH" sz="2400">
                  <a:solidFill>
                    <a:srgbClr val="00B050"/>
                  </a:solidFill>
                  <a:latin typeface="Verdana" pitchFamily="34" charset="0"/>
                  <a:ea typeface="Verdana" pitchFamily="34" charset="0"/>
                  <a:cs typeface="Verdana" pitchFamily="34" charset="0"/>
                  <a:sym typeface="Wingdings"/>
                </a:rPr>
                <a:t></a:t>
              </a:r>
              <a:endParaRPr lang="en-PH" sz="2400" b="0">
                <a:solidFill>
                  <a:srgbClr val="000000"/>
                </a:solidFill>
                <a:latin typeface="Calibri"/>
              </a:endParaRPr>
            </a:p>
          </p:txBody>
        </p:sp>
        <p:sp>
          <p:nvSpPr>
            <p:cNvPr id="186" name="36 Rectángulo"/>
            <p:cNvSpPr/>
            <p:nvPr/>
          </p:nvSpPr>
          <p:spPr>
            <a:xfrm rot="5400000">
              <a:off x="2823431" y="3308899"/>
              <a:ext cx="553998" cy="878911"/>
            </a:xfrm>
            <a:prstGeom prst="rect">
              <a:avLst/>
            </a:prstGeom>
          </p:spPr>
          <p:txBody>
            <a:bodyPr vert="vert270" wrap="square">
              <a:spAutoFit/>
            </a:bodyPr>
            <a:lstStyle/>
            <a:p>
              <a:pPr algn="ctr" fontAlgn="b"/>
              <a:r>
                <a:rPr lang="en-PH" sz="2400">
                  <a:solidFill>
                    <a:srgbClr val="00B050"/>
                  </a:solidFill>
                  <a:latin typeface="Verdana" pitchFamily="34" charset="0"/>
                  <a:ea typeface="Verdana" pitchFamily="34" charset="0"/>
                  <a:cs typeface="Verdana" pitchFamily="34" charset="0"/>
                  <a:sym typeface="Wingdings"/>
                </a:rPr>
                <a:t></a:t>
              </a:r>
              <a:endParaRPr lang="en-PH" sz="2400" b="0">
                <a:solidFill>
                  <a:srgbClr val="000000"/>
                </a:solidFill>
                <a:latin typeface="Calibri"/>
              </a:endParaRPr>
            </a:p>
          </p:txBody>
        </p:sp>
        <p:sp>
          <p:nvSpPr>
            <p:cNvPr id="187" name="36 Rectángulo"/>
            <p:cNvSpPr/>
            <p:nvPr/>
          </p:nvSpPr>
          <p:spPr>
            <a:xfrm rot="5400000">
              <a:off x="1935332" y="3308899"/>
              <a:ext cx="553998" cy="878911"/>
            </a:xfrm>
            <a:prstGeom prst="rect">
              <a:avLst/>
            </a:prstGeom>
          </p:spPr>
          <p:txBody>
            <a:bodyPr vert="vert270" wrap="square">
              <a:spAutoFit/>
            </a:bodyPr>
            <a:lstStyle/>
            <a:p>
              <a:pPr algn="ctr" fontAlgn="b"/>
              <a:r>
                <a:rPr lang="en-PH" sz="2400">
                  <a:solidFill>
                    <a:srgbClr val="00B050"/>
                  </a:solidFill>
                  <a:latin typeface="Verdana" pitchFamily="34" charset="0"/>
                  <a:ea typeface="Verdana" pitchFamily="34" charset="0"/>
                  <a:cs typeface="Verdana" pitchFamily="34" charset="0"/>
                  <a:sym typeface="Wingdings"/>
                </a:rPr>
                <a:t></a:t>
              </a:r>
              <a:endParaRPr lang="en-PH" sz="2400" b="0">
                <a:solidFill>
                  <a:srgbClr val="000000"/>
                </a:solidFill>
                <a:latin typeface="Calibri"/>
              </a:endParaRPr>
            </a:p>
          </p:txBody>
        </p:sp>
        <p:sp>
          <p:nvSpPr>
            <p:cNvPr id="188" name="36 Rectángulo"/>
            <p:cNvSpPr/>
            <p:nvPr/>
          </p:nvSpPr>
          <p:spPr>
            <a:xfrm rot="5400000">
              <a:off x="1047233" y="3308899"/>
              <a:ext cx="553998" cy="878911"/>
            </a:xfrm>
            <a:prstGeom prst="rect">
              <a:avLst/>
            </a:prstGeom>
          </p:spPr>
          <p:txBody>
            <a:bodyPr vert="vert270" wrap="square">
              <a:spAutoFit/>
            </a:bodyPr>
            <a:lstStyle/>
            <a:p>
              <a:pPr algn="ctr" fontAlgn="b"/>
              <a:r>
                <a:rPr lang="en-PH" sz="2400">
                  <a:solidFill>
                    <a:srgbClr val="00B050"/>
                  </a:solidFill>
                  <a:latin typeface="Verdana" pitchFamily="34" charset="0"/>
                  <a:ea typeface="Verdana" pitchFamily="34" charset="0"/>
                  <a:cs typeface="Verdana" pitchFamily="34" charset="0"/>
                  <a:sym typeface="Wingdings"/>
                </a:rPr>
                <a:t></a:t>
              </a:r>
              <a:endParaRPr lang="en-PH" sz="2400" b="0">
                <a:solidFill>
                  <a:srgbClr val="000000"/>
                </a:solidFill>
                <a:latin typeface="Calibri"/>
              </a:endParaRPr>
            </a:p>
          </p:txBody>
        </p:sp>
      </p:grpSp>
      <p:grpSp>
        <p:nvGrpSpPr>
          <p:cNvPr id="16" name="Group 15"/>
          <p:cNvGrpSpPr/>
          <p:nvPr/>
        </p:nvGrpSpPr>
        <p:grpSpPr>
          <a:xfrm>
            <a:off x="6122593" y="3135983"/>
            <a:ext cx="2460801" cy="1739163"/>
            <a:chOff x="8270783" y="170334"/>
            <a:chExt cx="2863066" cy="1552523"/>
          </a:xfrm>
        </p:grpSpPr>
        <mc:AlternateContent xmlns:mc="http://schemas.openxmlformats.org/markup-compatibility/2006" xmlns:a14="http://schemas.microsoft.com/office/drawing/2010/main">
          <mc:Choice Requires="a14">
            <p:sp>
              <p:nvSpPr>
                <p:cNvPr id="15" name="TextBox 14"/>
                <p:cNvSpPr txBox="1"/>
                <p:nvPr/>
              </p:nvSpPr>
              <p:spPr bwMode="auto">
                <a:xfrm>
                  <a:off x="8270783" y="1052736"/>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0.23</a:t>
                  </a:r>
                  <a:r>
                    <a:rPr lang="en-PH" sz="1400"/>
                    <a:t> </a:t>
                  </a:r>
                </a:p>
              </p:txBody>
            </p:sp>
          </mc:Choice>
          <mc:Fallback xmlns="">
            <p:sp>
              <p:nvSpPr>
                <p:cNvPr id="15" name="TextBox 14"/>
                <p:cNvSpPr txBox="1">
                  <a:spLocks noRot="1" noChangeAspect="1" noMove="1" noResize="1" noEditPoints="1" noAdjustHandles="1" noChangeArrowheads="1" noChangeShapeType="1" noTextEdit="1"/>
                </p:cNvSpPr>
                <p:nvPr/>
              </p:nvSpPr>
              <p:spPr bwMode="auto">
                <a:xfrm>
                  <a:off x="8270783" y="1052736"/>
                  <a:ext cx="873217" cy="274748"/>
                </a:xfrm>
                <a:prstGeom prst="rect">
                  <a:avLst/>
                </a:prstGeom>
                <a:blipFill>
                  <a:blip r:embed="rId11"/>
                  <a:stretch>
                    <a:fillRect b="-8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6" name="TextBox 195"/>
                <p:cNvSpPr txBox="1"/>
                <p:nvPr/>
              </p:nvSpPr>
              <p:spPr bwMode="auto">
                <a:xfrm>
                  <a:off x="8270783" y="170334"/>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0.28</a:t>
                  </a:r>
                  <a:r>
                    <a:rPr lang="en-PH" sz="1400"/>
                    <a:t> </a:t>
                  </a:r>
                </a:p>
              </p:txBody>
            </p:sp>
          </mc:Choice>
          <mc:Fallback xmlns="">
            <p:sp>
              <p:nvSpPr>
                <p:cNvPr id="196" name="TextBox 195"/>
                <p:cNvSpPr txBox="1">
                  <a:spLocks noRot="1" noChangeAspect="1" noMove="1" noResize="1" noEditPoints="1" noAdjustHandles="1" noChangeArrowheads="1" noChangeShapeType="1" noTextEdit="1"/>
                </p:cNvSpPr>
                <p:nvPr/>
              </p:nvSpPr>
              <p:spPr bwMode="auto">
                <a:xfrm>
                  <a:off x="8270783" y="170334"/>
                  <a:ext cx="873217" cy="274748"/>
                </a:xfrm>
                <a:prstGeom prst="rect">
                  <a:avLst/>
                </a:prstGeom>
                <a:blipFill>
                  <a:blip r:embed="rId12"/>
                  <a:stretch>
                    <a:fillRect b="-58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bwMode="auto">
                <a:xfrm>
                  <a:off x="8270783" y="1448108"/>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0.76</a:t>
                  </a:r>
                  <a:r>
                    <a:rPr lang="en-PH" sz="1400"/>
                    <a:t> </a:t>
                  </a:r>
                </a:p>
              </p:txBody>
            </p:sp>
          </mc:Choice>
          <mc:Fallback xmlns="">
            <p:sp>
              <p:nvSpPr>
                <p:cNvPr id="197" name="TextBox 196"/>
                <p:cNvSpPr txBox="1">
                  <a:spLocks noRot="1" noChangeAspect="1" noMove="1" noResize="1" noEditPoints="1" noAdjustHandles="1" noChangeArrowheads="1" noChangeShapeType="1" noTextEdit="1"/>
                </p:cNvSpPr>
                <p:nvPr/>
              </p:nvSpPr>
              <p:spPr bwMode="auto">
                <a:xfrm>
                  <a:off x="8270783" y="1448108"/>
                  <a:ext cx="873217" cy="274748"/>
                </a:xfrm>
                <a:prstGeom prst="rect">
                  <a:avLst/>
                </a:prstGeom>
                <a:blipFill>
                  <a:blip r:embed="rId13"/>
                  <a:stretch>
                    <a:fillRect b="-58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bwMode="auto">
                <a:xfrm>
                  <a:off x="8270783" y="620688"/>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0.45</a:t>
                  </a:r>
                  <a:r>
                    <a:rPr lang="en-PH" sz="1400"/>
                    <a:t> </a:t>
                  </a:r>
                </a:p>
              </p:txBody>
            </p:sp>
          </mc:Choice>
          <mc:Fallback xmlns="">
            <p:sp>
              <p:nvSpPr>
                <p:cNvPr id="198" name="TextBox 197"/>
                <p:cNvSpPr txBox="1">
                  <a:spLocks noRot="1" noChangeAspect="1" noMove="1" noResize="1" noEditPoints="1" noAdjustHandles="1" noChangeArrowheads="1" noChangeShapeType="1" noTextEdit="1"/>
                </p:cNvSpPr>
                <p:nvPr/>
              </p:nvSpPr>
              <p:spPr bwMode="auto">
                <a:xfrm>
                  <a:off x="8270783" y="620688"/>
                  <a:ext cx="873217" cy="274748"/>
                </a:xfrm>
                <a:prstGeom prst="rect">
                  <a:avLst/>
                </a:prstGeom>
                <a:blipFill>
                  <a:blip r:embed="rId14"/>
                  <a:stretch>
                    <a:fillRect b="-58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bwMode="auto">
                <a:xfrm>
                  <a:off x="9252521" y="1052736"/>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0.23</a:t>
                  </a:r>
                  <a:r>
                    <a:rPr lang="en-PH" sz="1400"/>
                    <a:t> </a:t>
                  </a:r>
                </a:p>
              </p:txBody>
            </p:sp>
          </mc:Choice>
          <mc:Fallback xmlns="">
            <p:sp>
              <p:nvSpPr>
                <p:cNvPr id="199" name="TextBox 198"/>
                <p:cNvSpPr txBox="1">
                  <a:spLocks noRot="1" noChangeAspect="1" noMove="1" noResize="1" noEditPoints="1" noAdjustHandles="1" noChangeArrowheads="1" noChangeShapeType="1" noTextEdit="1"/>
                </p:cNvSpPr>
                <p:nvPr/>
              </p:nvSpPr>
              <p:spPr bwMode="auto">
                <a:xfrm>
                  <a:off x="9252521" y="1052736"/>
                  <a:ext cx="873217" cy="274748"/>
                </a:xfrm>
                <a:prstGeom prst="rect">
                  <a:avLst/>
                </a:prstGeom>
                <a:blipFill>
                  <a:blip r:embed="rId11"/>
                  <a:stretch>
                    <a:fillRect b="-8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bwMode="auto">
                <a:xfrm>
                  <a:off x="9252521" y="170334"/>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0.23</a:t>
                  </a:r>
                  <a:r>
                    <a:rPr lang="en-PH" sz="1400"/>
                    <a:t> </a:t>
                  </a:r>
                </a:p>
              </p:txBody>
            </p:sp>
          </mc:Choice>
          <mc:Fallback xmlns="">
            <p:sp>
              <p:nvSpPr>
                <p:cNvPr id="200" name="TextBox 199"/>
                <p:cNvSpPr txBox="1">
                  <a:spLocks noRot="1" noChangeAspect="1" noMove="1" noResize="1" noEditPoints="1" noAdjustHandles="1" noChangeArrowheads="1" noChangeShapeType="1" noTextEdit="1"/>
                </p:cNvSpPr>
                <p:nvPr/>
              </p:nvSpPr>
              <p:spPr bwMode="auto">
                <a:xfrm>
                  <a:off x="9252521" y="170334"/>
                  <a:ext cx="873217" cy="274748"/>
                </a:xfrm>
                <a:prstGeom prst="rect">
                  <a:avLst/>
                </a:prstGeom>
                <a:blipFill>
                  <a:blip r:embed="rId15"/>
                  <a:stretch>
                    <a:fillRect b="-58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bwMode="auto">
                <a:xfrm>
                  <a:off x="9252521" y="1448109"/>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0.53</a:t>
                  </a:r>
                  <a:r>
                    <a:rPr lang="en-PH" sz="1400"/>
                    <a:t> </a:t>
                  </a:r>
                </a:p>
              </p:txBody>
            </p:sp>
          </mc:Choice>
          <mc:Fallback xmlns="">
            <p:sp>
              <p:nvSpPr>
                <p:cNvPr id="201" name="TextBox 200"/>
                <p:cNvSpPr txBox="1">
                  <a:spLocks noRot="1" noChangeAspect="1" noMove="1" noResize="1" noEditPoints="1" noAdjustHandles="1" noChangeArrowheads="1" noChangeShapeType="1" noTextEdit="1"/>
                </p:cNvSpPr>
                <p:nvPr/>
              </p:nvSpPr>
              <p:spPr bwMode="auto">
                <a:xfrm>
                  <a:off x="9252521" y="1448109"/>
                  <a:ext cx="873217" cy="274748"/>
                </a:xfrm>
                <a:prstGeom prst="rect">
                  <a:avLst/>
                </a:prstGeom>
                <a:blipFill>
                  <a:blip r:embed="rId16"/>
                  <a:stretch>
                    <a:fillRect b="-58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bwMode="auto">
                <a:xfrm>
                  <a:off x="9252521" y="620688"/>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0.26</a:t>
                  </a:r>
                  <a:r>
                    <a:rPr lang="en-PH" sz="1400"/>
                    <a:t> </a:t>
                  </a:r>
                </a:p>
              </p:txBody>
            </p:sp>
          </mc:Choice>
          <mc:Fallback xmlns="">
            <p:sp>
              <p:nvSpPr>
                <p:cNvPr id="202" name="TextBox 201"/>
                <p:cNvSpPr txBox="1">
                  <a:spLocks noRot="1" noChangeAspect="1" noMove="1" noResize="1" noEditPoints="1" noAdjustHandles="1" noChangeArrowheads="1" noChangeShapeType="1" noTextEdit="1"/>
                </p:cNvSpPr>
                <p:nvPr/>
              </p:nvSpPr>
              <p:spPr bwMode="auto">
                <a:xfrm>
                  <a:off x="9252521" y="620688"/>
                  <a:ext cx="873217" cy="274748"/>
                </a:xfrm>
                <a:prstGeom prst="rect">
                  <a:avLst/>
                </a:prstGeom>
                <a:blipFill>
                  <a:blip r:embed="rId17"/>
                  <a:stretch>
                    <a:fillRect b="-58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3" name="TextBox 202"/>
                <p:cNvSpPr txBox="1"/>
                <p:nvPr/>
              </p:nvSpPr>
              <p:spPr bwMode="auto">
                <a:xfrm>
                  <a:off x="10260632" y="1052736"/>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0.72</a:t>
                  </a:r>
                  <a:r>
                    <a:rPr lang="en-PH" sz="1400"/>
                    <a:t> </a:t>
                  </a:r>
                </a:p>
              </p:txBody>
            </p:sp>
          </mc:Choice>
          <mc:Fallback xmlns="">
            <p:sp>
              <p:nvSpPr>
                <p:cNvPr id="203" name="TextBox 202"/>
                <p:cNvSpPr txBox="1">
                  <a:spLocks noRot="1" noChangeAspect="1" noMove="1" noResize="1" noEditPoints="1" noAdjustHandles="1" noChangeArrowheads="1" noChangeShapeType="1" noTextEdit="1"/>
                </p:cNvSpPr>
                <p:nvPr/>
              </p:nvSpPr>
              <p:spPr bwMode="auto">
                <a:xfrm>
                  <a:off x="10260632" y="1052736"/>
                  <a:ext cx="873217" cy="274748"/>
                </a:xfrm>
                <a:prstGeom prst="rect">
                  <a:avLst/>
                </a:prstGeom>
                <a:blipFill>
                  <a:blip r:embed="rId18"/>
                  <a:stretch>
                    <a:fillRect b="-8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4" name="TextBox 203"/>
                <p:cNvSpPr txBox="1"/>
                <p:nvPr/>
              </p:nvSpPr>
              <p:spPr bwMode="auto">
                <a:xfrm>
                  <a:off x="10260632" y="170334"/>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0.61</a:t>
                  </a:r>
                  <a:r>
                    <a:rPr lang="en-PH" sz="1400"/>
                    <a:t> </a:t>
                  </a:r>
                </a:p>
              </p:txBody>
            </p:sp>
          </mc:Choice>
          <mc:Fallback xmlns="">
            <p:sp>
              <p:nvSpPr>
                <p:cNvPr id="204" name="TextBox 203"/>
                <p:cNvSpPr txBox="1">
                  <a:spLocks noRot="1" noChangeAspect="1" noMove="1" noResize="1" noEditPoints="1" noAdjustHandles="1" noChangeArrowheads="1" noChangeShapeType="1" noTextEdit="1"/>
                </p:cNvSpPr>
                <p:nvPr/>
              </p:nvSpPr>
              <p:spPr bwMode="auto">
                <a:xfrm>
                  <a:off x="10260632" y="170334"/>
                  <a:ext cx="873217" cy="274748"/>
                </a:xfrm>
                <a:prstGeom prst="rect">
                  <a:avLst/>
                </a:prstGeom>
                <a:blipFill>
                  <a:blip r:embed="rId19"/>
                  <a:stretch>
                    <a:fillRect b="-58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 name="TextBox 204"/>
                <p:cNvSpPr txBox="1"/>
                <p:nvPr/>
              </p:nvSpPr>
              <p:spPr bwMode="auto">
                <a:xfrm>
                  <a:off x="10260632" y="1448109"/>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0.86</a:t>
                  </a:r>
                  <a:r>
                    <a:rPr lang="en-PH" sz="1400"/>
                    <a:t> </a:t>
                  </a:r>
                </a:p>
              </p:txBody>
            </p:sp>
          </mc:Choice>
          <mc:Fallback xmlns="">
            <p:sp>
              <p:nvSpPr>
                <p:cNvPr id="205" name="TextBox 204"/>
                <p:cNvSpPr txBox="1">
                  <a:spLocks noRot="1" noChangeAspect="1" noMove="1" noResize="1" noEditPoints="1" noAdjustHandles="1" noChangeArrowheads="1" noChangeShapeType="1" noTextEdit="1"/>
                </p:cNvSpPr>
                <p:nvPr/>
              </p:nvSpPr>
              <p:spPr bwMode="auto">
                <a:xfrm>
                  <a:off x="10260632" y="1448109"/>
                  <a:ext cx="873217" cy="274748"/>
                </a:xfrm>
                <a:prstGeom prst="rect">
                  <a:avLst/>
                </a:prstGeom>
                <a:blipFill>
                  <a:blip r:embed="rId20"/>
                  <a:stretch>
                    <a:fillRect b="-58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6" name="TextBox 205"/>
                <p:cNvSpPr txBox="1"/>
                <p:nvPr/>
              </p:nvSpPr>
              <p:spPr bwMode="auto">
                <a:xfrm>
                  <a:off x="10260632" y="620688"/>
                  <a:ext cx="873217" cy="27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14:m>
                    <m:oMath xmlns:m="http://schemas.openxmlformats.org/officeDocument/2006/math">
                      <m:r>
                        <a:rPr lang="en-PH" sz="1400" i="1" smtClean="0">
                          <a:latin typeface="Cambria Math"/>
                          <a:ea typeface="Cambria Math"/>
                        </a:rPr>
                        <m:t>𝜏</m:t>
                      </m:r>
                    </m:oMath>
                  </a14:m>
                  <a:r>
                    <a:rPr lang="en-PH" sz="1400"/>
                    <a:t> </a:t>
                  </a:r>
                  <a:r>
                    <a:rPr lang="en-PH" sz="1050"/>
                    <a:t>= 0.47</a:t>
                  </a:r>
                  <a:r>
                    <a:rPr lang="en-PH" sz="1400"/>
                    <a:t> </a:t>
                  </a:r>
                </a:p>
              </p:txBody>
            </p:sp>
          </mc:Choice>
          <mc:Fallback xmlns="">
            <p:sp>
              <p:nvSpPr>
                <p:cNvPr id="206" name="TextBox 205"/>
                <p:cNvSpPr txBox="1">
                  <a:spLocks noRot="1" noChangeAspect="1" noMove="1" noResize="1" noEditPoints="1" noAdjustHandles="1" noChangeArrowheads="1" noChangeShapeType="1" noTextEdit="1"/>
                </p:cNvSpPr>
                <p:nvPr/>
              </p:nvSpPr>
              <p:spPr bwMode="auto">
                <a:xfrm>
                  <a:off x="10260632" y="620688"/>
                  <a:ext cx="873217" cy="274748"/>
                </a:xfrm>
                <a:prstGeom prst="rect">
                  <a:avLst/>
                </a:prstGeom>
                <a:blipFill>
                  <a:blip r:embed="rId21"/>
                  <a:stretch>
                    <a:fillRect b="-58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GB">
                      <a:noFill/>
                    </a:rPr>
                    <a:t> </a:t>
                  </a:r>
                </a:p>
              </p:txBody>
            </p:sp>
          </mc:Fallback>
        </mc:AlternateContent>
      </p:grpSp>
      <p:grpSp>
        <p:nvGrpSpPr>
          <p:cNvPr id="207" name="Group 156"/>
          <p:cNvGrpSpPr/>
          <p:nvPr/>
        </p:nvGrpSpPr>
        <p:grpSpPr>
          <a:xfrm>
            <a:off x="7114945" y="3002877"/>
            <a:ext cx="180000" cy="180001"/>
            <a:chOff x="10439039" y="2684452"/>
            <a:chExt cx="167512" cy="167513"/>
          </a:xfrm>
        </p:grpSpPr>
        <p:sp>
          <p:nvSpPr>
            <p:cNvPr id="208"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209"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215" name="Group 156"/>
          <p:cNvGrpSpPr/>
          <p:nvPr/>
        </p:nvGrpSpPr>
        <p:grpSpPr>
          <a:xfrm>
            <a:off x="7114945" y="3473718"/>
            <a:ext cx="180000" cy="180001"/>
            <a:chOff x="10439039" y="2684452"/>
            <a:chExt cx="167512" cy="167513"/>
          </a:xfrm>
        </p:grpSpPr>
        <p:sp>
          <p:nvSpPr>
            <p:cNvPr id="216"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217"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218" name="Group 156"/>
          <p:cNvGrpSpPr/>
          <p:nvPr/>
        </p:nvGrpSpPr>
        <p:grpSpPr>
          <a:xfrm>
            <a:off x="6327511" y="3957131"/>
            <a:ext cx="180000" cy="180001"/>
            <a:chOff x="10439039" y="2684452"/>
            <a:chExt cx="167512" cy="167513"/>
          </a:xfrm>
        </p:grpSpPr>
        <p:sp>
          <p:nvSpPr>
            <p:cNvPr id="219"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220"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229" name="Group 156"/>
          <p:cNvGrpSpPr/>
          <p:nvPr/>
        </p:nvGrpSpPr>
        <p:grpSpPr>
          <a:xfrm>
            <a:off x="6327511" y="3473718"/>
            <a:ext cx="180000" cy="180001"/>
            <a:chOff x="10439039" y="2684452"/>
            <a:chExt cx="167512" cy="167513"/>
          </a:xfrm>
        </p:grpSpPr>
        <p:sp>
          <p:nvSpPr>
            <p:cNvPr id="230" name="HarveyCirlce"/>
            <p:cNvSpPr>
              <a:spLocks noChangeAspect="1"/>
            </p:cNvSpPr>
            <p:nvPr/>
          </p:nvSpPr>
          <p:spPr bwMode="auto">
            <a:xfrm>
              <a:off x="10439039" y="2684452"/>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231" name="HarveyArc"/>
            <p:cNvSpPr>
              <a:spLocks noChangeAspect="1"/>
            </p:cNvSpPr>
            <p:nvPr/>
          </p:nvSpPr>
          <p:spPr bwMode="auto">
            <a:xfrm>
              <a:off x="10439039" y="2684453"/>
              <a:ext cx="167512" cy="167512"/>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232" name="Group 75"/>
          <p:cNvGrpSpPr>
            <a:grpSpLocks noChangeAspect="1"/>
          </p:cNvGrpSpPr>
          <p:nvPr/>
        </p:nvGrpSpPr>
        <p:grpSpPr>
          <a:xfrm>
            <a:off x="7902379" y="3002877"/>
            <a:ext cx="180000" cy="180000"/>
            <a:chOff x="-91282" y="1309809"/>
            <a:chExt cx="365126" cy="365125"/>
          </a:xfrm>
          <a:solidFill>
            <a:srgbClr val="004065"/>
          </a:solidFill>
        </p:grpSpPr>
        <p:sp>
          <p:nvSpPr>
            <p:cNvPr id="233"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234"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235" name="Group 75"/>
          <p:cNvGrpSpPr>
            <a:grpSpLocks noChangeAspect="1"/>
          </p:cNvGrpSpPr>
          <p:nvPr/>
        </p:nvGrpSpPr>
        <p:grpSpPr>
          <a:xfrm>
            <a:off x="7902379" y="3957131"/>
            <a:ext cx="180000" cy="180000"/>
            <a:chOff x="-91282" y="1309809"/>
            <a:chExt cx="365126" cy="365125"/>
          </a:xfrm>
          <a:solidFill>
            <a:srgbClr val="004065"/>
          </a:solidFill>
        </p:grpSpPr>
        <p:sp>
          <p:nvSpPr>
            <p:cNvPr id="236" name="HarveyCirlce"/>
            <p:cNvSpPr>
              <a:spLocks noChangeAspect="1"/>
            </p:cNvSpPr>
            <p:nvPr/>
          </p:nvSpPr>
          <p:spPr bwMode="auto">
            <a:xfrm>
              <a:off x="-91281" y="1309809"/>
              <a:ext cx="365125" cy="365125"/>
            </a:xfrm>
            <a:prstGeom prst="ellipse">
              <a:avLst/>
            </a:prstGeom>
            <a:grp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237" name="HarveyArc"/>
            <p:cNvSpPr>
              <a:spLocks noChangeAspect="1"/>
            </p:cNvSpPr>
            <p:nvPr/>
          </p:nvSpPr>
          <p:spPr bwMode="auto">
            <a:xfrm>
              <a:off x="-91282" y="1309809"/>
              <a:ext cx="365126" cy="365125"/>
            </a:xfrm>
            <a:prstGeom prst="arc">
              <a:avLst>
                <a:gd name="adj1" fmla="val 16200000"/>
                <a:gd name="adj2" fmla="val 16200000"/>
              </a:avLst>
            </a:prstGeom>
            <a:grp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238" name="Group 96"/>
          <p:cNvGrpSpPr/>
          <p:nvPr/>
        </p:nvGrpSpPr>
        <p:grpSpPr>
          <a:xfrm>
            <a:off x="7114945" y="3957131"/>
            <a:ext cx="180000" cy="180000"/>
            <a:chOff x="10187771" y="1467418"/>
            <a:chExt cx="167512" cy="167512"/>
          </a:xfrm>
        </p:grpSpPr>
        <p:sp>
          <p:nvSpPr>
            <p:cNvPr id="239"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240"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grpSp>
        <p:nvGrpSpPr>
          <p:cNvPr id="241" name="Group 240"/>
          <p:cNvGrpSpPr/>
          <p:nvPr/>
        </p:nvGrpSpPr>
        <p:grpSpPr>
          <a:xfrm rot="10800000">
            <a:off x="7114946" y="4460563"/>
            <a:ext cx="198012" cy="192572"/>
            <a:chOff x="7236296" y="2508601"/>
            <a:chExt cx="396024" cy="385144"/>
          </a:xfrm>
        </p:grpSpPr>
        <p:grpSp>
          <p:nvGrpSpPr>
            <p:cNvPr id="242" name="Group 96"/>
            <p:cNvGrpSpPr/>
            <p:nvPr/>
          </p:nvGrpSpPr>
          <p:grpSpPr>
            <a:xfrm rot="10800000">
              <a:off x="7236296" y="2508601"/>
              <a:ext cx="396024" cy="385144"/>
              <a:chOff x="10187771" y="1467418"/>
              <a:chExt cx="167512" cy="167512"/>
            </a:xfrm>
          </p:grpSpPr>
          <p:sp>
            <p:nvSpPr>
              <p:cNvPr id="244" name="HarveyCirlce"/>
              <p:cNvSpPr>
                <a:spLocks noChangeAspect="1"/>
              </p:cNvSpPr>
              <p:nvPr/>
            </p:nvSpPr>
            <p:spPr bwMode="auto">
              <a:xfrm>
                <a:off x="10187771" y="1467418"/>
                <a:ext cx="167512" cy="167512"/>
              </a:xfrm>
              <a:prstGeom prst="ellipse">
                <a:avLst/>
              </a:prstGeom>
              <a:solidFill>
                <a:srgbClr val="FFFFFF"/>
              </a:solidFill>
              <a:ln w="9525" cap="flat" cmpd="sng" algn="ctr">
                <a:solidFill>
                  <a:srgbClr val="606060"/>
                </a:solidFill>
                <a:prstDash val="solid"/>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sp>
            <p:nvSpPr>
              <p:cNvPr id="245" name="HarveyArc"/>
              <p:cNvSpPr>
                <a:spLocks noChangeAspect="1"/>
              </p:cNvSpPr>
              <p:nvPr/>
            </p:nvSpPr>
            <p:spPr bwMode="auto">
              <a:xfrm>
                <a:off x="10187771" y="1467418"/>
                <a:ext cx="167512" cy="167512"/>
              </a:xfrm>
              <a:prstGeom prst="arc">
                <a:avLst>
                  <a:gd name="adj1" fmla="val 16200000"/>
                  <a:gd name="adj2" fmla="val 540000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sp>
          <p:nvSpPr>
            <p:cNvPr id="243" name="HarveyArc"/>
            <p:cNvSpPr>
              <a:spLocks noChangeAspect="1"/>
            </p:cNvSpPr>
            <p:nvPr/>
          </p:nvSpPr>
          <p:spPr bwMode="auto">
            <a:xfrm>
              <a:off x="7251088" y="2519131"/>
              <a:ext cx="366440" cy="366440"/>
            </a:xfrm>
            <a:prstGeom prst="arc">
              <a:avLst>
                <a:gd name="adj1" fmla="val 16200000"/>
                <a:gd name="adj2" fmla="val 0"/>
              </a:avLst>
            </a:prstGeom>
            <a:solidFill>
              <a:srgbClr val="004065"/>
            </a:solidFill>
            <a:ln w="9525" cap="flat" cmpd="sng" algn="ctr">
              <a:solidFill>
                <a:srgbClr val="606060"/>
              </a:solidFill>
              <a:prstDash val="solid"/>
              <a:tailEnd type="none"/>
            </a:ln>
            <a:effectLst/>
          </p:spPr>
          <p:txBody>
            <a:bodyPr lIns="0" t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a:ln>
                  <a:noFill/>
                </a:ln>
                <a:solidFill>
                  <a:srgbClr val="000000"/>
                </a:solidFill>
                <a:effectLst/>
                <a:uLnTx/>
                <a:uFillTx/>
                <a:latin typeface="Arial"/>
                <a:ea typeface="+mn-ea"/>
              </a:endParaRPr>
            </a:p>
          </p:txBody>
        </p:sp>
      </p:grpSp>
    </p:spTree>
    <p:extLst>
      <p:ext uri="{BB962C8B-B14F-4D97-AF65-F5344CB8AC3E}">
        <p14:creationId xmlns:p14="http://schemas.microsoft.com/office/powerpoint/2010/main" val="252776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1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251" grpId="0"/>
      <p:bldP spid="253" grpId="0" animBg="1"/>
      <p:bldP spid="256" grpId="0" animBg="1"/>
      <p:bldP spid="257" grpId="0" animBg="1"/>
      <p:bldP spid="258" grpId="0" animBg="1"/>
      <p:bldP spid="259" grpId="0"/>
      <p:bldP spid="264" grpId="0" animBg="1"/>
      <p:bldP spid="265" grpId="0" animBg="1"/>
      <p:bldP spid="266" grpId="0"/>
      <p:bldP spid="267" grpId="0"/>
      <p:bldP spid="268" grpId="0"/>
      <p:bldP spid="288" grpId="0" animBg="1"/>
      <p:bldP spid="289" grpId="0" animBg="1"/>
      <p:bldP spid="290" grpId="0" animBg="1"/>
      <p:bldP spid="291" grpId="0" animBg="1"/>
      <p:bldP spid="292" grpId="0" animBg="1"/>
      <p:bldP spid="181" grpId="0" animBg="1"/>
      <p:bldP spid="182" grpId="0" animBg="1"/>
      <p:bldP spid="183" grpId="0" animBg="1"/>
      <p:bldP spid="1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71"/>
          <p:cNvSpPr>
            <a:spLocks noChangeAspect="1" noChangeArrowheads="1"/>
          </p:cNvSpPr>
          <p:nvPr/>
        </p:nvSpPr>
        <p:spPr bwMode="auto">
          <a:xfrm flipH="1">
            <a:off x="1691680" y="3285032"/>
            <a:ext cx="398769" cy="432000"/>
          </a:xfrm>
          <a:prstGeom prst="ellipse">
            <a:avLst/>
          </a:prstGeom>
          <a:solidFill>
            <a:schemeClr val="accent1"/>
          </a:solidFill>
          <a:ln w="25400">
            <a:solidFill>
              <a:schemeClr val="bg1"/>
            </a:solidFill>
            <a:round/>
            <a:headEnd/>
            <a:tailEnd/>
          </a:ln>
        </p:spPr>
        <p:txBody>
          <a:bodyPr wrap="none" anchor="ctr"/>
          <a:lstStyle/>
          <a:p>
            <a:endParaRPr lang="en-AU" u="sng"/>
          </a:p>
        </p:txBody>
      </p:sp>
      <p:cxnSp>
        <p:nvCxnSpPr>
          <p:cNvPr id="167" name="100 Conector recto"/>
          <p:cNvCxnSpPr/>
          <p:nvPr/>
        </p:nvCxnSpPr>
        <p:spPr>
          <a:xfrm flipV="1">
            <a:off x="1810153" y="3342301"/>
            <a:ext cx="2556737" cy="170580"/>
          </a:xfrm>
          <a:prstGeom prst="line">
            <a:avLst/>
          </a:prstGeom>
          <a:noFill/>
          <a:ln w="19050">
            <a:solidFill>
              <a:schemeClr val="accent1"/>
            </a:solidFill>
            <a:round/>
            <a:headEnd/>
            <a:tailEnd/>
          </a:ln>
        </p:spPr>
      </p:cxnSp>
      <p:cxnSp>
        <p:nvCxnSpPr>
          <p:cNvPr id="157" name="134 Conector recto"/>
          <p:cNvCxnSpPr/>
          <p:nvPr/>
        </p:nvCxnSpPr>
        <p:spPr>
          <a:xfrm flipH="1" flipV="1">
            <a:off x="4675686" y="3518179"/>
            <a:ext cx="1252037" cy="532330"/>
          </a:xfrm>
          <a:prstGeom prst="line">
            <a:avLst/>
          </a:prstGeom>
          <a:noFill/>
          <a:ln w="19050">
            <a:solidFill>
              <a:schemeClr val="accent1"/>
            </a:solidFill>
            <a:round/>
            <a:headEnd/>
            <a:tailEnd/>
          </a:ln>
        </p:spPr>
      </p:cxnSp>
      <p:graphicFrame>
        <p:nvGraphicFramePr>
          <p:cNvPr id="7" name="6 Objeto" hidden="1"/>
          <p:cNvGraphicFramePr>
            <a:graphicFrameLocks noChangeAspect="1"/>
          </p:cNvGraphicFramePr>
          <p:nvPr>
            <p:custDataLst>
              <p:tags r:id="rId2"/>
            </p:custDataLst>
            <p:extLst>
              <p:ext uri="{D42A27DB-BD31-4B8C-83A1-F6EECF244321}">
                <p14:modId xmlns:p14="http://schemas.microsoft.com/office/powerpoint/2010/main" val="41443604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530"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1 Título"/>
          <p:cNvSpPr>
            <a:spLocks noGrp="1"/>
          </p:cNvSpPr>
          <p:nvPr>
            <p:ph type="title"/>
          </p:nvPr>
        </p:nvSpPr>
        <p:spPr/>
        <p:txBody>
          <a:bodyPr/>
          <a:lstStyle/>
          <a:p>
            <a:r>
              <a:rPr lang="en-AU" dirty="0"/>
              <a:t>THE LOCAL CENTRALITY PERFORMS BETTER THAN DEGREE CENTRALITY BEING LESS COMPLEX AND MORE EFFECTIVE</a:t>
            </a:r>
          </a:p>
        </p:txBody>
      </p:sp>
      <p:sp>
        <p:nvSpPr>
          <p:cNvPr id="46" name="2 Marcador de texto"/>
          <p:cNvSpPr>
            <a:spLocks noGrp="1"/>
          </p:cNvSpPr>
          <p:nvPr>
            <p:ph type="body" sz="quarter" idx="13"/>
          </p:nvPr>
        </p:nvSpPr>
        <p:spPr/>
        <p:txBody>
          <a:bodyPr/>
          <a:lstStyle/>
          <a:p>
            <a:r>
              <a:rPr lang="en-AU"/>
              <a:t>Article- Conclusions and criticisim</a:t>
            </a:r>
          </a:p>
        </p:txBody>
      </p:sp>
      <p:pic>
        <p:nvPicPr>
          <p:cNvPr id="388"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9" name="Rectangle 38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AU" sz="1050" b="1" dirty="0">
                <a:solidFill>
                  <a:schemeClr val="tx1"/>
                </a:solidFill>
                <a:latin typeface="Arial" charset="0"/>
                <a:ea typeface="ＭＳ Ｐゴシック" charset="-128"/>
                <a:cs typeface="ＭＳ Ｐゴシック" charset="-128"/>
              </a:rPr>
              <a:t>Social Network Analysis</a:t>
            </a:r>
            <a:endParaRPr kumimoji="0" lang="en-AU"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pSp>
        <p:nvGrpSpPr>
          <p:cNvPr id="119" name="49 Grupo"/>
          <p:cNvGrpSpPr/>
          <p:nvPr/>
        </p:nvGrpSpPr>
        <p:grpSpPr>
          <a:xfrm>
            <a:off x="317989" y="1114566"/>
            <a:ext cx="8508023" cy="278093"/>
            <a:chOff x="631582" y="1134683"/>
            <a:chExt cx="8642593" cy="278093"/>
          </a:xfrm>
        </p:grpSpPr>
        <p:sp>
          <p:nvSpPr>
            <p:cNvPr id="120" name="8 Marcador de texto"/>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AU" sz="1400" b="1">
                  <a:solidFill>
                    <a:srgbClr val="00B0CA"/>
                  </a:solidFill>
                  <a:ea typeface="ＭＳ Ｐゴシック" pitchFamily="34" charset="-128"/>
                </a:rPr>
                <a:t>Main conclusions of the paper</a:t>
              </a:r>
            </a:p>
          </p:txBody>
        </p:sp>
        <p:cxnSp>
          <p:nvCxnSpPr>
            <p:cNvPr id="121" name="51 Conector recto"/>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22" name="134 Conector recto"/>
          <p:cNvCxnSpPr/>
          <p:nvPr/>
        </p:nvCxnSpPr>
        <p:spPr>
          <a:xfrm flipH="1">
            <a:off x="4268074" y="2613256"/>
            <a:ext cx="1604924" cy="716300"/>
          </a:xfrm>
          <a:prstGeom prst="line">
            <a:avLst/>
          </a:prstGeom>
          <a:noFill/>
          <a:ln w="19050">
            <a:solidFill>
              <a:schemeClr val="accent1"/>
            </a:solidFill>
            <a:round/>
            <a:headEnd/>
            <a:tailEnd/>
          </a:ln>
        </p:spPr>
      </p:cxnSp>
      <p:cxnSp>
        <p:nvCxnSpPr>
          <p:cNvPr id="124" name="93 Conector recto"/>
          <p:cNvCxnSpPr/>
          <p:nvPr/>
        </p:nvCxnSpPr>
        <p:spPr>
          <a:xfrm flipH="1">
            <a:off x="2241160" y="3405221"/>
            <a:ext cx="2125730" cy="2232296"/>
          </a:xfrm>
          <a:prstGeom prst="line">
            <a:avLst/>
          </a:prstGeom>
          <a:noFill/>
          <a:ln w="19050">
            <a:solidFill>
              <a:schemeClr val="bg2">
                <a:lumMod val="50000"/>
              </a:schemeClr>
            </a:solidFill>
            <a:round/>
            <a:headEnd/>
            <a:tailEnd/>
          </a:ln>
        </p:spPr>
      </p:cxnSp>
      <p:cxnSp>
        <p:nvCxnSpPr>
          <p:cNvPr id="125" name="100 Conector recto"/>
          <p:cNvCxnSpPr/>
          <p:nvPr/>
        </p:nvCxnSpPr>
        <p:spPr>
          <a:xfrm>
            <a:off x="2899222" y="2174891"/>
            <a:ext cx="1479388" cy="1230330"/>
          </a:xfrm>
          <a:prstGeom prst="line">
            <a:avLst/>
          </a:prstGeom>
          <a:noFill/>
          <a:ln w="19050">
            <a:solidFill>
              <a:schemeClr val="accent1"/>
            </a:solidFill>
            <a:round/>
            <a:headEnd/>
            <a:tailEnd/>
          </a:ln>
        </p:spPr>
      </p:cxnSp>
      <p:sp>
        <p:nvSpPr>
          <p:cNvPr id="126" name="Rectangle 9"/>
          <p:cNvSpPr>
            <a:spLocks noChangeAspect="1" noChangeArrowheads="1"/>
          </p:cNvSpPr>
          <p:nvPr/>
        </p:nvSpPr>
        <p:spPr bwMode="auto">
          <a:xfrm>
            <a:off x="4471190" y="1442103"/>
            <a:ext cx="3891575" cy="369332"/>
          </a:xfrm>
          <a:prstGeom prst="rect">
            <a:avLst/>
          </a:prstGeom>
          <a:noFill/>
          <a:ln w="15875" algn="ctr">
            <a:noFill/>
            <a:miter lim="800000"/>
            <a:headEnd/>
            <a:tailEnd/>
          </a:ln>
        </p:spPr>
        <p:txBody>
          <a:bodyPr wrap="square" lIns="0" tIns="0" rIns="0" bIns="0" anchor="ctr">
            <a:spAutoFit/>
          </a:bodyPr>
          <a:lstStyle/>
          <a:p>
            <a:pPr lvl="0" algn="ctr"/>
            <a:r>
              <a:rPr lang="en-AU" sz="1200" b="1">
                <a:solidFill>
                  <a:prstClr val="black"/>
                </a:solidFill>
                <a:cs typeface="Times New Roman" pitchFamily="18" charset="0"/>
              </a:rPr>
              <a:t>Performs competitively really good</a:t>
            </a:r>
          </a:p>
          <a:p>
            <a:pPr lvl="0" algn="ctr"/>
            <a:r>
              <a:rPr lang="en-AU" sz="1200" b="0">
                <a:solidFill>
                  <a:prstClr val="black"/>
                </a:solidFill>
                <a:cs typeface="Times New Roman" pitchFamily="18" charset="0"/>
              </a:rPr>
              <a:t>Better than centrality basi</a:t>
            </a:r>
            <a:r>
              <a:rPr lang="en-AU" sz="1200">
                <a:solidFill>
                  <a:prstClr val="black"/>
                </a:solidFill>
                <a:cs typeface="Times New Roman" pitchFamily="18" charset="0"/>
              </a:rPr>
              <a:t>c measures</a:t>
            </a:r>
            <a:endParaRPr lang="en-AU" sz="1200" b="0">
              <a:solidFill>
                <a:prstClr val="black"/>
              </a:solidFill>
              <a:cs typeface="Times New Roman" pitchFamily="18" charset="0"/>
            </a:endParaRPr>
          </a:p>
        </p:txBody>
      </p:sp>
      <p:cxnSp>
        <p:nvCxnSpPr>
          <p:cNvPr id="127" name="83 Conector recto"/>
          <p:cNvCxnSpPr>
            <a:stCxn id="4" idx="2"/>
          </p:cNvCxnSpPr>
          <p:nvPr/>
        </p:nvCxnSpPr>
        <p:spPr>
          <a:xfrm>
            <a:off x="4307596" y="3518179"/>
            <a:ext cx="435889" cy="1401770"/>
          </a:xfrm>
          <a:prstGeom prst="line">
            <a:avLst/>
          </a:prstGeom>
          <a:noFill/>
          <a:ln w="19050">
            <a:solidFill>
              <a:schemeClr val="bg2">
                <a:lumMod val="50000"/>
              </a:schemeClr>
            </a:solidFill>
            <a:round/>
            <a:headEnd/>
            <a:tailEnd/>
          </a:ln>
        </p:spPr>
      </p:cxnSp>
      <p:cxnSp>
        <p:nvCxnSpPr>
          <p:cNvPr id="128" name="79 Conector recto"/>
          <p:cNvCxnSpPr/>
          <p:nvPr/>
        </p:nvCxnSpPr>
        <p:spPr>
          <a:xfrm flipH="1">
            <a:off x="4266695" y="1821144"/>
            <a:ext cx="408990" cy="1508412"/>
          </a:xfrm>
          <a:prstGeom prst="line">
            <a:avLst/>
          </a:prstGeom>
          <a:noFill/>
          <a:ln w="19050">
            <a:solidFill>
              <a:schemeClr val="accent1"/>
            </a:solidFill>
            <a:round/>
            <a:headEnd/>
            <a:tailEnd/>
          </a:ln>
        </p:spPr>
      </p:cxnSp>
      <p:sp>
        <p:nvSpPr>
          <p:cNvPr id="130" name="AutoShape 59"/>
          <p:cNvSpPr>
            <a:spLocks noChangeAspect="1" noChangeArrowheads="1"/>
          </p:cNvSpPr>
          <p:nvPr/>
        </p:nvSpPr>
        <p:spPr bwMode="auto">
          <a:xfrm flipH="1">
            <a:off x="6342621" y="2305200"/>
            <a:ext cx="2000548" cy="443198"/>
          </a:xfrm>
          <a:prstGeom prst="flowChartProcess">
            <a:avLst/>
          </a:prstGeom>
          <a:noFill/>
          <a:ln w="38100" algn="ctr">
            <a:noFill/>
            <a:miter lim="800000"/>
            <a:headEnd/>
            <a:tailEnd/>
          </a:ln>
        </p:spPr>
        <p:txBody>
          <a:bodyPr wrap="none" lIns="0" tIns="0" rIns="0" bIns="0" anchor="ctr">
            <a:spAutoFit/>
          </a:bodyPr>
          <a:lstStyle/>
          <a:p>
            <a:pPr algn="ctr">
              <a:lnSpc>
                <a:spcPct val="80000"/>
              </a:lnSpc>
            </a:pPr>
            <a:r>
              <a:rPr lang="en-AU" b="1">
                <a:solidFill>
                  <a:schemeClr val="accent1"/>
                </a:solidFill>
              </a:rPr>
              <a:t>Less complex and</a:t>
            </a:r>
          </a:p>
          <a:p>
            <a:pPr algn="ctr">
              <a:lnSpc>
                <a:spcPct val="80000"/>
              </a:lnSpc>
            </a:pPr>
            <a:r>
              <a:rPr lang="en-AU" b="1">
                <a:solidFill>
                  <a:schemeClr val="accent1"/>
                </a:solidFill>
              </a:rPr>
              <a:t> More effective</a:t>
            </a:r>
          </a:p>
        </p:txBody>
      </p:sp>
      <p:sp>
        <p:nvSpPr>
          <p:cNvPr id="131" name="Oval 70"/>
          <p:cNvSpPr>
            <a:spLocks noChangeArrowheads="1"/>
          </p:cNvSpPr>
          <p:nvPr/>
        </p:nvSpPr>
        <p:spPr bwMode="auto">
          <a:xfrm flipH="1">
            <a:off x="3608440" y="2559301"/>
            <a:ext cx="1445538" cy="1566000"/>
          </a:xfrm>
          <a:prstGeom prst="ellipse">
            <a:avLst/>
          </a:prstGeom>
          <a:solidFill>
            <a:schemeClr val="bg1"/>
          </a:solidFill>
          <a:ln w="101600">
            <a:solidFill>
              <a:schemeClr val="accent1"/>
            </a:solidFill>
            <a:round/>
            <a:headEnd/>
            <a:tailEnd/>
          </a:ln>
        </p:spPr>
        <p:txBody>
          <a:bodyPr wrap="none" anchor="ctr"/>
          <a:lstStyle/>
          <a:p>
            <a:pPr algn="ctr"/>
            <a:endParaRPr lang="en-AU" b="1"/>
          </a:p>
        </p:txBody>
      </p:sp>
      <p:sp>
        <p:nvSpPr>
          <p:cNvPr id="133" name="Oval 71"/>
          <p:cNvSpPr>
            <a:spLocks noChangeAspect="1" noChangeArrowheads="1"/>
          </p:cNvSpPr>
          <p:nvPr/>
        </p:nvSpPr>
        <p:spPr bwMode="auto">
          <a:xfrm flipH="1">
            <a:off x="4501125" y="1526891"/>
            <a:ext cx="398769" cy="432000"/>
          </a:xfrm>
          <a:prstGeom prst="ellipse">
            <a:avLst/>
          </a:prstGeom>
          <a:solidFill>
            <a:schemeClr val="accent1"/>
          </a:solidFill>
          <a:ln w="25400">
            <a:solidFill>
              <a:schemeClr val="bg1"/>
            </a:solidFill>
            <a:round/>
            <a:headEnd/>
            <a:tailEnd/>
          </a:ln>
        </p:spPr>
        <p:txBody>
          <a:bodyPr wrap="none" anchor="ctr"/>
          <a:lstStyle/>
          <a:p>
            <a:endParaRPr lang="en-AU"/>
          </a:p>
        </p:txBody>
      </p:sp>
      <p:sp>
        <p:nvSpPr>
          <p:cNvPr id="134" name="Rectangle 9"/>
          <p:cNvSpPr>
            <a:spLocks noChangeAspect="1" noChangeArrowheads="1"/>
          </p:cNvSpPr>
          <p:nvPr/>
        </p:nvSpPr>
        <p:spPr bwMode="auto">
          <a:xfrm>
            <a:off x="6072382" y="3318172"/>
            <a:ext cx="2892106" cy="738664"/>
          </a:xfrm>
          <a:prstGeom prst="rect">
            <a:avLst/>
          </a:prstGeom>
          <a:noFill/>
          <a:ln w="15875" algn="ctr">
            <a:noFill/>
            <a:miter lim="800000"/>
            <a:headEnd/>
            <a:tailEnd/>
          </a:ln>
        </p:spPr>
        <p:txBody>
          <a:bodyPr wrap="square" lIns="0" tIns="0" rIns="0" bIns="0" anchor="ctr">
            <a:spAutoFit/>
          </a:bodyPr>
          <a:lstStyle/>
          <a:p>
            <a:pPr algn="ctr"/>
            <a:r>
              <a:rPr lang="en-AU" sz="1200" b="1" dirty="0">
                <a:cs typeface="Times New Roman" pitchFamily="18" charset="0"/>
              </a:rPr>
              <a:t>Ranking-based rich-club phenomenon</a:t>
            </a:r>
          </a:p>
          <a:p>
            <a:pPr algn="ctr"/>
            <a:r>
              <a:rPr lang="en-AU" sz="1200" dirty="0">
                <a:cs typeface="Times New Roman" pitchFamily="18" charset="0"/>
              </a:rPr>
              <a:t>Good at finding hidden relationships between structure and function of networks</a:t>
            </a:r>
          </a:p>
        </p:txBody>
      </p:sp>
      <p:sp>
        <p:nvSpPr>
          <p:cNvPr id="136" name="Oval 71"/>
          <p:cNvSpPr>
            <a:spLocks noChangeAspect="1" noChangeArrowheads="1"/>
          </p:cNvSpPr>
          <p:nvPr/>
        </p:nvSpPr>
        <p:spPr bwMode="auto">
          <a:xfrm flipH="1">
            <a:off x="4544100" y="4741219"/>
            <a:ext cx="398769" cy="432000"/>
          </a:xfrm>
          <a:prstGeom prst="ellipse">
            <a:avLst/>
          </a:prstGeom>
          <a:solidFill>
            <a:schemeClr val="tx2"/>
          </a:solidFill>
          <a:ln w="25400">
            <a:solidFill>
              <a:schemeClr val="bg1"/>
            </a:solidFill>
            <a:round/>
            <a:headEnd/>
            <a:tailEnd/>
          </a:ln>
        </p:spPr>
        <p:txBody>
          <a:bodyPr wrap="none" anchor="ctr"/>
          <a:lstStyle/>
          <a:p>
            <a:endParaRPr lang="en-AU"/>
          </a:p>
        </p:txBody>
      </p:sp>
      <p:sp>
        <p:nvSpPr>
          <p:cNvPr id="137" name="Rectangle 9"/>
          <p:cNvSpPr>
            <a:spLocks noChangeAspect="1" noChangeArrowheads="1"/>
          </p:cNvSpPr>
          <p:nvPr/>
        </p:nvSpPr>
        <p:spPr bwMode="auto">
          <a:xfrm>
            <a:off x="1115616" y="5822715"/>
            <a:ext cx="2736304" cy="553998"/>
          </a:xfrm>
          <a:prstGeom prst="rect">
            <a:avLst/>
          </a:prstGeom>
          <a:noFill/>
          <a:ln w="15875" algn="ctr">
            <a:noFill/>
            <a:miter lim="800000"/>
            <a:headEnd/>
            <a:tailEnd/>
          </a:ln>
        </p:spPr>
        <p:txBody>
          <a:bodyPr wrap="square" lIns="0" tIns="0" rIns="0" bIns="0" anchor="ctr">
            <a:spAutoFit/>
          </a:bodyPr>
          <a:lstStyle/>
          <a:p>
            <a:r>
              <a:rPr lang="en-AU" sz="1200" b="1" dirty="0">
                <a:cs typeface="Times New Roman" pitchFamily="18" charset="0"/>
              </a:rPr>
              <a:t>Better explanation on:</a:t>
            </a:r>
          </a:p>
          <a:p>
            <a:pPr marL="171450" indent="-171450">
              <a:buFont typeface="Arial" panose="020B0604020202020204" pitchFamily="34" charset="0"/>
              <a:buChar char="•"/>
            </a:pPr>
            <a:r>
              <a:rPr lang="en-AU" sz="1200" dirty="0">
                <a:cs typeface="Times New Roman" pitchFamily="18" charset="0"/>
              </a:rPr>
              <a:t>4 networks  used</a:t>
            </a:r>
          </a:p>
          <a:p>
            <a:pPr marL="171450" indent="-171450">
              <a:buFont typeface="Arial" panose="020B0604020202020204" pitchFamily="34" charset="0"/>
              <a:buChar char="•"/>
            </a:pPr>
            <a:r>
              <a:rPr lang="en-AU" sz="1200" dirty="0">
                <a:cs typeface="Times New Roman" pitchFamily="18" charset="0"/>
              </a:rPr>
              <a:t>Ranking-based rich-club phenomenon</a:t>
            </a:r>
          </a:p>
        </p:txBody>
      </p:sp>
      <p:sp>
        <p:nvSpPr>
          <p:cNvPr id="138" name="Oval 71"/>
          <p:cNvSpPr>
            <a:spLocks noChangeAspect="1" noChangeArrowheads="1"/>
          </p:cNvSpPr>
          <p:nvPr/>
        </p:nvSpPr>
        <p:spPr bwMode="auto">
          <a:xfrm flipH="1">
            <a:off x="2041775" y="5421544"/>
            <a:ext cx="398769" cy="432000"/>
          </a:xfrm>
          <a:prstGeom prst="ellipse">
            <a:avLst/>
          </a:prstGeom>
          <a:solidFill>
            <a:schemeClr val="tx2"/>
          </a:solidFill>
          <a:ln w="25400">
            <a:solidFill>
              <a:schemeClr val="bg1"/>
            </a:solidFill>
            <a:round/>
            <a:headEnd/>
            <a:tailEnd/>
          </a:ln>
        </p:spPr>
        <p:txBody>
          <a:bodyPr wrap="none" anchor="ctr"/>
          <a:lstStyle/>
          <a:p>
            <a:endParaRPr lang="en-AU" dirty="0"/>
          </a:p>
        </p:txBody>
      </p:sp>
      <p:sp>
        <p:nvSpPr>
          <p:cNvPr id="139" name="Oval 71"/>
          <p:cNvSpPr>
            <a:spLocks noChangeAspect="1" noChangeArrowheads="1"/>
          </p:cNvSpPr>
          <p:nvPr/>
        </p:nvSpPr>
        <p:spPr bwMode="auto">
          <a:xfrm flipH="1">
            <a:off x="2699838" y="1958891"/>
            <a:ext cx="398769" cy="432000"/>
          </a:xfrm>
          <a:prstGeom prst="ellipse">
            <a:avLst/>
          </a:prstGeom>
          <a:solidFill>
            <a:schemeClr val="accent1"/>
          </a:solidFill>
          <a:ln w="25400">
            <a:solidFill>
              <a:schemeClr val="bg1"/>
            </a:solidFill>
            <a:round/>
            <a:headEnd/>
            <a:tailEnd/>
          </a:ln>
        </p:spPr>
        <p:txBody>
          <a:bodyPr wrap="none" anchor="ctr"/>
          <a:lstStyle/>
          <a:p>
            <a:endParaRPr lang="en-AU"/>
          </a:p>
        </p:txBody>
      </p:sp>
      <p:sp>
        <p:nvSpPr>
          <p:cNvPr id="141" name="Rectangle 9"/>
          <p:cNvSpPr>
            <a:spLocks noChangeAspect="1" noChangeArrowheads="1"/>
          </p:cNvSpPr>
          <p:nvPr/>
        </p:nvSpPr>
        <p:spPr bwMode="auto">
          <a:xfrm>
            <a:off x="397393" y="1732459"/>
            <a:ext cx="2152569" cy="664797"/>
          </a:xfrm>
          <a:prstGeom prst="rect">
            <a:avLst/>
          </a:prstGeom>
          <a:noFill/>
          <a:ln w="15875" algn="ctr">
            <a:noFill/>
            <a:miter lim="800000"/>
            <a:headEnd/>
            <a:tailEnd/>
          </a:ln>
        </p:spPr>
        <p:txBody>
          <a:bodyPr wrap="square" lIns="0" tIns="0" rIns="0" bIns="0" anchor="ctr">
            <a:spAutoFit/>
          </a:bodyPr>
          <a:lstStyle/>
          <a:p>
            <a:pPr algn="ctr">
              <a:lnSpc>
                <a:spcPct val="80000"/>
              </a:lnSpc>
            </a:pPr>
            <a:r>
              <a:rPr lang="en-AU" b="1">
                <a:solidFill>
                  <a:schemeClr val="accent1"/>
                </a:solidFill>
              </a:rPr>
              <a:t>Captures better the F(t) than degree centrality</a:t>
            </a:r>
          </a:p>
        </p:txBody>
      </p:sp>
      <p:sp>
        <p:nvSpPr>
          <p:cNvPr id="142" name="Oval 71"/>
          <p:cNvSpPr>
            <a:spLocks noChangeAspect="1" noChangeArrowheads="1"/>
          </p:cNvSpPr>
          <p:nvPr/>
        </p:nvSpPr>
        <p:spPr bwMode="auto">
          <a:xfrm flipH="1">
            <a:off x="5764035" y="2397256"/>
            <a:ext cx="398769" cy="432000"/>
          </a:xfrm>
          <a:prstGeom prst="ellipse">
            <a:avLst/>
          </a:prstGeom>
          <a:solidFill>
            <a:schemeClr val="accent1"/>
          </a:solidFill>
          <a:ln w="25400">
            <a:solidFill>
              <a:schemeClr val="bg1"/>
            </a:solidFill>
            <a:round/>
            <a:headEnd/>
            <a:tailEnd/>
          </a:ln>
        </p:spPr>
        <p:txBody>
          <a:bodyPr wrap="none" anchor="ctr"/>
          <a:lstStyle/>
          <a:p>
            <a:endParaRPr lang="en-AU"/>
          </a:p>
        </p:txBody>
      </p:sp>
      <p:sp>
        <p:nvSpPr>
          <p:cNvPr id="144" name="AutoShape 59"/>
          <p:cNvSpPr>
            <a:spLocks noChangeArrowheads="1"/>
          </p:cNvSpPr>
          <p:nvPr/>
        </p:nvSpPr>
        <p:spPr bwMode="auto">
          <a:xfrm flipH="1">
            <a:off x="3872065" y="5288483"/>
            <a:ext cx="2055658" cy="443198"/>
          </a:xfrm>
          <a:prstGeom prst="flowChartProcess">
            <a:avLst/>
          </a:prstGeom>
          <a:noFill/>
          <a:ln w="38100" algn="ctr">
            <a:noFill/>
            <a:miter lim="800000"/>
            <a:headEnd/>
            <a:tailEnd/>
          </a:ln>
        </p:spPr>
        <p:txBody>
          <a:bodyPr wrap="square" lIns="0" tIns="0" rIns="0" bIns="0" anchor="ctr">
            <a:spAutoFit/>
          </a:bodyPr>
          <a:lstStyle/>
          <a:p>
            <a:pPr>
              <a:lnSpc>
                <a:spcPct val="80000"/>
              </a:lnSpc>
              <a:spcBef>
                <a:spcPts val="600"/>
              </a:spcBef>
            </a:pPr>
            <a:r>
              <a:rPr lang="en-AU" sz="1200" b="1" dirty="0"/>
              <a:t>Need of comparison to more complex and efficient measures</a:t>
            </a:r>
          </a:p>
        </p:txBody>
      </p:sp>
      <p:sp>
        <p:nvSpPr>
          <p:cNvPr id="4" name="Rectangle 3"/>
          <p:cNvSpPr/>
          <p:nvPr/>
        </p:nvSpPr>
        <p:spPr>
          <a:xfrm>
            <a:off x="3576588" y="2933404"/>
            <a:ext cx="1462016" cy="584775"/>
          </a:xfrm>
          <a:prstGeom prst="rect">
            <a:avLst/>
          </a:prstGeom>
        </p:spPr>
        <p:txBody>
          <a:bodyPr wrap="square">
            <a:spAutoFit/>
          </a:bodyPr>
          <a:lstStyle/>
          <a:p>
            <a:pPr algn="ctr"/>
            <a:r>
              <a:rPr lang="en-AU" sz="1600" b="1">
                <a:solidFill>
                  <a:schemeClr val="accent1">
                    <a:lumMod val="50000"/>
                  </a:schemeClr>
                </a:solidFill>
              </a:rPr>
              <a:t>Local Centrality</a:t>
            </a:r>
          </a:p>
        </p:txBody>
      </p:sp>
      <p:pic>
        <p:nvPicPr>
          <p:cNvPr id="146"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l="9265" t="3688" r="38273" b="33675"/>
          <a:stretch/>
        </p:blipFill>
        <p:spPr bwMode="auto">
          <a:xfrm>
            <a:off x="317989" y="2613256"/>
            <a:ext cx="2984328" cy="126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6633169" y="5741182"/>
            <a:ext cx="1770532" cy="717063"/>
            <a:chOff x="5872997" y="4521369"/>
            <a:chExt cx="2515427" cy="1135146"/>
          </a:xfrm>
        </p:grpSpPr>
        <p:sp>
          <p:nvSpPr>
            <p:cNvPr id="154" name="Rectangle 9"/>
            <p:cNvSpPr>
              <a:spLocks noChangeAspect="1" noChangeArrowheads="1"/>
            </p:cNvSpPr>
            <p:nvPr/>
          </p:nvSpPr>
          <p:spPr bwMode="auto">
            <a:xfrm>
              <a:off x="5872997" y="4521369"/>
              <a:ext cx="2515427" cy="1135146"/>
            </a:xfrm>
            <a:prstGeom prst="rect">
              <a:avLst/>
            </a:prstGeom>
            <a:ln w="6350">
              <a:solidFill>
                <a:schemeClr val="tx2"/>
              </a:solidFill>
              <a:headEnd/>
              <a:tailEnd/>
            </a:ln>
          </p:spPr>
          <p:style>
            <a:lnRef idx="2">
              <a:schemeClr val="dk1"/>
            </a:lnRef>
            <a:fillRef idx="1">
              <a:schemeClr val="lt1"/>
            </a:fillRef>
            <a:effectRef idx="0">
              <a:schemeClr val="dk1"/>
            </a:effectRef>
            <a:fontRef idx="minor">
              <a:schemeClr val="dk1"/>
            </a:fontRef>
          </p:style>
          <p:txBody>
            <a:bodyPr wrap="square" lIns="0" tIns="0" rIns="0" bIns="0" anchor="ctr">
              <a:noAutofit/>
            </a:bodyPr>
            <a:lstStyle/>
            <a:p>
              <a:pPr algn="ctr">
                <a:lnSpc>
                  <a:spcPct val="80000"/>
                </a:lnSpc>
              </a:pPr>
              <a:endParaRPr lang="en-AU" sz="1400" b="1" dirty="0">
                <a:solidFill>
                  <a:schemeClr val="accent1"/>
                </a:solidFill>
              </a:endParaRPr>
            </a:p>
          </p:txBody>
        </p:sp>
        <p:grpSp>
          <p:nvGrpSpPr>
            <p:cNvPr id="8" name="Group 7"/>
            <p:cNvGrpSpPr/>
            <p:nvPr/>
          </p:nvGrpSpPr>
          <p:grpSpPr>
            <a:xfrm>
              <a:off x="6045440" y="4657368"/>
              <a:ext cx="2342984" cy="861595"/>
              <a:chOff x="6045440" y="4441368"/>
              <a:chExt cx="2342984" cy="861595"/>
            </a:xfrm>
          </p:grpSpPr>
          <p:sp>
            <p:nvSpPr>
              <p:cNvPr id="148" name="Oval 71"/>
              <p:cNvSpPr>
                <a:spLocks noChangeAspect="1" noChangeArrowheads="1"/>
              </p:cNvSpPr>
              <p:nvPr/>
            </p:nvSpPr>
            <p:spPr bwMode="auto">
              <a:xfrm flipH="1">
                <a:off x="6045440" y="4942963"/>
                <a:ext cx="332307" cy="360000"/>
              </a:xfrm>
              <a:prstGeom prst="ellipse">
                <a:avLst/>
              </a:prstGeom>
              <a:solidFill>
                <a:schemeClr val="tx2"/>
              </a:solidFill>
              <a:ln w="25400">
                <a:solidFill>
                  <a:schemeClr val="bg1"/>
                </a:solidFill>
                <a:round/>
                <a:headEnd/>
                <a:tailEnd/>
              </a:ln>
            </p:spPr>
            <p:txBody>
              <a:bodyPr wrap="none" anchor="ctr"/>
              <a:lstStyle/>
              <a:p>
                <a:endParaRPr lang="en-AU" sz="1400" dirty="0"/>
              </a:p>
            </p:txBody>
          </p:sp>
          <p:sp>
            <p:nvSpPr>
              <p:cNvPr id="149" name="Oval 71"/>
              <p:cNvSpPr>
                <a:spLocks noChangeAspect="1" noChangeArrowheads="1"/>
              </p:cNvSpPr>
              <p:nvPr/>
            </p:nvSpPr>
            <p:spPr bwMode="auto">
              <a:xfrm flipH="1">
                <a:off x="6045440" y="4441368"/>
                <a:ext cx="332307" cy="360000"/>
              </a:xfrm>
              <a:prstGeom prst="ellipse">
                <a:avLst/>
              </a:prstGeom>
              <a:solidFill>
                <a:schemeClr val="accent1"/>
              </a:solidFill>
              <a:ln w="25400">
                <a:solidFill>
                  <a:schemeClr val="bg1"/>
                </a:solidFill>
                <a:round/>
                <a:headEnd/>
                <a:tailEnd/>
              </a:ln>
            </p:spPr>
            <p:txBody>
              <a:bodyPr wrap="none" anchor="ctr"/>
              <a:lstStyle/>
              <a:p>
                <a:endParaRPr lang="en-AU" sz="1400" dirty="0"/>
              </a:p>
            </p:txBody>
          </p:sp>
          <p:sp>
            <p:nvSpPr>
              <p:cNvPr id="151" name="Rectangle 9"/>
              <p:cNvSpPr>
                <a:spLocks noChangeAspect="1" noChangeArrowheads="1"/>
              </p:cNvSpPr>
              <p:nvPr/>
            </p:nvSpPr>
            <p:spPr bwMode="auto">
              <a:xfrm>
                <a:off x="6516423" y="4488969"/>
                <a:ext cx="1872001" cy="255794"/>
              </a:xfrm>
              <a:prstGeom prst="rect">
                <a:avLst/>
              </a:prstGeom>
              <a:noFill/>
              <a:ln w="15875" algn="ctr">
                <a:noFill/>
                <a:miter lim="800000"/>
                <a:headEnd/>
                <a:tailEnd/>
              </a:ln>
            </p:spPr>
            <p:txBody>
              <a:bodyPr wrap="square" lIns="0" tIns="0" rIns="0" bIns="0" anchor="ctr">
                <a:spAutoFit/>
              </a:bodyPr>
              <a:lstStyle/>
              <a:p>
                <a:r>
                  <a:rPr lang="en-AU" sz="1050" b="1" dirty="0">
                    <a:solidFill>
                      <a:schemeClr val="accent1"/>
                    </a:solidFill>
                    <a:cs typeface="Times New Roman" pitchFamily="18" charset="0"/>
                  </a:rPr>
                  <a:t>Main Conclusions</a:t>
                </a:r>
                <a:endParaRPr lang="en-AU" sz="1050" b="0" dirty="0">
                  <a:solidFill>
                    <a:schemeClr val="accent1"/>
                  </a:solidFill>
                  <a:cs typeface="Times New Roman" pitchFamily="18" charset="0"/>
                </a:endParaRPr>
              </a:p>
            </p:txBody>
          </p:sp>
          <p:sp>
            <p:nvSpPr>
              <p:cNvPr id="152" name="Rectangle 9"/>
              <p:cNvSpPr>
                <a:spLocks noChangeAspect="1" noChangeArrowheads="1"/>
              </p:cNvSpPr>
              <p:nvPr/>
            </p:nvSpPr>
            <p:spPr bwMode="auto">
              <a:xfrm>
                <a:off x="6516423" y="4993026"/>
                <a:ext cx="1872001" cy="255794"/>
              </a:xfrm>
              <a:prstGeom prst="rect">
                <a:avLst/>
              </a:prstGeom>
              <a:noFill/>
              <a:ln w="15875" algn="ctr">
                <a:noFill/>
                <a:miter lim="800000"/>
                <a:headEnd/>
                <a:tailEnd/>
              </a:ln>
            </p:spPr>
            <p:txBody>
              <a:bodyPr wrap="square" lIns="0" tIns="0" rIns="0" bIns="0" anchor="ctr">
                <a:spAutoFit/>
              </a:bodyPr>
              <a:lstStyle/>
              <a:p>
                <a:r>
                  <a:rPr lang="en-AU" sz="1050" b="1" dirty="0">
                    <a:cs typeface="Times New Roman" pitchFamily="18" charset="0"/>
                  </a:rPr>
                  <a:t>Criticism</a:t>
                </a:r>
                <a:endParaRPr lang="en-AU" sz="1050" b="0" dirty="0">
                  <a:cs typeface="Times New Roman" pitchFamily="18" charset="0"/>
                </a:endParaRPr>
              </a:p>
            </p:txBody>
          </p:sp>
        </p:grpSp>
      </p:grpSp>
      <p:sp>
        <p:nvSpPr>
          <p:cNvPr id="160" name="Oval 71"/>
          <p:cNvSpPr>
            <a:spLocks noChangeAspect="1" noChangeArrowheads="1"/>
          </p:cNvSpPr>
          <p:nvPr/>
        </p:nvSpPr>
        <p:spPr bwMode="auto">
          <a:xfrm flipH="1">
            <a:off x="5764035" y="3873310"/>
            <a:ext cx="398769" cy="432000"/>
          </a:xfrm>
          <a:prstGeom prst="ellipse">
            <a:avLst/>
          </a:prstGeom>
          <a:solidFill>
            <a:schemeClr val="accent1"/>
          </a:solidFill>
          <a:ln w="25400">
            <a:solidFill>
              <a:schemeClr val="bg1"/>
            </a:solidFill>
            <a:round/>
            <a:headEnd/>
            <a:tailEnd/>
          </a:ln>
        </p:spPr>
        <p:txBody>
          <a:bodyPr wrap="none" anchor="ctr"/>
          <a:lstStyle/>
          <a:p>
            <a:endParaRPr lang="en-AU"/>
          </a:p>
        </p:txBody>
      </p:sp>
      <p:pic>
        <p:nvPicPr>
          <p:cNvPr id="102447" name="Picture 4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71189" y="4125301"/>
            <a:ext cx="1891576" cy="1326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6"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l="61727" t="3688" r="8299" b="33675"/>
          <a:stretch/>
        </p:blipFill>
        <p:spPr bwMode="auto">
          <a:xfrm>
            <a:off x="998501" y="3911007"/>
            <a:ext cx="1415077" cy="104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904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30" grpId="0"/>
      <p:bldP spid="134" grpId="0"/>
      <p:bldP spid="137" grpId="0"/>
      <p:bldP spid="141" grpId="0"/>
      <p:bldP spid="1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0 Marcador de texto"/>
          <p:cNvSpPr txBox="1">
            <a:spLocks/>
          </p:cNvSpPr>
          <p:nvPr/>
        </p:nvSpPr>
        <p:spPr>
          <a:xfrm>
            <a:off x="4904344" y="2245658"/>
            <a:ext cx="3921667" cy="4062651"/>
          </a:xfrm>
          <a:prstGeom prst="rect">
            <a:avLst/>
          </a:prstGeom>
        </p:spPr>
        <p:txBody>
          <a:bodyPr vert="horz" wrap="square" lIns="91440" tIns="45720" rIns="91440" bIns="45720" rtlCol="0">
            <a:spAutoFit/>
          </a:bodyPr>
          <a:lstStyle/>
          <a:p>
            <a:pPr>
              <a:spcBef>
                <a:spcPts val="1800"/>
              </a:spcBef>
              <a:defRPr/>
            </a:pPr>
            <a:r>
              <a:rPr lang="en-PH" sz="1400" b="1">
                <a:solidFill>
                  <a:schemeClr val="accent1"/>
                </a:solidFill>
              </a:rPr>
              <a:t>Annex</a:t>
            </a:r>
          </a:p>
          <a:p>
            <a:pPr marL="271463" eaLnBrk="0" fontAlgn="base" hangingPunct="0">
              <a:spcBef>
                <a:spcPts val="1800"/>
              </a:spcBef>
              <a:spcAft>
                <a:spcPct val="0"/>
              </a:spcAft>
              <a:defRPr/>
            </a:pPr>
            <a:r>
              <a:rPr lang="en-PH" sz="1400" b="1">
                <a:solidFill>
                  <a:srgbClr val="5A5A5A"/>
                </a:solidFill>
                <a:ea typeface="ＭＳ Ｐゴシック" pitchFamily="34" charset="-128"/>
              </a:rPr>
              <a:t>Relation between node’s influence measured by f (t) and its centrality</a:t>
            </a:r>
          </a:p>
          <a:p>
            <a:pPr marL="271463" eaLnBrk="0" fontAlgn="base" hangingPunct="0">
              <a:spcBef>
                <a:spcPts val="1800"/>
              </a:spcBef>
              <a:spcAft>
                <a:spcPct val="0"/>
              </a:spcAft>
              <a:defRPr/>
            </a:pPr>
            <a:r>
              <a:rPr lang="en-PH" sz="1400" b="1">
                <a:solidFill>
                  <a:srgbClr val="5A5A5A"/>
                </a:solidFill>
                <a:ea typeface="ＭＳ Ｐゴシック" pitchFamily="34" charset="-128"/>
              </a:rPr>
              <a:t>Average number of f (t) (t = 10) of the top-l users as ranked and its centrality</a:t>
            </a:r>
          </a:p>
          <a:p>
            <a:pPr marL="271463" eaLnBrk="0" fontAlgn="base" hangingPunct="0">
              <a:spcBef>
                <a:spcPts val="1800"/>
              </a:spcBef>
              <a:spcAft>
                <a:spcPct val="0"/>
              </a:spcAft>
              <a:defRPr/>
            </a:pPr>
            <a:r>
              <a:rPr lang="en-PH" sz="1400" b="1">
                <a:solidFill>
                  <a:srgbClr val="5A5A5A"/>
                </a:solidFill>
                <a:ea typeface="ＭＳ Ｐゴシック" pitchFamily="34" charset="-128"/>
              </a:rPr>
              <a:t>The cumulative number of infected nodes as a function of time</a:t>
            </a:r>
          </a:p>
          <a:p>
            <a:pPr marL="271463" eaLnBrk="0" fontAlgn="base" hangingPunct="0">
              <a:spcBef>
                <a:spcPts val="1800"/>
              </a:spcBef>
              <a:spcAft>
                <a:spcPct val="0"/>
              </a:spcAft>
              <a:defRPr/>
            </a:pPr>
            <a:r>
              <a:rPr lang="en-PH" sz="1400" b="1">
                <a:solidFill>
                  <a:srgbClr val="5A5A5A"/>
                </a:solidFill>
                <a:ea typeface="ＭＳ Ｐゴシック" pitchFamily="34" charset="-128"/>
              </a:rPr>
              <a:t>Relations between local centrality and degree, betweenness and closeness </a:t>
            </a:r>
          </a:p>
          <a:p>
            <a:pPr marL="271463" eaLnBrk="0" fontAlgn="base" hangingPunct="0">
              <a:spcBef>
                <a:spcPts val="1800"/>
              </a:spcBef>
              <a:spcAft>
                <a:spcPct val="0"/>
              </a:spcAft>
              <a:defRPr/>
            </a:pPr>
            <a:r>
              <a:rPr lang="en-PH" sz="1400" b="1">
                <a:solidFill>
                  <a:srgbClr val="5A5A5A"/>
                </a:solidFill>
                <a:ea typeface="ＭＳ Ｐゴシック" pitchFamily="34" charset="-128"/>
              </a:rPr>
              <a:t>Table (iii) top-10 ranked nodes by local centrality </a:t>
            </a:r>
          </a:p>
          <a:p>
            <a:pPr marL="271463" eaLnBrk="0" fontAlgn="base" hangingPunct="0">
              <a:spcBef>
                <a:spcPts val="1800"/>
              </a:spcBef>
              <a:spcAft>
                <a:spcPct val="0"/>
              </a:spcAft>
              <a:defRPr/>
            </a:pPr>
            <a:r>
              <a:rPr lang="en-PH" sz="1400" b="1">
                <a:solidFill>
                  <a:srgbClr val="5A5A5A"/>
                </a:solidFill>
                <a:ea typeface="ＭＳ Ｐゴシック" pitchFamily="34" charset="-128"/>
              </a:rPr>
              <a:t>Table (iv) mean value of the top nodes</a:t>
            </a:r>
          </a:p>
        </p:txBody>
      </p:sp>
      <p:cxnSp>
        <p:nvCxnSpPr>
          <p:cNvPr id="4" name="3 Conector recto"/>
          <p:cNvCxnSpPr/>
          <p:nvPr/>
        </p:nvCxnSpPr>
        <p:spPr>
          <a:xfrm>
            <a:off x="4735426" y="2245658"/>
            <a:ext cx="0" cy="4068202"/>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77880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42938366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40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525322" cy="1181100"/>
          </a:xfrm>
        </p:spPr>
        <p:txBody>
          <a:bodyPr/>
          <a:lstStyle/>
          <a:p>
            <a:r>
              <a:rPr lang="en-US" dirty="0"/>
              <a:t>ANNEX - RELATION BETWEEN NODE’S INFLUENCE MEASURED BY F (T) (T = 10) AND ITS CENTRALITY</a:t>
            </a:r>
          </a:p>
        </p:txBody>
      </p:sp>
      <p:sp>
        <p:nvSpPr>
          <p:cNvPr id="8" name="7 Marcador de texto"/>
          <p:cNvSpPr>
            <a:spLocks noGrp="1"/>
          </p:cNvSpPr>
          <p:nvPr>
            <p:ph type="body" sz="quarter" idx="13"/>
          </p:nvPr>
        </p:nvSpPr>
        <p:spPr/>
        <p:txBody>
          <a:bodyPr/>
          <a:lstStyle/>
          <a:p>
            <a:r>
              <a:rPr lang="en-US" dirty="0"/>
              <a:t>Introduction to social network analysis</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pic>
        <p:nvPicPr>
          <p:cNvPr id="9115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7931" y="1152214"/>
            <a:ext cx="6130884" cy="52165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Oval 66"/>
          <p:cNvSpPr/>
          <p:nvPr/>
        </p:nvSpPr>
        <p:spPr>
          <a:xfrm>
            <a:off x="250885" y="368672"/>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A</a:t>
            </a:r>
          </a:p>
        </p:txBody>
      </p:sp>
      <p:sp>
        <p:nvSpPr>
          <p:cNvPr id="5" name="Rectángulo 4">
            <a:hlinkClick r:id="rId10" action="ppaction://hlinksldjump"/>
          </p:cNvPr>
          <p:cNvSpPr/>
          <p:nvPr/>
        </p:nvSpPr>
        <p:spPr bwMode="auto">
          <a:xfrm>
            <a:off x="7777781" y="6009809"/>
            <a:ext cx="1149748" cy="31550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dirty="0">
                <a:ln>
                  <a:noFill/>
                </a:ln>
                <a:solidFill>
                  <a:schemeClr val="tx1"/>
                </a:solidFill>
                <a:effectLst/>
                <a:latin typeface="Arial" charset="0"/>
                <a:ea typeface="ＭＳ Ｐゴシック" charset="-128"/>
                <a:cs typeface="ＭＳ Ｐゴシック" charset="-128"/>
              </a:rPr>
              <a:t>Back to results</a:t>
            </a:r>
          </a:p>
        </p:txBody>
      </p:sp>
    </p:spTree>
    <p:extLst>
      <p:ext uri="{BB962C8B-B14F-4D97-AF65-F5344CB8AC3E}">
        <p14:creationId xmlns:p14="http://schemas.microsoft.com/office/powerpoint/2010/main" val="85494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18862385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746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525322" cy="1181100"/>
          </a:xfrm>
        </p:spPr>
        <p:txBody>
          <a:bodyPr/>
          <a:lstStyle/>
          <a:p>
            <a:pPr marR="0" lvl="0">
              <a:lnSpc>
                <a:spcPct val="100000"/>
              </a:lnSpc>
              <a:tabLst/>
              <a:defRPr/>
            </a:pPr>
            <a:r>
              <a:rPr lang="en-US" dirty="0"/>
              <a:t>ANNEX - AVERAGE NUMBER OF F (t) (t = 10) OF THE TOP-L USERS AS RANKED AND ITS CENTRALITY</a:t>
            </a:r>
          </a:p>
        </p:txBody>
      </p:sp>
      <p:sp>
        <p:nvSpPr>
          <p:cNvPr id="8" name="7 Marcador de texto"/>
          <p:cNvSpPr>
            <a:spLocks noGrp="1"/>
          </p:cNvSpPr>
          <p:nvPr>
            <p:ph type="body" sz="quarter" idx="13"/>
          </p:nvPr>
        </p:nvSpPr>
        <p:spPr/>
        <p:txBody>
          <a:bodyPr/>
          <a:lstStyle/>
          <a:p>
            <a:r>
              <a:rPr lang="en-US" dirty="0"/>
              <a:t>Introduction to social network analysis</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Oval 66"/>
          <p:cNvSpPr/>
          <p:nvPr/>
        </p:nvSpPr>
        <p:spPr>
          <a:xfrm>
            <a:off x="250885" y="368672"/>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B</a:t>
            </a:r>
          </a:p>
        </p:txBody>
      </p:sp>
      <p:pic>
        <p:nvPicPr>
          <p:cNvPr id="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592" y="1201989"/>
            <a:ext cx="6848475" cy="5124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ángulo 11">
            <a:hlinkClick r:id="rId10" action="ppaction://hlinksldjump"/>
          </p:cNvPr>
          <p:cNvSpPr/>
          <p:nvPr/>
        </p:nvSpPr>
        <p:spPr bwMode="auto">
          <a:xfrm>
            <a:off x="7777781" y="6009809"/>
            <a:ext cx="1149748" cy="31550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dirty="0">
                <a:ln>
                  <a:noFill/>
                </a:ln>
                <a:solidFill>
                  <a:schemeClr val="tx1"/>
                </a:solidFill>
                <a:effectLst/>
                <a:latin typeface="Arial" charset="0"/>
                <a:ea typeface="ＭＳ Ｐゴシック" charset="-128"/>
                <a:cs typeface="ＭＳ Ｐゴシック" charset="-128"/>
              </a:rPr>
              <a:t>Back to results</a:t>
            </a:r>
          </a:p>
        </p:txBody>
      </p:sp>
    </p:spTree>
    <p:extLst>
      <p:ext uri="{BB962C8B-B14F-4D97-AF65-F5344CB8AC3E}">
        <p14:creationId xmlns:p14="http://schemas.microsoft.com/office/powerpoint/2010/main" val="320602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3308598"/>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a:solidFill>
                  <a:srgbClr val="00B0CA"/>
                </a:solidFill>
                <a:ea typeface="ＭＳ Ｐゴシック" pitchFamily="34" charset="-128"/>
              </a:rPr>
              <a:t>Introduction to social network analysis</a:t>
            </a:r>
          </a:p>
          <a:p>
            <a:pPr eaLnBrk="0" fontAlgn="base" hangingPunct="0">
              <a:spcBef>
                <a:spcPts val="1800"/>
              </a:spcBef>
              <a:spcAft>
                <a:spcPct val="0"/>
              </a:spcAft>
              <a:defRPr/>
            </a:pPr>
            <a:r>
              <a:rPr lang="en-CA" sz="1400" b="1">
                <a:solidFill>
                  <a:srgbClr val="5A5A5A"/>
                </a:solidFill>
                <a:ea typeface="ＭＳ Ｐゴシック" pitchFamily="34" charset="-128"/>
              </a:rPr>
              <a:t>Content for network analysis</a:t>
            </a:r>
          </a:p>
          <a:p>
            <a:pPr eaLnBrk="0" fontAlgn="base" hangingPunct="0">
              <a:spcBef>
                <a:spcPts val="1800"/>
              </a:spcBef>
              <a:spcAft>
                <a:spcPct val="0"/>
              </a:spcAft>
              <a:defRPr/>
            </a:pPr>
            <a:r>
              <a:rPr lang="en-CA" sz="1400" b="1">
                <a:solidFill>
                  <a:srgbClr val="5A5A5A"/>
                </a:solidFill>
                <a:ea typeface="ＭＳ Ｐゴシック" pitchFamily="34" charset="-128"/>
              </a:rPr>
              <a:t>Article</a:t>
            </a:r>
          </a:p>
          <a:p>
            <a:pPr marL="271463" eaLnBrk="0" fontAlgn="base" hangingPunct="0">
              <a:spcBef>
                <a:spcPts val="1800"/>
              </a:spcBef>
              <a:spcAft>
                <a:spcPct val="0"/>
              </a:spcAft>
              <a:defRPr/>
            </a:pPr>
            <a:r>
              <a:rPr lang="en-CA" sz="1200" b="1">
                <a:solidFill>
                  <a:srgbClr val="5A5A5A"/>
                </a:solidFill>
                <a:ea typeface="ＭＳ Ｐゴシック" pitchFamily="34" charset="-128"/>
              </a:rPr>
              <a:t>Model presented</a:t>
            </a:r>
          </a:p>
          <a:p>
            <a:pPr marL="271463" eaLnBrk="0" fontAlgn="base" hangingPunct="0">
              <a:spcBef>
                <a:spcPts val="1800"/>
              </a:spcBef>
              <a:spcAft>
                <a:spcPct val="0"/>
              </a:spcAft>
              <a:defRPr/>
            </a:pPr>
            <a:r>
              <a:rPr lang="en-CA" sz="1200" b="1">
                <a:solidFill>
                  <a:srgbClr val="5A5A5A"/>
                </a:solidFill>
                <a:ea typeface="ＭＳ Ｐゴシック" pitchFamily="34" charset="-128"/>
              </a:rPr>
              <a:t>SIR evaluation model</a:t>
            </a:r>
          </a:p>
          <a:p>
            <a:pPr marL="271463" eaLnBrk="0" fontAlgn="base" hangingPunct="0">
              <a:spcBef>
                <a:spcPts val="1800"/>
              </a:spcBef>
              <a:spcAft>
                <a:spcPct val="0"/>
              </a:spcAft>
              <a:defRPr/>
            </a:pPr>
            <a:r>
              <a:rPr lang="en-CA" sz="1200" b="1">
                <a:solidFill>
                  <a:srgbClr val="5A5A5A"/>
                </a:solidFill>
                <a:ea typeface="ＭＳ Ｐゴシック" pitchFamily="34" charset="-128"/>
              </a:rPr>
              <a:t>Results</a:t>
            </a:r>
          </a:p>
          <a:p>
            <a:pPr marL="271463" eaLnBrk="0" fontAlgn="base" hangingPunct="0">
              <a:spcBef>
                <a:spcPts val="1800"/>
              </a:spcBef>
              <a:spcAft>
                <a:spcPct val="0"/>
              </a:spcAft>
              <a:defRPr/>
            </a:pPr>
            <a:r>
              <a:rPr lang="en-CA" sz="1200" b="1">
                <a:solidFill>
                  <a:srgbClr val="5A5A5A"/>
                </a:solidFill>
                <a:ea typeface="ＭＳ Ｐゴシック" pitchFamily="34" charset="-128"/>
              </a:rPr>
              <a:t>Conclusions &amp; Criticism</a:t>
            </a:r>
          </a:p>
          <a:p>
            <a:pPr eaLnBrk="0" fontAlgn="base" hangingPunct="0">
              <a:spcBef>
                <a:spcPts val="1800"/>
              </a:spcBef>
              <a:spcAft>
                <a:spcPct val="0"/>
              </a:spcAft>
              <a:defRPr/>
            </a:pPr>
            <a:r>
              <a:rPr lang="en-CA" sz="1400" b="1">
                <a:solidFill>
                  <a:srgbClr val="5A5A5A"/>
                </a:solidFill>
                <a:ea typeface="ＭＳ Ｐゴシック" pitchFamily="34" charset="-128"/>
              </a:rPr>
              <a:t>Annex</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p:nvPr/>
        </p:nvCxnSpPr>
        <p:spPr>
          <a:xfrm>
            <a:off x="4735426" y="2924944"/>
            <a:ext cx="0" cy="324036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697796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15640414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948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525322" cy="1181100"/>
          </a:xfrm>
        </p:spPr>
        <p:txBody>
          <a:bodyPr/>
          <a:lstStyle/>
          <a:p>
            <a:pPr marR="0" lvl="0">
              <a:lnSpc>
                <a:spcPct val="100000"/>
              </a:lnSpc>
              <a:tabLst/>
              <a:defRPr/>
            </a:pPr>
            <a:r>
              <a:rPr lang="en-US" dirty="0"/>
              <a:t>ANNEX - THE CUMULATIVE NUMBER OF INFECTED NODES AS A FUNCTION OF TIME</a:t>
            </a:r>
          </a:p>
        </p:txBody>
      </p:sp>
      <p:sp>
        <p:nvSpPr>
          <p:cNvPr id="8" name="7 Marcador de texto"/>
          <p:cNvSpPr>
            <a:spLocks noGrp="1"/>
          </p:cNvSpPr>
          <p:nvPr>
            <p:ph type="body" sz="quarter" idx="13"/>
          </p:nvPr>
        </p:nvSpPr>
        <p:spPr/>
        <p:txBody>
          <a:bodyPr/>
          <a:lstStyle/>
          <a:p>
            <a:r>
              <a:rPr lang="en-US" dirty="0"/>
              <a:t>Introduction to social network analysis</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Oval 66"/>
          <p:cNvSpPr/>
          <p:nvPr/>
        </p:nvSpPr>
        <p:spPr>
          <a:xfrm>
            <a:off x="250885" y="368672"/>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C</a:t>
            </a:r>
          </a:p>
        </p:txBody>
      </p:sp>
      <p:pic>
        <p:nvPicPr>
          <p:cNvPr id="11"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t="3822"/>
          <a:stretch/>
        </p:blipFill>
        <p:spPr bwMode="auto">
          <a:xfrm>
            <a:off x="755576" y="1177251"/>
            <a:ext cx="6962775" cy="51667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9">
            <a:hlinkClick r:id="rId10" action="ppaction://hlinksldjump"/>
          </p:cNvPr>
          <p:cNvSpPr/>
          <p:nvPr/>
        </p:nvSpPr>
        <p:spPr bwMode="auto">
          <a:xfrm>
            <a:off x="7777781" y="6009809"/>
            <a:ext cx="1149748" cy="31550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dirty="0">
                <a:ln>
                  <a:noFill/>
                </a:ln>
                <a:solidFill>
                  <a:schemeClr val="tx1"/>
                </a:solidFill>
                <a:effectLst/>
                <a:latin typeface="Arial" charset="0"/>
                <a:ea typeface="ＭＳ Ｐゴシック" charset="-128"/>
                <a:cs typeface="ＭＳ Ｐゴシック" charset="-128"/>
              </a:rPr>
              <a:t>Back to results</a:t>
            </a:r>
          </a:p>
        </p:txBody>
      </p:sp>
    </p:spTree>
    <p:extLst>
      <p:ext uri="{BB962C8B-B14F-4D97-AF65-F5344CB8AC3E}">
        <p14:creationId xmlns:p14="http://schemas.microsoft.com/office/powerpoint/2010/main" val="1204226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40539936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049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525322" cy="1181100"/>
          </a:xfrm>
        </p:spPr>
        <p:txBody>
          <a:bodyPr/>
          <a:lstStyle/>
          <a:p>
            <a:pPr marR="0" lvl="0">
              <a:lnSpc>
                <a:spcPct val="100000"/>
              </a:lnSpc>
              <a:tabLst/>
              <a:defRPr/>
            </a:pPr>
            <a:r>
              <a:rPr lang="en-US" dirty="0"/>
              <a:t>ANNEX - RELATIONS BETWEEN LOCAL CENTRALITY AND DEGREE, BETWEENNESS AND CLOSENESS</a:t>
            </a:r>
          </a:p>
        </p:txBody>
      </p:sp>
      <p:sp>
        <p:nvSpPr>
          <p:cNvPr id="8" name="7 Marcador de texto"/>
          <p:cNvSpPr>
            <a:spLocks noGrp="1"/>
          </p:cNvSpPr>
          <p:nvPr>
            <p:ph type="body" sz="quarter" idx="13"/>
          </p:nvPr>
        </p:nvSpPr>
        <p:spPr/>
        <p:txBody>
          <a:bodyPr/>
          <a:lstStyle/>
          <a:p>
            <a:r>
              <a:rPr lang="en-US" dirty="0"/>
              <a:t>Introduction to social network analysis</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Oval 66"/>
          <p:cNvSpPr/>
          <p:nvPr/>
        </p:nvSpPr>
        <p:spPr>
          <a:xfrm>
            <a:off x="250885" y="368672"/>
            <a:ext cx="216000" cy="216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accent4"/>
                </a:solidFill>
              </a:rPr>
              <a:t>D</a:t>
            </a:r>
          </a:p>
        </p:txBody>
      </p:sp>
      <p:pic>
        <p:nvPicPr>
          <p:cNvPr id="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673" y="1049894"/>
            <a:ext cx="5328592" cy="544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ángulo 11">
            <a:hlinkClick r:id="rId10" action="ppaction://hlinksldjump"/>
          </p:cNvPr>
          <p:cNvSpPr/>
          <p:nvPr/>
        </p:nvSpPr>
        <p:spPr bwMode="auto">
          <a:xfrm>
            <a:off x="7777781" y="6009809"/>
            <a:ext cx="1149748" cy="31550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none" strike="noStrike" cap="none" normalizeH="0" baseline="0" dirty="0">
                <a:ln>
                  <a:noFill/>
                </a:ln>
                <a:solidFill>
                  <a:schemeClr val="tx1"/>
                </a:solidFill>
                <a:effectLst/>
                <a:latin typeface="Arial" charset="0"/>
                <a:ea typeface="ＭＳ Ｐゴシック" charset="-128"/>
                <a:cs typeface="ＭＳ Ｐゴシック" charset="-128"/>
              </a:rPr>
              <a:t>Back to results</a:t>
            </a:r>
          </a:p>
        </p:txBody>
      </p:sp>
    </p:spTree>
    <p:extLst>
      <p:ext uri="{BB962C8B-B14F-4D97-AF65-F5344CB8AC3E}">
        <p14:creationId xmlns:p14="http://schemas.microsoft.com/office/powerpoint/2010/main" val="1059850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3683022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53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632826" cy="909414"/>
          </a:xfrm>
        </p:spPr>
        <p:txBody>
          <a:bodyPr/>
          <a:lstStyle/>
          <a:p>
            <a:r>
              <a:rPr lang="en-US" dirty="0"/>
              <a:t>ANNEX – TABLE (III) TOP-10 RANKED NODES BY LOCAL CENTRALITY AND (IV) MEAN VALUE OF THE TOP NODES</a:t>
            </a:r>
          </a:p>
        </p:txBody>
      </p:sp>
      <p:sp>
        <p:nvSpPr>
          <p:cNvPr id="8" name="7 Marcador de texto"/>
          <p:cNvSpPr>
            <a:spLocks noGrp="1"/>
          </p:cNvSpPr>
          <p:nvPr>
            <p:ph type="body" sz="quarter" idx="13"/>
          </p:nvPr>
        </p:nvSpPr>
        <p:spPr/>
        <p:txBody>
          <a:bodyPr/>
          <a:lstStyle/>
          <a:p>
            <a:r>
              <a:rPr lang="en-US" dirty="0"/>
              <a:t>Introduction to social network analysis</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pic>
        <p:nvPicPr>
          <p:cNvPr id="1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0275" y="1124745"/>
            <a:ext cx="6777051" cy="3818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7250" y="5085184"/>
            <a:ext cx="6883102" cy="11383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ángulo 12">
            <a:hlinkClick r:id="rId11" action="ppaction://hlinksldjump"/>
          </p:cNvPr>
          <p:cNvSpPr/>
          <p:nvPr/>
        </p:nvSpPr>
        <p:spPr bwMode="auto">
          <a:xfrm>
            <a:off x="7777781" y="6009809"/>
            <a:ext cx="1149748" cy="31550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50" b="1" i="0" u="sng" strike="noStrike" cap="none" normalizeH="0" baseline="0" dirty="0">
                <a:ln>
                  <a:noFill/>
                </a:ln>
                <a:solidFill>
                  <a:schemeClr val="tx1"/>
                </a:solidFill>
                <a:effectLst/>
                <a:latin typeface="Arial" charset="0"/>
                <a:ea typeface="ＭＳ Ｐゴシック" charset="-128"/>
                <a:cs typeface="ＭＳ Ｐゴシック" charset="-128"/>
              </a:rPr>
              <a:t>Back to results</a:t>
            </a:r>
          </a:p>
        </p:txBody>
      </p:sp>
    </p:spTree>
    <p:extLst>
      <p:ext uri="{BB962C8B-B14F-4D97-AF65-F5344CB8AC3E}">
        <p14:creationId xmlns:p14="http://schemas.microsoft.com/office/powerpoint/2010/main" val="1442927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número de diapositiva"/>
          <p:cNvSpPr>
            <a:spLocks noGrp="1"/>
          </p:cNvSpPr>
          <p:nvPr>
            <p:ph type="sldNum" sz="quarter" idx="10"/>
          </p:nvPr>
        </p:nvSpPr>
        <p:spPr/>
        <p:txBody>
          <a:bodyPr/>
          <a:lstStyle/>
          <a:p>
            <a:fld id="{28E5FE06-1A4D-43ED-B1DA-3D9BBBE53210}" type="slidenum">
              <a:rPr lang="es-ES" altLang="es-ES"/>
              <a:pPr/>
              <a:t>23</a:t>
            </a:fld>
            <a:endParaRPr lang="es-ES" altLang="es-ES"/>
          </a:p>
        </p:txBody>
      </p:sp>
      <p:sp>
        <p:nvSpPr>
          <p:cNvPr id="345510" name="Rectangle 422"/>
          <p:cNvSpPr>
            <a:spLocks noGrp="1" noChangeArrowheads="1"/>
          </p:cNvSpPr>
          <p:nvPr>
            <p:ph type="title"/>
          </p:nvPr>
        </p:nvSpPr>
        <p:spPr/>
        <p:txBody>
          <a:bodyPr/>
          <a:lstStyle/>
          <a:p>
            <a:endParaRPr lang="es-ES" altLang="es-ES"/>
          </a:p>
        </p:txBody>
      </p:sp>
      <p:sp>
        <p:nvSpPr>
          <p:cNvPr id="345092" name="Rectangle 4"/>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s-ES_tradnl"/>
          </a:p>
        </p:txBody>
      </p:sp>
      <p:pic>
        <p:nvPicPr>
          <p:cNvPr id="345511" name="Picture 423" descr="indraF_g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1689100"/>
            <a:ext cx="5765800" cy="5168900"/>
          </a:xfrm>
          <a:prstGeom prst="rect">
            <a:avLst/>
          </a:prstGeom>
          <a:noFill/>
          <a:extLst>
            <a:ext uri="{909E8E84-426E-40DD-AFC4-6F175D3DCCD1}">
              <a14:hiddenFill xmlns:a14="http://schemas.microsoft.com/office/drawing/2010/main">
                <a:solidFill>
                  <a:srgbClr val="FFFFFF"/>
                </a:solidFill>
              </a14:hiddenFill>
            </a:ext>
          </a:extLst>
        </p:spPr>
      </p:pic>
      <p:sp>
        <p:nvSpPr>
          <p:cNvPr id="345093" name="Rectangle 5"/>
          <p:cNvSpPr>
            <a:spLocks noChangeArrowheads="1"/>
          </p:cNvSpPr>
          <p:nvPr/>
        </p:nvSpPr>
        <p:spPr bwMode="auto">
          <a:xfrm>
            <a:off x="1597025" y="2917825"/>
            <a:ext cx="3623047" cy="3048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ts val="2300"/>
              </a:lnSpc>
              <a:defRPr sz="2400" b="1">
                <a:solidFill>
                  <a:schemeClr val="tx1"/>
                </a:solidFill>
                <a:latin typeface="Arial" charset="0"/>
                <a:ea typeface="ＭＳ Ｐゴシック" pitchFamily="-32" charset="-128"/>
              </a:defRPr>
            </a:lvl1pPr>
            <a:lvl2pPr>
              <a:lnSpc>
                <a:spcPts val="2300"/>
              </a:lnSpc>
              <a:defRPr sz="2400" b="1">
                <a:solidFill>
                  <a:schemeClr val="tx1"/>
                </a:solidFill>
                <a:latin typeface="Arial" charset="0"/>
                <a:ea typeface="ＭＳ Ｐゴシック" pitchFamily="-32" charset="-128"/>
              </a:defRPr>
            </a:lvl2pPr>
            <a:lvl3pPr>
              <a:lnSpc>
                <a:spcPts val="2300"/>
              </a:lnSpc>
              <a:defRPr sz="2400" b="1">
                <a:solidFill>
                  <a:schemeClr val="tx1"/>
                </a:solidFill>
                <a:latin typeface="Arial" charset="0"/>
                <a:ea typeface="ＭＳ Ｐゴシック" pitchFamily="-32" charset="-128"/>
              </a:defRPr>
            </a:lvl3pPr>
            <a:lvl4pPr>
              <a:lnSpc>
                <a:spcPts val="2300"/>
              </a:lnSpc>
              <a:defRPr sz="2400" b="1">
                <a:solidFill>
                  <a:schemeClr val="tx1"/>
                </a:solidFill>
                <a:latin typeface="Arial" charset="0"/>
                <a:ea typeface="ＭＳ Ｐゴシック" pitchFamily="-32" charset="-128"/>
              </a:defRPr>
            </a:lvl4pPr>
            <a:lvl5pPr>
              <a:lnSpc>
                <a:spcPts val="2300"/>
              </a:lnSpc>
              <a:defRPr sz="2400" b="1">
                <a:solidFill>
                  <a:schemeClr val="tx1"/>
                </a:solidFill>
                <a:latin typeface="Arial" charset="0"/>
                <a:ea typeface="ＭＳ Ｐゴシック" pitchFamily="-32" charset="-128"/>
              </a:defRPr>
            </a:lvl5pPr>
            <a:lvl6pPr marL="457200" fontAlgn="base">
              <a:lnSpc>
                <a:spcPts val="2300"/>
              </a:lnSpc>
              <a:spcBef>
                <a:spcPct val="0"/>
              </a:spcBef>
              <a:spcAft>
                <a:spcPct val="0"/>
              </a:spcAft>
              <a:defRPr sz="2400" b="1">
                <a:solidFill>
                  <a:schemeClr val="tx1"/>
                </a:solidFill>
                <a:latin typeface="Arial" charset="0"/>
                <a:ea typeface="ＭＳ Ｐゴシック" pitchFamily="-32" charset="-128"/>
              </a:defRPr>
            </a:lvl6pPr>
            <a:lvl7pPr marL="914400" fontAlgn="base">
              <a:lnSpc>
                <a:spcPts val="2300"/>
              </a:lnSpc>
              <a:spcBef>
                <a:spcPct val="0"/>
              </a:spcBef>
              <a:spcAft>
                <a:spcPct val="0"/>
              </a:spcAft>
              <a:defRPr sz="2400" b="1">
                <a:solidFill>
                  <a:schemeClr val="tx1"/>
                </a:solidFill>
                <a:latin typeface="Arial" charset="0"/>
                <a:ea typeface="ＭＳ Ｐゴシック" pitchFamily="-32" charset="-128"/>
              </a:defRPr>
            </a:lvl7pPr>
            <a:lvl8pPr marL="1371600" fontAlgn="base">
              <a:lnSpc>
                <a:spcPts val="2300"/>
              </a:lnSpc>
              <a:spcBef>
                <a:spcPct val="0"/>
              </a:spcBef>
              <a:spcAft>
                <a:spcPct val="0"/>
              </a:spcAft>
              <a:defRPr sz="2400" b="1">
                <a:solidFill>
                  <a:schemeClr val="tx1"/>
                </a:solidFill>
                <a:latin typeface="Arial" charset="0"/>
                <a:ea typeface="ＭＳ Ｐゴシック" pitchFamily="-32" charset="-128"/>
              </a:defRPr>
            </a:lvl8pPr>
            <a:lvl9pPr marL="1828800" fontAlgn="base">
              <a:lnSpc>
                <a:spcPts val="2300"/>
              </a:lnSpc>
              <a:spcBef>
                <a:spcPct val="0"/>
              </a:spcBef>
              <a:spcAft>
                <a:spcPct val="0"/>
              </a:spcAft>
              <a:defRPr sz="2400" b="1">
                <a:solidFill>
                  <a:schemeClr val="tx1"/>
                </a:solidFill>
                <a:latin typeface="Arial" charset="0"/>
                <a:ea typeface="ＭＳ Ｐゴシック" pitchFamily="-32" charset="-128"/>
              </a:defRPr>
            </a:lvl9pPr>
          </a:lstStyle>
          <a:p>
            <a:pPr eaLnBrk="1" hangingPunct="1">
              <a:lnSpc>
                <a:spcPts val="1600"/>
              </a:lnSpc>
            </a:pPr>
            <a:r>
              <a:rPr lang="en-AU" altLang="es-ES" sz="1400" dirty="0" err="1">
                <a:solidFill>
                  <a:srgbClr val="000000"/>
                </a:solidFill>
              </a:rPr>
              <a:t>Carles</a:t>
            </a:r>
            <a:r>
              <a:rPr lang="en-AU" altLang="es-ES" sz="1400" dirty="0">
                <a:solidFill>
                  <a:srgbClr val="000000"/>
                </a:solidFill>
              </a:rPr>
              <a:t> Sans Fuentes</a:t>
            </a:r>
          </a:p>
          <a:p>
            <a:pPr>
              <a:lnSpc>
                <a:spcPts val="1600"/>
              </a:lnSpc>
            </a:pPr>
            <a:r>
              <a:rPr lang="en-AU" sz="1400" b="0" dirty="0"/>
              <a:t>732A61 Data Mining - Clustering and Association Analysis </a:t>
            </a:r>
            <a:r>
              <a:rPr lang="en-AU" altLang="es-ES" sz="1400" b="0" dirty="0">
                <a:solidFill>
                  <a:srgbClr val="000000"/>
                </a:solidFill>
              </a:rPr>
              <a:t>/ </a:t>
            </a:r>
            <a:r>
              <a:rPr lang="en-AU" altLang="es-ES" sz="1400" b="0" dirty="0" err="1">
                <a:solidFill>
                  <a:srgbClr val="000000"/>
                </a:solidFill>
              </a:rPr>
              <a:t>Linköpings</a:t>
            </a:r>
            <a:r>
              <a:rPr lang="en-AU" altLang="es-ES" sz="1400" b="0" dirty="0">
                <a:solidFill>
                  <a:srgbClr val="000000"/>
                </a:solidFill>
              </a:rPr>
              <a:t> University</a:t>
            </a:r>
            <a:br>
              <a:rPr lang="en-AU" altLang="es-ES" sz="1400" b="0" dirty="0">
                <a:solidFill>
                  <a:srgbClr val="000000"/>
                </a:solidFill>
              </a:rPr>
            </a:br>
            <a:r>
              <a:rPr lang="en-AU" altLang="es-ES" sz="1400" b="0" dirty="0">
                <a:solidFill>
                  <a:srgbClr val="808080"/>
                </a:solidFill>
              </a:rPr>
              <a:t>carsa564@student.liu.se</a:t>
            </a:r>
            <a:endParaRPr lang="en-AU" altLang="es-ES" sz="1200" b="0" dirty="0">
              <a:solidFill>
                <a:srgbClr val="808080"/>
              </a:solidFill>
            </a:endParaRPr>
          </a:p>
          <a:p>
            <a:pPr eaLnBrk="0" fontAlgn="base" hangingPunct="0">
              <a:lnSpc>
                <a:spcPts val="1600"/>
              </a:lnSpc>
              <a:spcBef>
                <a:spcPts val="1800"/>
              </a:spcBef>
              <a:spcAft>
                <a:spcPct val="0"/>
              </a:spcAft>
              <a:defRPr/>
            </a:pPr>
            <a:r>
              <a:rPr lang="en-AU" altLang="es-ES" sz="1400" dirty="0">
                <a:solidFill>
                  <a:schemeClr val="accent2"/>
                </a:solidFill>
                <a:latin typeface="+mn-lt"/>
                <a:ea typeface="ＭＳ Ｐゴシック" pitchFamily="34" charset="-128"/>
              </a:rPr>
              <a:t>http://www.ida.liu.se/~732A61/timetable/index.en.shtml</a:t>
            </a:r>
            <a:br>
              <a:rPr lang="en-AU" altLang="es-ES" sz="1400" dirty="0">
                <a:solidFill>
                  <a:srgbClr val="5A5A5A"/>
                </a:solidFill>
                <a:latin typeface="+mn-lt"/>
                <a:ea typeface="ＭＳ Ｐゴシック" pitchFamily="34" charset="-128"/>
              </a:rPr>
            </a:br>
            <a:endParaRPr lang="en-AU" altLang="es-ES" sz="1400" dirty="0">
              <a:solidFill>
                <a:srgbClr val="5A5A5A"/>
              </a:solidFill>
              <a:latin typeface="+mn-lt"/>
              <a:ea typeface="ＭＳ Ｐゴシック" pitchFamily="34" charset="-128"/>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1200" dirty="0">
              <a:solidFill>
                <a:schemeClr val="accent1"/>
              </a:solidFill>
            </a:endParaRPr>
          </a:p>
        </p:txBody>
      </p:sp>
    </p:spTree>
    <p:extLst>
      <p:ext uri="{BB962C8B-B14F-4D97-AF65-F5344CB8AC3E}">
        <p14:creationId xmlns:p14="http://schemas.microsoft.com/office/powerpoint/2010/main" val="244203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26 Rectángulo redondeado"/>
          <p:cNvSpPr/>
          <p:nvPr/>
        </p:nvSpPr>
        <p:spPr bwMode="auto">
          <a:xfrm>
            <a:off x="323528" y="1340768"/>
            <a:ext cx="8399532" cy="665015"/>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spcBef>
                <a:spcPts val="600"/>
              </a:spcBef>
            </a:pPr>
            <a:r>
              <a:rPr lang="en-US" sz="2000" b="1" i="1" dirty="0">
                <a:ea typeface="ＭＳ Ｐゴシック" pitchFamily="34" charset="-128"/>
                <a:cs typeface="Arial" pitchFamily="-111" charset="0"/>
              </a:rPr>
              <a:t>The Small World experiment (1960)</a:t>
            </a:r>
          </a:p>
        </p:txBody>
      </p:sp>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13387260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46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5" y="287338"/>
            <a:ext cx="8307388" cy="1181100"/>
          </a:xfrm>
        </p:spPr>
        <p:txBody>
          <a:bodyPr/>
          <a:lstStyle/>
          <a:p>
            <a:r>
              <a:rPr lang="en-US" dirty="0"/>
              <a:t>THE FIRST RELLEVANT STUDY ABOUT DEGREES OF SEPARATION ON SOCIETY DATES FROM 1960</a:t>
            </a:r>
            <a:endParaRPr lang="en-GB" dirty="0"/>
          </a:p>
        </p:txBody>
      </p:sp>
      <p:sp>
        <p:nvSpPr>
          <p:cNvPr id="8" name="7 Marcador de texto"/>
          <p:cNvSpPr>
            <a:spLocks noGrp="1"/>
          </p:cNvSpPr>
          <p:nvPr>
            <p:ph type="body" sz="quarter" idx="13"/>
          </p:nvPr>
        </p:nvSpPr>
        <p:spPr/>
        <p:txBody>
          <a:bodyPr/>
          <a:lstStyle/>
          <a:p>
            <a:r>
              <a:rPr lang="en-US" dirty="0"/>
              <a:t>Introduction to social network analysis</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Milgram, Stanley (May 1967). "The Small World Problem". Psychology Today. Ziff-Davis Publishing Co.</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(2) Blass, T. (2004). The Man Who Shocked the World: The Life and Legacy of Stanley Milgram.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ISBN 0-7382-0399-8</a:t>
            </a:r>
            <a:br>
              <a:rPr lang="en-US" sz="800" dirty="0">
                <a:solidFill>
                  <a:srgbClr val="000000"/>
                </a:solidFill>
                <a:ea typeface="ＭＳ Ｐゴシック" pitchFamily="34" charset="-128"/>
                <a:cs typeface="Arial" charset="0"/>
              </a:rPr>
            </a:br>
            <a:r>
              <a:rPr lang="en-US" sz="800" dirty="0">
                <a:solidFill>
                  <a:srgbClr val="000000"/>
                </a:solidFill>
                <a:ea typeface="ＭＳ Ｐゴシック" pitchFamily="34" charset="-128"/>
                <a:cs typeface="Arial" charset="0"/>
              </a:rPr>
              <a:t> </a:t>
            </a:r>
          </a:p>
        </p:txBody>
      </p:sp>
      <p:sp>
        <p:nvSpPr>
          <p:cNvPr id="16" name="AutoShape 16"/>
          <p:cNvSpPr>
            <a:spLocks noChangeArrowheads="1"/>
          </p:cNvSpPr>
          <p:nvPr/>
        </p:nvSpPr>
        <p:spPr bwMode="gray">
          <a:xfrm>
            <a:off x="4663459" y="2781215"/>
            <a:ext cx="196573" cy="2012136"/>
          </a:xfrm>
          <a:prstGeom prst="homePlate">
            <a:avLst>
              <a:gd name="adj" fmla="val 100000"/>
            </a:avLst>
          </a:prstGeom>
          <a:solidFill>
            <a:schemeClr val="bg1">
              <a:lumMod val="75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000" b="0" i="1" kern="0" dirty="0">
              <a:solidFill>
                <a:prstClr val="white"/>
              </a:solidFill>
              <a:latin typeface="Arial"/>
              <a:ea typeface="+mn-ea"/>
            </a:endParaRPr>
          </a:p>
        </p:txBody>
      </p:sp>
      <p:sp>
        <p:nvSpPr>
          <p:cNvPr id="17" name="16 Rectángulo redondeado"/>
          <p:cNvSpPr/>
          <p:nvPr/>
        </p:nvSpPr>
        <p:spPr bwMode="auto">
          <a:xfrm>
            <a:off x="4942930" y="1764069"/>
            <a:ext cx="3144109" cy="3834934"/>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8" name="19 Rectángulo redondeado"/>
          <p:cNvSpPr/>
          <p:nvPr/>
        </p:nvSpPr>
        <p:spPr bwMode="auto">
          <a:xfrm>
            <a:off x="6732240" y="4156054"/>
            <a:ext cx="1990820" cy="449519"/>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14400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dirty="0">
                <a:ln>
                  <a:noFill/>
                </a:ln>
                <a:solidFill>
                  <a:schemeClr val="bg1"/>
                </a:solidFill>
                <a:effectLst/>
                <a:latin typeface="Arial" charset="0"/>
                <a:ea typeface="ＭＳ Ｐゴシック" charset="-128"/>
                <a:cs typeface="ＭＳ Ｐゴシック" charset="-128"/>
              </a:rPr>
              <a:t>6 degrees of separation</a:t>
            </a:r>
            <a:endParaRPr kumimoji="0" lang="en-US" sz="1100" b="1" i="0" u="none" strike="noStrike" cap="none" normalizeH="0" baseline="0" dirty="0">
              <a:ln>
                <a:noFill/>
              </a:ln>
              <a:solidFill>
                <a:schemeClr val="bg1"/>
              </a:solidFill>
              <a:effectLst/>
              <a:latin typeface="Arial" charset="0"/>
              <a:ea typeface="ＭＳ Ｐゴシック" charset="-128"/>
              <a:cs typeface="ＭＳ Ｐゴシック" charset="-128"/>
            </a:endParaRPr>
          </a:p>
        </p:txBody>
      </p:sp>
      <p:sp>
        <p:nvSpPr>
          <p:cNvPr id="20" name="21 Rectángulo redondeado"/>
          <p:cNvSpPr/>
          <p:nvPr/>
        </p:nvSpPr>
        <p:spPr bwMode="auto">
          <a:xfrm>
            <a:off x="6732240" y="2257146"/>
            <a:ext cx="1990820" cy="1530138"/>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144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
            </a:pPr>
            <a:r>
              <a:rPr lang="en-US" sz="1100" dirty="0">
                <a:solidFill>
                  <a:schemeClr val="bg1"/>
                </a:solidFill>
                <a:latin typeface="Arial" charset="0"/>
                <a:ea typeface="ＭＳ Ｐゴシック" charset="-128"/>
                <a:cs typeface="ＭＳ Ｐゴシック" charset="-128"/>
              </a:rPr>
              <a:t>78% didn’t reach destination (232 of the 296 letters )</a:t>
            </a:r>
          </a:p>
          <a:p>
            <a:pPr marL="349250" lvl="1" indent="-171450" eaLnBrk="0" fontAlgn="base" hangingPunct="0">
              <a:spcBef>
                <a:spcPct val="0"/>
              </a:spcBef>
              <a:spcAft>
                <a:spcPct val="0"/>
              </a:spcAft>
              <a:buFont typeface="Wingdings" panose="05000000000000000000" pitchFamily="2" charset="2"/>
              <a:buChar char="ü"/>
            </a:pPr>
            <a:r>
              <a:rPr lang="en-US" sz="1100" dirty="0">
                <a:solidFill>
                  <a:schemeClr val="bg1"/>
                </a:solidFill>
                <a:latin typeface="Arial" charset="0"/>
                <a:ea typeface="ＭＳ Ｐゴシック" charset="-128"/>
                <a:cs typeface="ＭＳ Ｐゴシック" charset="-128"/>
              </a:rPr>
              <a:t> large % rejection of on participation</a:t>
            </a:r>
          </a:p>
          <a:p>
            <a:pPr marL="171450" indent="-171450" eaLnBrk="0" fontAlgn="base" hangingPunct="0">
              <a:spcBef>
                <a:spcPct val="0"/>
              </a:spcBef>
              <a:spcAft>
                <a:spcPct val="0"/>
              </a:spcAft>
              <a:buFont typeface="Wingdings" panose="05000000000000000000" pitchFamily="2" charset="2"/>
              <a:buChar char="§"/>
            </a:pPr>
            <a:r>
              <a:rPr lang="en-US" sz="1100" b="1" dirty="0">
                <a:solidFill>
                  <a:schemeClr val="bg1"/>
                </a:solidFill>
                <a:latin typeface="Arial" charset="0"/>
                <a:ea typeface="ＭＳ Ｐゴシック" charset="-128"/>
                <a:cs typeface="ＭＳ Ｐゴシック" charset="-128"/>
              </a:rPr>
              <a:t>22% </a:t>
            </a:r>
            <a:r>
              <a:rPr lang="en-US" sz="1100" dirty="0">
                <a:solidFill>
                  <a:schemeClr val="bg1"/>
                </a:solidFill>
                <a:latin typeface="Arial" charset="0"/>
                <a:ea typeface="ＭＳ Ｐゴシック" charset="-128"/>
                <a:cs typeface="ＭＳ Ｐゴシック" charset="-128"/>
              </a:rPr>
              <a:t>(64 of the letters) eventually </a:t>
            </a:r>
            <a:r>
              <a:rPr lang="en-US" sz="1100" b="1" dirty="0">
                <a:solidFill>
                  <a:schemeClr val="bg1"/>
                </a:solidFill>
                <a:latin typeface="Arial" charset="0"/>
                <a:ea typeface="ＭＳ Ｐゴシック" charset="-128"/>
                <a:cs typeface="ＭＳ Ｐゴシック" charset="-128"/>
              </a:rPr>
              <a:t>did</a:t>
            </a:r>
            <a:r>
              <a:rPr lang="en-US" sz="1100" dirty="0">
                <a:solidFill>
                  <a:schemeClr val="bg1"/>
                </a:solidFill>
                <a:latin typeface="Arial" charset="0"/>
                <a:ea typeface="ＭＳ Ｐゴシック" charset="-128"/>
                <a:cs typeface="ＭＳ Ｐゴシック" charset="-128"/>
              </a:rPr>
              <a:t> </a:t>
            </a:r>
            <a:r>
              <a:rPr lang="en-US" sz="1100" b="1" dirty="0">
                <a:solidFill>
                  <a:schemeClr val="bg1"/>
                </a:solidFill>
                <a:latin typeface="Arial" charset="0"/>
                <a:ea typeface="ＭＳ Ｐゴシック" charset="-128"/>
                <a:cs typeface="ＭＳ Ｐゴシック" charset="-128"/>
              </a:rPr>
              <a:t>reach the target contact</a:t>
            </a:r>
          </a:p>
        </p:txBody>
      </p:sp>
      <p:sp>
        <p:nvSpPr>
          <p:cNvPr id="21" name="22 Rectángulo redondeado"/>
          <p:cNvSpPr/>
          <p:nvPr/>
        </p:nvSpPr>
        <p:spPr bwMode="auto">
          <a:xfrm>
            <a:off x="5031112" y="2257146"/>
            <a:ext cx="1592836" cy="1530138"/>
          </a:xfrm>
          <a:prstGeom prst="roundRect">
            <a:avLst>
              <a:gd name="adj" fmla="val 805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a:t>Reaching the destination</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100" b="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100" b="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6" name="26 Rectángulo redondeado"/>
          <p:cNvSpPr/>
          <p:nvPr/>
        </p:nvSpPr>
        <p:spPr bwMode="auto">
          <a:xfrm>
            <a:off x="471560" y="1764069"/>
            <a:ext cx="3144109" cy="3834934"/>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7" name="27 Rectángulo redondeado"/>
          <p:cNvSpPr/>
          <p:nvPr/>
        </p:nvSpPr>
        <p:spPr bwMode="auto">
          <a:xfrm>
            <a:off x="559742" y="2257145"/>
            <a:ext cx="1592836" cy="684000"/>
          </a:xfrm>
          <a:prstGeom prst="roundRect">
            <a:avLst>
              <a:gd name="adj" fmla="val 805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eaLnBrk="0" fontAlgn="base" hangingPunct="0">
              <a:spcBef>
                <a:spcPct val="0"/>
              </a:spcBef>
              <a:spcAft>
                <a:spcPct val="0"/>
              </a:spcAft>
            </a:pPr>
            <a:r>
              <a:rPr lang="en-US" sz="1100" b="1" dirty="0"/>
              <a:t>Objective</a:t>
            </a:r>
            <a:endParaRPr kumimoji="0" lang="en-U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9" name="29 Rectángulo redondeado"/>
          <p:cNvSpPr/>
          <p:nvPr/>
        </p:nvSpPr>
        <p:spPr bwMode="auto">
          <a:xfrm>
            <a:off x="2241332" y="2257145"/>
            <a:ext cx="2245960" cy="683999"/>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eaLnBrk="0" fontAlgn="base" hangingPunct="0">
              <a:spcBef>
                <a:spcPct val="0"/>
              </a:spcBef>
              <a:spcAft>
                <a:spcPct val="0"/>
              </a:spcAft>
            </a:pPr>
            <a:r>
              <a:rPr lang="en-US" sz="1100" b="1" dirty="0">
                <a:solidFill>
                  <a:schemeClr val="bg1"/>
                </a:solidFill>
                <a:latin typeface="Arial" charset="0"/>
                <a:ea typeface="ＭＳ Ｐゴシック" charset="-128"/>
                <a:cs typeface="ＭＳ Ｐゴシック" charset="-128"/>
              </a:rPr>
              <a:t>Average</a:t>
            </a:r>
            <a:r>
              <a:rPr lang="en-US" sz="1100" dirty="0">
                <a:solidFill>
                  <a:schemeClr val="bg1"/>
                </a:solidFill>
                <a:latin typeface="Arial" charset="0"/>
                <a:ea typeface="ＭＳ Ｐゴシック" charset="-128"/>
                <a:cs typeface="ＭＳ Ｐゴシック" charset="-128"/>
              </a:rPr>
              <a:t> </a:t>
            </a:r>
            <a:r>
              <a:rPr lang="en-US" sz="1100" b="1" dirty="0">
                <a:solidFill>
                  <a:schemeClr val="bg1"/>
                </a:solidFill>
                <a:latin typeface="Arial" charset="0"/>
                <a:ea typeface="ＭＳ Ｐゴシック" charset="-128"/>
                <a:cs typeface="ＭＳ Ｐゴシック" charset="-128"/>
              </a:rPr>
              <a:t>path</a:t>
            </a:r>
            <a:r>
              <a:rPr lang="en-US" sz="1100" dirty="0">
                <a:solidFill>
                  <a:schemeClr val="bg1"/>
                </a:solidFill>
                <a:latin typeface="Arial" charset="0"/>
                <a:ea typeface="ＭＳ Ｐゴシック" charset="-128"/>
                <a:cs typeface="ＭＳ Ｐゴシック" charset="-128"/>
              </a:rPr>
              <a:t> </a:t>
            </a:r>
            <a:r>
              <a:rPr lang="en-US" sz="1100" b="1" dirty="0">
                <a:solidFill>
                  <a:schemeClr val="bg1"/>
                </a:solidFill>
                <a:latin typeface="Arial" charset="0"/>
                <a:ea typeface="ＭＳ Ｐゴシック" charset="-128"/>
                <a:cs typeface="ＭＳ Ｐゴシック" charset="-128"/>
              </a:rPr>
              <a:t>length</a:t>
            </a:r>
            <a:r>
              <a:rPr lang="en-US" sz="1100" dirty="0">
                <a:solidFill>
                  <a:schemeClr val="bg1"/>
                </a:solidFill>
                <a:latin typeface="Arial" charset="0"/>
                <a:ea typeface="ＭＳ Ｐゴシック" charset="-128"/>
                <a:cs typeface="ＭＳ Ｐゴシック" charset="-128"/>
              </a:rPr>
              <a:t> </a:t>
            </a:r>
            <a:r>
              <a:rPr lang="en-US" sz="1100" b="1" dirty="0">
                <a:solidFill>
                  <a:schemeClr val="bg1"/>
                </a:solidFill>
                <a:latin typeface="Arial" charset="0"/>
                <a:ea typeface="ＭＳ Ｐゴシック" charset="-128"/>
                <a:cs typeface="ＭＳ Ｐゴシック" charset="-128"/>
              </a:rPr>
              <a:t>for</a:t>
            </a:r>
            <a:r>
              <a:rPr lang="en-US" sz="1100" dirty="0">
                <a:solidFill>
                  <a:schemeClr val="bg1"/>
                </a:solidFill>
                <a:latin typeface="Arial" charset="0"/>
                <a:ea typeface="ＭＳ Ｐゴシック" charset="-128"/>
                <a:cs typeface="ＭＳ Ｐゴシック" charset="-128"/>
              </a:rPr>
              <a:t> </a:t>
            </a:r>
            <a:r>
              <a:rPr lang="en-US" sz="1100" b="1" dirty="0">
                <a:solidFill>
                  <a:schemeClr val="bg1"/>
                </a:solidFill>
                <a:latin typeface="Arial" charset="0"/>
                <a:ea typeface="ＭＳ Ｐゴシック" charset="-128"/>
                <a:cs typeface="ＭＳ Ｐゴシック" charset="-128"/>
              </a:rPr>
              <a:t>social</a:t>
            </a:r>
            <a:r>
              <a:rPr lang="en-US" sz="1100" dirty="0">
                <a:solidFill>
                  <a:schemeClr val="bg1"/>
                </a:solidFill>
                <a:latin typeface="Arial" charset="0"/>
                <a:ea typeface="ＭＳ Ｐゴシック" charset="-128"/>
                <a:cs typeface="ＭＳ Ｐゴシック" charset="-128"/>
              </a:rPr>
              <a:t> </a:t>
            </a:r>
            <a:r>
              <a:rPr lang="en-US" sz="1100" b="1" dirty="0">
                <a:solidFill>
                  <a:schemeClr val="bg1"/>
                </a:solidFill>
                <a:latin typeface="Arial" charset="0"/>
                <a:ea typeface="ＭＳ Ｐゴシック" charset="-128"/>
                <a:cs typeface="ＭＳ Ｐゴシック" charset="-128"/>
              </a:rPr>
              <a:t>networks</a:t>
            </a:r>
            <a:r>
              <a:rPr lang="en-US" sz="1100" dirty="0">
                <a:solidFill>
                  <a:schemeClr val="bg1"/>
                </a:solidFill>
                <a:latin typeface="Arial" charset="0"/>
                <a:ea typeface="ＭＳ Ｐゴシック" charset="-128"/>
                <a:cs typeface="ＭＳ Ｐゴシック" charset="-128"/>
              </a:rPr>
              <a:t> of people in the US</a:t>
            </a:r>
            <a:endParaRPr kumimoji="0" lang="en-US" sz="1000" b="0" i="0" u="none" strike="noStrike" cap="none" normalizeH="0" baseline="0" dirty="0">
              <a:ln>
                <a:noFill/>
              </a:ln>
              <a:solidFill>
                <a:schemeClr val="bg1"/>
              </a:solidFill>
              <a:effectLst/>
              <a:latin typeface="Arial" charset="0"/>
              <a:ea typeface="ＭＳ Ｐゴシック" charset="-128"/>
              <a:cs typeface="ＭＳ Ｐゴシック" charset="-128"/>
            </a:endParaRPr>
          </a:p>
        </p:txBody>
      </p:sp>
      <p:sp>
        <p:nvSpPr>
          <p:cNvPr id="34" name="6 CuadroTexto"/>
          <p:cNvSpPr txBox="1"/>
          <p:nvPr/>
        </p:nvSpPr>
        <p:spPr bwMode="auto">
          <a:xfrm>
            <a:off x="5053808" y="3790444"/>
            <a:ext cx="17662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rPr>
              <a:t>CONCLUSIONS</a:t>
            </a:r>
          </a:p>
        </p:txBody>
      </p:sp>
      <p:sp>
        <p:nvSpPr>
          <p:cNvPr id="35" name="35 Rectángulo redondeado"/>
          <p:cNvSpPr/>
          <p:nvPr/>
        </p:nvSpPr>
        <p:spPr bwMode="auto">
          <a:xfrm>
            <a:off x="6732240" y="4930313"/>
            <a:ext cx="1990820" cy="612334"/>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14400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latin typeface="Arial" charset="0"/>
                <a:ea typeface="ＭＳ Ｐゴシック" charset="-128"/>
                <a:cs typeface="ＭＳ Ｐゴシック" charset="-128"/>
              </a:rPr>
              <a:t>50% letters </a:t>
            </a:r>
            <a:r>
              <a:rPr lang="en-US" sz="1100" dirty="0">
                <a:solidFill>
                  <a:schemeClr val="bg1"/>
                </a:solidFill>
                <a:latin typeface="Arial" charset="0"/>
                <a:ea typeface="ＭＳ Ｐゴシック" charset="-128"/>
                <a:cs typeface="ＭＳ Ｐゴシック" charset="-128"/>
              </a:rPr>
              <a:t>from </a:t>
            </a:r>
            <a:r>
              <a:rPr lang="en-US" sz="1100" b="1" dirty="0">
                <a:solidFill>
                  <a:schemeClr val="bg1"/>
                </a:solidFill>
                <a:latin typeface="Arial" charset="0"/>
                <a:ea typeface="ＭＳ Ｐゴシック" charset="-128"/>
                <a:cs typeface="ＭＳ Ｐゴシック" charset="-128"/>
              </a:rPr>
              <a:t>Kansas</a:t>
            </a:r>
            <a:r>
              <a:rPr lang="en-US" sz="1100" dirty="0">
                <a:solidFill>
                  <a:schemeClr val="bg1"/>
                </a:solidFill>
                <a:latin typeface="Arial" charset="0"/>
                <a:ea typeface="ＭＳ Ｐゴシック" charset="-128"/>
                <a:cs typeface="ＭＳ Ｐゴシック" charset="-128"/>
              </a:rPr>
              <a:t> had the </a:t>
            </a:r>
            <a:r>
              <a:rPr lang="en-US" sz="1100" b="1" dirty="0">
                <a:solidFill>
                  <a:schemeClr val="bg1"/>
                </a:solidFill>
                <a:latin typeface="Arial" charset="0"/>
                <a:ea typeface="ＭＳ Ｐゴシック" charset="-128"/>
                <a:cs typeface="ＭＳ Ｐゴシック" charset="-128"/>
              </a:rPr>
              <a:t>same two people as last contact</a:t>
            </a:r>
            <a:endParaRPr kumimoji="0" lang="en-US" sz="1100" b="1" i="0" u="none" strike="noStrike" cap="none" normalizeH="0" baseline="0" dirty="0">
              <a:ln>
                <a:noFill/>
              </a:ln>
              <a:solidFill>
                <a:schemeClr val="bg1"/>
              </a:solidFill>
              <a:effectLst/>
              <a:latin typeface="Arial" charset="0"/>
              <a:ea typeface="ＭＳ Ｐゴシック" charset="-128"/>
              <a:cs typeface="ＭＳ Ｐゴシック" charset="-128"/>
            </a:endParaRPr>
          </a:p>
        </p:txBody>
      </p:sp>
      <p:sp>
        <p:nvSpPr>
          <p:cNvPr id="42" name="45 Rectángulo redondeado"/>
          <p:cNvSpPr/>
          <p:nvPr/>
        </p:nvSpPr>
        <p:spPr bwMode="auto">
          <a:xfrm>
            <a:off x="2241332" y="3051061"/>
            <a:ext cx="2245960" cy="2491586"/>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r>
              <a:rPr lang="en-US" sz="1100" dirty="0">
                <a:solidFill>
                  <a:schemeClr val="bg1"/>
                </a:solidFill>
                <a:latin typeface="Arial" charset="0"/>
                <a:ea typeface="ＭＳ Ｐゴシック" charset="-128"/>
                <a:cs typeface="ＭＳ Ｐゴシック" charset="-128"/>
              </a:rPr>
              <a:t>Send to "randomly" selected individuals (from  Nebraska or Kansas) information packets:</a:t>
            </a:r>
          </a:p>
          <a:p>
            <a:pPr marL="171450" indent="-171450">
              <a:buFont typeface="Arial" panose="020B0604020202020204" pitchFamily="34" charset="0"/>
              <a:buChar char="•"/>
            </a:pPr>
            <a:r>
              <a:rPr lang="en-US" sz="1100" dirty="0">
                <a:solidFill>
                  <a:schemeClr val="bg1"/>
                </a:solidFill>
                <a:latin typeface="Arial" charset="0"/>
                <a:ea typeface="ＭＳ Ｐゴシック" charset="-128"/>
                <a:cs typeface="ＭＳ Ｐゴシック" charset="-128"/>
              </a:rPr>
              <a:t>study's purpose</a:t>
            </a:r>
          </a:p>
          <a:p>
            <a:pPr marL="171450" indent="-171450">
              <a:buFont typeface="Arial" panose="020B0604020202020204" pitchFamily="34" charset="0"/>
              <a:buChar char="•"/>
            </a:pPr>
            <a:r>
              <a:rPr lang="en-US" sz="1100" dirty="0">
                <a:solidFill>
                  <a:schemeClr val="bg1"/>
                </a:solidFill>
                <a:latin typeface="Arial" charset="0"/>
                <a:ea typeface="ＭＳ Ｐゴシック" charset="-128"/>
                <a:cs typeface="ＭＳ Ｐゴシック" charset="-128"/>
              </a:rPr>
              <a:t>target contact person </a:t>
            </a:r>
          </a:p>
          <a:p>
            <a:pPr marL="171450" indent="-171450">
              <a:buFont typeface="Arial" panose="020B0604020202020204" pitchFamily="34" charset="0"/>
              <a:buChar char="•"/>
            </a:pPr>
            <a:r>
              <a:rPr lang="en-US" sz="1100" dirty="0">
                <a:solidFill>
                  <a:schemeClr val="bg1"/>
                </a:solidFill>
                <a:latin typeface="Arial" charset="0"/>
                <a:ea typeface="ＭＳ Ｐゴシック" charset="-128"/>
                <a:cs typeface="ＭＳ Ｐゴシック" charset="-128"/>
              </a:rPr>
              <a:t>Rules</a:t>
            </a:r>
            <a:endParaRPr lang="en-US" sz="1100" b="1" dirty="0">
              <a:solidFill>
                <a:schemeClr val="bg1"/>
              </a:solidFill>
              <a:latin typeface="Arial" charset="0"/>
              <a:ea typeface="ＭＳ Ｐゴシック" charset="-128"/>
              <a:cs typeface="ＭＳ Ｐゴシック" charset="-128"/>
            </a:endParaRPr>
          </a:p>
          <a:p>
            <a:r>
              <a:rPr lang="en-US" sz="1100" b="1" u="sng" dirty="0">
                <a:solidFill>
                  <a:schemeClr val="bg1"/>
                </a:solidFill>
                <a:latin typeface="Arial" charset="0"/>
                <a:ea typeface="ＭＳ Ｐゴシック" charset="-128"/>
                <a:cs typeface="ＭＳ Ｐゴシック" charset="-128"/>
              </a:rPr>
              <a:t>Main Rule:</a:t>
            </a:r>
            <a:endParaRPr lang="en-US" sz="1100" u="sng" dirty="0">
              <a:solidFill>
                <a:schemeClr val="bg1"/>
              </a:solidFill>
              <a:latin typeface="Arial" charset="0"/>
              <a:ea typeface="ＭＳ Ｐゴシック" charset="-128"/>
              <a:cs typeface="ＭＳ Ｐゴシック" charset="-128"/>
            </a:endParaRPr>
          </a:p>
          <a:p>
            <a:r>
              <a:rPr lang="en-US" sz="1100" dirty="0">
                <a:solidFill>
                  <a:schemeClr val="bg1"/>
                </a:solidFill>
                <a:latin typeface="Arial" charset="0"/>
                <a:ea typeface="ＭＳ Ｐゴシック" charset="-128"/>
                <a:cs typeface="ＭＳ Ｐゴシック" charset="-128"/>
              </a:rPr>
              <a:t>If( knew person == TRUE){</a:t>
            </a:r>
          </a:p>
          <a:p>
            <a:r>
              <a:rPr lang="en-US" sz="1100" dirty="0">
                <a:solidFill>
                  <a:schemeClr val="bg1"/>
                </a:solidFill>
                <a:latin typeface="Arial" charset="0"/>
                <a:ea typeface="ＭＳ Ｐゴシック" charset="-128"/>
                <a:cs typeface="ＭＳ Ｐゴシック" charset="-128"/>
              </a:rPr>
              <a:t>       forward the letter directly</a:t>
            </a:r>
          </a:p>
          <a:p>
            <a:r>
              <a:rPr lang="en-US" sz="1100" dirty="0">
                <a:solidFill>
                  <a:schemeClr val="bg1"/>
                </a:solidFill>
                <a:latin typeface="Arial" charset="0"/>
                <a:ea typeface="ＭＳ Ｐゴシック" charset="-128"/>
                <a:cs typeface="ＭＳ Ｐゴシック" charset="-128"/>
              </a:rPr>
              <a:t>} Else {</a:t>
            </a:r>
          </a:p>
          <a:p>
            <a:r>
              <a:rPr lang="en-US" sz="1100" dirty="0">
                <a:solidFill>
                  <a:schemeClr val="bg1"/>
                </a:solidFill>
                <a:latin typeface="Arial" charset="0"/>
                <a:ea typeface="ＭＳ Ｐゴシック" charset="-128"/>
                <a:cs typeface="ＭＳ Ｐゴシック" charset="-128"/>
              </a:rPr>
              <a:t>     think of a friend or who was more likely to know the target</a:t>
            </a:r>
          </a:p>
          <a:p>
            <a:r>
              <a:rPr lang="en-US" sz="1100" dirty="0">
                <a:solidFill>
                  <a:schemeClr val="bg1"/>
                </a:solidFill>
                <a:latin typeface="Arial" charset="0"/>
                <a:ea typeface="ＭＳ Ｐゴシック" charset="-128"/>
                <a:cs typeface="ＭＳ Ｐゴシック" charset="-128"/>
              </a:rPr>
              <a:t>}</a:t>
            </a:r>
          </a:p>
        </p:txBody>
      </p:sp>
      <p:sp>
        <p:nvSpPr>
          <p:cNvPr id="45" name="27 Rectángulo redondeado"/>
          <p:cNvSpPr/>
          <p:nvPr/>
        </p:nvSpPr>
        <p:spPr bwMode="auto">
          <a:xfrm>
            <a:off x="559742" y="3051061"/>
            <a:ext cx="1592836" cy="2496485"/>
          </a:xfrm>
          <a:prstGeom prst="roundRect">
            <a:avLst>
              <a:gd name="adj" fmla="val 805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t" anchorCtr="0" compatLnSpc="1">
            <a:prstTxWarp prst="textNoShape">
              <a:avLst/>
            </a:prstTxWarp>
          </a:bodyPr>
          <a:lstStyle/>
          <a:p>
            <a:pPr algn="ctr" eaLnBrk="0" fontAlgn="base" hangingPunct="0">
              <a:spcBef>
                <a:spcPct val="0"/>
              </a:spcBef>
              <a:spcAft>
                <a:spcPct val="0"/>
              </a:spcAft>
            </a:pPr>
            <a:r>
              <a:rPr lang="en-US" sz="1100" b="1" dirty="0"/>
              <a:t>Instructions</a:t>
            </a:r>
            <a:endParaRPr kumimoji="0" lang="en-U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pic>
        <p:nvPicPr>
          <p:cNvPr id="47" name="Picture 4" descr="http://windessa.com/wp-content/themes/windessa/img/featured-windessa-home.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729164" y="3914962"/>
            <a:ext cx="980749" cy="1381222"/>
          </a:xfrm>
          <a:prstGeom prst="rect">
            <a:avLst/>
          </a:prstGeom>
          <a:noFill/>
          <a:extLst>
            <a:ext uri="{909E8E84-426E-40DD-AFC4-6F175D3DCCD1}">
              <a14:hiddenFill xmlns:a14="http://schemas.microsoft.com/office/drawing/2010/main">
                <a:solidFill>
                  <a:srgbClr val="FFFFFF"/>
                </a:solidFill>
              </a14:hiddenFill>
            </a:ext>
          </a:extLst>
        </p:spPr>
      </p:pic>
      <p:pic>
        <p:nvPicPr>
          <p:cNvPr id="78861" name="Picture 13" descr="Resultat d'imatges de luggage"/>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9244" y="3870244"/>
            <a:ext cx="616934" cy="385418"/>
          </a:xfrm>
          <a:prstGeom prst="rect">
            <a:avLst/>
          </a:prstGeom>
          <a:noFill/>
          <a:extLst>
            <a:ext uri="{909E8E84-426E-40DD-AFC4-6F175D3DCCD1}">
              <a14:hiddenFill xmlns:a14="http://schemas.microsoft.com/office/drawing/2010/main">
                <a:solidFill>
                  <a:srgbClr val="FFFFFF"/>
                </a:solidFill>
              </a14:hiddenFill>
            </a:ext>
          </a:extLst>
        </p:spPr>
      </p:pic>
      <p:pic>
        <p:nvPicPr>
          <p:cNvPr id="78870" name="Picture 22" descr="Resultat d'imatges de 6 degrees of separati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16800" y="2986929"/>
            <a:ext cx="1421460" cy="625798"/>
          </a:xfrm>
          <a:prstGeom prst="rect">
            <a:avLst/>
          </a:prstGeom>
          <a:noFill/>
          <a:extLst>
            <a:ext uri="{909E8E84-426E-40DD-AFC4-6F175D3DCCD1}">
              <a14:hiddenFill xmlns:a14="http://schemas.microsoft.com/office/drawing/2010/main">
                <a:solidFill>
                  <a:srgbClr val="FFFFFF"/>
                </a:solidFill>
              </a14:hiddenFill>
            </a:ext>
          </a:extLst>
        </p:spPr>
      </p:pic>
      <p:sp>
        <p:nvSpPr>
          <p:cNvPr id="54" name="22 Rectángulo redondeado"/>
          <p:cNvSpPr/>
          <p:nvPr/>
        </p:nvSpPr>
        <p:spPr bwMode="auto">
          <a:xfrm>
            <a:off x="5031112" y="4156055"/>
            <a:ext cx="1592836" cy="490890"/>
          </a:xfrm>
          <a:prstGeom prst="roundRect">
            <a:avLst>
              <a:gd name="adj" fmla="val 805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a:t>Average path length</a:t>
            </a:r>
          </a:p>
        </p:txBody>
      </p:sp>
      <p:sp>
        <p:nvSpPr>
          <p:cNvPr id="55" name="22 Rectángulo redondeado"/>
          <p:cNvSpPr/>
          <p:nvPr/>
        </p:nvSpPr>
        <p:spPr bwMode="auto">
          <a:xfrm>
            <a:off x="5031112" y="4930313"/>
            <a:ext cx="1592836" cy="668689"/>
          </a:xfrm>
          <a:prstGeom prst="roundRect">
            <a:avLst>
              <a:gd name="adj" fmla="val 805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b="1" dirty="0"/>
              <a:t>Hub people</a:t>
            </a:r>
          </a:p>
        </p:txBody>
      </p:sp>
      <p:sp>
        <p:nvSpPr>
          <p:cNvPr id="56"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The average degree of separation between people was determined to be 6</a:t>
            </a:r>
          </a:p>
        </p:txBody>
      </p:sp>
      <p:pic>
        <p:nvPicPr>
          <p:cNvPr id="63" name="Picture 3"/>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37" name="6 CuadroTexto"/>
          <p:cNvSpPr txBox="1"/>
          <p:nvPr/>
        </p:nvSpPr>
        <p:spPr bwMode="auto">
          <a:xfrm>
            <a:off x="651840" y="1846326"/>
            <a:ext cx="17662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rPr>
              <a:t>SET UP </a:t>
            </a:r>
          </a:p>
        </p:txBody>
      </p:sp>
      <p:sp>
        <p:nvSpPr>
          <p:cNvPr id="38" name="6 CuadroTexto"/>
          <p:cNvSpPr txBox="1"/>
          <p:nvPr/>
        </p:nvSpPr>
        <p:spPr bwMode="auto">
          <a:xfrm>
            <a:off x="5053808" y="1846326"/>
            <a:ext cx="17662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rPr>
              <a:t>RESULTS</a:t>
            </a:r>
          </a:p>
        </p:txBody>
      </p:sp>
      <p:pic>
        <p:nvPicPr>
          <p:cNvPr id="5" name="Imagen 4"/>
          <p:cNvPicPr>
            <a:picLocks noChangeAspect="1"/>
          </p:cNvPicPr>
          <p:nvPr/>
        </p:nvPicPr>
        <p:blipFill>
          <a:blip r:embed="rId12"/>
          <a:stretch>
            <a:fillRect/>
          </a:stretch>
        </p:blipFill>
        <p:spPr>
          <a:xfrm>
            <a:off x="8089582" y="1405316"/>
            <a:ext cx="598171" cy="564508"/>
          </a:xfrm>
          <a:prstGeom prst="rect">
            <a:avLst/>
          </a:prstGeom>
        </p:spPr>
      </p:pic>
    </p:spTree>
    <p:extLst>
      <p:ext uri="{BB962C8B-B14F-4D97-AF65-F5344CB8AC3E}">
        <p14:creationId xmlns:p14="http://schemas.microsoft.com/office/powerpoint/2010/main" val="219688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88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6" grpId="0" animBg="1"/>
      <p:bldP spid="27" grpId="0" animBg="1"/>
      <p:bldP spid="29" grpId="0" animBg="1"/>
      <p:bldP spid="34" grpId="0"/>
      <p:bldP spid="35" grpId="0" animBg="1"/>
      <p:bldP spid="42" grpId="0" animBg="1"/>
      <p:bldP spid="45" grpId="0" animBg="1"/>
      <p:bldP spid="54" grpId="0" animBg="1"/>
      <p:bldP spid="55" grpId="0" animBg="1"/>
      <p:bldP spid="56" grpId="0" animBg="1"/>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60 Conector recto"/>
          <p:cNvCxnSpPr/>
          <p:nvPr/>
        </p:nvCxnSpPr>
        <p:spPr>
          <a:xfrm>
            <a:off x="3995936" y="1916832"/>
            <a:ext cx="0" cy="1764000"/>
          </a:xfrm>
          <a:prstGeom prst="line">
            <a:avLst/>
          </a:prstGeom>
          <a:ln>
            <a:prstDash val="sysDash"/>
          </a:ln>
        </p:spPr>
        <p:style>
          <a:lnRef idx="1">
            <a:schemeClr val="accent6"/>
          </a:lnRef>
          <a:fillRef idx="0">
            <a:schemeClr val="accent6"/>
          </a:fillRef>
          <a:effectRef idx="0">
            <a:schemeClr val="accent6"/>
          </a:effectRef>
          <a:fontRef idx="minor">
            <a:schemeClr val="tx1"/>
          </a:fontRef>
        </p:style>
      </p:cxnSp>
      <p:cxnSp>
        <p:nvCxnSpPr>
          <p:cNvPr id="56" name="60 Conector recto"/>
          <p:cNvCxnSpPr/>
          <p:nvPr/>
        </p:nvCxnSpPr>
        <p:spPr>
          <a:xfrm>
            <a:off x="5774014" y="1916832"/>
            <a:ext cx="0" cy="3240000"/>
          </a:xfrm>
          <a:prstGeom prst="line">
            <a:avLst/>
          </a:prstGeom>
          <a:ln>
            <a:prstDash val="sysDash"/>
          </a:ln>
        </p:spPr>
        <p:style>
          <a:lnRef idx="1">
            <a:schemeClr val="accent6"/>
          </a:lnRef>
          <a:fillRef idx="0">
            <a:schemeClr val="accent6"/>
          </a:fillRef>
          <a:effectRef idx="0">
            <a:schemeClr val="accent6"/>
          </a:effectRef>
          <a:fontRef idx="minor">
            <a:schemeClr val="tx1"/>
          </a:fontRef>
        </p:style>
      </p:cxnSp>
      <p:cxnSp>
        <p:nvCxnSpPr>
          <p:cNvPr id="57" name="60 Conector recto"/>
          <p:cNvCxnSpPr/>
          <p:nvPr/>
        </p:nvCxnSpPr>
        <p:spPr>
          <a:xfrm flipH="1">
            <a:off x="395536" y="3435942"/>
            <a:ext cx="8100000" cy="0"/>
          </a:xfrm>
          <a:prstGeom prst="line">
            <a:avLst/>
          </a:prstGeom>
          <a:ln>
            <a:solidFill>
              <a:schemeClr val="bg2"/>
            </a:solidFill>
            <a:prstDash val="sysDash"/>
          </a:ln>
        </p:spPr>
        <p:style>
          <a:lnRef idx="1">
            <a:schemeClr val="accent6"/>
          </a:lnRef>
          <a:fillRef idx="0">
            <a:schemeClr val="accent6"/>
          </a:fillRef>
          <a:effectRef idx="0">
            <a:schemeClr val="accent6"/>
          </a:effectRef>
          <a:fontRef idx="minor">
            <a:schemeClr val="tx1"/>
          </a:fontRef>
        </p:style>
      </p:cxnSp>
      <p:sp>
        <p:nvSpPr>
          <p:cNvPr id="61" name="13 Pentágono"/>
          <p:cNvSpPr/>
          <p:nvPr/>
        </p:nvSpPr>
        <p:spPr>
          <a:xfrm>
            <a:off x="317989" y="2125548"/>
            <a:ext cx="1787490" cy="1121784"/>
          </a:xfrm>
          <a:prstGeom prst="homePlate">
            <a:avLst>
              <a:gd name="adj" fmla="val 16280"/>
            </a:avLst>
          </a:prstGeom>
          <a:ln/>
        </p:spPr>
        <p:style>
          <a:lnRef idx="2">
            <a:schemeClr val="accent4"/>
          </a:lnRef>
          <a:fillRef idx="1">
            <a:schemeClr val="lt1"/>
          </a:fillRef>
          <a:effectRef idx="0">
            <a:schemeClr val="accent4"/>
          </a:effectRef>
          <a:fontRef idx="minor">
            <a:schemeClr val="dk1"/>
          </a:fontRef>
        </p:style>
        <p:txBody>
          <a:bodyPr lIns="36000" tIns="36000" rIns="0" bIns="36000" rtlCol="0" anchor="ctr"/>
          <a:lstStyle/>
          <a:p>
            <a:pPr algn="ctr"/>
            <a:endParaRPr lang="es-ES" sz="1200" b="1" dirty="0">
              <a:solidFill>
                <a:srgbClr val="FFFFFF"/>
              </a:solidFill>
            </a:endParaRPr>
          </a:p>
        </p:txBody>
      </p:sp>
      <p:sp>
        <p:nvSpPr>
          <p:cNvPr id="62" name="13 Pentágono"/>
          <p:cNvSpPr/>
          <p:nvPr/>
        </p:nvSpPr>
        <p:spPr>
          <a:xfrm>
            <a:off x="317989" y="3624552"/>
            <a:ext cx="1787490" cy="1121784"/>
          </a:xfrm>
          <a:prstGeom prst="homePlate">
            <a:avLst>
              <a:gd name="adj" fmla="val 16280"/>
            </a:avLst>
          </a:prstGeom>
          <a:ln/>
        </p:spPr>
        <p:style>
          <a:lnRef idx="2">
            <a:schemeClr val="accent4"/>
          </a:lnRef>
          <a:fillRef idx="1">
            <a:schemeClr val="lt1"/>
          </a:fillRef>
          <a:effectRef idx="0">
            <a:schemeClr val="accent4"/>
          </a:effectRef>
          <a:fontRef idx="minor">
            <a:schemeClr val="dk1"/>
          </a:fontRef>
        </p:style>
        <p:txBody>
          <a:bodyPr lIns="36000" tIns="36000" rIns="0" bIns="36000" rtlCol="0" anchor="ctr"/>
          <a:lstStyle/>
          <a:p>
            <a:pPr algn="ctr"/>
            <a:endParaRPr lang="es-ES" sz="1200" b="1" dirty="0">
              <a:solidFill>
                <a:srgbClr val="FFFFFF"/>
              </a:solidFill>
            </a:endParaRPr>
          </a:p>
        </p:txBody>
      </p:sp>
      <p:sp>
        <p:nvSpPr>
          <p:cNvPr id="63" name="13 Pentágono"/>
          <p:cNvSpPr/>
          <p:nvPr/>
        </p:nvSpPr>
        <p:spPr>
          <a:xfrm>
            <a:off x="317989" y="5123555"/>
            <a:ext cx="1787490" cy="1121784"/>
          </a:xfrm>
          <a:prstGeom prst="homePlate">
            <a:avLst>
              <a:gd name="adj" fmla="val 16280"/>
            </a:avLst>
          </a:prstGeom>
          <a:ln/>
        </p:spPr>
        <p:style>
          <a:lnRef idx="2">
            <a:schemeClr val="accent4"/>
          </a:lnRef>
          <a:fillRef idx="1">
            <a:schemeClr val="lt1"/>
          </a:fillRef>
          <a:effectRef idx="0">
            <a:schemeClr val="accent4"/>
          </a:effectRef>
          <a:fontRef idx="minor">
            <a:schemeClr val="dk1"/>
          </a:fontRef>
        </p:style>
        <p:txBody>
          <a:bodyPr lIns="36000" tIns="36000" rIns="0" bIns="36000" rtlCol="0" anchor="ctr"/>
          <a:lstStyle/>
          <a:p>
            <a:pPr algn="ctr"/>
            <a:endParaRPr lang="es-ES" sz="1200" b="1" dirty="0">
              <a:solidFill>
                <a:srgbClr val="FFFFFF"/>
              </a:solidFill>
            </a:endParaRPr>
          </a:p>
        </p:txBody>
      </p:sp>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19411815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49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dirty="0"/>
              <a:t>DURING THE LAST DECADES THE DEGREES OF  SEPARATION AMONG INTERNET USERS HAS SHRUNKED BETWEEN  3 AND 5</a:t>
            </a:r>
            <a:endParaRPr lang="en-GB" dirty="0"/>
          </a:p>
        </p:txBody>
      </p:sp>
      <p:sp>
        <p:nvSpPr>
          <p:cNvPr id="8" name="7 Marcador de texto"/>
          <p:cNvSpPr>
            <a:spLocks noGrp="1"/>
          </p:cNvSpPr>
          <p:nvPr>
            <p:ph type="body" sz="quarter" idx="13"/>
          </p:nvPr>
        </p:nvSpPr>
        <p:spPr/>
        <p:txBody>
          <a:bodyPr/>
          <a:lstStyle/>
          <a:p>
            <a:r>
              <a:rPr lang="en-US" dirty="0"/>
              <a:t>Introduction to social network analysis</a:t>
            </a:r>
          </a:p>
        </p:txBody>
      </p:sp>
      <p:grpSp>
        <p:nvGrpSpPr>
          <p:cNvPr id="50" name="49 Grupo"/>
          <p:cNvGrpSpPr/>
          <p:nvPr/>
        </p:nvGrpSpPr>
        <p:grpSpPr>
          <a:xfrm>
            <a:off x="317989" y="1114566"/>
            <a:ext cx="8508023" cy="278093"/>
            <a:chOff x="631582" y="1134683"/>
            <a:chExt cx="8642593" cy="278093"/>
          </a:xfrm>
        </p:grpSpPr>
        <p:sp>
          <p:nvSpPr>
            <p:cNvPr id="51" name="8 Marcador de texto"/>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Main facts about social network connections through the last decade</a:t>
              </a:r>
            </a:p>
          </p:txBody>
        </p:sp>
        <p:cxnSp>
          <p:nvCxnSpPr>
            <p:cNvPr id="52" name="51 Conector recto"/>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0" name="29 Rectángulo"/>
          <p:cNvSpPr/>
          <p:nvPr/>
        </p:nvSpPr>
        <p:spPr>
          <a:xfrm>
            <a:off x="3131840" y="3861048"/>
            <a:ext cx="2416335" cy="707886"/>
          </a:xfrm>
          <a:prstGeom prst="rect">
            <a:avLst/>
          </a:prstGeom>
        </p:spPr>
        <p:txBody>
          <a:bodyPr wrap="square">
            <a:spAutoFit/>
          </a:bodyPr>
          <a:lstStyle/>
          <a:p>
            <a:pPr eaLnBrk="0" fontAlgn="base" hangingPunct="0">
              <a:lnSpc>
                <a:spcPts val="1600"/>
              </a:lnSpc>
              <a:spcBef>
                <a:spcPct val="0"/>
              </a:spcBef>
              <a:spcAft>
                <a:spcPct val="0"/>
              </a:spcAft>
              <a:defRPr/>
            </a:pPr>
            <a:r>
              <a:rPr lang="en-US" sz="2800" b="1" dirty="0">
                <a:solidFill>
                  <a:srgbClr val="00B0CA">
                    <a:lumMod val="75000"/>
                  </a:srgbClr>
                </a:solidFill>
                <a:ea typeface="ＭＳ Ｐゴシック" pitchFamily="34" charset="-128"/>
              </a:rPr>
              <a:t>4,67 </a:t>
            </a:r>
            <a:r>
              <a:rPr lang="en-US" b="1" dirty="0">
                <a:solidFill>
                  <a:srgbClr val="00B0CA">
                    <a:lumMod val="75000"/>
                  </a:srgbClr>
                </a:solidFill>
                <a:ea typeface="ＭＳ Ｐゴシック" pitchFamily="34" charset="-128"/>
              </a:rPr>
              <a:t>steps </a:t>
            </a:r>
            <a:r>
              <a:rPr lang="en-US" sz="1400" dirty="0">
                <a:solidFill>
                  <a:srgbClr val="00B0CA">
                    <a:lumMod val="75000"/>
                  </a:srgbClr>
                </a:solidFill>
                <a:ea typeface="ＭＳ Ｐゴシック" pitchFamily="34" charset="-128"/>
              </a:rPr>
              <a:t>are the most common  friendship distance in </a:t>
            </a:r>
            <a:r>
              <a:rPr lang="en-US" sz="1400" b="1" dirty="0">
                <a:solidFill>
                  <a:srgbClr val="00B0CA">
                    <a:lumMod val="75000"/>
                  </a:srgbClr>
                </a:solidFill>
                <a:ea typeface="ＭＳ Ｐゴシック" pitchFamily="34" charset="-128"/>
              </a:rPr>
              <a:t>Twitter</a:t>
            </a:r>
            <a:r>
              <a:rPr lang="en-US" sz="1400" dirty="0">
                <a:solidFill>
                  <a:srgbClr val="00B0CA">
                    <a:lumMod val="75000"/>
                  </a:srgbClr>
                </a:solidFill>
                <a:ea typeface="ＭＳ Ｐゴシック" pitchFamily="34" charset="-128"/>
              </a:rPr>
              <a:t> (</a:t>
            </a:r>
            <a:r>
              <a:rPr lang="en-US" sz="1400" b="1" dirty="0">
                <a:solidFill>
                  <a:srgbClr val="00B0CA">
                    <a:lumMod val="75000"/>
                  </a:srgbClr>
                </a:solidFill>
                <a:ea typeface="ＭＳ Ｐゴシック" pitchFamily="34" charset="-128"/>
              </a:rPr>
              <a:t>2010</a:t>
            </a:r>
            <a:r>
              <a:rPr lang="en-US" sz="1400" dirty="0">
                <a:solidFill>
                  <a:srgbClr val="00B0CA">
                    <a:lumMod val="75000"/>
                  </a:srgbClr>
                </a:solidFill>
                <a:ea typeface="ＭＳ Ｐゴシック" pitchFamily="34" charset="-128"/>
              </a:rPr>
              <a:t>)</a:t>
            </a:r>
            <a:r>
              <a:rPr lang="es-PE" sz="1400" baseline="30000" dirty="0">
                <a:solidFill>
                  <a:srgbClr val="00B0CA">
                    <a:lumMod val="75000"/>
                  </a:srgbClr>
                </a:solidFill>
                <a:ea typeface="ＭＳ Ｐゴシック" pitchFamily="34" charset="-128"/>
              </a:rPr>
              <a:t> (1)</a:t>
            </a:r>
            <a:r>
              <a:rPr lang="en-US" sz="1400" dirty="0">
                <a:solidFill>
                  <a:srgbClr val="00B0CA">
                    <a:lumMod val="75000"/>
                  </a:srgbClr>
                </a:solidFill>
                <a:ea typeface="ＭＳ Ｐゴシック" pitchFamily="34" charset="-128"/>
              </a:rPr>
              <a:t> </a:t>
            </a:r>
            <a:endParaRPr lang="es-PE" sz="1400" dirty="0">
              <a:solidFill>
                <a:srgbClr val="00B0CA">
                  <a:lumMod val="75000"/>
                </a:srgbClr>
              </a:solidFill>
              <a:ea typeface="ＭＳ Ｐゴシック" pitchFamily="34" charset="-128"/>
            </a:endParaRPr>
          </a:p>
        </p:txBody>
      </p:sp>
      <p:sp>
        <p:nvSpPr>
          <p:cNvPr id="32" name="36 Rectángulo"/>
          <p:cNvSpPr>
            <a:spLocks noChangeArrowheads="1"/>
          </p:cNvSpPr>
          <p:nvPr/>
        </p:nvSpPr>
        <p:spPr bwMode="auto">
          <a:xfrm>
            <a:off x="1660542" y="6571730"/>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174625" indent="-174625" eaLnBrk="0" fontAlgn="base" hangingPunct="0">
              <a:spcBef>
                <a:spcPct val="0"/>
              </a:spcBef>
              <a:spcAft>
                <a:spcPct val="0"/>
              </a:spcAft>
              <a:defRPr/>
            </a:pPr>
            <a:r>
              <a:rPr lang="es-ES" sz="800" dirty="0">
                <a:solidFill>
                  <a:srgbClr val="000000"/>
                </a:solidFill>
                <a:ea typeface="ＭＳ Ｐゴシック" pitchFamily="34" charset="-128"/>
                <a:cs typeface="Arial" charset="0"/>
              </a:rPr>
              <a:t>(1) https://sysomos.com/inside-twitter/twitter-friendship-data/   ;</a:t>
            </a:r>
          </a:p>
          <a:p>
            <a:pPr marL="174625" indent="-174625" eaLnBrk="0" fontAlgn="base" hangingPunct="0">
              <a:spcBef>
                <a:spcPct val="0"/>
              </a:spcBef>
              <a:spcAft>
                <a:spcPct val="0"/>
              </a:spcAft>
              <a:defRPr/>
            </a:pPr>
            <a:r>
              <a:rPr lang="es-ES" sz="800" dirty="0">
                <a:solidFill>
                  <a:srgbClr val="000000"/>
                </a:solidFill>
                <a:ea typeface="ＭＳ Ｐゴシック" pitchFamily="34" charset="-128"/>
                <a:cs typeface="Arial" charset="0"/>
              </a:rPr>
              <a:t>     http://barnraisersllc.com/2012/04/studies-social-media-6-degrees-of-separatio/</a:t>
            </a:r>
          </a:p>
          <a:p>
            <a:pPr marL="174625" indent="-174625" eaLnBrk="0" fontAlgn="base" hangingPunct="0">
              <a:spcBef>
                <a:spcPct val="0"/>
              </a:spcBef>
              <a:spcAft>
                <a:spcPct val="0"/>
              </a:spcAft>
              <a:defRPr/>
            </a:pPr>
            <a:r>
              <a:rPr lang="es-ES" sz="800" dirty="0">
                <a:solidFill>
                  <a:srgbClr val="000000"/>
                </a:solidFill>
                <a:ea typeface="ＭＳ Ｐゴシック" pitchFamily="34" charset="-128"/>
                <a:cs typeface="Arial" charset="0"/>
              </a:rPr>
              <a:t>(2) https://research.fb.com/three-and-a-half-degrees-of-separation/</a:t>
            </a:r>
          </a:p>
          <a:p>
            <a:pPr marL="174625" indent="-174625" eaLnBrk="0" fontAlgn="base" hangingPunct="0">
              <a:spcBef>
                <a:spcPct val="0"/>
              </a:spcBef>
              <a:spcAft>
                <a:spcPct val="0"/>
              </a:spcAft>
              <a:defRPr/>
            </a:pPr>
            <a:endParaRPr lang="es-ES" sz="800" dirty="0">
              <a:solidFill>
                <a:srgbClr val="000000"/>
              </a:solidFill>
              <a:ea typeface="ＭＳ Ｐゴシック" pitchFamily="34" charset="-128"/>
              <a:cs typeface="Arial" charset="0"/>
            </a:endParaRPr>
          </a:p>
          <a:p>
            <a:pPr marL="174625" indent="-174625" eaLnBrk="0" fontAlgn="base" hangingPunct="0">
              <a:spcBef>
                <a:spcPct val="0"/>
              </a:spcBef>
              <a:spcAft>
                <a:spcPct val="0"/>
              </a:spcAft>
              <a:defRPr/>
            </a:pPr>
            <a:endParaRPr lang="es-ES" sz="800" dirty="0">
              <a:solidFill>
                <a:srgbClr val="000000"/>
              </a:solidFill>
              <a:ea typeface="ＭＳ Ｐゴシック" pitchFamily="34" charset="-128"/>
              <a:cs typeface="Arial" charset="0"/>
            </a:endParaRPr>
          </a:p>
        </p:txBody>
      </p:sp>
      <p:pic>
        <p:nvPicPr>
          <p:cNvPr id="132101" name="Picture 5" descr="http://www.evelinruz.com/wp-content/uploads/2015/05/Viral-Marketing.jp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5044035" y="2060848"/>
            <a:ext cx="2102925" cy="100058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3" name="10 Marcador de texto"/>
          <p:cNvSpPr txBox="1">
            <a:spLocks/>
          </p:cNvSpPr>
          <p:nvPr/>
        </p:nvSpPr>
        <p:spPr>
          <a:xfrm>
            <a:off x="2190423" y="2334261"/>
            <a:ext cx="2595872" cy="913070"/>
          </a:xfrm>
          <a:prstGeom prst="rect">
            <a:avLst/>
          </a:prstGeom>
        </p:spPr>
        <p:style>
          <a:lnRef idx="2">
            <a:schemeClr val="accent3"/>
          </a:lnRef>
          <a:fillRef idx="1">
            <a:schemeClr val="lt1"/>
          </a:fillRef>
          <a:effectRef idx="0">
            <a:schemeClr val="accent3"/>
          </a:effectRef>
          <a:fontRef idx="minor">
            <a:schemeClr val="dk1"/>
          </a:fontRef>
        </p:style>
        <p:txBody>
          <a:bodyPr vert="horz" wrap="square" lIns="0" tIns="45720" rIns="91440" bIns="45720" rtlCol="0" anchor="t" anchorCtr="0">
            <a:spAutoFit/>
          </a:bodyPr>
          <a:lstStyle/>
          <a:p>
            <a:pPr eaLnBrk="0" fontAlgn="base" hangingPunct="0">
              <a:lnSpc>
                <a:spcPts val="1600"/>
              </a:lnSpc>
              <a:spcBef>
                <a:spcPct val="0"/>
              </a:spcBef>
              <a:spcAft>
                <a:spcPct val="0"/>
              </a:spcAft>
              <a:defRPr/>
            </a:pPr>
            <a:r>
              <a:rPr lang="en-US" sz="2800" b="1" dirty="0">
                <a:solidFill>
                  <a:srgbClr val="00B0CA">
                    <a:lumMod val="75000"/>
                  </a:srgbClr>
                </a:solidFill>
                <a:ea typeface="ＭＳ Ｐゴシック" pitchFamily="34" charset="-128"/>
              </a:rPr>
              <a:t>6,6</a:t>
            </a:r>
            <a:r>
              <a:rPr lang="en-US" sz="2400" b="1" dirty="0">
                <a:solidFill>
                  <a:srgbClr val="00B0CA">
                    <a:lumMod val="75000"/>
                  </a:srgbClr>
                </a:solidFill>
                <a:ea typeface="ＭＳ Ｐゴシック" pitchFamily="34" charset="-128"/>
              </a:rPr>
              <a:t> </a:t>
            </a:r>
            <a:r>
              <a:rPr lang="en-US" b="1" dirty="0">
                <a:solidFill>
                  <a:srgbClr val="00B0CA">
                    <a:lumMod val="75000"/>
                  </a:srgbClr>
                </a:solidFill>
                <a:ea typeface="ＭＳ Ｐゴシック" pitchFamily="34" charset="-128"/>
              </a:rPr>
              <a:t>steps</a:t>
            </a:r>
            <a:r>
              <a:rPr lang="en-US" sz="2400" b="1" dirty="0">
                <a:solidFill>
                  <a:srgbClr val="00B0CA">
                    <a:lumMod val="75000"/>
                  </a:srgbClr>
                </a:solidFill>
                <a:ea typeface="ＭＳ Ｐゴシック" pitchFamily="34" charset="-128"/>
              </a:rPr>
              <a:t> </a:t>
            </a:r>
            <a:r>
              <a:rPr lang="en-US" sz="1400" dirty="0">
                <a:solidFill>
                  <a:srgbClr val="00B0CA">
                    <a:lumMod val="75000"/>
                  </a:srgbClr>
                </a:solidFill>
              </a:rPr>
              <a:t>was the average path length among </a:t>
            </a:r>
            <a:r>
              <a:rPr lang="en-US" sz="1400" b="1" dirty="0">
                <a:solidFill>
                  <a:srgbClr val="00B0CA">
                    <a:lumMod val="75000"/>
                  </a:srgbClr>
                </a:solidFill>
              </a:rPr>
              <a:t>Messenger</a:t>
            </a:r>
            <a:r>
              <a:rPr lang="en-US" sz="1400" dirty="0">
                <a:solidFill>
                  <a:srgbClr val="00B0CA">
                    <a:lumMod val="75000"/>
                  </a:srgbClr>
                </a:solidFill>
              </a:rPr>
              <a:t> users in </a:t>
            </a:r>
            <a:r>
              <a:rPr lang="en-US" sz="1400" b="1" dirty="0">
                <a:solidFill>
                  <a:srgbClr val="00B0CA">
                    <a:lumMod val="75000"/>
                  </a:srgbClr>
                </a:solidFill>
              </a:rPr>
              <a:t>Microsoft </a:t>
            </a:r>
            <a:r>
              <a:rPr lang="en-US" sz="1400" dirty="0">
                <a:solidFill>
                  <a:srgbClr val="00B0CA">
                    <a:lumMod val="75000"/>
                  </a:srgbClr>
                </a:solidFill>
              </a:rPr>
              <a:t>(</a:t>
            </a:r>
            <a:r>
              <a:rPr lang="en-US" sz="1400" b="1" dirty="0">
                <a:solidFill>
                  <a:srgbClr val="00B0CA">
                    <a:lumMod val="75000"/>
                  </a:srgbClr>
                </a:solidFill>
              </a:rPr>
              <a:t>2008</a:t>
            </a:r>
            <a:r>
              <a:rPr lang="en-US" sz="1400" dirty="0">
                <a:solidFill>
                  <a:srgbClr val="00B0CA">
                    <a:lumMod val="75000"/>
                  </a:srgbClr>
                </a:solidFill>
              </a:rPr>
              <a:t>)</a:t>
            </a:r>
            <a:r>
              <a:rPr lang="es-PE" sz="1400" baseline="30000" dirty="0">
                <a:solidFill>
                  <a:srgbClr val="00B0CA">
                    <a:lumMod val="75000"/>
                  </a:srgbClr>
                </a:solidFill>
                <a:ea typeface="ＭＳ Ｐゴシック" pitchFamily="34" charset="-128"/>
              </a:rPr>
              <a:t> (1)</a:t>
            </a:r>
            <a:r>
              <a:rPr lang="en-US" sz="1400" dirty="0">
                <a:solidFill>
                  <a:srgbClr val="00B0CA">
                    <a:lumMod val="75000"/>
                  </a:srgbClr>
                </a:solidFill>
                <a:ea typeface="ＭＳ Ｐゴシック" pitchFamily="34" charset="-128"/>
              </a:rPr>
              <a:t> </a:t>
            </a:r>
            <a:r>
              <a:rPr lang="en-US" sz="1400" dirty="0">
                <a:solidFill>
                  <a:srgbClr val="00B0CA">
                    <a:lumMod val="75000"/>
                  </a:srgbClr>
                </a:solidFill>
              </a:rPr>
              <a:t> </a:t>
            </a:r>
            <a:endParaRPr lang="es-PE" sz="1400" dirty="0">
              <a:solidFill>
                <a:srgbClr val="00B0CA">
                  <a:lumMod val="75000"/>
                </a:srgbClr>
              </a:solidFill>
            </a:endParaRPr>
          </a:p>
        </p:txBody>
      </p:sp>
      <p:pic>
        <p:nvPicPr>
          <p:cNvPr id="79922" name="Picture 5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92566" y="3602064"/>
            <a:ext cx="1808974" cy="1072829"/>
          </a:xfrm>
          <a:prstGeom prst="rect">
            <a:avLst/>
          </a:prstGeom>
          <a:ln w="317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1" name="Picture 46" descr="post00006_image000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04248" y="5093033"/>
            <a:ext cx="2096913" cy="1072269"/>
          </a:xfrm>
          <a:prstGeom prst="rect">
            <a:avLst/>
          </a:prstGeom>
          <a:ln w="317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4" name="10 Marcador de texto"/>
          <p:cNvSpPr txBox="1">
            <a:spLocks/>
          </p:cNvSpPr>
          <p:nvPr/>
        </p:nvSpPr>
        <p:spPr>
          <a:xfrm>
            <a:off x="4211960" y="5252234"/>
            <a:ext cx="2618473" cy="913070"/>
          </a:xfrm>
          <a:prstGeom prst="rect">
            <a:avLst/>
          </a:prstGeom>
        </p:spPr>
        <p:txBody>
          <a:bodyPr vert="horz" wrap="square" lIns="0" tIns="45720" rIns="91440" bIns="45720" rtlCol="0" anchor="t" anchorCtr="0">
            <a:spAutoFit/>
          </a:bodyPr>
          <a:lstStyle/>
          <a:p>
            <a:pPr>
              <a:lnSpc>
                <a:spcPts val="1600"/>
              </a:lnSpc>
              <a:defRPr/>
            </a:pPr>
            <a:r>
              <a:rPr lang="en-MY" sz="2800" b="1" dirty="0">
                <a:solidFill>
                  <a:srgbClr val="00B0CA">
                    <a:lumMod val="75000"/>
                  </a:srgbClr>
                </a:solidFill>
                <a:ea typeface="ＭＳ Ｐゴシック" pitchFamily="34" charset="-128"/>
              </a:rPr>
              <a:t>3,57 </a:t>
            </a:r>
            <a:r>
              <a:rPr lang="en-MY" b="1" dirty="0">
                <a:solidFill>
                  <a:srgbClr val="00B0CA">
                    <a:lumMod val="75000"/>
                  </a:srgbClr>
                </a:solidFill>
                <a:ea typeface="ＭＳ Ｐゴシック" pitchFamily="34" charset="-128"/>
              </a:rPr>
              <a:t>steps</a:t>
            </a:r>
            <a:r>
              <a:rPr lang="en-MY" sz="2800" b="1" dirty="0">
                <a:solidFill>
                  <a:srgbClr val="00B0CA">
                    <a:lumMod val="75000"/>
                  </a:srgbClr>
                </a:solidFill>
                <a:ea typeface="ＭＳ Ｐゴシック" pitchFamily="34" charset="-128"/>
              </a:rPr>
              <a:t> </a:t>
            </a:r>
            <a:r>
              <a:rPr lang="en-MY" sz="1400" b="0" dirty="0">
                <a:solidFill>
                  <a:srgbClr val="00B0CA">
                    <a:lumMod val="75000"/>
                  </a:srgbClr>
                </a:solidFill>
              </a:rPr>
              <a:t>are the average on how a person is connected  to every other person  in </a:t>
            </a:r>
            <a:r>
              <a:rPr lang="en-MY" sz="1400" b="1" dirty="0">
                <a:solidFill>
                  <a:srgbClr val="00B0CA">
                    <a:lumMod val="75000"/>
                  </a:srgbClr>
                </a:solidFill>
              </a:rPr>
              <a:t>Facebook</a:t>
            </a:r>
            <a:r>
              <a:rPr lang="en-MY" sz="1400" b="0" dirty="0">
                <a:solidFill>
                  <a:srgbClr val="00B0CA">
                    <a:lumMod val="75000"/>
                  </a:srgbClr>
                </a:solidFill>
              </a:rPr>
              <a:t> (</a:t>
            </a:r>
            <a:r>
              <a:rPr lang="en-MY" sz="1400" b="1" dirty="0">
                <a:solidFill>
                  <a:srgbClr val="00B0CA">
                    <a:lumMod val="75000"/>
                  </a:srgbClr>
                </a:solidFill>
              </a:rPr>
              <a:t>2016</a:t>
            </a:r>
            <a:r>
              <a:rPr lang="en-MY" sz="1400" b="0" dirty="0">
                <a:solidFill>
                  <a:srgbClr val="00B0CA">
                    <a:lumMod val="75000"/>
                  </a:srgbClr>
                </a:solidFill>
              </a:rPr>
              <a:t>) </a:t>
            </a:r>
            <a:r>
              <a:rPr lang="en-MY" sz="1400" b="0" baseline="30000" dirty="0">
                <a:solidFill>
                  <a:srgbClr val="00B0CA">
                    <a:lumMod val="75000"/>
                  </a:srgbClr>
                </a:solidFill>
                <a:ea typeface="ＭＳ Ｐゴシック" pitchFamily="34" charset="-128"/>
              </a:rPr>
              <a:t>(2)</a:t>
            </a:r>
          </a:p>
        </p:txBody>
      </p:sp>
      <p:pic>
        <p:nvPicPr>
          <p:cNvPr id="79929" name="Picture 57"/>
          <p:cNvPicPr>
            <a:picLocks noChangeAspect="1" noChangeArrowheads="1"/>
          </p:cNvPicPr>
          <p:nvPr/>
        </p:nvPicPr>
        <p:blipFill>
          <a:blip r:embed="rId1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276384" y="2758602"/>
            <a:ext cx="465558" cy="465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 name="4 Grupo"/>
          <p:cNvGrpSpPr/>
          <p:nvPr/>
        </p:nvGrpSpPr>
        <p:grpSpPr>
          <a:xfrm>
            <a:off x="2102383" y="1484784"/>
            <a:ext cx="6672266" cy="396000"/>
            <a:chOff x="3316560" y="3781050"/>
            <a:chExt cx="4508591" cy="396000"/>
          </a:xfrm>
        </p:grpSpPr>
        <p:sp>
          <p:nvSpPr>
            <p:cNvPr id="37" name="49 Pentágono"/>
            <p:cNvSpPr>
              <a:spLocks noChangeArrowheads="1"/>
            </p:cNvSpPr>
            <p:nvPr/>
          </p:nvSpPr>
          <p:spPr bwMode="auto">
            <a:xfrm>
              <a:off x="6616151" y="3781050"/>
              <a:ext cx="1209000" cy="396000"/>
            </a:xfrm>
            <a:prstGeom prst="homePlate">
              <a:avLst>
                <a:gd name="adj" fmla="val 23934"/>
              </a:avLst>
            </a:prstGeom>
            <a:solidFill>
              <a:schemeClr val="accent1"/>
            </a:solidFill>
            <a:ln w="38100">
              <a:solidFill>
                <a:schemeClr val="bg1"/>
              </a:solidFill>
              <a:round/>
              <a:headEnd/>
              <a:tailEnd/>
            </a:ln>
          </p:spPr>
          <p:txBody>
            <a:bodyPr lIns="0" rIns="0" anchor="ctr" anchorCtr="1"/>
            <a:lstStyle/>
            <a:p>
              <a:pPr>
                <a:defRPr/>
              </a:pPr>
              <a:r>
                <a:rPr lang="es-ES_tradnl" sz="1200" b="1" kern="0" dirty="0">
                  <a:solidFill>
                    <a:srgbClr val="FFFFFF"/>
                  </a:solidFill>
                  <a:cs typeface="Arial" pitchFamily="34" charset="0"/>
                </a:rPr>
                <a:t>2020</a:t>
              </a:r>
            </a:p>
          </p:txBody>
        </p:sp>
        <p:sp>
          <p:nvSpPr>
            <p:cNvPr id="38" name="49 Pentágono"/>
            <p:cNvSpPr>
              <a:spLocks noChangeArrowheads="1"/>
            </p:cNvSpPr>
            <p:nvPr/>
          </p:nvSpPr>
          <p:spPr bwMode="auto">
            <a:xfrm>
              <a:off x="5516288" y="3781050"/>
              <a:ext cx="1209000" cy="396000"/>
            </a:xfrm>
            <a:prstGeom prst="homePlate">
              <a:avLst>
                <a:gd name="adj" fmla="val 23934"/>
              </a:avLst>
            </a:prstGeom>
            <a:solidFill>
              <a:schemeClr val="accent2"/>
            </a:solidFill>
            <a:ln w="38100">
              <a:solidFill>
                <a:schemeClr val="bg1"/>
              </a:solidFill>
              <a:round/>
              <a:headEnd/>
              <a:tailEnd/>
            </a:ln>
          </p:spPr>
          <p:txBody>
            <a:bodyPr lIns="0" rIns="0" anchor="ctr" anchorCtr="1"/>
            <a:lstStyle/>
            <a:p>
              <a:pPr>
                <a:defRPr/>
              </a:pPr>
              <a:r>
                <a:rPr lang="es-ES_tradnl" sz="1200" b="1" kern="0" dirty="0">
                  <a:solidFill>
                    <a:srgbClr val="FFFFFF"/>
                  </a:solidFill>
                  <a:cs typeface="Arial" pitchFamily="34" charset="0"/>
                </a:rPr>
                <a:t>2015</a:t>
              </a:r>
            </a:p>
          </p:txBody>
        </p:sp>
        <p:sp>
          <p:nvSpPr>
            <p:cNvPr id="39" name="49 Pentágono"/>
            <p:cNvSpPr>
              <a:spLocks noChangeArrowheads="1"/>
            </p:cNvSpPr>
            <p:nvPr/>
          </p:nvSpPr>
          <p:spPr bwMode="auto">
            <a:xfrm>
              <a:off x="4416424" y="3781050"/>
              <a:ext cx="1209000" cy="396000"/>
            </a:xfrm>
            <a:prstGeom prst="homePlate">
              <a:avLst>
                <a:gd name="adj" fmla="val 23934"/>
              </a:avLst>
            </a:prstGeom>
            <a:solidFill>
              <a:schemeClr val="accent2"/>
            </a:solidFill>
            <a:ln w="38100">
              <a:solidFill>
                <a:schemeClr val="bg1"/>
              </a:solidFill>
              <a:round/>
              <a:headEnd/>
              <a:tailEnd/>
            </a:ln>
          </p:spPr>
          <p:txBody>
            <a:bodyPr lIns="0" rIns="0" anchor="ctr" anchorCtr="1"/>
            <a:lstStyle/>
            <a:p>
              <a:pPr>
                <a:defRPr/>
              </a:pPr>
              <a:r>
                <a:rPr lang="es-ES_tradnl" sz="1200" b="1" kern="0" dirty="0">
                  <a:solidFill>
                    <a:srgbClr val="FFFFFF"/>
                  </a:solidFill>
                  <a:cs typeface="Arial" pitchFamily="34" charset="0"/>
                </a:rPr>
                <a:t>2010</a:t>
              </a:r>
            </a:p>
          </p:txBody>
        </p:sp>
        <p:sp>
          <p:nvSpPr>
            <p:cNvPr id="40" name="49 Pentágono"/>
            <p:cNvSpPr>
              <a:spLocks noChangeArrowheads="1"/>
            </p:cNvSpPr>
            <p:nvPr/>
          </p:nvSpPr>
          <p:spPr bwMode="auto">
            <a:xfrm>
              <a:off x="3316560" y="3781050"/>
              <a:ext cx="1209000" cy="396000"/>
            </a:xfrm>
            <a:prstGeom prst="homePlate">
              <a:avLst>
                <a:gd name="adj" fmla="val 23934"/>
              </a:avLst>
            </a:prstGeom>
            <a:solidFill>
              <a:schemeClr val="accent2"/>
            </a:solidFill>
            <a:ln w="38100">
              <a:solidFill>
                <a:schemeClr val="bg1"/>
              </a:solidFill>
              <a:round/>
              <a:headEnd/>
              <a:tailEnd/>
            </a:ln>
          </p:spPr>
          <p:txBody>
            <a:bodyPr lIns="0" rIns="0" anchor="ctr" anchorCtr="1"/>
            <a:lstStyle/>
            <a:p>
              <a:pPr>
                <a:defRPr/>
              </a:pPr>
              <a:r>
                <a:rPr lang="es-ES_tradnl" sz="1200" b="1" kern="0" dirty="0">
                  <a:solidFill>
                    <a:srgbClr val="FFFFFF"/>
                  </a:solidFill>
                  <a:cs typeface="Arial" pitchFamily="34" charset="0"/>
                </a:rPr>
                <a:t>2005</a:t>
              </a:r>
            </a:p>
          </p:txBody>
        </p:sp>
        <p:sp>
          <p:nvSpPr>
            <p:cNvPr id="42" name="49 Pentágono"/>
            <p:cNvSpPr>
              <a:spLocks noChangeArrowheads="1"/>
            </p:cNvSpPr>
            <p:nvPr/>
          </p:nvSpPr>
          <p:spPr bwMode="auto">
            <a:xfrm>
              <a:off x="6353987" y="3781050"/>
              <a:ext cx="371300" cy="396000"/>
            </a:xfrm>
            <a:prstGeom prst="homePlate">
              <a:avLst>
                <a:gd name="adj" fmla="val 23934"/>
              </a:avLst>
            </a:prstGeom>
            <a:solidFill>
              <a:schemeClr val="accent1"/>
            </a:solidFill>
            <a:ln w="38100">
              <a:solidFill>
                <a:schemeClr val="bg1"/>
              </a:solidFill>
              <a:round/>
              <a:headEnd/>
              <a:tailEnd/>
            </a:ln>
          </p:spPr>
          <p:txBody>
            <a:bodyPr lIns="0" rIns="0" anchor="ctr" anchorCtr="1"/>
            <a:lstStyle/>
            <a:p>
              <a:pPr algn="ctr">
                <a:defRPr/>
              </a:pPr>
              <a:endParaRPr lang="es-ES_tradnl" sz="1200" b="1" kern="0" dirty="0">
                <a:solidFill>
                  <a:srgbClr val="FFFFFF"/>
                </a:solidFill>
                <a:cs typeface="Arial" pitchFamily="34" charset="0"/>
              </a:endParaRPr>
            </a:p>
          </p:txBody>
        </p:sp>
      </p:grpSp>
      <p:cxnSp>
        <p:nvCxnSpPr>
          <p:cNvPr id="47" name="60 Conector recto"/>
          <p:cNvCxnSpPr/>
          <p:nvPr/>
        </p:nvCxnSpPr>
        <p:spPr>
          <a:xfrm>
            <a:off x="3131840" y="1916833"/>
            <a:ext cx="0" cy="417428"/>
          </a:xfrm>
          <a:prstGeom prst="line">
            <a:avLst/>
          </a:prstGeom>
          <a:ln>
            <a:prstDash val="sysDash"/>
          </a:ln>
        </p:spPr>
        <p:style>
          <a:lnRef idx="1">
            <a:schemeClr val="accent6"/>
          </a:lnRef>
          <a:fillRef idx="0">
            <a:schemeClr val="accent6"/>
          </a:fillRef>
          <a:effectRef idx="0">
            <a:schemeClr val="accent6"/>
          </a:effectRef>
          <a:fontRef idx="minor">
            <a:schemeClr val="tx1"/>
          </a:fontRef>
        </p:style>
      </p:cxnSp>
      <p:pic>
        <p:nvPicPr>
          <p:cNvPr id="79946" name="Picture 74" descr="Resultat d'imatges de microsof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9362" y="2420889"/>
            <a:ext cx="1546117" cy="570492"/>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60 Conector recto"/>
          <p:cNvCxnSpPr/>
          <p:nvPr/>
        </p:nvCxnSpPr>
        <p:spPr>
          <a:xfrm flipH="1">
            <a:off x="453483" y="4934946"/>
            <a:ext cx="8100000" cy="0"/>
          </a:xfrm>
          <a:prstGeom prst="line">
            <a:avLst/>
          </a:prstGeom>
          <a:ln>
            <a:solidFill>
              <a:schemeClr val="bg2"/>
            </a:solidFill>
            <a:prstDash val="sysDash"/>
          </a:ln>
        </p:spPr>
        <p:style>
          <a:lnRef idx="1">
            <a:schemeClr val="accent6"/>
          </a:lnRef>
          <a:fillRef idx="0">
            <a:schemeClr val="accent6"/>
          </a:fillRef>
          <a:effectRef idx="0">
            <a:schemeClr val="accent6"/>
          </a:effectRef>
          <a:fontRef idx="minor">
            <a:schemeClr val="tx1"/>
          </a:fontRef>
        </p:style>
      </p:cxnSp>
      <p:pic>
        <p:nvPicPr>
          <p:cNvPr id="79949" name="Picture 77" descr="Resultat d'imatges de twitte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79490" y="3789040"/>
            <a:ext cx="1500222" cy="824298"/>
          </a:xfrm>
          <a:prstGeom prst="rect">
            <a:avLst/>
          </a:prstGeom>
          <a:noFill/>
          <a:extLst>
            <a:ext uri="{909E8E84-426E-40DD-AFC4-6F175D3DCCD1}">
              <a14:hiddenFill xmlns:a14="http://schemas.microsoft.com/office/drawing/2010/main">
                <a:solidFill>
                  <a:srgbClr val="FFFFFF"/>
                </a:solidFill>
              </a14:hiddenFill>
            </a:ext>
          </a:extLst>
        </p:spPr>
      </p:pic>
      <p:pic>
        <p:nvPicPr>
          <p:cNvPr id="79951" name="Picture 79" descr="Resultat d'imatges de facebook"/>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726" y="5445224"/>
            <a:ext cx="1712994" cy="49410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92535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49 Grupo"/>
          <p:cNvGrpSpPr/>
          <p:nvPr/>
        </p:nvGrpSpPr>
        <p:grpSpPr>
          <a:xfrm>
            <a:off x="4283968" y="1114566"/>
            <a:ext cx="4337523" cy="396399"/>
            <a:chOff x="631582" y="1134683"/>
            <a:chExt cx="8642593" cy="278093"/>
          </a:xfrm>
        </p:grpSpPr>
        <p:sp>
          <p:nvSpPr>
            <p:cNvPr id="43" name="8 Marcador de texto"/>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Top 10 most influential Women</a:t>
              </a:r>
            </a:p>
          </p:txBody>
        </p:sp>
        <p:cxnSp>
          <p:nvCxnSpPr>
            <p:cNvPr id="44" name="51 Conector recto"/>
            <p:cNvCxnSpPr/>
            <p:nvPr/>
          </p:nvCxnSpPr>
          <p:spPr>
            <a:xfrm>
              <a:off x="631582" y="1412776"/>
              <a:ext cx="7245871" cy="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10973796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46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dirty="0"/>
              <a:t>UNDERSTANDING SOCIAL NETWORKS IS CRUCIAL TO EVALUATE  HUBBS  AND THE POWER OF ITS NODES</a:t>
            </a:r>
            <a:endParaRPr lang="en-GB" dirty="0"/>
          </a:p>
        </p:txBody>
      </p:sp>
      <p:sp>
        <p:nvSpPr>
          <p:cNvPr id="8" name="7 Marcador de texto"/>
          <p:cNvSpPr>
            <a:spLocks noGrp="1"/>
          </p:cNvSpPr>
          <p:nvPr>
            <p:ph type="body" sz="quarter" idx="13"/>
          </p:nvPr>
        </p:nvSpPr>
        <p:spPr/>
        <p:txBody>
          <a:bodyPr/>
          <a:lstStyle/>
          <a:p>
            <a:r>
              <a:rPr lang="en-US" dirty="0"/>
              <a:t>Introduction to social network analysis</a:t>
            </a:r>
          </a:p>
        </p:txBody>
      </p:sp>
      <p:grpSp>
        <p:nvGrpSpPr>
          <p:cNvPr id="50" name="49 Grupo"/>
          <p:cNvGrpSpPr/>
          <p:nvPr/>
        </p:nvGrpSpPr>
        <p:grpSpPr>
          <a:xfrm>
            <a:off x="317989" y="1114566"/>
            <a:ext cx="3914406" cy="396399"/>
            <a:chOff x="631582" y="1134683"/>
            <a:chExt cx="7635496" cy="278093"/>
          </a:xfrm>
        </p:grpSpPr>
        <p:sp>
          <p:nvSpPr>
            <p:cNvPr id="51" name="8 Marcador de texto"/>
            <p:cNvSpPr txBox="1">
              <a:spLocks/>
            </p:cNvSpPr>
            <p:nvPr/>
          </p:nvSpPr>
          <p:spPr>
            <a:xfrm>
              <a:off x="631582" y="1134683"/>
              <a:ext cx="7635496"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Top 10 most influential Man</a:t>
              </a:r>
            </a:p>
          </p:txBody>
        </p:sp>
        <p:cxnSp>
          <p:nvCxnSpPr>
            <p:cNvPr id="52" name="51 Conector recto"/>
            <p:cNvCxnSpPr/>
            <p:nvPr/>
          </p:nvCxnSpPr>
          <p:spPr>
            <a:xfrm>
              <a:off x="631582" y="1412776"/>
              <a:ext cx="724587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2" name="36 Rectángulo"/>
          <p:cNvSpPr>
            <a:spLocks noChangeArrowheads="1"/>
          </p:cNvSpPr>
          <p:nvPr/>
        </p:nvSpPr>
        <p:spPr bwMode="auto">
          <a:xfrm>
            <a:off x="1660541" y="6381328"/>
            <a:ext cx="5371181" cy="450003"/>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GB" sz="800">
                <a:solidFill>
                  <a:srgbClr val="000000"/>
                </a:solidFill>
                <a:ea typeface="ＭＳ Ｐゴシック" pitchFamily="34" charset="-128"/>
                <a:cs typeface="Arial" charset="0"/>
              </a:rPr>
              <a:t>Sources: </a:t>
            </a:r>
          </a:p>
          <a:p>
            <a:r>
              <a:rPr lang="en-GB" sz="800">
                <a:solidFill>
                  <a:srgbClr val="000000"/>
                </a:solidFill>
                <a:ea typeface="ＭＳ Ｐゴシック" pitchFamily="34" charset="-128"/>
                <a:cs typeface="Arial" charset="0"/>
              </a:rPr>
              <a:t>(1) </a:t>
            </a:r>
            <a:r>
              <a:rPr lang="en-GB" sz="800"/>
              <a:t>https://www.brandwatch.com/blog/react-the-most-influential-men-and-women-on-twitter/</a:t>
            </a:r>
          </a:p>
          <a:p>
            <a:pPr marL="174625" indent="-174625" eaLnBrk="0" fontAlgn="base" hangingPunct="0">
              <a:spcBef>
                <a:spcPct val="0"/>
              </a:spcBef>
              <a:spcAft>
                <a:spcPct val="0"/>
              </a:spcAft>
              <a:defRPr/>
            </a:pPr>
            <a:r>
              <a:rPr lang="en-GB" sz="800">
                <a:solidFill>
                  <a:srgbClr val="000000"/>
                </a:solidFill>
                <a:ea typeface="ＭＳ Ｐゴシック" pitchFamily="34" charset="-128"/>
                <a:cs typeface="Arial" charset="0"/>
              </a:rPr>
              <a:t>(2):http://www.edigitalagency.com.au/instagram/top-most-popular-instagram-influencers-video-creators/</a:t>
            </a:r>
          </a:p>
          <a:p>
            <a:pPr marL="174625" indent="-174625" eaLnBrk="0" fontAlgn="base" hangingPunct="0">
              <a:spcBef>
                <a:spcPct val="0"/>
              </a:spcBef>
              <a:spcAft>
                <a:spcPct val="0"/>
              </a:spcAft>
              <a:defRPr/>
            </a:pPr>
            <a:r>
              <a:rPr lang="en-GB" sz="800">
                <a:solidFill>
                  <a:srgbClr val="000000"/>
                </a:solidFill>
                <a:ea typeface="ＭＳ Ｐゴシック" pitchFamily="34" charset="-128"/>
                <a:cs typeface="Arial" charset="0"/>
              </a:rPr>
              <a:t>(3) https://socialblade.com/youtube/top/100/mostsubscribed</a:t>
            </a:r>
          </a:p>
        </p:txBody>
      </p:sp>
      <p:pic>
        <p:nvPicPr>
          <p:cNvPr id="79949" name="Picture 77" descr="Resultat d'imatges de twitt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80312" y="888947"/>
            <a:ext cx="1500222" cy="824298"/>
          </a:xfrm>
          <a:prstGeom prst="rect">
            <a:avLst/>
          </a:prstGeom>
          <a:noFill/>
          <a:extLst>
            <a:ext uri="{909E8E84-426E-40DD-AFC4-6F175D3DCCD1}">
              <a14:hiddenFill xmlns:a14="http://schemas.microsoft.com/office/drawing/2010/main">
                <a:solidFill>
                  <a:srgbClr val="FFFFFF"/>
                </a:solidFill>
              </a14:hiddenFill>
            </a:ext>
          </a:extLst>
        </p:spPr>
      </p:pic>
      <p:pic>
        <p:nvPicPr>
          <p:cNvPr id="8192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520" y="1628800"/>
            <a:ext cx="4115960"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2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1628800"/>
            <a:ext cx="4158969" cy="1864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7031723" y="3429000"/>
            <a:ext cx="1863006" cy="28793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ca-ES" sz="1100" b="1" i="0" u="none" strike="noStrike" cap="none" normalizeH="0" baseline="0" dirty="0">
                <a:ln>
                  <a:noFill/>
                </a:ln>
                <a:solidFill>
                  <a:schemeClr val="tx1"/>
                </a:solidFill>
                <a:effectLst/>
                <a:latin typeface="Arial" charset="0"/>
                <a:ea typeface="ＭＳ Ｐゴシック" charset="-128"/>
                <a:cs typeface="ＭＳ Ｐゴシック" charset="-128"/>
              </a:rPr>
              <a:t>By Brandwatch</a:t>
            </a:r>
            <a:r>
              <a:rPr kumimoji="0" lang="ca-ES" sz="1100" b="1" i="0" u="none" strike="noStrike" cap="none" normalizeH="0" dirty="0">
                <a:ln>
                  <a:noFill/>
                </a:ln>
                <a:solidFill>
                  <a:schemeClr val="tx1"/>
                </a:solidFill>
                <a:effectLst/>
                <a:latin typeface="Arial" charset="0"/>
                <a:ea typeface="ＭＳ Ｐゴシック" charset="-128"/>
                <a:cs typeface="ＭＳ Ｐゴシック" charset="-128"/>
              </a:rPr>
              <a:t> 2016 </a:t>
            </a:r>
            <a:r>
              <a:rPr kumimoji="0" lang="ca-ES" sz="1100" b="1" i="0" u="none" strike="noStrike" cap="none" normalizeH="0" baseline="30000" dirty="0">
                <a:ln>
                  <a:noFill/>
                </a:ln>
                <a:solidFill>
                  <a:schemeClr val="tx1"/>
                </a:solidFill>
                <a:effectLst/>
                <a:latin typeface="Arial" charset="0"/>
                <a:ea typeface="ＭＳ Ｐゴシック" charset="-128"/>
                <a:cs typeface="ＭＳ Ｐゴシック" charset="-128"/>
              </a:rPr>
              <a:t>(1)</a:t>
            </a:r>
          </a:p>
        </p:txBody>
      </p:sp>
      <p:pic>
        <p:nvPicPr>
          <p:cNvPr id="81938"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1785" y="4198539"/>
            <a:ext cx="3580106" cy="194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Rectangle 44"/>
          <p:cNvSpPr/>
          <p:nvPr/>
        </p:nvSpPr>
        <p:spPr bwMode="auto">
          <a:xfrm>
            <a:off x="7031723" y="6093296"/>
            <a:ext cx="1863006" cy="28793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ca-ES" sz="1100" b="1" i="0" u="none" strike="noStrike" cap="none" normalizeH="0" baseline="0" dirty="0">
                <a:ln>
                  <a:noFill/>
                </a:ln>
                <a:solidFill>
                  <a:schemeClr val="tx1"/>
                </a:solidFill>
                <a:effectLst/>
                <a:latin typeface="Arial" charset="0"/>
                <a:ea typeface="ＭＳ Ｐゴシック" charset="-128"/>
                <a:cs typeface="ＭＳ Ｐゴシック" charset="-128"/>
              </a:rPr>
              <a:t>By SocialBlade</a:t>
            </a:r>
            <a:r>
              <a:rPr kumimoji="0" lang="ca-ES" sz="1100" b="1" i="0" u="none" strike="noStrike" cap="none" normalizeH="0" dirty="0">
                <a:ln>
                  <a:noFill/>
                </a:ln>
                <a:solidFill>
                  <a:schemeClr val="tx1"/>
                </a:solidFill>
                <a:effectLst/>
                <a:latin typeface="Arial" charset="0"/>
                <a:ea typeface="ＭＳ Ｐゴシック" charset="-128"/>
                <a:cs typeface="ＭＳ Ｐゴシック" charset="-128"/>
              </a:rPr>
              <a:t> 2016</a:t>
            </a:r>
            <a:r>
              <a:rPr kumimoji="0" lang="ca-ES" sz="1100" b="1" i="0" u="none" strike="noStrike" cap="none" normalizeH="0" baseline="30000" dirty="0">
                <a:ln>
                  <a:noFill/>
                </a:ln>
                <a:solidFill>
                  <a:schemeClr val="tx1"/>
                </a:solidFill>
                <a:effectLst/>
                <a:latin typeface="Arial" charset="0"/>
                <a:ea typeface="ＭＳ Ｐゴシック" charset="-128"/>
                <a:cs typeface="ＭＳ Ｐゴシック" charset="-128"/>
              </a:rPr>
              <a:t>(3)</a:t>
            </a:r>
          </a:p>
        </p:txBody>
      </p:sp>
      <p:grpSp>
        <p:nvGrpSpPr>
          <p:cNvPr id="46" name="49 Grupo"/>
          <p:cNvGrpSpPr/>
          <p:nvPr/>
        </p:nvGrpSpPr>
        <p:grpSpPr>
          <a:xfrm>
            <a:off x="4283968" y="3637332"/>
            <a:ext cx="4337523" cy="396399"/>
            <a:chOff x="631582" y="1134683"/>
            <a:chExt cx="8642593" cy="278093"/>
          </a:xfrm>
          <a:noFill/>
        </p:grpSpPr>
        <p:sp>
          <p:nvSpPr>
            <p:cNvPr id="48" name="8 Marcador de texto"/>
            <p:cNvSpPr txBox="1">
              <a:spLocks/>
            </p:cNvSpPr>
            <p:nvPr/>
          </p:nvSpPr>
          <p:spPr>
            <a:xfrm>
              <a:off x="631582" y="1134683"/>
              <a:ext cx="8642593" cy="261720"/>
            </a:xfrm>
            <a:prstGeom prst="rect">
              <a:avLst/>
            </a:prstGeom>
            <a:grp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Top 12 influential channels by Subscribers</a:t>
              </a:r>
            </a:p>
          </p:txBody>
        </p:sp>
        <p:cxnSp>
          <p:nvCxnSpPr>
            <p:cNvPr id="49" name="51 Conector recto"/>
            <p:cNvCxnSpPr/>
            <p:nvPr/>
          </p:nvCxnSpPr>
          <p:spPr>
            <a:xfrm>
              <a:off x="631582" y="1412776"/>
              <a:ext cx="7245871" cy="0"/>
            </a:xfrm>
            <a:prstGeom prst="line">
              <a:avLst/>
            </a:prstGeom>
            <a:grpFill/>
            <a:ln w="19050"/>
          </p:spPr>
          <p:style>
            <a:lnRef idx="1">
              <a:schemeClr val="accent1"/>
            </a:lnRef>
            <a:fillRef idx="0">
              <a:schemeClr val="accent1"/>
            </a:fillRef>
            <a:effectRef idx="0">
              <a:schemeClr val="accent1"/>
            </a:effectRef>
            <a:fontRef idx="minor">
              <a:schemeClr val="tx1"/>
            </a:fontRef>
          </p:style>
        </p:cxnSp>
      </p:grpSp>
      <p:pic>
        <p:nvPicPr>
          <p:cNvPr id="81941" name="Picture 21" descr="Resultat d'imatges de youtub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376" y="3650466"/>
            <a:ext cx="1015728" cy="42660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49 Grupo"/>
          <p:cNvGrpSpPr/>
          <p:nvPr/>
        </p:nvGrpSpPr>
        <p:grpSpPr>
          <a:xfrm>
            <a:off x="317989" y="3637332"/>
            <a:ext cx="4337523" cy="396399"/>
            <a:chOff x="631582" y="1134683"/>
            <a:chExt cx="8642593" cy="278093"/>
          </a:xfrm>
          <a:noFill/>
        </p:grpSpPr>
        <p:sp>
          <p:nvSpPr>
            <p:cNvPr id="55" name="8 Marcador de texto"/>
            <p:cNvSpPr txBox="1">
              <a:spLocks/>
            </p:cNvSpPr>
            <p:nvPr/>
          </p:nvSpPr>
          <p:spPr>
            <a:xfrm>
              <a:off x="631582" y="1134683"/>
              <a:ext cx="8642593" cy="261720"/>
            </a:xfrm>
            <a:prstGeom prst="rect">
              <a:avLst/>
            </a:prstGeom>
            <a:grp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Top 10 influential channels</a:t>
              </a:r>
            </a:p>
          </p:txBody>
        </p:sp>
        <p:cxnSp>
          <p:nvCxnSpPr>
            <p:cNvPr id="58" name="51 Conector recto"/>
            <p:cNvCxnSpPr/>
            <p:nvPr/>
          </p:nvCxnSpPr>
          <p:spPr>
            <a:xfrm>
              <a:off x="631582" y="1412776"/>
              <a:ext cx="7245872" cy="0"/>
            </a:xfrm>
            <a:prstGeom prst="line">
              <a:avLst/>
            </a:prstGeom>
            <a:grpFill/>
            <a:ln w="19050"/>
          </p:spPr>
          <p:style>
            <a:lnRef idx="1">
              <a:schemeClr val="accent1"/>
            </a:lnRef>
            <a:fillRef idx="0">
              <a:schemeClr val="accent1"/>
            </a:fillRef>
            <a:effectRef idx="0">
              <a:schemeClr val="accent1"/>
            </a:effectRef>
            <a:fontRef idx="minor">
              <a:schemeClr val="tx1"/>
            </a:fontRef>
          </p:style>
        </p:cxnSp>
      </p:grpSp>
      <p:pic>
        <p:nvPicPr>
          <p:cNvPr id="81943" name="Picture 2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55539" y="4265930"/>
            <a:ext cx="3990591" cy="178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7" name="Picture 27" descr="Resultat d'imatges de instagra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64649" y="3645760"/>
            <a:ext cx="1375303" cy="356204"/>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bwMode="auto">
          <a:xfrm>
            <a:off x="2627784" y="6093296"/>
            <a:ext cx="1863006" cy="28793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ca-ES" sz="1100" b="1" i="0" u="none" strike="noStrike" cap="none" normalizeH="0" baseline="0" dirty="0">
                <a:ln>
                  <a:noFill/>
                </a:ln>
                <a:solidFill>
                  <a:schemeClr val="tx1"/>
                </a:solidFill>
                <a:effectLst/>
                <a:latin typeface="Arial" charset="0"/>
                <a:ea typeface="ＭＳ Ｐゴシック" charset="-128"/>
                <a:cs typeface="ＭＳ Ｐゴシック" charset="-128"/>
              </a:rPr>
              <a:t>By Instagram </a:t>
            </a:r>
            <a:r>
              <a:rPr kumimoji="0" lang="ca-ES" sz="1100" b="1" i="0" u="none" strike="noStrike" cap="none" normalizeH="0" dirty="0">
                <a:ln>
                  <a:noFill/>
                </a:ln>
                <a:solidFill>
                  <a:schemeClr val="tx1"/>
                </a:solidFill>
                <a:effectLst/>
                <a:latin typeface="Arial" charset="0"/>
                <a:ea typeface="ＭＳ Ｐゴシック" charset="-128"/>
                <a:cs typeface="ＭＳ Ｐゴシック" charset="-128"/>
              </a:rPr>
              <a:t>2015</a:t>
            </a:r>
            <a:r>
              <a:rPr kumimoji="0" lang="ca-ES" sz="1100" b="1" i="0" u="none" strike="noStrike" cap="none" normalizeH="0" baseline="30000" dirty="0">
                <a:ln>
                  <a:noFill/>
                </a:ln>
                <a:solidFill>
                  <a:schemeClr val="tx1"/>
                </a:solidFill>
                <a:effectLst/>
                <a:latin typeface="Arial" charset="0"/>
                <a:ea typeface="ＭＳ Ｐゴシック" charset="-128"/>
                <a:cs typeface="ＭＳ Ｐゴシック" charset="-128"/>
              </a:rPr>
              <a:t>(2)</a:t>
            </a:r>
          </a:p>
        </p:txBody>
      </p:sp>
      <p:pic>
        <p:nvPicPr>
          <p:cNvPr id="64" name="Picture 3"/>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64"/>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5930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3308598"/>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AU" sz="1400" b="1">
                <a:solidFill>
                  <a:srgbClr val="5A5A5A"/>
                </a:solidFill>
                <a:ea typeface="ＭＳ Ｐゴシック" pitchFamily="34" charset="-128"/>
              </a:rPr>
              <a:t>Introduction to social network analysis</a:t>
            </a:r>
          </a:p>
          <a:p>
            <a:pPr eaLnBrk="0" fontAlgn="base" hangingPunct="0">
              <a:spcBef>
                <a:spcPts val="1800"/>
              </a:spcBef>
              <a:spcAft>
                <a:spcPct val="0"/>
              </a:spcAft>
              <a:defRPr/>
            </a:pPr>
            <a:r>
              <a:rPr lang="en-AU" sz="1400" b="1">
                <a:solidFill>
                  <a:srgbClr val="00B0CA"/>
                </a:solidFill>
                <a:ea typeface="ＭＳ Ｐゴシック" pitchFamily="34" charset="-128"/>
              </a:rPr>
              <a:t>Content for network analysis</a:t>
            </a:r>
          </a:p>
          <a:p>
            <a:pPr eaLnBrk="0" fontAlgn="base" hangingPunct="0">
              <a:spcBef>
                <a:spcPts val="1800"/>
              </a:spcBef>
              <a:spcAft>
                <a:spcPct val="0"/>
              </a:spcAft>
              <a:defRPr/>
            </a:pPr>
            <a:r>
              <a:rPr lang="en-AU" sz="1400" b="1">
                <a:solidFill>
                  <a:srgbClr val="5A5A5A"/>
                </a:solidFill>
                <a:ea typeface="ＭＳ Ｐゴシック" pitchFamily="34" charset="-128"/>
              </a:rPr>
              <a:t>Article</a:t>
            </a:r>
          </a:p>
          <a:p>
            <a:pPr marL="271463" eaLnBrk="0" fontAlgn="base" hangingPunct="0">
              <a:spcBef>
                <a:spcPts val="1800"/>
              </a:spcBef>
              <a:spcAft>
                <a:spcPct val="0"/>
              </a:spcAft>
              <a:defRPr/>
            </a:pPr>
            <a:r>
              <a:rPr lang="en-AU" sz="1200" b="1">
                <a:solidFill>
                  <a:srgbClr val="5A5A5A"/>
                </a:solidFill>
                <a:ea typeface="ＭＳ Ｐゴシック" pitchFamily="34" charset="-128"/>
              </a:rPr>
              <a:t>Model presented</a:t>
            </a:r>
          </a:p>
          <a:p>
            <a:pPr marL="271463" eaLnBrk="0" fontAlgn="base" hangingPunct="0">
              <a:spcBef>
                <a:spcPts val="1800"/>
              </a:spcBef>
              <a:spcAft>
                <a:spcPct val="0"/>
              </a:spcAft>
              <a:defRPr/>
            </a:pPr>
            <a:r>
              <a:rPr lang="en-AU" sz="1200" b="1">
                <a:solidFill>
                  <a:srgbClr val="5A5A5A"/>
                </a:solidFill>
                <a:ea typeface="ＭＳ Ｐゴシック" pitchFamily="34" charset="-128"/>
              </a:rPr>
              <a:t>SIR evaluation model</a:t>
            </a:r>
          </a:p>
          <a:p>
            <a:pPr marL="271463" eaLnBrk="0" fontAlgn="base" hangingPunct="0">
              <a:spcBef>
                <a:spcPts val="1800"/>
              </a:spcBef>
              <a:spcAft>
                <a:spcPct val="0"/>
              </a:spcAft>
              <a:defRPr/>
            </a:pPr>
            <a:r>
              <a:rPr lang="en-AU" sz="1200" b="1">
                <a:solidFill>
                  <a:srgbClr val="5A5A5A"/>
                </a:solidFill>
                <a:ea typeface="ＭＳ Ｐゴシック" pitchFamily="34" charset="-128"/>
              </a:rPr>
              <a:t>Results</a:t>
            </a:r>
          </a:p>
          <a:p>
            <a:pPr marL="271463" eaLnBrk="0" fontAlgn="base" hangingPunct="0">
              <a:spcBef>
                <a:spcPts val="1800"/>
              </a:spcBef>
              <a:spcAft>
                <a:spcPct val="0"/>
              </a:spcAft>
              <a:defRPr/>
            </a:pPr>
            <a:r>
              <a:rPr lang="en-AU" sz="1200" b="1">
                <a:solidFill>
                  <a:srgbClr val="5A5A5A"/>
                </a:solidFill>
                <a:ea typeface="ＭＳ Ｐゴシック" pitchFamily="34" charset="-128"/>
              </a:rPr>
              <a:t>Conclusions &amp; Criticism</a:t>
            </a:r>
          </a:p>
          <a:p>
            <a:pPr eaLnBrk="0" fontAlgn="base" hangingPunct="0">
              <a:spcBef>
                <a:spcPts val="1800"/>
              </a:spcBef>
              <a:spcAft>
                <a:spcPct val="0"/>
              </a:spcAft>
              <a:defRPr/>
            </a:pPr>
            <a:r>
              <a:rPr lang="en-AU" sz="1400" b="1">
                <a:solidFill>
                  <a:srgbClr val="5A5A5A"/>
                </a:solidFill>
                <a:ea typeface="ＭＳ Ｐゴシック" pitchFamily="34" charset="-128"/>
              </a:rPr>
              <a:t>Annex</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p:nvPr/>
        </p:nvCxnSpPr>
        <p:spPr>
          <a:xfrm>
            <a:off x="4735426" y="2924944"/>
            <a:ext cx="0" cy="324036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ca-ES" sz="1050" b="1" dirty="0">
                <a:solidFill>
                  <a:schemeClr val="tx1"/>
                </a:solidFill>
                <a:latin typeface="Arial" charset="0"/>
                <a:ea typeface="ＭＳ Ｐゴシック" charset="-128"/>
                <a:cs typeface="ＭＳ Ｐゴシック" charset="-128"/>
              </a:rPr>
              <a:t>Social Network Analysis</a:t>
            </a:r>
            <a:endParaRPr kumimoji="0" lang="ca-ES" sz="105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41779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23832421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46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SG"/>
              <a:t>A NETWORK GRAPH IS A COLLECTION OF ENTITIES, EACH CALLED A VERTEX OR NODE</a:t>
            </a:r>
          </a:p>
        </p:txBody>
      </p:sp>
      <p:sp>
        <p:nvSpPr>
          <p:cNvPr id="8" name="7 Marcador de texto"/>
          <p:cNvSpPr>
            <a:spLocks noGrp="1"/>
          </p:cNvSpPr>
          <p:nvPr>
            <p:ph type="body" sz="quarter" idx="13"/>
          </p:nvPr>
        </p:nvSpPr>
        <p:spPr/>
        <p:txBody>
          <a:bodyPr/>
          <a:lstStyle/>
          <a:p>
            <a:r>
              <a:rPr lang="en-US" dirty="0"/>
              <a:t>Content for network analysis</a:t>
            </a:r>
          </a:p>
        </p:txBody>
      </p:sp>
      <p:sp>
        <p:nvSpPr>
          <p:cNvPr id="32" name="36 Rectángulo"/>
          <p:cNvSpPr>
            <a:spLocks noChangeArrowheads="1"/>
          </p:cNvSpPr>
          <p:nvPr/>
        </p:nvSpPr>
        <p:spPr bwMode="auto">
          <a:xfrm>
            <a:off x="1660542" y="6368774"/>
            <a:ext cx="5143706" cy="462558"/>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SG" sz="800">
                <a:solidFill>
                  <a:srgbClr val="000000"/>
                </a:solidFill>
                <a:ea typeface="ＭＳ Ｐゴシック" pitchFamily="34" charset="-128"/>
                <a:cs typeface="Arial" charset="0"/>
              </a:rPr>
              <a:t>Sources: </a:t>
            </a:r>
          </a:p>
          <a:p>
            <a:pPr marL="228600" indent="-228600" eaLnBrk="0" fontAlgn="base" hangingPunct="0">
              <a:spcBef>
                <a:spcPct val="0"/>
              </a:spcBef>
              <a:spcAft>
                <a:spcPct val="0"/>
              </a:spcAft>
              <a:buAutoNum type="arabicParenBoth"/>
              <a:defRPr/>
            </a:pPr>
            <a:r>
              <a:rPr lang="en-SG" sz="800">
                <a:solidFill>
                  <a:srgbClr val="000000"/>
                </a:solidFill>
                <a:ea typeface="ＭＳ Ｐゴシック" pitchFamily="34" charset="-128"/>
                <a:cs typeface="Arial" charset="0"/>
              </a:rPr>
              <a:t>http://www.cis.upenn.edu/~mkearns/NetworkedLifeOnline/ </a:t>
            </a:r>
            <a:r>
              <a:rPr lang="en-SG" sz="800">
                <a:solidFill>
                  <a:srgbClr val="000000"/>
                </a:solidFill>
                <a:ea typeface="ＭＳ Ｐゴシック" pitchFamily="34" charset="-128"/>
                <a:cs typeface="Arial" charset="0"/>
                <a:sym typeface="Wingdings" panose="05000000000000000000" pitchFamily="2" charset="2"/>
              </a:rPr>
              <a:t> what is a network ?</a:t>
            </a:r>
            <a:endParaRPr lang="en-SG" sz="800">
              <a:solidFill>
                <a:srgbClr val="000000"/>
              </a:solidFill>
              <a:ea typeface="ＭＳ Ｐゴシック" pitchFamily="34" charset="-128"/>
              <a:cs typeface="Arial" charset="0"/>
            </a:endParaRPr>
          </a:p>
          <a:p>
            <a:pPr marL="228600" indent="-228600" eaLnBrk="0" fontAlgn="base" hangingPunct="0">
              <a:spcBef>
                <a:spcPct val="0"/>
              </a:spcBef>
              <a:spcAft>
                <a:spcPct val="0"/>
              </a:spcAft>
              <a:buAutoNum type="arabicParenBoth"/>
              <a:defRPr/>
            </a:pPr>
            <a:r>
              <a:rPr lang="en-SG" sz="800">
                <a:solidFill>
                  <a:srgbClr val="000000"/>
                </a:solidFill>
                <a:ea typeface="ＭＳ Ｐゴシック" pitchFamily="34" charset="-128"/>
                <a:cs typeface="Arial" charset="0"/>
              </a:rPr>
              <a:t>https://www.slideshare.net/bodacea/network-analysis-lecture</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SG" sz="1050" b="1">
                <a:solidFill>
                  <a:schemeClr val="tx1"/>
                </a:solidFill>
                <a:latin typeface="Arial" charset="0"/>
                <a:ea typeface="ＭＳ Ｐゴシック" charset="-128"/>
                <a:cs typeface="ＭＳ Ｐゴシック" charset="-128"/>
              </a:rPr>
              <a:t>Social Network Analysis</a:t>
            </a:r>
            <a:endParaRPr kumimoji="0" lang="en-SG" sz="105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3" name="21 Pentágono"/>
          <p:cNvSpPr/>
          <p:nvPr/>
        </p:nvSpPr>
        <p:spPr>
          <a:xfrm>
            <a:off x="267016" y="2369862"/>
            <a:ext cx="758639" cy="859407"/>
          </a:xfrm>
          <a:prstGeom prst="homePlate">
            <a:avLst>
              <a:gd name="adj" fmla="val 0"/>
            </a:avLst>
          </a:prstGeom>
          <a:ln/>
        </p:spPr>
        <p:style>
          <a:lnRef idx="2">
            <a:schemeClr val="accent4"/>
          </a:lnRef>
          <a:fillRef idx="1">
            <a:schemeClr val="lt1"/>
          </a:fillRef>
          <a:effectRef idx="0">
            <a:schemeClr val="accent4"/>
          </a:effectRef>
          <a:fontRef idx="minor">
            <a:schemeClr val="dk1"/>
          </a:fontRef>
        </p:style>
        <p:txBody>
          <a:bodyPr lIns="36000" tIns="36000" rIns="0" bIns="36000" rtlCol="0" anchor="ctr"/>
          <a:lstStyle/>
          <a:p>
            <a:pPr algn="ctr"/>
            <a:r>
              <a:rPr lang="en-SG" sz="1200" b="1">
                <a:solidFill>
                  <a:schemeClr val="tx1"/>
                </a:solidFill>
              </a:rPr>
              <a:t>Network</a:t>
            </a:r>
          </a:p>
          <a:p>
            <a:pPr algn="ctr"/>
            <a:r>
              <a:rPr lang="en-SG" sz="1200" b="1">
                <a:solidFill>
                  <a:schemeClr val="tx1"/>
                </a:solidFill>
              </a:rPr>
              <a:t>(graph)</a:t>
            </a:r>
          </a:p>
        </p:txBody>
      </p:sp>
      <p:sp>
        <p:nvSpPr>
          <p:cNvPr id="44" name="Text Box 16"/>
          <p:cNvSpPr txBox="1">
            <a:spLocks noChangeArrowheads="1"/>
          </p:cNvSpPr>
          <p:nvPr/>
        </p:nvSpPr>
        <p:spPr bwMode="auto">
          <a:xfrm>
            <a:off x="2053801" y="2369863"/>
            <a:ext cx="3439788" cy="39600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SG" b="0"/>
              <a:t>Collection of entities, each called a vertex or node</a:t>
            </a:r>
          </a:p>
        </p:txBody>
      </p:sp>
      <p:sp>
        <p:nvSpPr>
          <p:cNvPr id="55" name="22 Pentágono"/>
          <p:cNvSpPr/>
          <p:nvPr/>
        </p:nvSpPr>
        <p:spPr>
          <a:xfrm>
            <a:off x="2053800" y="2025398"/>
            <a:ext cx="3439788" cy="277394"/>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SG" sz="1200" b="1">
                <a:latin typeface="Swis721 BT" pitchFamily="34" charset="0"/>
              </a:rPr>
              <a:t>Definition</a:t>
            </a:r>
          </a:p>
        </p:txBody>
      </p:sp>
      <p:sp>
        <p:nvSpPr>
          <p:cNvPr id="59" name="Text Box 16"/>
          <p:cNvSpPr txBox="1">
            <a:spLocks noChangeArrowheads="1"/>
          </p:cNvSpPr>
          <p:nvPr/>
        </p:nvSpPr>
        <p:spPr bwMode="auto">
          <a:xfrm>
            <a:off x="5596708" y="2369863"/>
            <a:ext cx="3223764" cy="859406"/>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SG" b="0"/>
              <a:t>Vertices are mathematicians, edges represent coauthorship relationships</a:t>
            </a:r>
          </a:p>
          <a:p>
            <a:r>
              <a:rPr lang="en-SG" b="0"/>
              <a:t>Vertices are Facebook users, edges represent Facebook friendships</a:t>
            </a:r>
          </a:p>
        </p:txBody>
      </p:sp>
      <p:sp>
        <p:nvSpPr>
          <p:cNvPr id="64" name="22 Pentágono"/>
          <p:cNvSpPr/>
          <p:nvPr/>
        </p:nvSpPr>
        <p:spPr>
          <a:xfrm>
            <a:off x="5596707" y="2025398"/>
            <a:ext cx="3223764" cy="277394"/>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SG" sz="1200" b="1">
                <a:latin typeface="Swis721 BT" pitchFamily="34" charset="0"/>
              </a:rPr>
              <a:t>Examples</a:t>
            </a:r>
          </a:p>
        </p:txBody>
      </p:sp>
      <p:sp>
        <p:nvSpPr>
          <p:cNvPr id="65" name="21 Pentágono"/>
          <p:cNvSpPr/>
          <p:nvPr/>
        </p:nvSpPr>
        <p:spPr>
          <a:xfrm>
            <a:off x="1094971" y="2369862"/>
            <a:ext cx="900000" cy="396000"/>
          </a:xfrm>
          <a:prstGeom prst="homePlate">
            <a:avLst>
              <a:gd name="adj" fmla="val 14064"/>
            </a:avLst>
          </a:prstGeom>
          <a:solidFill>
            <a:schemeClr val="accent2"/>
          </a:solidFill>
          <a:ln>
            <a:noFill/>
          </a:ln>
        </p:spPr>
        <p:style>
          <a:lnRef idx="2">
            <a:schemeClr val="accent4"/>
          </a:lnRef>
          <a:fillRef idx="1">
            <a:schemeClr val="lt1"/>
          </a:fillRef>
          <a:effectRef idx="0">
            <a:schemeClr val="accent4"/>
          </a:effectRef>
          <a:fontRef idx="minor">
            <a:schemeClr val="dk1"/>
          </a:fontRef>
        </p:style>
        <p:txBody>
          <a:bodyPr lIns="0" tIns="36000" rIns="0" bIns="36000" rtlCol="0" anchor="ctr"/>
          <a:lstStyle/>
          <a:p>
            <a:pPr algn="ctr"/>
            <a:r>
              <a:rPr lang="en-SG" sz="1200" b="1">
                <a:solidFill>
                  <a:schemeClr val="tx1"/>
                </a:solidFill>
              </a:rPr>
              <a:t>Vertex/</a:t>
            </a:r>
          </a:p>
          <a:p>
            <a:pPr algn="ctr"/>
            <a:r>
              <a:rPr lang="en-SG" sz="1200" b="1">
                <a:solidFill>
                  <a:schemeClr val="tx1"/>
                </a:solidFill>
              </a:rPr>
              <a:t>Node</a:t>
            </a:r>
          </a:p>
        </p:txBody>
      </p:sp>
      <p:sp>
        <p:nvSpPr>
          <p:cNvPr id="67" name="21 Pentágono"/>
          <p:cNvSpPr/>
          <p:nvPr/>
        </p:nvSpPr>
        <p:spPr>
          <a:xfrm>
            <a:off x="1094971" y="2833269"/>
            <a:ext cx="900000" cy="396000"/>
          </a:xfrm>
          <a:prstGeom prst="homePlate">
            <a:avLst>
              <a:gd name="adj" fmla="val 14064"/>
            </a:avLst>
          </a:prstGeom>
          <a:solidFill>
            <a:schemeClr val="accent2"/>
          </a:solidFill>
          <a:ln>
            <a:noFill/>
          </a:ln>
        </p:spPr>
        <p:style>
          <a:lnRef idx="2">
            <a:schemeClr val="accent4"/>
          </a:lnRef>
          <a:fillRef idx="1">
            <a:schemeClr val="lt1"/>
          </a:fillRef>
          <a:effectRef idx="0">
            <a:schemeClr val="accent4"/>
          </a:effectRef>
          <a:fontRef idx="minor">
            <a:schemeClr val="dk1"/>
          </a:fontRef>
        </p:style>
        <p:txBody>
          <a:bodyPr lIns="0" tIns="36000" rIns="0" bIns="36000" rtlCol="0" anchor="ctr"/>
          <a:lstStyle/>
          <a:p>
            <a:pPr algn="ctr"/>
            <a:r>
              <a:rPr lang="en-SG" sz="1200" b="1">
                <a:solidFill>
                  <a:schemeClr val="tx1"/>
                </a:solidFill>
              </a:rPr>
              <a:t>Edges/</a:t>
            </a:r>
          </a:p>
          <a:p>
            <a:pPr algn="ctr"/>
            <a:r>
              <a:rPr lang="en-SG" sz="1200" b="1">
                <a:solidFill>
                  <a:schemeClr val="tx1"/>
                </a:solidFill>
              </a:rPr>
              <a:t>Links</a:t>
            </a:r>
          </a:p>
        </p:txBody>
      </p:sp>
      <p:sp>
        <p:nvSpPr>
          <p:cNvPr id="72" name="Text Box 16"/>
          <p:cNvSpPr txBox="1">
            <a:spLocks noChangeArrowheads="1"/>
          </p:cNvSpPr>
          <p:nvPr/>
        </p:nvSpPr>
        <p:spPr bwMode="auto">
          <a:xfrm>
            <a:off x="2053801" y="2833269"/>
            <a:ext cx="3439788" cy="39600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SG" b="0"/>
              <a:t>A list of pairs of vertices that are neighbors, representing edges or links</a:t>
            </a:r>
          </a:p>
        </p:txBody>
      </p:sp>
      <p:pic>
        <p:nvPicPr>
          <p:cNvPr id="82953" name="Picture 9"/>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2543"/>
          <a:stretch/>
        </p:blipFill>
        <p:spPr bwMode="auto">
          <a:xfrm>
            <a:off x="5596708" y="3336057"/>
            <a:ext cx="3223764" cy="1749127"/>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76" name="21 Pentágono"/>
          <p:cNvSpPr/>
          <p:nvPr/>
        </p:nvSpPr>
        <p:spPr>
          <a:xfrm>
            <a:off x="267016" y="3336056"/>
            <a:ext cx="758639" cy="1749128"/>
          </a:xfrm>
          <a:prstGeom prst="homePlate">
            <a:avLst>
              <a:gd name="adj" fmla="val 0"/>
            </a:avLst>
          </a:prstGeom>
          <a:ln/>
        </p:spPr>
        <p:style>
          <a:lnRef idx="2">
            <a:schemeClr val="accent4"/>
          </a:lnRef>
          <a:fillRef idx="1">
            <a:schemeClr val="lt1"/>
          </a:fillRef>
          <a:effectRef idx="0">
            <a:schemeClr val="accent4"/>
          </a:effectRef>
          <a:fontRef idx="minor">
            <a:schemeClr val="dk1"/>
          </a:fontRef>
        </p:style>
        <p:txBody>
          <a:bodyPr lIns="36000" tIns="36000" rIns="0" bIns="36000" rtlCol="0" anchor="ctr"/>
          <a:lstStyle/>
          <a:p>
            <a:pPr algn="ctr"/>
            <a:r>
              <a:rPr lang="en-SG" sz="1200" b="1">
                <a:solidFill>
                  <a:schemeClr val="tx1"/>
                </a:solidFill>
              </a:rPr>
              <a:t>Type of  edges</a:t>
            </a:r>
          </a:p>
        </p:txBody>
      </p:sp>
      <p:sp>
        <p:nvSpPr>
          <p:cNvPr id="77" name="Text Box 16"/>
          <p:cNvSpPr txBox="1">
            <a:spLocks noChangeArrowheads="1"/>
          </p:cNvSpPr>
          <p:nvPr/>
        </p:nvSpPr>
        <p:spPr bwMode="auto">
          <a:xfrm>
            <a:off x="2053801" y="3336057"/>
            <a:ext cx="3439788" cy="39600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SG" b="0"/>
              <a:t>Edges have a direction associated with them</a:t>
            </a:r>
          </a:p>
        </p:txBody>
      </p:sp>
      <p:sp>
        <p:nvSpPr>
          <p:cNvPr id="79" name="21 Pentágono"/>
          <p:cNvSpPr/>
          <p:nvPr/>
        </p:nvSpPr>
        <p:spPr>
          <a:xfrm>
            <a:off x="1094971" y="3336056"/>
            <a:ext cx="900000" cy="396000"/>
          </a:xfrm>
          <a:prstGeom prst="homePlate">
            <a:avLst>
              <a:gd name="adj" fmla="val 14064"/>
            </a:avLst>
          </a:prstGeom>
          <a:solidFill>
            <a:schemeClr val="accent2"/>
          </a:solidFill>
          <a:ln>
            <a:noFill/>
          </a:ln>
        </p:spPr>
        <p:style>
          <a:lnRef idx="2">
            <a:schemeClr val="accent4"/>
          </a:lnRef>
          <a:fillRef idx="1">
            <a:schemeClr val="lt1"/>
          </a:fillRef>
          <a:effectRef idx="0">
            <a:schemeClr val="accent4"/>
          </a:effectRef>
          <a:fontRef idx="minor">
            <a:schemeClr val="dk1"/>
          </a:fontRef>
        </p:style>
        <p:txBody>
          <a:bodyPr lIns="0" tIns="36000" rIns="0" bIns="36000" rtlCol="0" anchor="ctr"/>
          <a:lstStyle/>
          <a:p>
            <a:pPr algn="ctr"/>
            <a:r>
              <a:rPr lang="en-SG" sz="1200" b="1">
                <a:solidFill>
                  <a:schemeClr val="tx1"/>
                </a:solidFill>
              </a:rPr>
              <a:t>Directed</a:t>
            </a:r>
          </a:p>
        </p:txBody>
      </p:sp>
      <p:sp>
        <p:nvSpPr>
          <p:cNvPr id="80" name="21 Pentágono"/>
          <p:cNvSpPr/>
          <p:nvPr/>
        </p:nvSpPr>
        <p:spPr>
          <a:xfrm>
            <a:off x="1094971" y="3787099"/>
            <a:ext cx="900000" cy="396000"/>
          </a:xfrm>
          <a:prstGeom prst="homePlate">
            <a:avLst>
              <a:gd name="adj" fmla="val 14064"/>
            </a:avLst>
          </a:prstGeom>
          <a:solidFill>
            <a:schemeClr val="accent2"/>
          </a:solidFill>
          <a:ln>
            <a:noFill/>
          </a:ln>
        </p:spPr>
        <p:style>
          <a:lnRef idx="2">
            <a:schemeClr val="accent4"/>
          </a:lnRef>
          <a:fillRef idx="1">
            <a:schemeClr val="lt1"/>
          </a:fillRef>
          <a:effectRef idx="0">
            <a:schemeClr val="accent4"/>
          </a:effectRef>
          <a:fontRef idx="minor">
            <a:schemeClr val="dk1"/>
          </a:fontRef>
        </p:style>
        <p:txBody>
          <a:bodyPr lIns="0" tIns="36000" rIns="0" bIns="36000" rtlCol="0" anchor="ctr"/>
          <a:lstStyle/>
          <a:p>
            <a:pPr algn="ctr"/>
            <a:r>
              <a:rPr lang="en-SG" sz="1200" b="1">
                <a:solidFill>
                  <a:schemeClr val="tx1"/>
                </a:solidFill>
              </a:rPr>
              <a:t>Undirected</a:t>
            </a:r>
          </a:p>
        </p:txBody>
      </p:sp>
      <p:sp>
        <p:nvSpPr>
          <p:cNvPr id="81" name="Text Box 16"/>
          <p:cNvSpPr txBox="1">
            <a:spLocks noChangeArrowheads="1"/>
          </p:cNvSpPr>
          <p:nvPr/>
        </p:nvSpPr>
        <p:spPr bwMode="auto">
          <a:xfrm>
            <a:off x="2053801" y="3787099"/>
            <a:ext cx="3439788" cy="39600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SG" b="0"/>
              <a:t>Edges does not have a direction associated </a:t>
            </a:r>
            <a:r>
              <a:rPr lang="en-SG" b="0">
                <a:solidFill>
                  <a:schemeClr val="tx1"/>
                </a:solidFill>
              </a:rPr>
              <a:t>Bidirecttional</a:t>
            </a:r>
          </a:p>
        </p:txBody>
      </p:sp>
      <p:sp>
        <p:nvSpPr>
          <p:cNvPr id="82" name="Text Box 16"/>
          <p:cNvSpPr txBox="1">
            <a:spLocks noChangeArrowheads="1"/>
          </p:cNvSpPr>
          <p:nvPr/>
        </p:nvSpPr>
        <p:spPr bwMode="auto">
          <a:xfrm>
            <a:off x="2053801" y="4238141"/>
            <a:ext cx="3439788" cy="39600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SG" b="0"/>
              <a:t>Edges have a weight associated with them</a:t>
            </a:r>
          </a:p>
        </p:txBody>
      </p:sp>
      <p:sp>
        <p:nvSpPr>
          <p:cNvPr id="83" name="21 Pentágono"/>
          <p:cNvSpPr/>
          <p:nvPr/>
        </p:nvSpPr>
        <p:spPr>
          <a:xfrm>
            <a:off x="1094971" y="4238142"/>
            <a:ext cx="900000" cy="396000"/>
          </a:xfrm>
          <a:prstGeom prst="homePlate">
            <a:avLst>
              <a:gd name="adj" fmla="val 14064"/>
            </a:avLst>
          </a:prstGeom>
          <a:solidFill>
            <a:schemeClr val="accent2"/>
          </a:solidFill>
          <a:ln>
            <a:noFill/>
          </a:ln>
        </p:spPr>
        <p:style>
          <a:lnRef idx="2">
            <a:schemeClr val="accent4"/>
          </a:lnRef>
          <a:fillRef idx="1">
            <a:schemeClr val="lt1"/>
          </a:fillRef>
          <a:effectRef idx="0">
            <a:schemeClr val="accent4"/>
          </a:effectRef>
          <a:fontRef idx="minor">
            <a:schemeClr val="dk1"/>
          </a:fontRef>
        </p:style>
        <p:txBody>
          <a:bodyPr lIns="0" tIns="36000" rIns="0" bIns="36000" rtlCol="0" anchor="ctr"/>
          <a:lstStyle/>
          <a:p>
            <a:pPr algn="ctr"/>
            <a:r>
              <a:rPr lang="en-SG" sz="1200" b="1" dirty="0">
                <a:solidFill>
                  <a:schemeClr val="tx1"/>
                </a:solidFill>
              </a:rPr>
              <a:t>Weighted</a:t>
            </a:r>
          </a:p>
        </p:txBody>
      </p:sp>
      <p:sp>
        <p:nvSpPr>
          <p:cNvPr id="84" name="21 Pentágono"/>
          <p:cNvSpPr/>
          <p:nvPr/>
        </p:nvSpPr>
        <p:spPr>
          <a:xfrm>
            <a:off x="1094971" y="4689184"/>
            <a:ext cx="900000" cy="396000"/>
          </a:xfrm>
          <a:prstGeom prst="homePlate">
            <a:avLst>
              <a:gd name="adj" fmla="val 14064"/>
            </a:avLst>
          </a:prstGeom>
          <a:solidFill>
            <a:schemeClr val="accent2"/>
          </a:solidFill>
          <a:ln>
            <a:noFill/>
          </a:ln>
        </p:spPr>
        <p:style>
          <a:lnRef idx="2">
            <a:schemeClr val="accent4"/>
          </a:lnRef>
          <a:fillRef idx="1">
            <a:schemeClr val="lt1"/>
          </a:fillRef>
          <a:effectRef idx="0">
            <a:schemeClr val="accent4"/>
          </a:effectRef>
          <a:fontRef idx="minor">
            <a:schemeClr val="dk1"/>
          </a:fontRef>
        </p:style>
        <p:txBody>
          <a:bodyPr lIns="0" tIns="36000" rIns="0" bIns="36000" rtlCol="0" anchor="ctr"/>
          <a:lstStyle/>
          <a:p>
            <a:pPr algn="ctr"/>
            <a:r>
              <a:rPr lang="en-SG" sz="1200" b="1" dirty="0">
                <a:solidFill>
                  <a:schemeClr val="tx1"/>
                </a:solidFill>
              </a:rPr>
              <a:t>Unweighted</a:t>
            </a:r>
          </a:p>
        </p:txBody>
      </p:sp>
      <p:sp>
        <p:nvSpPr>
          <p:cNvPr id="85" name="Text Box 16"/>
          <p:cNvSpPr txBox="1">
            <a:spLocks noChangeArrowheads="1"/>
          </p:cNvSpPr>
          <p:nvPr/>
        </p:nvSpPr>
        <p:spPr bwMode="auto">
          <a:xfrm>
            <a:off x="2053801" y="4689184"/>
            <a:ext cx="3439788" cy="39600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SG" b="0"/>
              <a:t>Edges does not have a weight associated </a:t>
            </a:r>
            <a:r>
              <a:rPr lang="en-SG" b="0">
                <a:solidFill>
                  <a:schemeClr val="tx1"/>
                </a:solidFill>
              </a:rPr>
              <a:t>Bidirecttional</a:t>
            </a:r>
          </a:p>
        </p:txBody>
      </p:sp>
      <p:grpSp>
        <p:nvGrpSpPr>
          <p:cNvPr id="86" name="71 Grupo"/>
          <p:cNvGrpSpPr/>
          <p:nvPr/>
        </p:nvGrpSpPr>
        <p:grpSpPr>
          <a:xfrm>
            <a:off x="7725557" y="3249534"/>
            <a:ext cx="1080000" cy="288000"/>
            <a:chOff x="7473280" y="808137"/>
            <a:chExt cx="1710118" cy="442221"/>
          </a:xfrm>
        </p:grpSpPr>
        <p:sp>
          <p:nvSpPr>
            <p:cNvPr id="87" name="Text Box 11"/>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SG" sz="1200" b="1">
                  <a:solidFill>
                    <a:srgbClr val="FF0000"/>
                  </a:solidFill>
                </a:rPr>
                <a:t>Illustrative</a:t>
              </a:r>
            </a:p>
          </p:txBody>
        </p:sp>
        <p:sp>
          <p:nvSpPr>
            <p:cNvPr id="88" name="Line 13"/>
            <p:cNvSpPr>
              <a:spLocks noChangeShapeType="1"/>
            </p:cNvSpPr>
            <p:nvPr/>
          </p:nvSpPr>
          <p:spPr bwMode="auto">
            <a:xfrm>
              <a:off x="7473280" y="808137"/>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SG">
                <a:solidFill>
                  <a:srgbClr val="FF0000"/>
                </a:solidFill>
              </a:endParaRPr>
            </a:p>
          </p:txBody>
        </p:sp>
        <p:sp>
          <p:nvSpPr>
            <p:cNvPr id="89" name="Line 14"/>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SG">
                <a:solidFill>
                  <a:srgbClr val="FF0000"/>
                </a:solidFill>
              </a:endParaRPr>
            </a:p>
          </p:txBody>
        </p:sp>
      </p:grpSp>
      <p:sp>
        <p:nvSpPr>
          <p:cNvPr id="90"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SG" sz="1400" b="1">
                <a:solidFill>
                  <a:schemeClr val="bg1"/>
                </a:solidFill>
              </a:rPr>
              <a:t>Networks can represent any binary relationship over individuals</a:t>
            </a:r>
          </a:p>
        </p:txBody>
      </p:sp>
      <p:grpSp>
        <p:nvGrpSpPr>
          <p:cNvPr id="91" name="49 Grupo"/>
          <p:cNvGrpSpPr/>
          <p:nvPr/>
        </p:nvGrpSpPr>
        <p:grpSpPr>
          <a:xfrm>
            <a:off x="317989" y="1114566"/>
            <a:ext cx="8508023" cy="278093"/>
            <a:chOff x="631582" y="1134683"/>
            <a:chExt cx="8642593" cy="278093"/>
          </a:xfrm>
        </p:grpSpPr>
        <p:sp>
          <p:nvSpPr>
            <p:cNvPr id="92" name="8 Marcador de texto"/>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SG" sz="1400" b="1">
                  <a:solidFill>
                    <a:srgbClr val="00B0CA"/>
                  </a:solidFill>
                  <a:ea typeface="ＭＳ Ｐゴシック" pitchFamily="34" charset="-128"/>
                </a:rPr>
                <a:t>Main characteristics of a network/graph</a:t>
              </a:r>
            </a:p>
          </p:txBody>
        </p:sp>
        <p:cxnSp>
          <p:nvCxnSpPr>
            <p:cNvPr id="93" name="51 Conector recto"/>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005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59" grpId="0" animBg="1"/>
      <p:bldP spid="64" grpId="0" animBg="1"/>
      <p:bldP spid="65" grpId="0" animBg="1"/>
      <p:bldP spid="67" grpId="0" animBg="1"/>
      <p:bldP spid="72" grpId="0" animBg="1"/>
      <p:bldP spid="76" grpId="0" animBg="1"/>
      <p:bldP spid="77" grpId="0" animBg="1"/>
      <p:bldP spid="79" grpId="0" animBg="1"/>
      <p:bldP spid="80" grpId="0" animBg="1"/>
      <p:bldP spid="81" grpId="0" animBg="1"/>
      <p:bldP spid="82" grpId="0" animBg="1"/>
      <p:bldP spid="83" grpId="0" animBg="1"/>
      <p:bldP spid="84" grpId="0" animBg="1"/>
      <p:bldP spid="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4941917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46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314838" cy="1181100"/>
          </a:xfrm>
        </p:spPr>
        <p:txBody>
          <a:bodyPr/>
          <a:lstStyle/>
          <a:p>
            <a:r>
              <a:rPr lang="en-US" dirty="0"/>
              <a:t>INFLUENTIAL NODES ARE AFFECTED BY MECHANISMS SUCH AS CASCADING, SPREADING AND SYNCHRONIZING</a:t>
            </a:r>
          </a:p>
        </p:txBody>
      </p:sp>
      <p:sp>
        <p:nvSpPr>
          <p:cNvPr id="8" name="7 Marcador de texto"/>
          <p:cNvSpPr>
            <a:spLocks noGrp="1"/>
          </p:cNvSpPr>
          <p:nvPr>
            <p:ph type="body" sz="quarter" idx="13"/>
          </p:nvPr>
        </p:nvSpPr>
        <p:spPr/>
        <p:txBody>
          <a:bodyPr/>
          <a:lstStyle/>
          <a:p>
            <a:r>
              <a:rPr lang="en-US" dirty="0"/>
              <a:t>Content for network analysis</a:t>
            </a:r>
          </a:p>
        </p:txBody>
      </p:sp>
      <p:sp>
        <p:nvSpPr>
          <p:cNvPr id="32" name="36 Rectángulo"/>
          <p:cNvSpPr>
            <a:spLocks noChangeArrowheads="1"/>
          </p:cNvSpPr>
          <p:nvPr/>
        </p:nvSpPr>
        <p:spPr bwMode="auto">
          <a:xfrm>
            <a:off x="1660542" y="6368774"/>
            <a:ext cx="5143706" cy="462558"/>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BZ" sz="800">
                <a:solidFill>
                  <a:srgbClr val="000000"/>
                </a:solidFill>
                <a:ea typeface="ＭＳ Ｐゴシック" pitchFamily="34" charset="-128"/>
                <a:cs typeface="Arial" charset="0"/>
              </a:rPr>
              <a:t>Sources: </a:t>
            </a:r>
          </a:p>
          <a:p>
            <a:pPr marL="228600" indent="-228600" eaLnBrk="0" fontAlgn="base" hangingPunct="0">
              <a:spcBef>
                <a:spcPct val="0"/>
              </a:spcBef>
              <a:spcAft>
                <a:spcPct val="0"/>
              </a:spcAft>
              <a:buAutoNum type="arabicParenBoth"/>
              <a:defRPr/>
            </a:pPr>
            <a:r>
              <a:rPr lang="en-BZ" sz="800">
                <a:solidFill>
                  <a:srgbClr val="000000"/>
                </a:solidFill>
                <a:ea typeface="ＭＳ Ｐゴシック" pitchFamily="34" charset="-128"/>
                <a:cs typeface="Arial" charset="0"/>
              </a:rPr>
              <a:t>https://en.wikipedia.org/wiki/Information_cascade</a:t>
            </a:r>
          </a:p>
          <a:p>
            <a:pPr marL="228600" indent="-228600" eaLnBrk="0" fontAlgn="base" hangingPunct="0">
              <a:spcBef>
                <a:spcPct val="0"/>
              </a:spcBef>
              <a:spcAft>
                <a:spcPct val="0"/>
              </a:spcAft>
              <a:buAutoNum type="arabicParenBoth"/>
              <a:defRPr/>
            </a:pPr>
            <a:r>
              <a:rPr lang="en-BZ" sz="800">
                <a:solidFill>
                  <a:srgbClr val="000000"/>
                </a:solidFill>
                <a:ea typeface="ＭＳ Ｐゴシック" pitchFamily="34" charset="-128"/>
                <a:cs typeface="Arial" charset="0"/>
              </a:rPr>
              <a:t>https://en.wikipedia.org/wiki/Spreading_activation</a:t>
            </a:r>
          </a:p>
          <a:p>
            <a:pPr marL="228600" indent="-228600" eaLnBrk="0" fontAlgn="base" hangingPunct="0">
              <a:spcBef>
                <a:spcPct val="0"/>
              </a:spcBef>
              <a:spcAft>
                <a:spcPct val="0"/>
              </a:spcAft>
              <a:buAutoNum type="arabicParenBoth"/>
              <a:defRPr/>
            </a:pPr>
            <a:r>
              <a:rPr lang="en-BZ" sz="800">
                <a:solidFill>
                  <a:srgbClr val="000000"/>
                </a:solidFill>
                <a:ea typeface="ＭＳ Ｐゴシック" pitchFamily="34" charset="-128"/>
                <a:cs typeface="Arial" charset="0"/>
              </a:rPr>
              <a:t>https://www.techopedia.com/definition/13390/synchronization-dot-net</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BZ" sz="1050" b="1">
                <a:solidFill>
                  <a:schemeClr val="tx1"/>
                </a:solidFill>
                <a:latin typeface="Arial" charset="0"/>
                <a:ea typeface="ＭＳ Ｐゴシック" charset="-128"/>
                <a:cs typeface="ＭＳ Ｐゴシック" charset="-128"/>
              </a:rPr>
              <a:t>Social Network Analysis</a:t>
            </a:r>
            <a:endParaRPr kumimoji="0" lang="en-BZ" sz="105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0"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BZ" sz="1400" b="1"/>
              <a:t>Identifying influential nodes is of great importance:</a:t>
            </a:r>
          </a:p>
          <a:p>
            <a:pPr algn="ctr"/>
            <a:r>
              <a:rPr lang="en-BZ" sz="1400" b="1"/>
              <a:t> e.g. controlling rumor and disease spreading, and creating new marketing tools</a:t>
            </a:r>
            <a:endParaRPr lang="en-BZ" sz="1400" b="1">
              <a:solidFill>
                <a:schemeClr val="bg1"/>
              </a:solidFill>
            </a:endParaRPr>
          </a:p>
        </p:txBody>
      </p:sp>
      <p:sp>
        <p:nvSpPr>
          <p:cNvPr id="96" name="10 Elipse"/>
          <p:cNvSpPr/>
          <p:nvPr/>
        </p:nvSpPr>
        <p:spPr bwMode="auto">
          <a:xfrm>
            <a:off x="251520" y="1844824"/>
            <a:ext cx="1747617" cy="65243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0000"/>
              </a:solidFill>
              <a:ea typeface="ＭＳ Ｐゴシック" charset="-128"/>
              <a:cs typeface="ＭＳ Ｐゴシック" charset="-128"/>
            </a:endParaRPr>
          </a:p>
        </p:txBody>
      </p:sp>
      <p:sp>
        <p:nvSpPr>
          <p:cNvPr id="97" name="16 CuadroTexto"/>
          <p:cNvSpPr txBox="1"/>
          <p:nvPr/>
        </p:nvSpPr>
        <p:spPr bwMode="auto">
          <a:xfrm>
            <a:off x="332346" y="1969095"/>
            <a:ext cx="1647366" cy="369331"/>
          </a:xfrm>
          <a:prstGeom prst="rect">
            <a:avLst/>
          </a:prstGeom>
          <a:noFill/>
          <a:ln>
            <a:noFill/>
          </a:ln>
          <a:extLst>
            <a:ext uri="{FAA26D3D-D897-4be2-8F04-BA451C77F1D7}"/>
          </a:extLst>
        </p:spPr>
        <p:txBody>
          <a:bodyPr wrap="square">
            <a:spAutoFit/>
          </a:bodyPr>
          <a:lstStyle/>
          <a:p>
            <a:pPr algn="ctr">
              <a:defRPr/>
            </a:pPr>
            <a:r>
              <a:rPr lang="en-BZ" b="1">
                <a:solidFill>
                  <a:srgbClr val="40DAFF">
                    <a:lumMod val="50000"/>
                  </a:srgbClr>
                </a:solidFill>
              </a:rPr>
              <a:t>Cascading</a:t>
            </a:r>
            <a:endParaRPr lang="en-BZ" sz="700" b="1">
              <a:solidFill>
                <a:srgbClr val="40DAFF">
                  <a:lumMod val="50000"/>
                </a:srgbClr>
              </a:solidFill>
            </a:endParaRPr>
          </a:p>
        </p:txBody>
      </p:sp>
      <p:sp>
        <p:nvSpPr>
          <p:cNvPr id="98" name="Rectángulo 73"/>
          <p:cNvSpPr/>
          <p:nvPr/>
        </p:nvSpPr>
        <p:spPr bwMode="auto">
          <a:xfrm rot="5400000">
            <a:off x="884271" y="1520816"/>
            <a:ext cx="432000" cy="72000"/>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101" name="Rectángulo 73"/>
          <p:cNvSpPr/>
          <p:nvPr/>
        </p:nvSpPr>
        <p:spPr bwMode="auto">
          <a:xfrm rot="5400000">
            <a:off x="817870" y="2816904"/>
            <a:ext cx="576000" cy="72000"/>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104" name="Rectángulo 73"/>
          <p:cNvSpPr/>
          <p:nvPr/>
        </p:nvSpPr>
        <p:spPr bwMode="auto">
          <a:xfrm rot="5400000">
            <a:off x="817870" y="4185056"/>
            <a:ext cx="576000" cy="72000"/>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105" name="Rectángulo 73"/>
          <p:cNvSpPr/>
          <p:nvPr/>
        </p:nvSpPr>
        <p:spPr bwMode="auto">
          <a:xfrm rot="5400000">
            <a:off x="875471" y="5445200"/>
            <a:ext cx="504000" cy="72000"/>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106" name="38 Rectángulo"/>
          <p:cNvSpPr/>
          <p:nvPr/>
        </p:nvSpPr>
        <p:spPr bwMode="auto">
          <a:xfrm>
            <a:off x="2339752" y="1596768"/>
            <a:ext cx="2376000"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spcAft>
                <a:spcPts val="600"/>
              </a:spcAft>
            </a:pPr>
            <a:r>
              <a:rPr lang="en-BZ" sz="1400">
                <a:solidFill>
                  <a:schemeClr val="tx1"/>
                </a:solidFill>
                <a:latin typeface="Arial" charset="0"/>
                <a:ea typeface="ＭＳ Ｐゴシック" charset="-128"/>
                <a:cs typeface="ＭＳ Ｐゴシック" charset="-128"/>
              </a:rPr>
              <a:t>When a person observes the actions of others and then engages in the same acts</a:t>
            </a:r>
            <a:r>
              <a:rPr lang="en-BZ" sz="1400" baseline="30000">
                <a:solidFill>
                  <a:schemeClr val="tx1"/>
                </a:solidFill>
                <a:latin typeface="Arial" charset="0"/>
                <a:ea typeface="ＭＳ Ｐゴシック" charset="-128"/>
                <a:cs typeface="ＭＳ Ｐゴシック" charset="-128"/>
              </a:rPr>
              <a:t>1</a:t>
            </a:r>
          </a:p>
        </p:txBody>
      </p:sp>
      <p:sp>
        <p:nvSpPr>
          <p:cNvPr id="107" name="31 Rectángulo"/>
          <p:cNvSpPr/>
          <p:nvPr/>
        </p:nvSpPr>
        <p:spPr bwMode="auto">
          <a:xfrm>
            <a:off x="2339752" y="2985309"/>
            <a:ext cx="2376000"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spcAft>
                <a:spcPts val="600"/>
              </a:spcAft>
            </a:pPr>
            <a:r>
              <a:rPr lang="en-BZ" sz="1400">
                <a:solidFill>
                  <a:schemeClr val="tx1"/>
                </a:solidFill>
                <a:latin typeface="Arial" charset="0"/>
                <a:ea typeface="ＭＳ Ｐゴシック" charset="-128"/>
                <a:cs typeface="ＭＳ Ｐゴシック" charset="-128"/>
              </a:rPr>
              <a:t>How information is transmitted to new nodes from an initial node</a:t>
            </a:r>
            <a:r>
              <a:rPr lang="en-BZ" sz="1400" baseline="30000">
                <a:solidFill>
                  <a:schemeClr val="tx1"/>
                </a:solidFill>
                <a:latin typeface="Arial" charset="0"/>
                <a:ea typeface="ＭＳ Ｐゴシック" charset="-128"/>
                <a:cs typeface="ＭＳ Ｐゴシック" charset="-128"/>
              </a:rPr>
              <a:t>2</a:t>
            </a:r>
            <a:endParaRPr lang="en-BZ" sz="1400">
              <a:solidFill>
                <a:schemeClr val="tx1"/>
              </a:solidFill>
              <a:latin typeface="Arial" charset="0"/>
              <a:ea typeface="ＭＳ Ｐゴシック" charset="-128"/>
              <a:cs typeface="ＭＳ Ｐゴシック" charset="-128"/>
            </a:endParaRPr>
          </a:p>
        </p:txBody>
      </p:sp>
      <p:sp>
        <p:nvSpPr>
          <p:cNvPr id="108" name="32 Rectángulo"/>
          <p:cNvSpPr/>
          <p:nvPr/>
        </p:nvSpPr>
        <p:spPr bwMode="auto">
          <a:xfrm>
            <a:off x="2339752" y="4293096"/>
            <a:ext cx="2376000"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spcAft>
                <a:spcPts val="600"/>
              </a:spcAft>
            </a:pPr>
            <a:r>
              <a:rPr lang="en-BZ" sz="1400">
                <a:solidFill>
                  <a:schemeClr val="tx1"/>
                </a:solidFill>
                <a:latin typeface="Arial" charset="0"/>
                <a:ea typeface="ＭＳ Ｐゴシック" charset="-128"/>
                <a:cs typeface="ＭＳ Ｐゴシック" charset="-128"/>
              </a:rPr>
              <a:t>Nodes that are able to transmit and receiving information with regular frequency</a:t>
            </a:r>
            <a:r>
              <a:rPr lang="en-BZ" sz="1400" baseline="30000">
                <a:solidFill>
                  <a:schemeClr val="tx1"/>
                </a:solidFill>
                <a:latin typeface="Arial" charset="0"/>
                <a:ea typeface="ＭＳ Ｐゴシック" charset="-128"/>
                <a:cs typeface="ＭＳ Ｐゴシック" charset="-128"/>
              </a:rPr>
              <a:t>3</a:t>
            </a:r>
            <a:endParaRPr lang="en-BZ" sz="1400">
              <a:solidFill>
                <a:schemeClr val="tx1"/>
              </a:solidFill>
              <a:latin typeface="Arial" charset="0"/>
              <a:ea typeface="ＭＳ Ｐゴシック" charset="-128"/>
              <a:cs typeface="ＭＳ Ｐゴシック" charset="-128"/>
            </a:endParaRPr>
          </a:p>
        </p:txBody>
      </p:sp>
      <p:sp>
        <p:nvSpPr>
          <p:cNvPr id="109" name="10 Elipse"/>
          <p:cNvSpPr/>
          <p:nvPr/>
        </p:nvSpPr>
        <p:spPr bwMode="auto">
          <a:xfrm>
            <a:off x="251520" y="3201512"/>
            <a:ext cx="1747617" cy="65243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110" name="16 CuadroTexto"/>
          <p:cNvSpPr txBox="1"/>
          <p:nvPr/>
        </p:nvSpPr>
        <p:spPr bwMode="auto">
          <a:xfrm>
            <a:off x="332346" y="3324801"/>
            <a:ext cx="1647366" cy="369331"/>
          </a:xfrm>
          <a:prstGeom prst="rect">
            <a:avLst/>
          </a:prstGeom>
          <a:noFill/>
          <a:ln>
            <a:noFill/>
          </a:ln>
          <a:extLst>
            <a:ext uri="{FAA26D3D-D897-4be2-8F04-BA451C77F1D7}"/>
          </a:extLst>
        </p:spPr>
        <p:txBody>
          <a:bodyPr wrap="square">
            <a:spAutoFit/>
          </a:bodyPr>
          <a:lstStyle/>
          <a:p>
            <a:pPr algn="ctr">
              <a:defRPr/>
            </a:pPr>
            <a:r>
              <a:rPr lang="en-BZ" b="1">
                <a:solidFill>
                  <a:srgbClr val="40DAFF">
                    <a:lumMod val="50000"/>
                  </a:srgbClr>
                </a:solidFill>
              </a:rPr>
              <a:t>Spreading</a:t>
            </a:r>
            <a:endParaRPr lang="en-BZ" sz="700" b="1">
              <a:solidFill>
                <a:srgbClr val="40DAFF">
                  <a:lumMod val="50000"/>
                </a:srgbClr>
              </a:solidFill>
            </a:endParaRPr>
          </a:p>
        </p:txBody>
      </p:sp>
      <p:sp>
        <p:nvSpPr>
          <p:cNvPr id="111" name="10 Elipse"/>
          <p:cNvSpPr/>
          <p:nvPr/>
        </p:nvSpPr>
        <p:spPr bwMode="auto">
          <a:xfrm>
            <a:off x="251520" y="4537672"/>
            <a:ext cx="1747617" cy="65243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112" name="16 CuadroTexto"/>
          <p:cNvSpPr txBox="1"/>
          <p:nvPr/>
        </p:nvSpPr>
        <p:spPr bwMode="auto">
          <a:xfrm>
            <a:off x="332346" y="4660961"/>
            <a:ext cx="1647366" cy="369332"/>
          </a:xfrm>
          <a:prstGeom prst="rect">
            <a:avLst/>
          </a:prstGeom>
          <a:noFill/>
          <a:ln>
            <a:noFill/>
          </a:ln>
          <a:extLst>
            <a:ext uri="{FAA26D3D-D897-4be2-8F04-BA451C77F1D7}"/>
          </a:extLst>
        </p:spPr>
        <p:txBody>
          <a:bodyPr wrap="square" lIns="36000" rIns="36000">
            <a:spAutoFit/>
          </a:bodyPr>
          <a:lstStyle/>
          <a:p>
            <a:pPr algn="ctr">
              <a:defRPr/>
            </a:pPr>
            <a:r>
              <a:rPr lang="en-BZ" b="1">
                <a:solidFill>
                  <a:srgbClr val="40DAFF">
                    <a:lumMod val="50000"/>
                  </a:srgbClr>
                </a:solidFill>
              </a:rPr>
              <a:t>Synchronizing</a:t>
            </a:r>
            <a:endParaRPr lang="en-BZ" sz="700" b="1">
              <a:solidFill>
                <a:srgbClr val="40DAFF">
                  <a:lumMod val="50000"/>
                </a:srgbClr>
              </a:solidFill>
            </a:endParaRPr>
          </a:p>
        </p:txBody>
      </p:sp>
      <p:pic>
        <p:nvPicPr>
          <p:cNvPr id="83988" name="Picture 20"/>
          <p:cNvPicPr>
            <a:picLocks noChangeAspect="1" noChangeArrowheads="1"/>
          </p:cNvPicPr>
          <p:nvPr/>
        </p:nvPicPr>
        <p:blipFill rotWithShape="1">
          <a:blip r:embed="rId9">
            <a:extLst>
              <a:ext uri="{28A0092B-C50C-407E-A947-70E740481C1C}">
                <a14:useLocalDpi xmlns:a14="http://schemas.microsoft.com/office/drawing/2010/main" val="0"/>
              </a:ext>
            </a:extLst>
          </a:blip>
          <a:srcRect b="18638"/>
          <a:stretch/>
        </p:blipFill>
        <p:spPr bwMode="auto">
          <a:xfrm>
            <a:off x="5063203" y="1783634"/>
            <a:ext cx="3212651" cy="344556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35382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6" grpId="0"/>
      <p:bldP spid="107" grpId="0"/>
      <p:bldP spid="108" grpId="0"/>
      <p:bldP spid="110" grpId="0"/>
      <p:bldP spid="1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16"/>
          <p:cNvSpPr txBox="1">
            <a:spLocks noChangeArrowheads="1"/>
          </p:cNvSpPr>
          <p:nvPr/>
        </p:nvSpPr>
        <p:spPr bwMode="auto">
          <a:xfrm>
            <a:off x="7626404" y="1771910"/>
            <a:ext cx="1035538" cy="3714241"/>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sz="1200" b="0"/>
          </a:p>
        </p:txBody>
      </p:sp>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16144725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547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525322" cy="1181100"/>
          </a:xfrm>
        </p:spPr>
        <p:txBody>
          <a:bodyPr/>
          <a:lstStyle/>
          <a:p>
            <a:r>
              <a:rPr lang="ca-ES" dirty="0"/>
              <a:t>DEGREE, CLOSENNESS AND BETWEENNES CENTRALITY ARE MEASURES USED TO IDENTIFY INFLUENTIAL CENTRAL NODES</a:t>
            </a:r>
          </a:p>
        </p:txBody>
      </p:sp>
      <p:sp>
        <p:nvSpPr>
          <p:cNvPr id="8" name="7 Marcador de texto"/>
          <p:cNvSpPr>
            <a:spLocks noGrp="1"/>
          </p:cNvSpPr>
          <p:nvPr>
            <p:ph type="body" sz="quarter" idx="13"/>
          </p:nvPr>
        </p:nvSpPr>
        <p:spPr/>
        <p:txBody>
          <a:bodyPr/>
          <a:lstStyle/>
          <a:p>
            <a:r>
              <a:rPr lang="en-US" dirty="0"/>
              <a:t>Content for network analysis</a:t>
            </a:r>
          </a:p>
        </p:txBody>
      </p:sp>
      <p:sp>
        <p:nvSpPr>
          <p:cNvPr id="32" name="36 Rectángulo"/>
          <p:cNvSpPr>
            <a:spLocks noChangeArrowheads="1"/>
          </p:cNvSpPr>
          <p:nvPr/>
        </p:nvSpPr>
        <p:spPr bwMode="auto">
          <a:xfrm>
            <a:off x="1660542" y="6343374"/>
            <a:ext cx="4783666" cy="462558"/>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endParaRPr lang="en-PH"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FontTx/>
              <a:buAutoNum type="arabicParenBoth"/>
              <a:defRPr/>
            </a:pPr>
            <a:r>
              <a:rPr lang="en-PH" sz="800" dirty="0">
                <a:solidFill>
                  <a:srgbClr val="000000"/>
                </a:solidFill>
                <a:ea typeface="ＭＳ Ｐゴシック" pitchFamily="34" charset="-128"/>
                <a:cs typeface="Arial" charset="0"/>
              </a:rPr>
              <a:t>Average degree of a network is not itself a measure of centrality but to understand the article</a:t>
            </a:r>
          </a:p>
          <a:p>
            <a:pPr marL="228600" indent="-228600" eaLnBrk="0" fontAlgn="base" hangingPunct="0">
              <a:spcBef>
                <a:spcPct val="0"/>
              </a:spcBef>
              <a:spcAft>
                <a:spcPct val="0"/>
              </a:spcAft>
              <a:buFontTx/>
              <a:buAutoNum type="arabicParenBoth"/>
              <a:defRPr/>
            </a:pPr>
            <a:r>
              <a:rPr lang="en-PH" sz="800" dirty="0">
                <a:solidFill>
                  <a:srgbClr val="000000"/>
                </a:solidFill>
                <a:ea typeface="ＭＳ Ｐゴシック" pitchFamily="34" charset="-128"/>
                <a:cs typeface="Arial" charset="0"/>
              </a:rPr>
              <a:t>Centralities based on PageRank or </a:t>
            </a:r>
            <a:r>
              <a:rPr lang="en-PH" sz="800" dirty="0" err="1">
                <a:solidFill>
                  <a:srgbClr val="000000"/>
                </a:solidFill>
                <a:ea typeface="ＭＳ Ｐゴシック" pitchFamily="34" charset="-128"/>
                <a:cs typeface="Arial" charset="0"/>
              </a:rPr>
              <a:t>LeaderRank</a:t>
            </a:r>
            <a:r>
              <a:rPr lang="en-PH" sz="800" dirty="0">
                <a:solidFill>
                  <a:srgbClr val="000000"/>
                </a:solidFill>
                <a:ea typeface="ＭＳ Ｐゴシック" pitchFamily="34" charset="-128"/>
                <a:cs typeface="Arial" charset="0"/>
              </a:rPr>
              <a:t> are even more relevant, but more complex</a:t>
            </a:r>
          </a:p>
          <a:p>
            <a:pPr eaLnBrk="0" fontAlgn="base" hangingPunct="0">
              <a:spcBef>
                <a:spcPct val="0"/>
              </a:spcBef>
              <a:spcAft>
                <a:spcPct val="0"/>
              </a:spcAft>
              <a:defRPr/>
            </a:pPr>
            <a:r>
              <a:rPr lang="en-PH" sz="800" dirty="0">
                <a:solidFill>
                  <a:srgbClr val="000000"/>
                </a:solidFill>
                <a:ea typeface="ＭＳ Ｐゴシック" pitchFamily="34" charset="-128"/>
                <a:cs typeface="Arial" charset="0"/>
              </a:rPr>
              <a:t>Sources: http://med.bioinf.mpi-inf.mpg.de/netanalyzer/help/2.7/</a:t>
            </a: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PH" sz="1050" b="1">
                <a:solidFill>
                  <a:schemeClr val="tx1"/>
                </a:solidFill>
                <a:latin typeface="Arial" charset="0"/>
                <a:ea typeface="ＭＳ Ｐゴシック" charset="-128"/>
                <a:cs typeface="ＭＳ Ｐゴシック" charset="-128"/>
              </a:rPr>
              <a:t>Social Network Analysis</a:t>
            </a:r>
            <a:endParaRPr kumimoji="0" lang="en-PH" sz="105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0"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PH" sz="1400" b="1">
                <a:solidFill>
                  <a:schemeClr val="bg1"/>
                </a:solidFill>
              </a:rPr>
              <a:t>It exists a tradeoff between the algorithm of centrality used and the computational complexity</a:t>
            </a:r>
          </a:p>
        </p:txBody>
      </p:sp>
      <p:sp>
        <p:nvSpPr>
          <p:cNvPr id="24" name="21 Pentágono"/>
          <p:cNvSpPr/>
          <p:nvPr/>
        </p:nvSpPr>
        <p:spPr>
          <a:xfrm>
            <a:off x="251521" y="2564784"/>
            <a:ext cx="1298667" cy="864216"/>
          </a:xfrm>
          <a:prstGeom prst="homePlate">
            <a:avLst>
              <a:gd name="adj" fmla="val 14064"/>
            </a:avLst>
          </a:prstGeom>
          <a:ln/>
        </p:spPr>
        <p:style>
          <a:lnRef idx="2">
            <a:schemeClr val="accent4"/>
          </a:lnRef>
          <a:fillRef idx="1">
            <a:schemeClr val="lt1"/>
          </a:fillRef>
          <a:effectRef idx="0">
            <a:schemeClr val="accent4"/>
          </a:effectRef>
          <a:fontRef idx="minor">
            <a:schemeClr val="dk1"/>
          </a:fontRef>
        </p:style>
        <p:txBody>
          <a:bodyPr lIns="0" tIns="36000" rIns="0" bIns="36000" rtlCol="0" anchor="ctr"/>
          <a:lstStyle/>
          <a:p>
            <a:pPr algn="ctr"/>
            <a:r>
              <a:rPr lang="en-PH" sz="1400" b="1"/>
              <a:t>Degree Centrality</a:t>
            </a:r>
          </a:p>
        </p:txBody>
      </p:sp>
      <p:sp>
        <p:nvSpPr>
          <p:cNvPr id="25" name="Text Box 16"/>
          <p:cNvSpPr txBox="1">
            <a:spLocks noChangeArrowheads="1"/>
          </p:cNvSpPr>
          <p:nvPr/>
        </p:nvSpPr>
        <p:spPr bwMode="auto">
          <a:xfrm>
            <a:off x="1683220" y="2564784"/>
            <a:ext cx="3018281" cy="864216"/>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sz="1200" b="0"/>
              <a:t>The number of neighbours a node has (e.g. the number of links it has)</a:t>
            </a:r>
            <a:endParaRPr lang="en-PH" altLang="es-ES_tradnl" sz="1200" b="0">
              <a:solidFill>
                <a:srgbClr val="000000"/>
              </a:solidFill>
            </a:endParaRPr>
          </a:p>
        </p:txBody>
      </p:sp>
      <p:sp>
        <p:nvSpPr>
          <p:cNvPr id="26" name="Text Box 16"/>
          <p:cNvSpPr txBox="1">
            <a:spLocks noChangeArrowheads="1"/>
          </p:cNvSpPr>
          <p:nvPr/>
        </p:nvSpPr>
        <p:spPr bwMode="auto">
          <a:xfrm>
            <a:off x="4800222" y="2564784"/>
            <a:ext cx="2773949" cy="864216"/>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sz="1200" b="0" i="1"/>
              <a:t>C</a:t>
            </a:r>
            <a:r>
              <a:rPr lang="en-PH" sz="1200" b="0" i="1" baseline="-25000"/>
              <a:t>D</a:t>
            </a:r>
            <a:r>
              <a:rPr lang="en-PH" sz="1200" b="0"/>
              <a:t>(</a:t>
            </a:r>
            <a:r>
              <a:rPr lang="en-PH" sz="1200" b="0" i="1"/>
              <a:t>b</a:t>
            </a:r>
            <a:r>
              <a:rPr lang="en-PH" sz="1200" b="0"/>
              <a:t>) = A,  C, D /A, C,D, E = 3/4 = 0.75 </a:t>
            </a:r>
          </a:p>
        </p:txBody>
      </p:sp>
      <p:sp>
        <p:nvSpPr>
          <p:cNvPr id="31" name="22 Pentágono"/>
          <p:cNvSpPr/>
          <p:nvPr/>
        </p:nvSpPr>
        <p:spPr>
          <a:xfrm>
            <a:off x="1683219" y="1450950"/>
            <a:ext cx="3018281"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a:solidFill>
                  <a:schemeClr val="lt1"/>
                </a:solidFill>
                <a:latin typeface="Swis721 BT" pitchFamily="34" charset="0"/>
              </a:rPr>
              <a:t>Definition</a:t>
            </a:r>
          </a:p>
        </p:txBody>
      </p:sp>
      <p:sp>
        <p:nvSpPr>
          <p:cNvPr id="33" name="23 Pentágono"/>
          <p:cNvSpPr/>
          <p:nvPr/>
        </p:nvSpPr>
        <p:spPr>
          <a:xfrm>
            <a:off x="4788024" y="1450950"/>
            <a:ext cx="388843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a:solidFill>
                  <a:schemeClr val="lt1"/>
                </a:solidFill>
                <a:latin typeface="Swis721 BT" pitchFamily="34" charset="0"/>
              </a:rPr>
              <a:t>Example</a:t>
            </a:r>
          </a:p>
        </p:txBody>
      </p:sp>
      <p:sp>
        <p:nvSpPr>
          <p:cNvPr id="39" name="21 Pentágono"/>
          <p:cNvSpPr/>
          <p:nvPr/>
        </p:nvSpPr>
        <p:spPr>
          <a:xfrm>
            <a:off x="251521" y="3501381"/>
            <a:ext cx="1298667" cy="982952"/>
          </a:xfrm>
          <a:prstGeom prst="homePlate">
            <a:avLst>
              <a:gd name="adj" fmla="val 14064"/>
            </a:avLst>
          </a:prstGeom>
          <a:ln/>
        </p:spPr>
        <p:style>
          <a:lnRef idx="2">
            <a:schemeClr val="accent4"/>
          </a:lnRef>
          <a:fillRef idx="1">
            <a:schemeClr val="lt1"/>
          </a:fillRef>
          <a:effectRef idx="0">
            <a:schemeClr val="accent4"/>
          </a:effectRef>
          <a:fontRef idx="minor">
            <a:schemeClr val="dk1"/>
          </a:fontRef>
        </p:style>
        <p:txBody>
          <a:bodyPr lIns="0" tIns="36000" rIns="0" bIns="36000" rtlCol="0" anchor="ctr"/>
          <a:lstStyle/>
          <a:p>
            <a:pPr algn="ctr"/>
            <a:r>
              <a:rPr lang="en-PH" sz="1400" b="1"/>
              <a:t>Betweenness Centrality</a:t>
            </a:r>
          </a:p>
        </p:txBody>
      </p:sp>
      <p:sp>
        <p:nvSpPr>
          <p:cNvPr id="40" name="Text Box 16"/>
          <p:cNvSpPr txBox="1">
            <a:spLocks noChangeArrowheads="1"/>
          </p:cNvSpPr>
          <p:nvPr/>
        </p:nvSpPr>
        <p:spPr bwMode="auto">
          <a:xfrm>
            <a:off x="1683220" y="3501381"/>
            <a:ext cx="3018281" cy="9829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sz="1200" b="0"/>
              <a:t>Fraction of shortest paths between node pairs that pass through the node of interest.</a:t>
            </a:r>
            <a:endParaRPr lang="en-PH" altLang="es-ES_tradnl" sz="1200" b="0">
              <a:solidFill>
                <a:srgbClr val="000000"/>
              </a:solidFill>
            </a:endParaRPr>
          </a:p>
        </p:txBody>
      </p:sp>
      <p:sp>
        <p:nvSpPr>
          <p:cNvPr id="41" name="Text Box 16"/>
          <p:cNvSpPr txBox="1">
            <a:spLocks noChangeArrowheads="1"/>
          </p:cNvSpPr>
          <p:nvPr/>
        </p:nvSpPr>
        <p:spPr bwMode="auto">
          <a:xfrm>
            <a:off x="4800222" y="3501381"/>
            <a:ext cx="2773949" cy="9829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sz="1200" b="0" i="1"/>
              <a:t>C</a:t>
            </a:r>
            <a:r>
              <a:rPr lang="en-PH" sz="1200" b="0" i="1" baseline="-25000"/>
              <a:t>b</a:t>
            </a:r>
            <a:r>
              <a:rPr lang="en-PH" sz="1200" b="0"/>
              <a:t>(</a:t>
            </a:r>
            <a:r>
              <a:rPr lang="en-PH" sz="1200" b="0" i="1"/>
              <a:t>b</a:t>
            </a:r>
            <a:r>
              <a:rPr lang="en-PH" sz="1200" b="0"/>
              <a:t>) = ((</a:t>
            </a:r>
            <a:r>
              <a:rPr lang="en-PH" sz="1200" b="0" i="1"/>
              <a:t>σ</a:t>
            </a:r>
            <a:r>
              <a:rPr lang="en-PH" sz="1200" b="0" i="1" baseline="-25000"/>
              <a:t>ac</a:t>
            </a:r>
            <a:r>
              <a:rPr lang="en-PH" sz="1200" b="0"/>
              <a:t>(</a:t>
            </a:r>
            <a:r>
              <a:rPr lang="en-PH" sz="1200" b="0" i="1"/>
              <a:t>b</a:t>
            </a:r>
            <a:r>
              <a:rPr lang="en-PH" sz="1200" b="0"/>
              <a:t>) / </a:t>
            </a:r>
            <a:r>
              <a:rPr lang="en-PH" sz="1200" b="0" i="1"/>
              <a:t>σ</a:t>
            </a:r>
            <a:r>
              <a:rPr lang="en-PH" sz="1200" b="0" i="1" baseline="-25000"/>
              <a:t>ac</a:t>
            </a:r>
            <a:r>
              <a:rPr lang="en-PH" sz="1200" b="0"/>
              <a:t>) + (</a:t>
            </a:r>
            <a:r>
              <a:rPr lang="en-PH" sz="1200" b="0" i="1"/>
              <a:t>σ</a:t>
            </a:r>
            <a:r>
              <a:rPr lang="en-PH" sz="1200" b="0" i="1" baseline="-25000"/>
              <a:t>ad</a:t>
            </a:r>
            <a:r>
              <a:rPr lang="en-PH" sz="1200" b="0"/>
              <a:t>(</a:t>
            </a:r>
            <a:r>
              <a:rPr lang="en-PH" sz="1200" b="0" i="1"/>
              <a:t>b</a:t>
            </a:r>
            <a:r>
              <a:rPr lang="en-PH" sz="1200" b="0"/>
              <a:t>) / </a:t>
            </a:r>
            <a:r>
              <a:rPr lang="en-PH" sz="1200" b="0" i="1"/>
              <a:t>σ</a:t>
            </a:r>
            <a:r>
              <a:rPr lang="en-PH" sz="1200" b="0" i="1" baseline="-25000"/>
              <a:t>ad</a:t>
            </a:r>
            <a:r>
              <a:rPr lang="en-PH" sz="1200" b="0"/>
              <a:t>) + (</a:t>
            </a:r>
            <a:r>
              <a:rPr lang="en-PH" sz="1200" b="0" i="1"/>
              <a:t>σ</a:t>
            </a:r>
            <a:r>
              <a:rPr lang="en-PH" sz="1200" b="0" i="1" baseline="-25000"/>
              <a:t>ae</a:t>
            </a:r>
            <a:r>
              <a:rPr lang="en-PH" sz="1200" b="0"/>
              <a:t>(</a:t>
            </a:r>
            <a:r>
              <a:rPr lang="en-PH" sz="1200" b="0" i="1"/>
              <a:t>b</a:t>
            </a:r>
            <a:r>
              <a:rPr lang="en-PH" sz="1200" b="0"/>
              <a:t>) / </a:t>
            </a:r>
            <a:r>
              <a:rPr lang="en-PH" sz="1200" b="0" i="1"/>
              <a:t>σ</a:t>
            </a:r>
            <a:r>
              <a:rPr lang="en-PH" sz="1200" b="0" i="1" baseline="-25000"/>
              <a:t>ae</a:t>
            </a:r>
            <a:r>
              <a:rPr lang="en-PH" sz="1200" b="0"/>
              <a:t>) + (</a:t>
            </a:r>
            <a:r>
              <a:rPr lang="en-PH" sz="1200" b="0" i="1"/>
              <a:t>σ</a:t>
            </a:r>
            <a:r>
              <a:rPr lang="en-PH" sz="1200" b="0" i="1" baseline="-25000"/>
              <a:t>cd</a:t>
            </a:r>
            <a:r>
              <a:rPr lang="en-PH" sz="1200" b="0"/>
              <a:t>(</a:t>
            </a:r>
            <a:r>
              <a:rPr lang="en-PH" sz="1200" b="0" i="1"/>
              <a:t>b</a:t>
            </a:r>
            <a:r>
              <a:rPr lang="en-PH" sz="1200" b="0"/>
              <a:t>) / </a:t>
            </a:r>
            <a:r>
              <a:rPr lang="en-PH" sz="1200" b="0" i="1"/>
              <a:t>σ</a:t>
            </a:r>
            <a:r>
              <a:rPr lang="en-PH" sz="1200" b="0" i="1" baseline="-25000"/>
              <a:t>cd</a:t>
            </a:r>
            <a:r>
              <a:rPr lang="en-PH" sz="1200" b="0"/>
              <a:t>) + (</a:t>
            </a:r>
            <a:r>
              <a:rPr lang="en-PH" sz="1200" b="0" i="1"/>
              <a:t>σ</a:t>
            </a:r>
            <a:r>
              <a:rPr lang="en-PH" sz="1200" b="0" i="1" baseline="-25000"/>
              <a:t>ce</a:t>
            </a:r>
            <a:r>
              <a:rPr lang="en-PH" sz="1200" b="0"/>
              <a:t>(</a:t>
            </a:r>
            <a:r>
              <a:rPr lang="en-PH" sz="1200" b="0" i="1"/>
              <a:t>b</a:t>
            </a:r>
            <a:r>
              <a:rPr lang="en-PH" sz="1200" b="0"/>
              <a:t>) / </a:t>
            </a:r>
            <a:r>
              <a:rPr lang="en-PH" sz="1200" b="0" i="1"/>
              <a:t>σ</a:t>
            </a:r>
            <a:r>
              <a:rPr lang="en-PH" sz="1200" b="0" i="1" baseline="-25000"/>
              <a:t>ce</a:t>
            </a:r>
            <a:r>
              <a:rPr lang="en-PH" sz="1200" b="0"/>
              <a:t>) + (</a:t>
            </a:r>
            <a:r>
              <a:rPr lang="en-PH" sz="1200" b="0" i="1"/>
              <a:t>σ</a:t>
            </a:r>
            <a:r>
              <a:rPr lang="en-PH" sz="1200" b="0" i="1" baseline="-25000"/>
              <a:t>de</a:t>
            </a:r>
            <a:r>
              <a:rPr lang="en-PH" sz="1200" b="0"/>
              <a:t>(</a:t>
            </a:r>
            <a:r>
              <a:rPr lang="en-PH" sz="1200" b="0" i="1"/>
              <a:t>b</a:t>
            </a:r>
            <a:r>
              <a:rPr lang="en-PH" sz="1200" b="0"/>
              <a:t>) / </a:t>
            </a:r>
            <a:r>
              <a:rPr lang="en-PH" sz="1200" b="0" i="1"/>
              <a:t>σ</a:t>
            </a:r>
            <a:r>
              <a:rPr lang="en-PH" sz="1200" b="0" i="1" baseline="-25000"/>
              <a:t>de</a:t>
            </a:r>
            <a:r>
              <a:rPr lang="en-PH" sz="1200" b="0"/>
              <a:t>)) / 6 = ((1 / 1) + (1 / 1) + (2 / 2) + (1 / 2) + 0 + 0) / 6 = 3.5 / 6 </a:t>
            </a:r>
          </a:p>
        </p:txBody>
      </p:sp>
      <p:sp>
        <p:nvSpPr>
          <p:cNvPr id="42" name="21 Pentágono"/>
          <p:cNvSpPr/>
          <p:nvPr/>
        </p:nvSpPr>
        <p:spPr>
          <a:xfrm>
            <a:off x="251521" y="4564413"/>
            <a:ext cx="1298667" cy="921739"/>
          </a:xfrm>
          <a:prstGeom prst="homePlate">
            <a:avLst>
              <a:gd name="adj" fmla="val 14064"/>
            </a:avLst>
          </a:prstGeom>
          <a:ln/>
        </p:spPr>
        <p:style>
          <a:lnRef idx="2">
            <a:schemeClr val="accent4"/>
          </a:lnRef>
          <a:fillRef idx="1">
            <a:schemeClr val="lt1"/>
          </a:fillRef>
          <a:effectRef idx="0">
            <a:schemeClr val="accent4"/>
          </a:effectRef>
          <a:fontRef idx="minor">
            <a:schemeClr val="dk1"/>
          </a:fontRef>
        </p:style>
        <p:txBody>
          <a:bodyPr lIns="0" tIns="36000" rIns="0" bIns="36000" rtlCol="0" anchor="ctr"/>
          <a:lstStyle/>
          <a:p>
            <a:pPr algn="ctr"/>
            <a:r>
              <a:rPr lang="en-PH" sz="1400" b="1"/>
              <a:t>Closeness Centrality</a:t>
            </a:r>
          </a:p>
        </p:txBody>
      </p:sp>
      <p:sp>
        <p:nvSpPr>
          <p:cNvPr id="43" name="Text Box 16"/>
          <p:cNvSpPr txBox="1">
            <a:spLocks noChangeArrowheads="1"/>
          </p:cNvSpPr>
          <p:nvPr/>
        </p:nvSpPr>
        <p:spPr bwMode="auto">
          <a:xfrm>
            <a:off x="1683220" y="4564413"/>
            <a:ext cx="3018281" cy="92173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sz="1200" b="0"/>
              <a:t>The reciprocal of the sum of geodesic distances to all other nodes of V</a:t>
            </a:r>
            <a:endParaRPr lang="en-PH" altLang="es-ES_tradnl" sz="1200" b="0">
              <a:solidFill>
                <a:srgbClr val="000000"/>
              </a:solidFill>
            </a:endParaRPr>
          </a:p>
        </p:txBody>
      </p:sp>
      <p:sp>
        <p:nvSpPr>
          <p:cNvPr id="44" name="Text Box 16"/>
          <p:cNvSpPr txBox="1">
            <a:spLocks noChangeArrowheads="1"/>
          </p:cNvSpPr>
          <p:nvPr/>
        </p:nvSpPr>
        <p:spPr bwMode="auto">
          <a:xfrm>
            <a:off x="4800222" y="4564413"/>
            <a:ext cx="2773949" cy="92173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sz="1200" b="0" i="1"/>
              <a:t>C</a:t>
            </a:r>
            <a:r>
              <a:rPr lang="en-PH" sz="1200" b="0" i="1" baseline="-25000"/>
              <a:t>c</a:t>
            </a:r>
            <a:r>
              <a:rPr lang="en-PH" sz="1200" b="0"/>
              <a:t>(</a:t>
            </a:r>
            <a:r>
              <a:rPr lang="en-PH" sz="1200" b="0" i="1"/>
              <a:t>b</a:t>
            </a:r>
            <a:r>
              <a:rPr lang="en-PH" sz="1200" b="0"/>
              <a:t>) = 1/ ( (</a:t>
            </a:r>
            <a:r>
              <a:rPr lang="en-PH" sz="1200" b="0" i="1"/>
              <a:t>L</a:t>
            </a:r>
            <a:r>
              <a:rPr lang="en-PH" sz="1200" b="0"/>
              <a:t>(</a:t>
            </a:r>
            <a:r>
              <a:rPr lang="en-PH" sz="1200" b="0" i="1"/>
              <a:t>b</a:t>
            </a:r>
            <a:r>
              <a:rPr lang="en-PH" sz="1200" b="0"/>
              <a:t>, </a:t>
            </a:r>
            <a:r>
              <a:rPr lang="en-PH" sz="1200" b="0" i="1"/>
              <a:t>a</a:t>
            </a:r>
            <a:r>
              <a:rPr lang="en-PH" sz="1200" b="0"/>
              <a:t>) + </a:t>
            </a:r>
            <a:r>
              <a:rPr lang="en-PH" sz="1200" b="0" i="1"/>
              <a:t>L</a:t>
            </a:r>
            <a:r>
              <a:rPr lang="en-PH" sz="1200" b="0"/>
              <a:t>(</a:t>
            </a:r>
            <a:r>
              <a:rPr lang="en-PH" sz="1200" b="0" i="1"/>
              <a:t>b</a:t>
            </a:r>
            <a:r>
              <a:rPr lang="en-PH" sz="1200" b="0"/>
              <a:t>, </a:t>
            </a:r>
            <a:r>
              <a:rPr lang="en-PH" sz="1200" b="0" i="1"/>
              <a:t>c</a:t>
            </a:r>
            <a:r>
              <a:rPr lang="en-PH" sz="1200" b="0"/>
              <a:t>) + </a:t>
            </a:r>
            <a:r>
              <a:rPr lang="en-PH" sz="1200" b="0" i="1"/>
              <a:t>L</a:t>
            </a:r>
            <a:r>
              <a:rPr lang="en-PH" sz="1200" b="0"/>
              <a:t>(</a:t>
            </a:r>
            <a:r>
              <a:rPr lang="en-PH" sz="1200" b="0" i="1"/>
              <a:t>b</a:t>
            </a:r>
            <a:r>
              <a:rPr lang="en-PH" sz="1200" b="0"/>
              <a:t>, </a:t>
            </a:r>
            <a:r>
              <a:rPr lang="en-PH" sz="1200" b="0" i="1"/>
              <a:t>d</a:t>
            </a:r>
            <a:r>
              <a:rPr lang="en-PH" sz="1200" b="0"/>
              <a:t>) + </a:t>
            </a:r>
            <a:r>
              <a:rPr lang="en-PH" sz="1200" b="0" i="1"/>
              <a:t>L</a:t>
            </a:r>
            <a:r>
              <a:rPr lang="en-PH" sz="1200" b="0"/>
              <a:t>(</a:t>
            </a:r>
            <a:r>
              <a:rPr lang="en-PH" sz="1200" b="0" i="1"/>
              <a:t>b</a:t>
            </a:r>
            <a:r>
              <a:rPr lang="en-PH" sz="1200" b="0"/>
              <a:t>, </a:t>
            </a:r>
            <a:r>
              <a:rPr lang="en-PH" sz="1200" b="0" i="1"/>
              <a:t>e</a:t>
            </a:r>
            <a:r>
              <a:rPr lang="en-PH" sz="1200" b="0"/>
              <a:t>)) / 4) = 4/ (1 + 1 + 1 + 2) = 4/5 = 0.8</a:t>
            </a:r>
          </a:p>
        </p:txBody>
      </p:sp>
      <p:pic>
        <p:nvPicPr>
          <p:cNvPr id="85013" name="Picture 2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5424" y="4816695"/>
            <a:ext cx="17526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014" name="Picture 22"/>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07432" y="4023345"/>
            <a:ext cx="16954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018" name="Picture 26"/>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07432" y="3018833"/>
            <a:ext cx="1466850" cy="37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3" name="71 Grupo"/>
          <p:cNvGrpSpPr/>
          <p:nvPr/>
        </p:nvGrpSpPr>
        <p:grpSpPr>
          <a:xfrm>
            <a:off x="7668464" y="2276872"/>
            <a:ext cx="935984" cy="315875"/>
            <a:chOff x="7473280" y="765336"/>
            <a:chExt cx="1710118" cy="485022"/>
          </a:xfrm>
        </p:grpSpPr>
        <p:sp>
          <p:nvSpPr>
            <p:cNvPr id="84" name="Text Box 11"/>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85" name="Line 13"/>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86" name="Line 14"/>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77" name="Group 76"/>
          <p:cNvGrpSpPr/>
          <p:nvPr/>
        </p:nvGrpSpPr>
        <p:grpSpPr>
          <a:xfrm>
            <a:off x="7740352" y="3310177"/>
            <a:ext cx="864096" cy="1775128"/>
            <a:chOff x="7740352" y="2268585"/>
            <a:chExt cx="864096" cy="1775128"/>
          </a:xfrm>
        </p:grpSpPr>
        <p:grpSp>
          <p:nvGrpSpPr>
            <p:cNvPr id="7" name="Group 6"/>
            <p:cNvGrpSpPr/>
            <p:nvPr/>
          </p:nvGrpSpPr>
          <p:grpSpPr>
            <a:xfrm rot="5400000">
              <a:off x="7284836" y="2724101"/>
              <a:ext cx="1775128" cy="864096"/>
              <a:chOff x="1413688" y="4725144"/>
              <a:chExt cx="1775128" cy="864096"/>
            </a:xfrm>
          </p:grpSpPr>
          <p:sp>
            <p:nvSpPr>
              <p:cNvPr id="49" name="28 Elipse"/>
              <p:cNvSpPr/>
              <p:nvPr/>
            </p:nvSpPr>
            <p:spPr>
              <a:xfrm>
                <a:off x="1413688" y="5031192"/>
                <a:ext cx="273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b="1"/>
                  <a:t>A</a:t>
                </a:r>
              </a:p>
            </p:txBody>
          </p:sp>
          <p:sp>
            <p:nvSpPr>
              <p:cNvPr id="50" name="28 Elipse"/>
              <p:cNvSpPr/>
              <p:nvPr/>
            </p:nvSpPr>
            <p:spPr>
              <a:xfrm>
                <a:off x="2051720" y="5031192"/>
                <a:ext cx="273000" cy="2520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b="1"/>
                  <a:t>B</a:t>
                </a:r>
              </a:p>
            </p:txBody>
          </p:sp>
          <p:sp>
            <p:nvSpPr>
              <p:cNvPr id="51" name="28 Elipse"/>
              <p:cNvSpPr/>
              <p:nvPr/>
            </p:nvSpPr>
            <p:spPr>
              <a:xfrm>
                <a:off x="2498800" y="4725144"/>
                <a:ext cx="273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b="1"/>
                  <a:t>C</a:t>
                </a:r>
              </a:p>
            </p:txBody>
          </p:sp>
          <p:sp>
            <p:nvSpPr>
              <p:cNvPr id="52" name="28 Elipse"/>
              <p:cNvSpPr/>
              <p:nvPr/>
            </p:nvSpPr>
            <p:spPr>
              <a:xfrm>
                <a:off x="2498800" y="5337240"/>
                <a:ext cx="273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b="1"/>
                  <a:t>D</a:t>
                </a:r>
              </a:p>
            </p:txBody>
          </p:sp>
          <p:sp>
            <p:nvSpPr>
              <p:cNvPr id="53" name="28 Elipse"/>
              <p:cNvSpPr/>
              <p:nvPr/>
            </p:nvSpPr>
            <p:spPr>
              <a:xfrm>
                <a:off x="2915816" y="5031192"/>
                <a:ext cx="273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PH" b="1"/>
                  <a:t>E</a:t>
                </a:r>
              </a:p>
            </p:txBody>
          </p:sp>
        </p:grpSp>
        <p:cxnSp>
          <p:nvCxnSpPr>
            <p:cNvPr id="10" name="Straight Connector 9"/>
            <p:cNvCxnSpPr>
              <a:stCxn id="49" idx="6"/>
              <a:endCxn id="50" idx="2"/>
            </p:cNvCxnSpPr>
            <p:nvPr/>
          </p:nvCxnSpPr>
          <p:spPr bwMode="auto">
            <a:xfrm>
              <a:off x="8172400" y="2541585"/>
              <a:ext cx="0" cy="36503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58" name="Straight Connector 57"/>
            <p:cNvCxnSpPr/>
            <p:nvPr/>
          </p:nvCxnSpPr>
          <p:spPr bwMode="auto">
            <a:xfrm flipH="1">
              <a:off x="7955447" y="3139637"/>
              <a:ext cx="127858" cy="25404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3" name="Straight Connector 62"/>
            <p:cNvCxnSpPr/>
            <p:nvPr/>
          </p:nvCxnSpPr>
          <p:spPr bwMode="auto">
            <a:xfrm>
              <a:off x="7848363" y="3601956"/>
              <a:ext cx="198037" cy="28051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9" name="Straight Connector 98"/>
            <p:cNvCxnSpPr/>
            <p:nvPr/>
          </p:nvCxnSpPr>
          <p:spPr bwMode="auto">
            <a:xfrm>
              <a:off x="8244408" y="3139637"/>
              <a:ext cx="144016" cy="21406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2" name="Straight Connector 101"/>
            <p:cNvCxnSpPr/>
            <p:nvPr/>
          </p:nvCxnSpPr>
          <p:spPr bwMode="auto">
            <a:xfrm flipH="1">
              <a:off x="8253448" y="3601956"/>
              <a:ext cx="198000" cy="334285"/>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sp>
        <p:nvSpPr>
          <p:cNvPr id="78" name="Rectangle 77"/>
          <p:cNvSpPr/>
          <p:nvPr/>
        </p:nvSpPr>
        <p:spPr>
          <a:xfrm>
            <a:off x="1886968" y="5096338"/>
            <a:ext cx="2869696" cy="438582"/>
          </a:xfrm>
          <a:prstGeom prst="rect">
            <a:avLst/>
          </a:prstGeom>
        </p:spPr>
        <p:txBody>
          <a:bodyPr wrap="none">
            <a:spAutoFit/>
          </a:bodyPr>
          <a:lstStyle/>
          <a:p>
            <a:r>
              <a:rPr lang="en-PH" sz="1200"/>
              <a:t>O(n^2*⟨k⟩)</a:t>
            </a:r>
          </a:p>
          <a:p>
            <a:r>
              <a:rPr lang="en-PH" sz="1050"/>
              <a:t>        ⟨k⟩ is the average degree of the network</a:t>
            </a:r>
          </a:p>
        </p:txBody>
      </p:sp>
      <p:sp>
        <p:nvSpPr>
          <p:cNvPr id="79" name="Rectangle 78"/>
          <p:cNvSpPr/>
          <p:nvPr/>
        </p:nvSpPr>
        <p:spPr>
          <a:xfrm>
            <a:off x="1886968" y="4150803"/>
            <a:ext cx="1008112" cy="276999"/>
          </a:xfrm>
          <a:prstGeom prst="rect">
            <a:avLst/>
          </a:prstGeom>
        </p:spPr>
        <p:txBody>
          <a:bodyPr wrap="square">
            <a:spAutoFit/>
          </a:bodyPr>
          <a:lstStyle/>
          <a:p>
            <a:r>
              <a:rPr lang="en-PH" sz="1200"/>
              <a:t>O(n^3)</a:t>
            </a:r>
          </a:p>
        </p:txBody>
      </p:sp>
      <p:sp>
        <p:nvSpPr>
          <p:cNvPr id="113" name="Rectangle 112"/>
          <p:cNvSpPr/>
          <p:nvPr/>
        </p:nvSpPr>
        <p:spPr>
          <a:xfrm>
            <a:off x="1886968" y="3104791"/>
            <a:ext cx="1008112" cy="276999"/>
          </a:xfrm>
          <a:prstGeom prst="rect">
            <a:avLst/>
          </a:prstGeom>
        </p:spPr>
        <p:txBody>
          <a:bodyPr wrap="square">
            <a:spAutoFit/>
          </a:bodyPr>
          <a:lstStyle/>
          <a:p>
            <a:r>
              <a:rPr lang="en-PH" sz="1200"/>
              <a:t>O(n^2)</a:t>
            </a:r>
          </a:p>
        </p:txBody>
      </p:sp>
      <p:sp>
        <p:nvSpPr>
          <p:cNvPr id="117" name="126 Rectángulo"/>
          <p:cNvSpPr/>
          <p:nvPr/>
        </p:nvSpPr>
        <p:spPr>
          <a:xfrm>
            <a:off x="142247" y="3382185"/>
            <a:ext cx="1477425" cy="2181776"/>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000" dirty="0"/>
          </a:p>
        </p:txBody>
      </p:sp>
      <p:grpSp>
        <p:nvGrpSpPr>
          <p:cNvPr id="119" name="49 Grupo"/>
          <p:cNvGrpSpPr/>
          <p:nvPr/>
        </p:nvGrpSpPr>
        <p:grpSpPr>
          <a:xfrm>
            <a:off x="317989" y="1114566"/>
            <a:ext cx="8508023" cy="278093"/>
            <a:chOff x="631582" y="1134683"/>
            <a:chExt cx="8642593" cy="278093"/>
          </a:xfrm>
        </p:grpSpPr>
        <p:sp>
          <p:nvSpPr>
            <p:cNvPr id="120" name="8 Marcador de texto"/>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PH" sz="1400" b="1">
                  <a:solidFill>
                    <a:srgbClr val="00B0CA"/>
                  </a:solidFill>
                  <a:ea typeface="ＭＳ Ｐゴシック" pitchFamily="34" charset="-128"/>
                </a:rPr>
                <a:t>Main centrality measures</a:t>
              </a:r>
            </a:p>
          </p:txBody>
        </p:sp>
        <p:cxnSp>
          <p:nvCxnSpPr>
            <p:cNvPr id="121" name="51 Conector recto"/>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9" name="21 Pentágono"/>
          <p:cNvSpPr/>
          <p:nvPr/>
        </p:nvSpPr>
        <p:spPr>
          <a:xfrm>
            <a:off x="251521" y="1771910"/>
            <a:ext cx="1298667" cy="720000"/>
          </a:xfrm>
          <a:prstGeom prst="homePlate">
            <a:avLst>
              <a:gd name="adj" fmla="val 14064"/>
            </a:avLst>
          </a:prstGeom>
          <a:solidFill>
            <a:schemeClr val="accent3">
              <a:lumMod val="85000"/>
            </a:schemeClr>
          </a:solidFill>
          <a:ln/>
        </p:spPr>
        <p:style>
          <a:lnRef idx="2">
            <a:schemeClr val="accent4"/>
          </a:lnRef>
          <a:fillRef idx="1">
            <a:schemeClr val="lt1"/>
          </a:fillRef>
          <a:effectRef idx="0">
            <a:schemeClr val="accent4"/>
          </a:effectRef>
          <a:fontRef idx="minor">
            <a:schemeClr val="dk1"/>
          </a:fontRef>
        </p:style>
        <p:txBody>
          <a:bodyPr lIns="0" tIns="36000" rIns="0" bIns="36000" rtlCol="0" anchor="b"/>
          <a:lstStyle/>
          <a:p>
            <a:pPr algn="ctr"/>
            <a:r>
              <a:rPr lang="en-PH" sz="1400" b="1"/>
              <a:t>Average degree of a network</a:t>
            </a:r>
            <a:r>
              <a:rPr lang="en-PH" sz="1400" b="1" baseline="30000"/>
              <a:t>1</a:t>
            </a:r>
          </a:p>
        </p:txBody>
      </p:sp>
      <p:sp>
        <p:nvSpPr>
          <p:cNvPr id="60" name="Text Box 16"/>
          <p:cNvSpPr txBox="1">
            <a:spLocks noChangeArrowheads="1"/>
          </p:cNvSpPr>
          <p:nvPr/>
        </p:nvSpPr>
        <p:spPr bwMode="auto">
          <a:xfrm>
            <a:off x="1683220" y="1771910"/>
            <a:ext cx="3018281" cy="72000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sz="1200" b="0"/>
              <a:t>Average number of steps along the shortest paths for all possible pairs of network nodes</a:t>
            </a:r>
            <a:endParaRPr lang="en-PH" altLang="es-ES_tradnl" sz="1200" b="0">
              <a:solidFill>
                <a:srgbClr val="000000"/>
              </a:solidFill>
            </a:endParaRPr>
          </a:p>
        </p:txBody>
      </p:sp>
      <p:sp>
        <p:nvSpPr>
          <p:cNvPr id="61" name="Text Box 16"/>
          <p:cNvSpPr txBox="1">
            <a:spLocks noChangeArrowheads="1"/>
          </p:cNvSpPr>
          <p:nvPr/>
        </p:nvSpPr>
        <p:spPr bwMode="auto">
          <a:xfrm>
            <a:off x="4800222" y="1771910"/>
            <a:ext cx="2773949" cy="720000"/>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ctr"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sz="1200" b="0" i="1"/>
              <a:t>C</a:t>
            </a:r>
            <a:r>
              <a:rPr lang="en-PH" sz="1200" b="0" i="1" baseline="-25000"/>
              <a:t>c</a:t>
            </a:r>
            <a:r>
              <a:rPr lang="en-PH" sz="1200" b="0"/>
              <a:t>(</a:t>
            </a:r>
            <a:r>
              <a:rPr lang="en-PH" sz="1200" b="0" i="1"/>
              <a:t>b</a:t>
            </a:r>
            <a:r>
              <a:rPr lang="en-PH" sz="1200" b="0"/>
              <a:t>) = d(</a:t>
            </a:r>
            <a:r>
              <a:rPr lang="en-PH" sz="1200" b="0" i="1"/>
              <a:t>b</a:t>
            </a:r>
            <a:r>
              <a:rPr lang="en-PH" sz="1200" b="0"/>
              <a:t>, </a:t>
            </a:r>
            <a:r>
              <a:rPr lang="en-PH" sz="1200" b="0" i="1"/>
              <a:t>a</a:t>
            </a:r>
            <a:r>
              <a:rPr lang="en-PH" sz="1200" b="0"/>
              <a:t>) + </a:t>
            </a:r>
            <a:r>
              <a:rPr lang="en-PH" sz="1200" b="0" i="1"/>
              <a:t>d</a:t>
            </a:r>
            <a:r>
              <a:rPr lang="en-PH" sz="1200" b="0"/>
              <a:t>(</a:t>
            </a:r>
            <a:r>
              <a:rPr lang="en-PH" sz="1200" b="0" i="1"/>
              <a:t>b</a:t>
            </a:r>
            <a:r>
              <a:rPr lang="en-PH" sz="1200" b="0"/>
              <a:t>, </a:t>
            </a:r>
            <a:r>
              <a:rPr lang="en-PH" sz="1200" b="0" i="1"/>
              <a:t>c</a:t>
            </a:r>
            <a:r>
              <a:rPr lang="en-PH" sz="1200" b="0"/>
              <a:t>) + </a:t>
            </a:r>
            <a:r>
              <a:rPr lang="en-PH" sz="1200" b="0" i="1"/>
              <a:t>d</a:t>
            </a:r>
            <a:r>
              <a:rPr lang="en-PH" sz="1200" b="0"/>
              <a:t>(</a:t>
            </a:r>
            <a:r>
              <a:rPr lang="en-PH" sz="1200" b="0" i="1"/>
              <a:t>b</a:t>
            </a:r>
            <a:r>
              <a:rPr lang="en-PH" sz="1200" b="0"/>
              <a:t>, </a:t>
            </a:r>
            <a:r>
              <a:rPr lang="en-PH" sz="1200" b="0" i="1"/>
              <a:t>d</a:t>
            </a:r>
            <a:r>
              <a:rPr lang="en-PH" sz="1200" b="0"/>
              <a:t>) + </a:t>
            </a:r>
            <a:r>
              <a:rPr lang="en-PH" sz="1200" b="0" i="1"/>
              <a:t>d</a:t>
            </a:r>
            <a:r>
              <a:rPr lang="en-PH" sz="1200" b="0"/>
              <a:t>(</a:t>
            </a:r>
            <a:r>
              <a:rPr lang="en-PH" sz="1200" b="0" i="1"/>
              <a:t>b</a:t>
            </a:r>
            <a:r>
              <a:rPr lang="en-PH" sz="1200" b="0"/>
              <a:t>, </a:t>
            </a:r>
            <a:r>
              <a:rPr lang="en-PH" sz="1200" b="0" i="1"/>
              <a:t>e</a:t>
            </a:r>
            <a:r>
              <a:rPr lang="en-PH" sz="1200" b="0"/>
              <a:t>)) / 4) = (1 + 1 + 1 + 2) = 5/4 = 1.2</a:t>
            </a:r>
          </a:p>
        </p:txBody>
      </p:sp>
      <p:sp>
        <p:nvSpPr>
          <p:cNvPr id="62" name="64 Llamada rectangular"/>
          <p:cNvSpPr/>
          <p:nvPr/>
        </p:nvSpPr>
        <p:spPr>
          <a:xfrm>
            <a:off x="490299" y="5485129"/>
            <a:ext cx="1777445" cy="424196"/>
          </a:xfrm>
          <a:prstGeom prst="rect">
            <a:avLst/>
          </a:prstGeom>
          <a:ln/>
        </p:spPr>
        <p:style>
          <a:lnRef idx="1">
            <a:schemeClr val="dk1"/>
          </a:lnRef>
          <a:fillRef idx="2">
            <a:schemeClr val="dk1"/>
          </a:fillRef>
          <a:effectRef idx="1">
            <a:schemeClr val="dk1"/>
          </a:effectRef>
          <a:fontRef idx="minor">
            <a:schemeClr val="dk1"/>
          </a:fontRef>
        </p:style>
        <p:txBody>
          <a:bodyPr lIns="72000" tIns="36000" rIns="72000" bIns="36000" rtlCol="0" anchor="ctr"/>
          <a:lstStyle/>
          <a:p>
            <a:r>
              <a:rPr lang="en-PH" sz="900" b="1" kern="0">
                <a:solidFill>
                  <a:srgbClr val="000000"/>
                </a:solidFill>
                <a:latin typeface="+mj-lt"/>
                <a:cs typeface="Arial" pitchFamily="34" charset="0"/>
              </a:rPr>
              <a:t>      Better</a:t>
            </a:r>
            <a:r>
              <a:rPr lang="en-PH" sz="900" kern="0">
                <a:solidFill>
                  <a:srgbClr val="000000"/>
                </a:solidFill>
                <a:latin typeface="+mj-lt"/>
                <a:cs typeface="Arial" pitchFamily="34" charset="0"/>
              </a:rPr>
              <a:t> at </a:t>
            </a:r>
            <a:r>
              <a:rPr lang="en-PH" sz="900" b="1" kern="0">
                <a:solidFill>
                  <a:srgbClr val="000000"/>
                </a:solidFill>
                <a:latin typeface="+mj-lt"/>
                <a:cs typeface="Arial" pitchFamily="34" charset="0"/>
              </a:rPr>
              <a:t>quantifying</a:t>
            </a:r>
            <a:r>
              <a:rPr lang="en-PH" sz="900" kern="0">
                <a:solidFill>
                  <a:srgbClr val="000000"/>
                </a:solidFill>
                <a:latin typeface="+mj-lt"/>
                <a:cs typeface="Arial" pitchFamily="34" charset="0"/>
              </a:rPr>
              <a:t> the </a:t>
            </a:r>
            <a:r>
              <a:rPr lang="en-PH" sz="900" b="1" kern="0">
                <a:solidFill>
                  <a:srgbClr val="000000"/>
                </a:solidFill>
                <a:latin typeface="+mj-lt"/>
                <a:cs typeface="Arial" pitchFamily="34" charset="0"/>
              </a:rPr>
              <a:t>influence</a:t>
            </a:r>
            <a:r>
              <a:rPr lang="en-PH" sz="900" kern="0">
                <a:solidFill>
                  <a:srgbClr val="000000"/>
                </a:solidFill>
                <a:latin typeface="+mj-lt"/>
                <a:cs typeface="Arial" pitchFamily="34" charset="0"/>
              </a:rPr>
              <a:t> of nodes, </a:t>
            </a:r>
            <a:r>
              <a:rPr lang="en-PH" sz="900" b="1" kern="0">
                <a:solidFill>
                  <a:srgbClr val="000000"/>
                </a:solidFill>
                <a:latin typeface="+mj-lt"/>
                <a:cs typeface="Arial" pitchFamily="34" charset="0"/>
              </a:rPr>
              <a:t>but</a:t>
            </a:r>
            <a:r>
              <a:rPr lang="en-PH" sz="900" kern="0">
                <a:solidFill>
                  <a:srgbClr val="000000"/>
                </a:solidFill>
                <a:latin typeface="+mj-lt"/>
                <a:cs typeface="Arial" pitchFamily="34" charset="0"/>
              </a:rPr>
              <a:t> </a:t>
            </a:r>
            <a:r>
              <a:rPr lang="en-PH" sz="900" b="1" kern="0">
                <a:solidFill>
                  <a:srgbClr val="000000"/>
                </a:solidFill>
                <a:latin typeface="+mj-lt"/>
                <a:cs typeface="Arial" pitchFamily="34" charset="0"/>
              </a:rPr>
              <a:t>higher</a:t>
            </a:r>
            <a:r>
              <a:rPr lang="en-PH" sz="900" kern="0">
                <a:solidFill>
                  <a:srgbClr val="000000"/>
                </a:solidFill>
                <a:latin typeface="+mj-lt"/>
                <a:cs typeface="Arial" pitchFamily="34" charset="0"/>
              </a:rPr>
              <a:t> c</a:t>
            </a:r>
            <a:r>
              <a:rPr lang="en-PH" sz="900" b="1" kern="0">
                <a:solidFill>
                  <a:srgbClr val="000000"/>
                </a:solidFill>
                <a:latin typeface="+mj-lt"/>
                <a:cs typeface="Arial" pitchFamily="34" charset="0"/>
              </a:rPr>
              <a:t>omputational</a:t>
            </a:r>
            <a:r>
              <a:rPr lang="en-PH" sz="900" kern="0">
                <a:solidFill>
                  <a:srgbClr val="000000"/>
                </a:solidFill>
                <a:latin typeface="+mj-lt"/>
                <a:cs typeface="Arial" pitchFamily="34" charset="0"/>
              </a:rPr>
              <a:t> </a:t>
            </a:r>
            <a:r>
              <a:rPr lang="en-PH" sz="900" b="1" kern="0">
                <a:solidFill>
                  <a:srgbClr val="000000"/>
                </a:solidFill>
                <a:latin typeface="+mj-lt"/>
                <a:cs typeface="Arial" pitchFamily="34" charset="0"/>
              </a:rPr>
              <a:t>complexity</a:t>
            </a:r>
            <a:r>
              <a:rPr lang="en-PH" sz="900" b="1" kern="0" baseline="30000">
                <a:solidFill>
                  <a:srgbClr val="000000"/>
                </a:solidFill>
                <a:latin typeface="+mj-lt"/>
                <a:cs typeface="Arial" pitchFamily="34" charset="0"/>
              </a:rPr>
              <a:t>2</a:t>
            </a:r>
            <a:endParaRPr lang="en-PH" sz="900" baseline="30000">
              <a:solidFill>
                <a:srgbClr val="000000"/>
              </a:solidFill>
            </a:endParaRPr>
          </a:p>
        </p:txBody>
      </p:sp>
      <p:pic>
        <p:nvPicPr>
          <p:cNvPr id="64" name="Picture 2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0604" y="2164087"/>
            <a:ext cx="1464744" cy="313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041" name="Picture 49"/>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741" y="5165757"/>
            <a:ext cx="606583" cy="423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81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0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50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0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0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9" grpId="0" animBg="1"/>
      <p:bldP spid="40" grpId="0" animBg="1"/>
      <p:bldP spid="41" grpId="0" animBg="1"/>
      <p:bldP spid="42" grpId="0" animBg="1"/>
      <p:bldP spid="43" grpId="0" animBg="1"/>
      <p:bldP spid="44" grpId="0" animBg="1"/>
      <p:bldP spid="78" grpId="0"/>
      <p:bldP spid="79" grpId="0"/>
      <p:bldP spid="113" grpId="0"/>
      <p:bldP spid="117" grpId="0" animBg="1"/>
      <p:bldP spid="6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12603</TotalTime>
  <Words>2860</Words>
  <Application>Microsoft Office PowerPoint</Application>
  <PresentationFormat>Presentación en pantalla (4:3)</PresentationFormat>
  <Paragraphs>494</Paragraphs>
  <Slides>23</Slides>
  <Notes>17</Notes>
  <HiddenSlides>0</HiddenSlides>
  <MMClips>0</MMClips>
  <ScaleCrop>false</ScaleCrop>
  <HeadingPairs>
    <vt:vector size="8" baseType="variant">
      <vt:variant>
        <vt:lpstr>Fuentes usadas</vt:lpstr>
      </vt:variant>
      <vt:variant>
        <vt:i4>14</vt:i4>
      </vt:variant>
      <vt:variant>
        <vt:lpstr>Tema</vt:lpstr>
      </vt:variant>
      <vt:variant>
        <vt:i4>4</vt:i4>
      </vt:variant>
      <vt:variant>
        <vt:lpstr>Servidores OLE incrustados</vt:lpstr>
      </vt:variant>
      <vt:variant>
        <vt:i4>1</vt:i4>
      </vt:variant>
      <vt:variant>
        <vt:lpstr>Títulos de diapositiva</vt:lpstr>
      </vt:variant>
      <vt:variant>
        <vt:i4>23</vt:i4>
      </vt:variant>
    </vt:vector>
  </HeadingPairs>
  <TitlesOfParts>
    <vt:vector size="42" baseType="lpstr">
      <vt:lpstr>ＭＳ Ｐゴシック</vt:lpstr>
      <vt:lpstr>Arial</vt:lpstr>
      <vt:lpstr>Calibri</vt:lpstr>
      <vt:lpstr>Cambria Math</vt:lpstr>
      <vt:lpstr>Gill Sans</vt:lpstr>
      <vt:lpstr>Neo Sans</vt:lpstr>
      <vt:lpstr>Neo Sans Light</vt:lpstr>
      <vt:lpstr>Swis721 BT</vt:lpstr>
      <vt:lpstr>Times New Roman</vt:lpstr>
      <vt:lpstr>Trebuchet MS</vt:lpstr>
      <vt:lpstr>Verdana</vt:lpstr>
      <vt:lpstr>Wingdings</vt:lpstr>
      <vt:lpstr>ヒラギノ角ゴ Pro W3</vt:lpstr>
      <vt:lpstr>ヒラギノ角ゴ ProN W3</vt:lpstr>
      <vt:lpstr>Office Theme</vt:lpstr>
      <vt:lpstr>INDRApresentacion</vt:lpstr>
      <vt:lpstr>2_INDRApresentacion</vt:lpstr>
      <vt:lpstr>1_INDRApresentacion</vt:lpstr>
      <vt:lpstr>think-cell Slide</vt:lpstr>
      <vt:lpstr>Identifying influential nodes in complex networks (2011)</vt:lpstr>
      <vt:lpstr>Presentación de PowerPoint</vt:lpstr>
      <vt:lpstr>THE FIRST RELLEVANT STUDY ABOUT DEGREES OF SEPARATION ON SOCIETY DATES FROM 1960</vt:lpstr>
      <vt:lpstr>DURING THE LAST DECADES THE DEGREES OF  SEPARATION AMONG INTERNET USERS HAS SHRUNKED BETWEEN  3 AND 5</vt:lpstr>
      <vt:lpstr>UNDERSTANDING SOCIAL NETWORKS IS CRUCIAL TO EVALUATE  HUBBS  AND THE POWER OF ITS NODES</vt:lpstr>
      <vt:lpstr>Presentación de PowerPoint</vt:lpstr>
      <vt:lpstr>A NETWORK GRAPH IS A COLLECTION OF ENTITIES, EACH CALLED A VERTEX OR NODE</vt:lpstr>
      <vt:lpstr>INFLUENTIAL NODES ARE AFFECTED BY MECHANISMS SUCH AS CASCADING, SPREADING AND SYNCHRONIZING</vt:lpstr>
      <vt:lpstr>DEGREE, CLOSENNESS AND BETWEENNES CENTRALITY ARE MEASURES USED TO IDENTIFY INFLUENTIAL CENTRAL NODES</vt:lpstr>
      <vt:lpstr>Presentación de PowerPoint</vt:lpstr>
      <vt:lpstr>THE LOCAL CENTRALITY MEASURE CONSIDERS BOTH THE NEAREST NEIGHTBORS AND THE NEXT NEAREST NEIGHBORS</vt:lpstr>
      <vt:lpstr>THE SIR MODEL IS AN EPIDEMIC MODEL USED TO EXAMINE THE SPREADING INFLUENCE OF TOPRANKED NODES</vt:lpstr>
      <vt:lpstr>THE OBJECTIVE OF THE ARTICLE IS TO EVALUATE THE PERFORMANCE OF THE LOCAL CENTRALITY MEASURE</vt:lpstr>
      <vt:lpstr>THE LOCAL CENTRALITY MEASURE PERFORMS COMPETITIVELY BETTER THAN THE OTHER MEASURES (I)</vt:lpstr>
      <vt:lpstr>THE LOCAL CENTRALITY MEASURE PERFORMS COMPETITIVELY BETTER THAN THE OTHER MEASURES (II)</vt:lpstr>
      <vt:lpstr>THE LOCAL CENTRALITY PERFORMS BETTER THAN DEGREE CENTRALITY BEING LESS COMPLEX AND MORE EFFECTIVE</vt:lpstr>
      <vt:lpstr>Presentación de PowerPoint</vt:lpstr>
      <vt:lpstr>ANNEX - RELATION BETWEEN NODE’S INFLUENCE MEASURED BY F (T) (T = 10) AND ITS CENTRALITY</vt:lpstr>
      <vt:lpstr>ANNEX - AVERAGE NUMBER OF F (t) (t = 10) OF THE TOP-L USERS AS RANKED AND ITS CENTRALITY</vt:lpstr>
      <vt:lpstr>ANNEX - THE CUMULATIVE NUMBER OF INFECTED NODES AS A FUNCTION OF TIME</vt:lpstr>
      <vt:lpstr>ANNEX - RELATIONS BETWEEN LOCAL CENTRALITY AND DEGREE, BETWEENNESS AND CLOSENESS</vt:lpstr>
      <vt:lpstr>ANNEX – TABLE (III) TOP-10 RANKED NODES BY LOCAL CENTRALITY AND (IV) MEAN VALUE OF THE TOP NODES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N</dc:creator>
  <cp:lastModifiedBy>Carles</cp:lastModifiedBy>
  <cp:revision>570</cp:revision>
  <dcterms:created xsi:type="dcterms:W3CDTF">2017-04-24T11:57:25Z</dcterms:created>
  <dcterms:modified xsi:type="dcterms:W3CDTF">2017-06-07T15:17:17Z</dcterms:modified>
</cp:coreProperties>
</file>