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40"/>
  </p:notesMasterIdLst>
  <p:sldIdLst>
    <p:sldId id="256" r:id="rId2"/>
    <p:sldId id="289" r:id="rId3"/>
    <p:sldId id="288" r:id="rId4"/>
    <p:sldId id="326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8" r:id="rId13"/>
    <p:sldId id="299" r:id="rId14"/>
    <p:sldId id="300" r:id="rId15"/>
    <p:sldId id="295" r:id="rId16"/>
    <p:sldId id="301" r:id="rId17"/>
    <p:sldId id="30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03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8" r:id="rId39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7" autoAdjust="0"/>
  </p:normalViewPr>
  <p:slideViewPr>
    <p:cSldViewPr>
      <p:cViewPr varScale="1">
        <p:scale>
          <a:sx n="80" d="100"/>
          <a:sy n="8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6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B345-F781-4EBF-8536-C054A4661A83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3148-B081-49CF-969A-8F318FB827C4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B8A4-10FE-44C7-906F-79225CA96F1E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0A4-7860-4630-96DF-3ED4F8A650FE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CEDE-A80F-40C1-ABFC-0F0824898B31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7DBB-740F-4A95-A366-C2BFA50C23B4}" type="datetime1">
              <a:rPr lang="sv-SE" smtClean="0"/>
              <a:t>2017-08-29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67AD-2948-4E94-902A-EF4C4A2F2D05}" type="datetime1">
              <a:rPr lang="sv-SE" smtClean="0"/>
              <a:t>2017-08-29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95290-0560-4C32-8388-82ABAEFD3F62}" type="datetime1">
              <a:rPr lang="sv-SE" smtClean="0"/>
              <a:t>2017-08-29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DE2C-8C2F-4F22-AC76-CE4A23BB8AA8}" type="datetime1">
              <a:rPr lang="sv-SE" smtClean="0"/>
              <a:t>2017-08-29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BE28-9FE0-410E-B5EC-7B878CF3F6E1}" type="datetime1">
              <a:rPr lang="sv-SE" smtClean="0"/>
              <a:t>2017-08-29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9033-BE51-400C-8220-3559A0DED345}" type="datetime1">
              <a:rPr lang="sv-SE" smtClean="0"/>
              <a:t>2017-08-29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732C-0A2D-404F-A72A-62E1D61CD9D8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oL4zuiJJKUMWI28Q9uI4oCFGzhAIUEKiDoaC90s68IY/edit?usp=shar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 err="1"/>
              <a:t>Introduction</a:t>
            </a:r>
            <a:r>
              <a:rPr lang="sv-SE" altLang="sv-SE" sz="4800" dirty="0"/>
              <a:t> 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</a:t>
            </a:r>
          </a:p>
          <a:p>
            <a:pPr algn="l" eaLnBrk="1" hangingPunct="1"/>
            <a:endParaRPr lang="sv-SE" altLang="sv-SE" sz="2000" dirty="0"/>
          </a:p>
          <a:p>
            <a:pPr eaLnBrk="1" hangingPunct="1"/>
            <a:r>
              <a:rPr lang="sv-SE" altLang="sv-SE" sz="2000" dirty="0"/>
              <a:t>Course </a:t>
            </a:r>
            <a:r>
              <a:rPr lang="sv-SE" altLang="sv-SE" sz="2000" dirty="0" err="1"/>
              <a:t>leader</a:t>
            </a:r>
            <a:r>
              <a:rPr lang="sv-SE" altLang="sv-SE" sz="2000" dirty="0"/>
              <a:t>: Oleg Sysoev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BBAEBFC7-3B9F-4F60-BAB9-7BB5A93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74E933-3F3D-4E0C-ADA4-C5EC6D7E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9351B0-E020-4CA7-A803-3B755F04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Johnson &amp; Johnson </a:t>
            </a:r>
            <a:r>
              <a:rPr lang="sv-SE" sz="2400" dirty="0" err="1"/>
              <a:t>quarterly</a:t>
            </a:r>
            <a:r>
              <a:rPr lang="sv-SE" sz="2400" dirty="0"/>
              <a:t> </a:t>
            </a:r>
            <a:r>
              <a:rPr lang="sv-SE" sz="2400" dirty="0" err="1"/>
              <a:t>earnings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What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</a:t>
            </a:r>
            <a:r>
              <a:rPr lang="sv-SE" sz="2400" dirty="0" err="1"/>
              <a:t>you</a:t>
            </a:r>
            <a:r>
              <a:rPr lang="sv-SE" sz="2400" dirty="0"/>
              <a:t> </a:t>
            </a:r>
            <a:r>
              <a:rPr lang="sv-SE" sz="2400" dirty="0" err="1"/>
              <a:t>see</a:t>
            </a:r>
            <a:r>
              <a:rPr lang="sv-SE" sz="2400" dirty="0"/>
              <a:t>?</a:t>
            </a:r>
          </a:p>
          <a:p>
            <a:pPr lvl="1"/>
            <a:r>
              <a:rPr lang="sv-SE" sz="2000" dirty="0"/>
              <a:t>Trend?</a:t>
            </a:r>
          </a:p>
          <a:p>
            <a:pPr lvl="2"/>
            <a:r>
              <a:rPr lang="sv-SE" sz="1600" dirty="0" err="1"/>
              <a:t>Constant</a:t>
            </a:r>
            <a:endParaRPr lang="sv-SE" sz="1600" dirty="0"/>
          </a:p>
          <a:p>
            <a:pPr lvl="2"/>
            <a:r>
              <a:rPr lang="sv-SE" sz="1600" dirty="0" err="1"/>
              <a:t>Linear</a:t>
            </a:r>
            <a:endParaRPr lang="sv-SE" sz="1600" dirty="0"/>
          </a:p>
          <a:p>
            <a:pPr lvl="2"/>
            <a:r>
              <a:rPr lang="sv-SE" sz="1600" dirty="0" err="1"/>
              <a:t>Other</a:t>
            </a:r>
            <a:endParaRPr lang="sv-SE" sz="1600" dirty="0"/>
          </a:p>
          <a:p>
            <a:pPr lvl="1"/>
            <a:r>
              <a:rPr lang="sv-SE" sz="2000" dirty="0"/>
              <a:t>Variation?</a:t>
            </a:r>
          </a:p>
          <a:p>
            <a:pPr lvl="1"/>
            <a:r>
              <a:rPr lang="sv-SE" sz="2000" dirty="0" err="1"/>
              <a:t>Seasonality</a:t>
            </a:r>
            <a:r>
              <a:rPr lang="sv-SE" sz="2000" dirty="0"/>
              <a:t>?</a:t>
            </a:r>
          </a:p>
          <a:p>
            <a:pPr lvl="1"/>
            <a:r>
              <a:rPr lang="sv-SE" sz="2000" dirty="0" err="1"/>
              <a:t>Outliers</a:t>
            </a:r>
            <a:r>
              <a:rPr lang="sv-SE" sz="2000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9526D10-72A9-49F2-B432-DBC165E7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319EE16-5185-45B7-B4A9-231D97FB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276872"/>
            <a:ext cx="5276190" cy="3609524"/>
          </a:xfrm>
          <a:prstGeom prst="rect">
            <a:avLst/>
          </a:prstGeo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892054-2BF5-4AFC-8DFF-D50B6175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70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794CE2-5E11-44B0-AEB3-195DB33D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8ADC42-2D77-4065-9403-168A4017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warming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8B9D526-183D-4A4B-965E-062D2C25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737239-7C5C-4E82-85E4-1CA450A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75398"/>
            <a:ext cx="5828571" cy="418095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06B27E99-6FF4-4859-BCDA-ACC455440B45}"/>
              </a:ext>
            </a:extLst>
          </p:cNvPr>
          <p:cNvSpPr txBox="1"/>
          <p:nvPr/>
        </p:nvSpPr>
        <p:spPr>
          <a:xfrm>
            <a:off x="7092280" y="249289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What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can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you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see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197E5F61-30C8-4BA2-B2CB-626CA3482D40}"/>
              </a:ext>
            </a:extLst>
          </p:cNvPr>
          <p:cNvSpPr txBox="1"/>
          <p:nvPr/>
        </p:nvSpPr>
        <p:spPr>
          <a:xfrm>
            <a:off x="7092280" y="501317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Trend is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interest</a:t>
            </a:r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73CD579-88F7-4456-A948-B61A4AB8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2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0F9938-8C2B-42EF-9975-3108BDFF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BD6CDE-2841-4A4D-8BF1-59955FB9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Speech</a:t>
            </a:r>
            <a:r>
              <a:rPr lang="sv-SE" dirty="0"/>
              <a:t> data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A29CF18-0037-41DB-9B4B-7C4BA22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AA762CA-EA31-4FC3-B2FF-B81AEF2D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6" y="2348880"/>
            <a:ext cx="5112568" cy="3388985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DB936965-F9DE-4DC8-A23B-FF42414C5F3E}"/>
              </a:ext>
            </a:extLst>
          </p:cNvPr>
          <p:cNvSpPr txBox="1"/>
          <p:nvPr/>
        </p:nvSpPr>
        <p:spPr>
          <a:xfrm>
            <a:off x="7092280" y="249289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What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can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you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see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0BB7F8BF-D5CC-4CC2-8197-951C32119BEF}"/>
              </a:ext>
            </a:extLst>
          </p:cNvPr>
          <p:cNvSpPr txBox="1"/>
          <p:nvPr/>
        </p:nvSpPr>
        <p:spPr>
          <a:xfrm>
            <a:off x="6366380" y="4725144"/>
            <a:ext cx="2386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periodicity</a:t>
            </a:r>
            <a:r>
              <a:rPr lang="sv-SE" dirty="0"/>
              <a:t> is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interest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decompose</a:t>
            </a:r>
            <a:r>
              <a:rPr lang="sv-SE" dirty="0">
                <a:sym typeface="Wingdings" panose="05000000000000000000" pitchFamily="2" charset="2"/>
              </a:rPr>
              <a:t> signal </a:t>
            </a:r>
            <a:r>
              <a:rPr lang="sv-SE" dirty="0" err="1">
                <a:sym typeface="Wingdings" panose="05000000000000000000" pitchFamily="2" charset="2"/>
              </a:rPr>
              <a:t>into</a:t>
            </a:r>
            <a:r>
              <a:rPr lang="sv-SE" dirty="0">
                <a:sym typeface="Wingdings" panose="05000000000000000000" pitchFamily="2" charset="2"/>
              </a:rPr>
              <a:t> different </a:t>
            </a:r>
            <a:r>
              <a:rPr lang="sv-SE" dirty="0" err="1">
                <a:sym typeface="Wingdings" panose="05000000000000000000" pitchFamily="2" charset="2"/>
              </a:rPr>
              <a:t>frequences</a:t>
            </a:r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AA3362A-9BD3-4C9D-BFA0-44D88F28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325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63C7AA-D010-4B9F-9CF4-125D0F2B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F2FB7A-C30E-4F95-B691-773990E9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Dow Jones Industrial </a:t>
            </a:r>
            <a:r>
              <a:rPr lang="sv-SE" dirty="0" err="1"/>
              <a:t>Average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178B972-6577-4D14-8D62-463C87AC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0F0EB60-2086-4CF5-8716-08DA3CA04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00" y="2122565"/>
            <a:ext cx="5156212" cy="4207745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F2F9633E-9470-48BE-BA46-173E12E17F55}"/>
              </a:ext>
            </a:extLst>
          </p:cNvPr>
          <p:cNvSpPr txBox="1"/>
          <p:nvPr/>
        </p:nvSpPr>
        <p:spPr>
          <a:xfrm>
            <a:off x="7092280" y="249289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What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can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you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see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740993B2-E422-48E6-B6A1-713BD21B170C}"/>
              </a:ext>
            </a:extLst>
          </p:cNvPr>
          <p:cNvSpPr txBox="1"/>
          <p:nvPr/>
        </p:nvSpPr>
        <p:spPr>
          <a:xfrm>
            <a:off x="6366380" y="4725144"/>
            <a:ext cx="238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variation is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interest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GARCH </a:t>
            </a:r>
            <a:r>
              <a:rPr lang="sv-SE" dirty="0" err="1">
                <a:sym typeface="Wingdings" panose="05000000000000000000" pitchFamily="2" charset="2"/>
              </a:rPr>
              <a:t>models</a:t>
            </a:r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C02D719-D1DE-4CF3-97F6-2C5955F2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82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97482B-2B6B-4965-AE38-2F141003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5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8ED4A4-1C82-4F55-B4D3-CFEFB78C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El </a:t>
            </a:r>
            <a:r>
              <a:rPr lang="sv-SE" dirty="0" err="1"/>
              <a:t>nino</a:t>
            </a:r>
            <a:r>
              <a:rPr lang="sv-SE" dirty="0"/>
              <a:t> and </a:t>
            </a:r>
            <a:r>
              <a:rPr lang="sv-SE" dirty="0" err="1"/>
              <a:t>fish</a:t>
            </a:r>
            <a:r>
              <a:rPr lang="sv-SE" dirty="0"/>
              <a:t> population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3C316ED-F9DF-495D-AE31-B5141CAC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5621294-8E95-451E-B30D-EFA0FA2C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09965"/>
            <a:ext cx="3958873" cy="4228947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9E8AD66F-528A-4875-9038-47CCAA6BA551}"/>
              </a:ext>
            </a:extLst>
          </p:cNvPr>
          <p:cNvSpPr txBox="1"/>
          <p:nvPr/>
        </p:nvSpPr>
        <p:spPr>
          <a:xfrm>
            <a:off x="5508104" y="3284984"/>
            <a:ext cx="317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sv-SE" dirty="0"/>
              <a:t>Transfer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modeling</a:t>
            </a:r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74EA04A7-16C9-4FC2-853A-3E8E44A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538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21FA68-3F5F-4FF6-8B4C-C982A9DC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64AADE-21D6-41BE-AE02-FB2EE678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2857AFC-D9A9-44DE-9E44-2A5A73502131}"/>
              </a:ext>
            </a:extLst>
          </p:cNvPr>
          <p:cNvSpPr/>
          <p:nvPr/>
        </p:nvSpPr>
        <p:spPr>
          <a:xfrm>
            <a:off x="2843808" y="1666121"/>
            <a:ext cx="38164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Time</a:t>
            </a:r>
            <a:r>
              <a:rPr lang="sv-SE" dirty="0"/>
              <a:t> series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5C399B6-0CA1-46BD-AD6B-13C90B555E54}"/>
              </a:ext>
            </a:extLst>
          </p:cNvPr>
          <p:cNvSpPr/>
          <p:nvPr/>
        </p:nvSpPr>
        <p:spPr>
          <a:xfrm>
            <a:off x="755576" y="3645024"/>
            <a:ext cx="3384376" cy="18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Time</a:t>
            </a:r>
            <a:r>
              <a:rPr lang="sv-SE" b="1" dirty="0"/>
              <a:t> </a:t>
            </a:r>
            <a:r>
              <a:rPr lang="sv-SE" b="1" dirty="0" err="1"/>
              <a:t>Domain</a:t>
            </a:r>
            <a:endParaRPr lang="sv-SE" b="1" dirty="0"/>
          </a:p>
          <a:p>
            <a:pPr algn="ctr"/>
            <a:endParaRPr lang="sv-SE" dirty="0"/>
          </a:p>
          <a:p>
            <a:pPr marL="285750" indent="-285750" algn="ctr">
              <a:buFontTx/>
              <a:buChar char="-"/>
            </a:pPr>
            <a:r>
              <a:rPr lang="sv-SE" sz="1600" dirty="0"/>
              <a:t>ARIMA </a:t>
            </a:r>
            <a:r>
              <a:rPr lang="sv-SE" sz="1600" dirty="0" err="1"/>
              <a:t>models</a:t>
            </a:r>
            <a:endParaRPr lang="sv-SE" sz="1600" dirty="0"/>
          </a:p>
          <a:p>
            <a:pPr marL="285750" indent="-285750" algn="ctr">
              <a:buFontTx/>
              <a:buChar char="-"/>
            </a:pPr>
            <a:r>
              <a:rPr lang="sv-SE" sz="1600" dirty="0"/>
              <a:t>GARCH </a:t>
            </a:r>
            <a:r>
              <a:rPr lang="sv-SE" sz="1600" dirty="0" err="1"/>
              <a:t>models</a:t>
            </a:r>
            <a:endParaRPr lang="sv-SE" sz="1600" dirty="0"/>
          </a:p>
          <a:p>
            <a:pPr marL="285750" indent="-285750" algn="ctr">
              <a:buFontTx/>
              <a:buChar char="-"/>
            </a:pPr>
            <a:r>
              <a:rPr lang="sv-SE" sz="1600" dirty="0"/>
              <a:t>Transfer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endParaRPr lang="sv-SE" sz="1600" dirty="0"/>
          </a:p>
          <a:p>
            <a:pPr marL="285750" indent="-285750" algn="ctr">
              <a:buFontTx/>
              <a:buChar char="-"/>
            </a:pPr>
            <a:endParaRPr lang="sv-SE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8CC9C00-3999-4918-833A-7F66BCF818A2}"/>
              </a:ext>
            </a:extLst>
          </p:cNvPr>
          <p:cNvSpPr/>
          <p:nvPr/>
        </p:nvSpPr>
        <p:spPr>
          <a:xfrm>
            <a:off x="5652120" y="3645024"/>
            <a:ext cx="3168352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Frequency</a:t>
            </a:r>
            <a:r>
              <a:rPr lang="sv-SE" b="1" dirty="0"/>
              <a:t> </a:t>
            </a:r>
            <a:r>
              <a:rPr lang="sv-SE" b="1" dirty="0" err="1"/>
              <a:t>domain</a:t>
            </a:r>
            <a:endParaRPr lang="sv-SE" b="1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marL="285750" indent="-285750" algn="ctr">
              <a:buFontTx/>
              <a:buChar char="-"/>
            </a:pPr>
            <a:r>
              <a:rPr lang="sv-SE" dirty="0" err="1"/>
              <a:t>Spectral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  <a:p>
            <a:pPr marL="285750" indent="-285750" algn="ctr">
              <a:buFontTx/>
              <a:buChar char="-"/>
            </a:pPr>
            <a:r>
              <a:rPr lang="sv-SE" dirty="0" err="1"/>
              <a:t>Filtering</a:t>
            </a:r>
            <a:endParaRPr lang="sv-SE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4B1AEFEC-EC94-41FD-8A44-6B25B093A824}"/>
              </a:ext>
            </a:extLst>
          </p:cNvPr>
          <p:cNvCxnSpPr>
            <a:stCxn id="5" idx="2"/>
          </p:cNvCxnSpPr>
          <p:nvPr/>
        </p:nvCxnSpPr>
        <p:spPr>
          <a:xfrm flipH="1">
            <a:off x="2627784" y="2746241"/>
            <a:ext cx="2124236" cy="8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84D7DB00-BE81-4497-BED5-7DCD7CF6FFB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752020" y="2746241"/>
            <a:ext cx="2484276" cy="8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6258C10E-7563-4EAD-A132-63AFFEE0E06A}"/>
              </a:ext>
            </a:extLst>
          </p:cNvPr>
          <p:cNvSpPr txBox="1"/>
          <p:nvPr/>
        </p:nvSpPr>
        <p:spPr>
          <a:xfrm>
            <a:off x="2915816" y="582413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Can</a:t>
            </a:r>
            <a:r>
              <a:rPr lang="sv-SE" dirty="0">
                <a:solidFill>
                  <a:srgbClr val="C00000"/>
                </a:solidFill>
              </a:rPr>
              <a:t> be </a:t>
            </a:r>
            <a:r>
              <a:rPr lang="sv-SE" dirty="0" err="1">
                <a:solidFill>
                  <a:srgbClr val="C00000"/>
                </a:solidFill>
              </a:rPr>
              <a:t>applied</a:t>
            </a:r>
            <a:r>
              <a:rPr lang="sv-SE" dirty="0">
                <a:solidFill>
                  <a:srgbClr val="C00000"/>
                </a:solidFill>
              </a:rPr>
              <a:t> to same kind </a:t>
            </a:r>
            <a:r>
              <a:rPr lang="sv-SE" dirty="0" err="1">
                <a:solidFill>
                  <a:srgbClr val="C00000"/>
                </a:solidFill>
              </a:rPr>
              <a:t>of</a:t>
            </a:r>
            <a:r>
              <a:rPr lang="sv-SE" dirty="0">
                <a:solidFill>
                  <a:srgbClr val="C00000"/>
                </a:solidFill>
              </a:rPr>
              <a:t> data!</a:t>
            </a:r>
          </a:p>
        </p:txBody>
      </p:sp>
      <p:sp>
        <p:nvSpPr>
          <p:cNvPr id="15" name="Platshållare för bildnummer 14">
            <a:extLst>
              <a:ext uri="{FF2B5EF4-FFF2-40B4-BE49-F238E27FC236}">
                <a16:creationId xmlns:a16="http://schemas.microsoft.com/office/drawing/2014/main" id="{803B46AD-04B9-4F1D-9BF1-0379BB4B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80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4E87D7-E429-4FD4-81C5-33A4B5F3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Frequency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C132E0-2E14-4839-B6C3-2FA8DDE1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AE5AE86-A6AD-493D-9EE9-C7CC6556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30A8508-E777-4985-9E8C-2F998ED8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20" y="2104767"/>
            <a:ext cx="4832176" cy="3160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FCB1CB1E-5C29-4A0A-84D3-D38D0292E1FA}"/>
                  </a:ext>
                </a:extLst>
              </p:cNvPr>
              <p:cNvSpPr txBox="1"/>
              <p:nvPr/>
            </p:nvSpPr>
            <p:spPr>
              <a:xfrm>
                <a:off x="251520" y="1988840"/>
                <a:ext cx="8784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+13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+20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+13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(0,0.5)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FCB1CB1E-5C29-4A0A-84D3-D38D0292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878497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ruta 6">
            <a:extLst>
              <a:ext uri="{FF2B5EF4-FFF2-40B4-BE49-F238E27FC236}">
                <a16:creationId xmlns:a16="http://schemas.microsoft.com/office/drawing/2014/main" id="{A5B9CB56-26C5-4E0D-A07E-5CCB9D4F0236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DC8269F-BAA1-4C29-BC9C-81CCC8936F83}"/>
              </a:ext>
            </a:extLst>
          </p:cNvPr>
          <p:cNvSpPr txBox="1"/>
          <p:nvPr/>
        </p:nvSpPr>
        <p:spPr>
          <a:xfrm>
            <a:off x="539552" y="5013176"/>
            <a:ext cx="814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No sin() or cos() </a:t>
            </a:r>
            <a:r>
              <a:rPr lang="sv-SE" dirty="0" err="1"/>
              <a:t>are</a:t>
            </a:r>
            <a:r>
              <a:rPr lang="sv-SE" dirty="0"/>
              <a:t> evident from the </a:t>
            </a:r>
            <a:r>
              <a:rPr lang="sv-SE" dirty="0" err="1"/>
              <a:t>picture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restore</a:t>
            </a:r>
            <a:r>
              <a:rPr lang="sv-SE" dirty="0"/>
              <a:t> original </a:t>
            </a:r>
            <a:r>
              <a:rPr lang="sv-SE" dirty="0" err="1"/>
              <a:t>frequencies</a:t>
            </a:r>
            <a:r>
              <a:rPr lang="sv-S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for the </a:t>
            </a:r>
            <a:r>
              <a:rPr lang="sv-SE" dirty="0" err="1"/>
              <a:t>noise</a:t>
            </a:r>
            <a:r>
              <a:rPr lang="sv-SE" dirty="0"/>
              <a:t>?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B0A091DB-4E02-4152-8023-57000BC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18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42BE4461-DC68-47A9-B4FD-166B8D09E10A}"/>
              </a:ext>
            </a:extLst>
          </p:cNvPr>
          <p:cNvSpPr/>
          <p:nvPr/>
        </p:nvSpPr>
        <p:spPr>
          <a:xfrm>
            <a:off x="377534" y="1772816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Time</a:t>
            </a:r>
            <a:r>
              <a:rPr lang="sv-SE" dirty="0"/>
              <a:t> Series data</a:t>
            </a:r>
          </a:p>
        </p:txBody>
      </p: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C7053E37-B16F-4F68-BA50-2884242BB0AF}"/>
              </a:ext>
            </a:extLst>
          </p:cNvPr>
          <p:cNvCxnSpPr>
            <a:stCxn id="6" idx="2"/>
          </p:cNvCxnSpPr>
          <p:nvPr/>
        </p:nvCxnSpPr>
        <p:spPr>
          <a:xfrm flipH="1">
            <a:off x="1673678" y="2420888"/>
            <a:ext cx="3600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AA3C5DAA-8FD6-4D6A-BC65-FE96F2DAD998}"/>
              </a:ext>
            </a:extLst>
          </p:cNvPr>
          <p:cNvSpPr/>
          <p:nvPr/>
        </p:nvSpPr>
        <p:spPr>
          <a:xfrm>
            <a:off x="356612" y="2645183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Exploratory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sv-SE" dirty="0"/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8C4361A4-65C5-45EA-A73A-F3AA709F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12" y="1950756"/>
            <a:ext cx="3747336" cy="3722803"/>
          </a:xfrm>
          <a:prstGeom prst="rect">
            <a:avLst/>
          </a:prstGeom>
        </p:spPr>
      </p:pic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2E7F71F0-949D-4DF7-A803-F8963199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031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42BE4461-DC68-47A9-B4FD-166B8D09E10A}"/>
              </a:ext>
            </a:extLst>
          </p:cNvPr>
          <p:cNvSpPr/>
          <p:nvPr/>
        </p:nvSpPr>
        <p:spPr>
          <a:xfrm>
            <a:off x="377534" y="1772816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Time</a:t>
            </a:r>
            <a:r>
              <a:rPr lang="sv-SE" dirty="0"/>
              <a:t> Series data</a:t>
            </a:r>
          </a:p>
        </p:txBody>
      </p: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C7053E37-B16F-4F68-BA50-2884242BB0AF}"/>
              </a:ext>
            </a:extLst>
          </p:cNvPr>
          <p:cNvCxnSpPr>
            <a:stCxn id="6" idx="2"/>
          </p:cNvCxnSpPr>
          <p:nvPr/>
        </p:nvCxnSpPr>
        <p:spPr>
          <a:xfrm flipH="1">
            <a:off x="1673678" y="2420888"/>
            <a:ext cx="3600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AA3C5DAA-8FD6-4D6A-BC65-FE96F2DAD998}"/>
              </a:ext>
            </a:extLst>
          </p:cNvPr>
          <p:cNvSpPr/>
          <p:nvPr/>
        </p:nvSpPr>
        <p:spPr>
          <a:xfrm>
            <a:off x="356612" y="2645183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Exploratory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sv-SE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1B0741A4-294F-41E1-8192-1FBAC4A65A55}"/>
              </a:ext>
            </a:extLst>
          </p:cNvPr>
          <p:cNvCxnSpPr>
            <a:stCxn id="9" idx="2"/>
          </p:cNvCxnSpPr>
          <p:nvPr/>
        </p:nvCxnSpPr>
        <p:spPr>
          <a:xfrm flipH="1">
            <a:off x="1832776" y="3509279"/>
            <a:ext cx="360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A5EFB9C8-6BDF-40DD-9478-D85EC1D29BB9}"/>
              </a:ext>
            </a:extLst>
          </p:cNvPr>
          <p:cNvSpPr/>
          <p:nvPr/>
        </p:nvSpPr>
        <p:spPr>
          <a:xfrm>
            <a:off x="279432" y="3733574"/>
            <a:ext cx="3178696" cy="87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Make data </a:t>
            </a:r>
            <a:r>
              <a:rPr lang="sv-SE" dirty="0" err="1"/>
              <a:t>stationary</a:t>
            </a: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C06F0C0-74CB-435F-83C5-6E87EA6A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088" y="2852936"/>
            <a:ext cx="3309448" cy="3287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58477E7A-5BC0-4A8D-AD52-A32C41AD825A}"/>
                  </a:ext>
                </a:extLst>
              </p:cNvPr>
              <p:cNvSpPr txBox="1"/>
              <p:nvPr/>
            </p:nvSpPr>
            <p:spPr>
              <a:xfrm>
                <a:off x="5029304" y="2417978"/>
                <a:ext cx="160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𝛻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58477E7A-5BC0-4A8D-AD52-A32C41AD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04" y="2417978"/>
                <a:ext cx="1600758" cy="276999"/>
              </a:xfrm>
              <a:prstGeom prst="rect">
                <a:avLst/>
              </a:prstGeom>
              <a:blipFill>
                <a:blip r:embed="rId3"/>
                <a:stretch>
                  <a:fillRect l="-2662" t="-2222" b="-377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80930A6-04CB-49CA-9E62-80F4959C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05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42BE4461-DC68-47A9-B4FD-166B8D09E10A}"/>
              </a:ext>
            </a:extLst>
          </p:cNvPr>
          <p:cNvSpPr/>
          <p:nvPr/>
        </p:nvSpPr>
        <p:spPr>
          <a:xfrm>
            <a:off x="377534" y="1772816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Time</a:t>
            </a:r>
            <a:r>
              <a:rPr lang="sv-SE" dirty="0"/>
              <a:t> Series data</a:t>
            </a:r>
          </a:p>
        </p:txBody>
      </p: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C7053E37-B16F-4F68-BA50-2884242BB0AF}"/>
              </a:ext>
            </a:extLst>
          </p:cNvPr>
          <p:cNvCxnSpPr>
            <a:stCxn id="6" idx="2"/>
          </p:cNvCxnSpPr>
          <p:nvPr/>
        </p:nvCxnSpPr>
        <p:spPr>
          <a:xfrm flipH="1">
            <a:off x="1673678" y="2420888"/>
            <a:ext cx="3600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AA3C5DAA-8FD6-4D6A-BC65-FE96F2DAD998}"/>
              </a:ext>
            </a:extLst>
          </p:cNvPr>
          <p:cNvSpPr/>
          <p:nvPr/>
        </p:nvSpPr>
        <p:spPr>
          <a:xfrm>
            <a:off x="356612" y="2645183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Exploratory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sv-SE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1B0741A4-294F-41E1-8192-1FBAC4A65A55}"/>
              </a:ext>
            </a:extLst>
          </p:cNvPr>
          <p:cNvCxnSpPr>
            <a:stCxn id="9" idx="2"/>
          </p:cNvCxnSpPr>
          <p:nvPr/>
        </p:nvCxnSpPr>
        <p:spPr>
          <a:xfrm flipH="1">
            <a:off x="1832776" y="3509279"/>
            <a:ext cx="360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A5EFB9C8-6BDF-40DD-9478-D85EC1D29BB9}"/>
              </a:ext>
            </a:extLst>
          </p:cNvPr>
          <p:cNvSpPr/>
          <p:nvPr/>
        </p:nvSpPr>
        <p:spPr>
          <a:xfrm>
            <a:off x="279432" y="3733574"/>
            <a:ext cx="3178696" cy="87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Make data </a:t>
            </a:r>
            <a:r>
              <a:rPr lang="sv-SE" dirty="0" err="1"/>
              <a:t>stationary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/>
              <p:nvPr/>
            </p:nvSpPr>
            <p:spPr>
              <a:xfrm>
                <a:off x="377534" y="4941167"/>
                <a:ext cx="3402378" cy="1415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Suggest a </a:t>
                </a:r>
                <a:r>
                  <a:rPr lang="sv-SE" dirty="0" err="1"/>
                  <a:t>model</a:t>
                </a:r>
                <a:r>
                  <a:rPr lang="sv-SE" dirty="0"/>
                  <a:t> M(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sv-S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600" dirty="0"/>
              </a:p>
              <a:p>
                <a:pPr algn="ctr"/>
                <a:endParaRPr lang="sv-SE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4" y="4941167"/>
                <a:ext cx="3402378" cy="1415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873F1B3B-011F-4730-A534-6A93E204304E}"/>
              </a:ext>
            </a:extLst>
          </p:cNvPr>
          <p:cNvCxnSpPr>
            <a:stCxn id="12" idx="2"/>
          </p:cNvCxnSpPr>
          <p:nvPr/>
        </p:nvCxnSpPr>
        <p:spPr>
          <a:xfrm>
            <a:off x="1868780" y="4610159"/>
            <a:ext cx="0" cy="33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8173E9D-6E6E-45BE-BC1D-B5AB90E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90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topics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 to Time Series.</a:t>
            </a:r>
          </a:p>
          <a:p>
            <a:r>
              <a:rPr lang="en-US" dirty="0"/>
              <a:t>Time series regression and explorative analysis</a:t>
            </a:r>
          </a:p>
          <a:p>
            <a:r>
              <a:rPr lang="en-US" dirty="0"/>
              <a:t>ARIMA models</a:t>
            </a:r>
          </a:p>
          <a:p>
            <a:pPr lvl="1"/>
            <a:r>
              <a:rPr lang="en-US" dirty="0"/>
              <a:t>AR, MA, ARMA, ARIMA, seasonal ARIMA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Forecasting</a:t>
            </a:r>
          </a:p>
          <a:p>
            <a:pPr lvl="1"/>
            <a:endParaRPr lang="en-US" dirty="0"/>
          </a:p>
          <a:p>
            <a:r>
              <a:rPr lang="en-US" dirty="0"/>
              <a:t>Spectral Analysis</a:t>
            </a:r>
          </a:p>
          <a:p>
            <a:r>
              <a:rPr lang="en-US" dirty="0"/>
              <a:t>GARCH models and threshold models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572479-C550-414C-95F0-E360FCA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/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Suggest a </a:t>
                </a:r>
                <a:r>
                  <a:rPr lang="sv-SE" dirty="0" err="1"/>
                  <a:t>model</a:t>
                </a:r>
                <a:r>
                  <a:rPr lang="sv-SE" dirty="0"/>
                  <a:t> M(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sv-S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600" dirty="0"/>
              </a:p>
              <a:p>
                <a:pPr algn="ctr"/>
                <a:endParaRPr lang="sv-SE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/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Model </a:t>
                </a:r>
                <a:r>
                  <a:rPr lang="sv-SE" b="1" dirty="0" err="1"/>
                  <a:t>Estimation</a:t>
                </a:r>
                <a:endParaRPr lang="sv-SE" b="1" dirty="0"/>
              </a:p>
              <a:p>
                <a:pPr algn="ctr"/>
                <a:r>
                  <a:rPr lang="sv-SE" sz="1600" dirty="0"/>
                  <a:t>- </a:t>
                </a:r>
                <a:r>
                  <a:rPr lang="sv-SE" sz="1600" dirty="0" err="1"/>
                  <a:t>Estimate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v-SE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9014D34B-779A-4070-B5BA-6A2F1B91A1CC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2078723" y="3332015"/>
            <a:ext cx="75837" cy="31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tshållare för bildnummer 14">
            <a:extLst>
              <a:ext uri="{FF2B5EF4-FFF2-40B4-BE49-F238E27FC236}">
                <a16:creationId xmlns:a16="http://schemas.microsoft.com/office/drawing/2014/main" id="{2E1206CE-F84A-4823-A81A-41553308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407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/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Suggest a </a:t>
                </a:r>
                <a:r>
                  <a:rPr lang="sv-SE" dirty="0" err="1"/>
                  <a:t>model</a:t>
                </a:r>
                <a:r>
                  <a:rPr lang="sv-SE" dirty="0"/>
                  <a:t> M(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sv-S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600" dirty="0"/>
              </a:p>
              <a:p>
                <a:pPr algn="ctr"/>
                <a:endParaRPr lang="sv-SE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/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Model </a:t>
                </a:r>
                <a:r>
                  <a:rPr lang="sv-SE" b="1" dirty="0" err="1"/>
                  <a:t>Estimation</a:t>
                </a:r>
                <a:endParaRPr lang="sv-SE" b="1" dirty="0"/>
              </a:p>
              <a:p>
                <a:pPr algn="ctr"/>
                <a:r>
                  <a:rPr lang="sv-SE" sz="1600" dirty="0"/>
                  <a:t>- </a:t>
                </a:r>
                <a:r>
                  <a:rPr lang="sv-SE" sz="1600" dirty="0" err="1"/>
                  <a:t>Estimate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v-SE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3095562E-F6EE-4003-AC8C-040D260FBA7D}"/>
              </a:ext>
            </a:extLst>
          </p:cNvPr>
          <p:cNvSpPr/>
          <p:nvPr/>
        </p:nvSpPr>
        <p:spPr>
          <a:xfrm>
            <a:off x="161510" y="4815921"/>
            <a:ext cx="4410490" cy="156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diagnostics</a:t>
            </a:r>
            <a:r>
              <a:rPr lang="sv-SE" b="1" dirty="0"/>
              <a:t> </a:t>
            </a:r>
            <a:r>
              <a:rPr lang="sv-SE" dirty="0"/>
              <a:t>or </a:t>
            </a:r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selection</a:t>
            </a:r>
            <a:endParaRPr lang="sv-SE" b="1" dirty="0"/>
          </a:p>
          <a:p>
            <a:pPr algn="ctr"/>
            <a:endParaRPr lang="sv-SE" b="1" dirty="0"/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 chosen </a:t>
            </a:r>
            <a:r>
              <a:rPr lang="sv-SE" sz="1600" dirty="0" err="1"/>
              <a:t>inappropriately</a:t>
            </a:r>
            <a:r>
              <a:rPr lang="sv-SE" sz="1600" dirty="0"/>
              <a:t>?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kind?</a:t>
            </a:r>
          </a:p>
          <a:p>
            <a:pPr algn="ctr"/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03D6F576-899E-421F-B9A2-5053E7C8A76F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2078723" y="3332015"/>
            <a:ext cx="75837" cy="31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2F57AB9F-A3EA-4778-9069-9F33F653015A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2154560" y="4437112"/>
            <a:ext cx="212195" cy="37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7479D001-3B55-4747-8ADD-AB198E76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176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/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Suggest a </a:t>
                </a:r>
                <a:r>
                  <a:rPr lang="sv-SE" dirty="0" err="1"/>
                  <a:t>model</a:t>
                </a:r>
                <a:r>
                  <a:rPr lang="sv-SE" dirty="0"/>
                  <a:t> M(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sv-S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600" dirty="0"/>
              </a:p>
              <a:p>
                <a:pPr algn="ctr"/>
                <a:endParaRPr lang="sv-SE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/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Model </a:t>
                </a:r>
                <a:r>
                  <a:rPr lang="sv-SE" b="1" dirty="0" err="1"/>
                  <a:t>Estimation</a:t>
                </a:r>
                <a:endParaRPr lang="sv-SE" b="1" dirty="0"/>
              </a:p>
              <a:p>
                <a:pPr algn="ctr"/>
                <a:r>
                  <a:rPr lang="sv-SE" sz="1600" dirty="0"/>
                  <a:t>- </a:t>
                </a:r>
                <a:r>
                  <a:rPr lang="sv-SE" sz="1600" dirty="0" err="1"/>
                  <a:t>Estimate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v-SE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3095562E-F6EE-4003-AC8C-040D260FBA7D}"/>
              </a:ext>
            </a:extLst>
          </p:cNvPr>
          <p:cNvSpPr/>
          <p:nvPr/>
        </p:nvSpPr>
        <p:spPr>
          <a:xfrm>
            <a:off x="161510" y="4815921"/>
            <a:ext cx="4410490" cy="156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diagnostics</a:t>
            </a:r>
            <a:r>
              <a:rPr lang="sv-SE" b="1" dirty="0"/>
              <a:t> </a:t>
            </a:r>
            <a:r>
              <a:rPr lang="sv-SE" dirty="0"/>
              <a:t>or </a:t>
            </a:r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selection</a:t>
            </a:r>
            <a:endParaRPr lang="sv-SE" b="1" dirty="0"/>
          </a:p>
          <a:p>
            <a:pPr algn="ctr"/>
            <a:endParaRPr lang="sv-SE" b="1" dirty="0"/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 chosen </a:t>
            </a:r>
            <a:r>
              <a:rPr lang="sv-SE" sz="1600" dirty="0" err="1"/>
              <a:t>inappropriately</a:t>
            </a:r>
            <a:r>
              <a:rPr lang="sv-SE" sz="1600" dirty="0"/>
              <a:t>?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kind?</a:t>
            </a:r>
          </a:p>
          <a:p>
            <a:pPr algn="ctr"/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03D6F576-899E-421F-B9A2-5053E7C8A76F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2078723" y="3332015"/>
            <a:ext cx="75837" cy="31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2F57AB9F-A3EA-4778-9069-9F33F653015A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2154560" y="4437112"/>
            <a:ext cx="212195" cy="37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E745C0A1-42E7-48E8-9170-F2D34BC07AF0}"/>
              </a:ext>
            </a:extLst>
          </p:cNvPr>
          <p:cNvSpPr/>
          <p:nvPr/>
        </p:nvSpPr>
        <p:spPr>
          <a:xfrm>
            <a:off x="5364088" y="1964651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Forecasting</a:t>
            </a:r>
            <a:endParaRPr lang="sv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EA069D8C-FF7C-4270-9DF9-482B0E9B9911}"/>
              </a:ext>
            </a:extLst>
          </p:cNvPr>
          <p:cNvCxnSpPr/>
          <p:nvPr/>
        </p:nvCxnSpPr>
        <p:spPr>
          <a:xfrm flipV="1">
            <a:off x="4572000" y="3116779"/>
            <a:ext cx="792088" cy="244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B02EEAC6-CADA-4AF4-9A55-CCF95E8E1F33}"/>
              </a:ext>
            </a:extLst>
          </p:cNvPr>
          <p:cNvSpPr txBox="1"/>
          <p:nvPr/>
        </p:nvSpPr>
        <p:spPr>
          <a:xfrm>
            <a:off x="4644008" y="3685506"/>
            <a:ext cx="10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NO</a:t>
            </a:r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49F2AB47-9B17-40F6-9703-E30719C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41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/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Suggest a </a:t>
                </a:r>
                <a:r>
                  <a:rPr lang="sv-SE" dirty="0" err="1"/>
                  <a:t>model</a:t>
                </a:r>
                <a:r>
                  <a:rPr lang="sv-SE" dirty="0"/>
                  <a:t> M(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sv-S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600" dirty="0"/>
              </a:p>
              <a:p>
                <a:pPr algn="ctr"/>
                <a:endParaRPr lang="sv-SE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/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Model </a:t>
                </a:r>
                <a:r>
                  <a:rPr lang="sv-SE" b="1" dirty="0" err="1"/>
                  <a:t>Estimation</a:t>
                </a:r>
                <a:endParaRPr lang="sv-SE" b="1" dirty="0"/>
              </a:p>
              <a:p>
                <a:pPr algn="ctr"/>
                <a:r>
                  <a:rPr lang="sv-SE" sz="1600" dirty="0"/>
                  <a:t>- </a:t>
                </a:r>
                <a:r>
                  <a:rPr lang="sv-SE" sz="1600" dirty="0" err="1"/>
                  <a:t>Estimate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v-SE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3095562E-F6EE-4003-AC8C-040D260FBA7D}"/>
              </a:ext>
            </a:extLst>
          </p:cNvPr>
          <p:cNvSpPr/>
          <p:nvPr/>
        </p:nvSpPr>
        <p:spPr>
          <a:xfrm>
            <a:off x="161510" y="4815921"/>
            <a:ext cx="4410490" cy="156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diagnostics</a:t>
            </a:r>
            <a:r>
              <a:rPr lang="sv-SE" b="1" dirty="0"/>
              <a:t> </a:t>
            </a:r>
            <a:r>
              <a:rPr lang="sv-SE" dirty="0"/>
              <a:t>or </a:t>
            </a:r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selection</a:t>
            </a:r>
            <a:endParaRPr lang="sv-SE" b="1" dirty="0"/>
          </a:p>
          <a:p>
            <a:pPr algn="ctr"/>
            <a:endParaRPr lang="sv-SE" b="1" dirty="0"/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 chosen </a:t>
            </a:r>
            <a:r>
              <a:rPr lang="sv-SE" sz="1600" dirty="0" err="1"/>
              <a:t>inappropriately</a:t>
            </a:r>
            <a:r>
              <a:rPr lang="sv-SE" sz="1600" dirty="0"/>
              <a:t>?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kind?</a:t>
            </a:r>
          </a:p>
          <a:p>
            <a:pPr algn="ctr"/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03D6F576-899E-421F-B9A2-5053E7C8A76F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2078723" y="3332015"/>
            <a:ext cx="75837" cy="31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2F57AB9F-A3EA-4778-9069-9F33F653015A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2154560" y="4437112"/>
            <a:ext cx="212195" cy="37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E745C0A1-42E7-48E8-9170-F2D34BC07AF0}"/>
              </a:ext>
            </a:extLst>
          </p:cNvPr>
          <p:cNvSpPr/>
          <p:nvPr/>
        </p:nvSpPr>
        <p:spPr>
          <a:xfrm>
            <a:off x="5364088" y="1964651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Forecasting</a:t>
            </a:r>
            <a:endParaRPr lang="sv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EA069D8C-FF7C-4270-9DF9-482B0E9B9911}"/>
              </a:ext>
            </a:extLst>
          </p:cNvPr>
          <p:cNvCxnSpPr/>
          <p:nvPr/>
        </p:nvCxnSpPr>
        <p:spPr>
          <a:xfrm flipV="1">
            <a:off x="4572000" y="3116779"/>
            <a:ext cx="792088" cy="244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B02EEAC6-CADA-4AF4-9A55-CCF95E8E1F33}"/>
              </a:ext>
            </a:extLst>
          </p:cNvPr>
          <p:cNvSpPr txBox="1"/>
          <p:nvPr/>
        </p:nvSpPr>
        <p:spPr>
          <a:xfrm>
            <a:off x="4644008" y="3685506"/>
            <a:ext cx="10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NO</a:t>
            </a:r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259629A2-3A20-4E58-9CD8-D969A07AE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584" y="3371822"/>
            <a:ext cx="3322712" cy="3240838"/>
          </a:xfrm>
          <a:prstGeom prst="rect">
            <a:avLst/>
          </a:prstGeom>
        </p:spPr>
      </p:pic>
      <p:sp>
        <p:nvSpPr>
          <p:cNvPr id="15" name="Platshållare för bildnummer 14">
            <a:extLst>
              <a:ext uri="{FF2B5EF4-FFF2-40B4-BE49-F238E27FC236}">
                <a16:creationId xmlns:a16="http://schemas.microsoft.com/office/drawing/2014/main" id="{25BF26DE-9247-4F71-94A0-32B0F2BE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415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/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Suggest a </a:t>
                </a:r>
                <a:r>
                  <a:rPr lang="sv-SE" dirty="0" err="1"/>
                  <a:t>model</a:t>
                </a:r>
                <a:r>
                  <a:rPr lang="sv-SE" dirty="0"/>
                  <a:t> M(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sv-S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600" dirty="0"/>
              </a:p>
              <a:p>
                <a:pPr algn="ctr"/>
                <a:endParaRPr lang="sv-SE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/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Model </a:t>
                </a:r>
                <a:r>
                  <a:rPr lang="sv-SE" b="1" dirty="0" err="1"/>
                  <a:t>Estimation</a:t>
                </a:r>
                <a:endParaRPr lang="sv-SE" b="1" dirty="0"/>
              </a:p>
              <a:p>
                <a:pPr algn="ctr"/>
                <a:r>
                  <a:rPr lang="sv-SE" sz="1600" dirty="0"/>
                  <a:t>- </a:t>
                </a:r>
                <a:r>
                  <a:rPr lang="sv-SE" sz="1600" dirty="0" err="1"/>
                  <a:t>Estimate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v-SE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3095562E-F6EE-4003-AC8C-040D260FBA7D}"/>
              </a:ext>
            </a:extLst>
          </p:cNvPr>
          <p:cNvSpPr/>
          <p:nvPr/>
        </p:nvSpPr>
        <p:spPr>
          <a:xfrm>
            <a:off x="161510" y="4815921"/>
            <a:ext cx="4410490" cy="156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diagnostics</a:t>
            </a:r>
            <a:r>
              <a:rPr lang="sv-SE" b="1" dirty="0"/>
              <a:t> </a:t>
            </a:r>
            <a:r>
              <a:rPr lang="sv-SE" dirty="0"/>
              <a:t>or </a:t>
            </a:r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selection</a:t>
            </a:r>
            <a:endParaRPr lang="sv-SE" b="1" dirty="0"/>
          </a:p>
          <a:p>
            <a:pPr algn="ctr"/>
            <a:endParaRPr lang="sv-SE" b="1" dirty="0"/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 chosen </a:t>
            </a:r>
            <a:r>
              <a:rPr lang="sv-SE" sz="1600" dirty="0" err="1"/>
              <a:t>inappropriately</a:t>
            </a:r>
            <a:r>
              <a:rPr lang="sv-SE" sz="1600" dirty="0"/>
              <a:t>?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kind?</a:t>
            </a:r>
          </a:p>
          <a:p>
            <a:pPr algn="ctr"/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03D6F576-899E-421F-B9A2-5053E7C8A76F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2078723" y="3332015"/>
            <a:ext cx="75837" cy="31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2F57AB9F-A3EA-4778-9069-9F33F653015A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2154560" y="4437112"/>
            <a:ext cx="212195" cy="37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E745C0A1-42E7-48E8-9170-F2D34BC07AF0}"/>
              </a:ext>
            </a:extLst>
          </p:cNvPr>
          <p:cNvSpPr/>
          <p:nvPr/>
        </p:nvSpPr>
        <p:spPr>
          <a:xfrm>
            <a:off x="5994618" y="3606590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Revise</a:t>
            </a:r>
            <a:r>
              <a:rPr lang="sv-SE" dirty="0"/>
              <a:t> the </a:t>
            </a:r>
            <a:r>
              <a:rPr lang="sv-SE" dirty="0" err="1"/>
              <a:t>model</a:t>
            </a:r>
            <a:endParaRPr lang="sv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EA069D8C-FF7C-4270-9DF9-482B0E9B991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592588" y="4182654"/>
            <a:ext cx="1402030" cy="159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B02EEAC6-CADA-4AF4-9A55-CCF95E8E1F33}"/>
              </a:ext>
            </a:extLst>
          </p:cNvPr>
          <p:cNvSpPr txBox="1"/>
          <p:nvPr/>
        </p:nvSpPr>
        <p:spPr>
          <a:xfrm>
            <a:off x="4927378" y="4446589"/>
            <a:ext cx="10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Yes</a:t>
            </a:r>
            <a:endParaRPr lang="sv-SE" dirty="0"/>
          </a:p>
        </p:txBody>
      </p:sp>
      <p:cxnSp>
        <p:nvCxnSpPr>
          <p:cNvPr id="15" name="Koppling: vinklad 14">
            <a:extLst>
              <a:ext uri="{FF2B5EF4-FFF2-40B4-BE49-F238E27FC236}">
                <a16:creationId xmlns:a16="http://schemas.microsoft.com/office/drawing/2014/main" id="{76BD978F-47A1-4375-B3EB-1BFF1C72F82B}"/>
              </a:ext>
            </a:extLst>
          </p:cNvPr>
          <p:cNvCxnSpPr>
            <a:stCxn id="5" idx="0"/>
          </p:cNvCxnSpPr>
          <p:nvPr/>
        </p:nvCxnSpPr>
        <p:spPr>
          <a:xfrm>
            <a:off x="7254758" y="360659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ppling: vinklad 16">
            <a:extLst>
              <a:ext uri="{FF2B5EF4-FFF2-40B4-BE49-F238E27FC236}">
                <a16:creationId xmlns:a16="http://schemas.microsoft.com/office/drawing/2014/main" id="{F846A36A-500F-485F-992F-B8D2DE022A37}"/>
              </a:ext>
            </a:extLst>
          </p:cNvPr>
          <p:cNvCxnSpPr>
            <a:stCxn id="5" idx="0"/>
            <a:endCxn id="3" idx="3"/>
          </p:cNvCxnSpPr>
          <p:nvPr/>
        </p:nvCxnSpPr>
        <p:spPr>
          <a:xfrm rot="16200000" flipH="1" flipV="1">
            <a:off x="5336100" y="2122410"/>
            <a:ext cx="434478" cy="3402838"/>
          </a:xfrm>
          <a:prstGeom prst="bentConnector4">
            <a:avLst>
              <a:gd name="adj1" fmla="val -52615"/>
              <a:gd name="adj2" fmla="val 6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tshållare för bildnummer 17">
            <a:extLst>
              <a:ext uri="{FF2B5EF4-FFF2-40B4-BE49-F238E27FC236}">
                <a16:creationId xmlns:a16="http://schemas.microsoft.com/office/drawing/2014/main" id="{A9E72B18-E78C-4F7A-9CB1-B1259971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750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613A2-6F80-4109-BAD2-224CF4FD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Series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AFEADC2-DF6A-4289-94CC-11E08377E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b="1" dirty="0">
                    <a:solidFill>
                      <a:srgbClr val="0F1AF9"/>
                    </a:solidFill>
                  </a:rPr>
                  <a:t>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dirty="0"/>
                  <a:t> : </a:t>
                </a:r>
                <a:r>
                  <a:rPr lang="sv-SE" dirty="0" err="1"/>
                  <a:t>random</a:t>
                </a:r>
                <a:r>
                  <a:rPr lang="sv-SE" dirty="0"/>
                  <a:t> </a:t>
                </a:r>
                <a:r>
                  <a:rPr lang="sv-SE" dirty="0" err="1"/>
                  <a:t>variable</a:t>
                </a:r>
                <a:endParaRPr lang="sv-SE" dirty="0"/>
              </a:p>
              <a:p>
                <a:pPr lvl="1"/>
                <a:r>
                  <a:rPr lang="sv-SE" b="0" dirty="0"/>
                  <a:t>A </a:t>
                </a:r>
                <a:r>
                  <a:rPr lang="sv-SE" b="0" dirty="0" err="1"/>
                  <a:t>collection</a:t>
                </a:r>
                <a:r>
                  <a:rPr lang="sv-SE" b="0" dirty="0"/>
                  <a:t> </a:t>
                </a:r>
                <a:r>
                  <a:rPr lang="sv-SE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dirty="0"/>
                  <a:t> = </a:t>
                </a:r>
                <a:r>
                  <a:rPr lang="sv-SE" dirty="0" err="1"/>
                  <a:t>stochastic</a:t>
                </a:r>
                <a:r>
                  <a:rPr lang="sv-SE" dirty="0"/>
                  <a:t>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=0, ±1, ±2,…</m:t>
                    </m:r>
                  </m:oMath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:pPr lvl="1"/>
                <a:endParaRPr lang="sv-SE" dirty="0"/>
              </a:p>
              <a:p>
                <a:r>
                  <a:rPr lang="sv-SE" dirty="0"/>
                  <a:t>(</a:t>
                </a:r>
                <a:r>
                  <a:rPr lang="sv-SE" dirty="0" err="1"/>
                  <a:t>probably</a:t>
                </a:r>
                <a:r>
                  <a:rPr lang="sv-SE" dirty="0"/>
                  <a:t>) </a:t>
                </a:r>
                <a:r>
                  <a:rPr lang="sv-SE" dirty="0" err="1"/>
                  <a:t>Simplest</a:t>
                </a:r>
                <a:r>
                  <a:rPr lang="sv-SE" dirty="0"/>
                  <a:t> series: </a:t>
                </a:r>
                <a:r>
                  <a:rPr lang="sv-SE" b="1" dirty="0" err="1">
                    <a:solidFill>
                      <a:srgbClr val="0F1AF9"/>
                    </a:solidFill>
                  </a:rPr>
                  <a:t>white</a:t>
                </a:r>
                <a:r>
                  <a:rPr lang="sv-SE" b="1" dirty="0">
                    <a:solidFill>
                      <a:srgbClr val="0F1AF9"/>
                    </a:solidFill>
                  </a:rPr>
                  <a:t> </a:t>
                </a:r>
                <a:r>
                  <a:rPr lang="sv-SE" b="1" dirty="0" err="1">
                    <a:solidFill>
                      <a:srgbClr val="0F1AF9"/>
                    </a:solidFill>
                  </a:rPr>
                  <a:t>noise</a:t>
                </a:r>
                <a:endParaRPr lang="sv-SE" b="1" dirty="0">
                  <a:solidFill>
                    <a:srgbClr val="0F1AF9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dirty="0"/>
                  <a:t> uncorrelated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𝑤𝑛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dirty="0"/>
                  <a:t> independent and </a:t>
                </a:r>
                <a:r>
                  <a:rPr lang="sv-SE" dirty="0" err="1"/>
                  <a:t>identically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𝑖𝑖𝑑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AFEADC2-DF6A-4289-94CC-11E08377E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b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25BEF85-F7B2-4CAE-856B-2C9EEFCF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172C279-873F-4697-B92F-861BED76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466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255DD2-9BFD-47F8-8991-E4181EA6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White </a:t>
            </a:r>
            <a:r>
              <a:rPr lang="sv-SE" dirty="0" err="1"/>
              <a:t>noise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6725155-F18C-48FE-A874-09655C5AC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6725155-F18C-48FE-A874-09655C5AC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76C5EC4-965C-4387-B706-76027BDB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8736267-2983-4597-94B7-DA918429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17447"/>
            <a:ext cx="5619048" cy="3923809"/>
          </a:xfrm>
          <a:prstGeom prst="rect">
            <a:avLst/>
          </a:prstGeo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83F0273-5D33-4686-9EF4-DE58530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24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C04C0B-AA34-470A-88E5-B84D6FA9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</a:t>
            </a:r>
            <a:r>
              <a:rPr lang="sv-SE" dirty="0" err="1"/>
              <a:t>average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02AFBB3-5C93-475F-9A90-DD7341C57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02AFBB3-5C93-475F-9A90-DD7341C57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1862161-7FCB-47D6-AC33-6C6DA03B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732A62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0A0B35F-95C8-42CF-83BF-977D248F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87" y="2204864"/>
            <a:ext cx="4313461" cy="3133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518F12E8-2A47-4ACC-B1E8-A071B7F684B5}"/>
                  </a:ext>
                </a:extLst>
              </p:cNvPr>
              <p:cNvSpPr txBox="1"/>
              <p:nvPr/>
            </p:nvSpPr>
            <p:spPr>
              <a:xfrm>
                <a:off x="4875783" y="2420888"/>
                <a:ext cx="4114800" cy="226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>
                    <a:solidFill>
                      <a:srgbClr val="C00000"/>
                    </a:solidFill>
                  </a:rPr>
                  <a:t>Very </a:t>
                </a:r>
                <a:r>
                  <a:rPr lang="sv-SE" b="1" dirty="0" err="1">
                    <a:solidFill>
                      <a:srgbClr val="C00000"/>
                    </a:solidFill>
                  </a:rPr>
                  <a:t>Interesting</a:t>
                </a:r>
                <a:r>
                  <a:rPr lang="sv-SE" b="1" dirty="0">
                    <a:solidFill>
                      <a:srgbClr val="C00000"/>
                    </a:solidFill>
                  </a:rPr>
                  <a:t> </a:t>
                </a:r>
                <a:r>
                  <a:rPr lang="sv-SE" b="1" dirty="0" err="1">
                    <a:solidFill>
                      <a:srgbClr val="C00000"/>
                    </a:solidFill>
                  </a:rPr>
                  <a:t>Fact</a:t>
                </a:r>
                <a:r>
                  <a:rPr lang="sv-SE" b="1" dirty="0">
                    <a:solidFill>
                      <a:srgbClr val="C00000"/>
                    </a:solidFill>
                  </a:rPr>
                  <a:t>: </a:t>
                </a:r>
                <a:r>
                  <a:rPr lang="sv-SE" dirty="0" err="1"/>
                  <a:t>most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the </a:t>
                </a:r>
                <a:r>
                  <a:rPr lang="sv-SE" dirty="0" err="1"/>
                  <a:t>stationary</a:t>
                </a:r>
                <a:r>
                  <a:rPr lang="sv-SE" dirty="0"/>
                  <a:t> </a:t>
                </a:r>
                <a:r>
                  <a:rPr lang="sv-SE" dirty="0" err="1"/>
                  <a:t>processes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represented</a:t>
                </a:r>
                <a:r>
                  <a:rPr lang="sv-SE" dirty="0"/>
                  <a:t> as a </a:t>
                </a:r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the </a:t>
                </a:r>
                <a:r>
                  <a:rPr lang="sv-SE" dirty="0" err="1"/>
                  <a:t>lagged</a:t>
                </a:r>
                <a:r>
                  <a:rPr lang="sv-SE" dirty="0"/>
                  <a:t> </a:t>
                </a:r>
                <a:r>
                  <a:rPr lang="sv-SE" dirty="0" err="1"/>
                  <a:t>white</a:t>
                </a:r>
                <a:r>
                  <a:rPr lang="sv-SE" dirty="0"/>
                  <a:t> </a:t>
                </a:r>
                <a:r>
                  <a:rPr lang="sv-SE" dirty="0" err="1"/>
                  <a:t>noise</a:t>
                </a:r>
                <a:r>
                  <a:rPr lang="sv-SE" dirty="0"/>
                  <a:t>:</a:t>
                </a:r>
              </a:p>
              <a:p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518F12E8-2A47-4ACC-B1E8-A071B7F6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783" y="2420888"/>
                <a:ext cx="4114800" cy="2263953"/>
              </a:xfrm>
              <a:prstGeom prst="rect">
                <a:avLst/>
              </a:prstGeom>
              <a:blipFill>
                <a:blip r:embed="rId5"/>
                <a:stretch>
                  <a:fillRect l="-1333" t="-134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977BE2D-542B-45D2-BC8B-46B139ED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003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C72A6-5AE7-4E23-BE87-C8C4432A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Autoregressive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5336956-0F28-4E3D-9068-532AE7A77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Process is </a:t>
                </a:r>
                <a:r>
                  <a:rPr lang="sv-SE" sz="2400" dirty="0" err="1"/>
                  <a:t>expressed</a:t>
                </a:r>
                <a:r>
                  <a:rPr lang="sv-SE" sz="2400" dirty="0"/>
                  <a:t> in the terms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past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values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same process</a:t>
                </a:r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AR(2) process</a:t>
                </a:r>
              </a:p>
              <a:p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 err="1"/>
                  <a:t>Assume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5336956-0F28-4E3D-9068-532AE7A77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7BE76FC-0F83-434B-883F-9902551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38DA10B-12F4-4FE6-AFC9-135B9146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39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2C9C85-F162-4490-9097-383D2C59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Autoregressive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653473-62DA-4573-B62C-662C8980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B1719B4-49DD-45CC-8F67-EBC52078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1391709-60C5-4FD0-B390-B0DA7D43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00200"/>
            <a:ext cx="4371610" cy="253467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3A850AE2-45C8-4701-85EB-722A543D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792332"/>
            <a:ext cx="5051601" cy="2564018"/>
          </a:xfrm>
          <a:prstGeom prst="rect">
            <a:avLst/>
          </a:prstGeom>
        </p:spPr>
      </p:pic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5432E90-0A50-4034-8D5F-D88A38BE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8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v-SE" dirty="0" err="1"/>
              <a:t>Lectures</a:t>
            </a:r>
            <a:endParaRPr lang="sv-SE" dirty="0"/>
          </a:p>
          <a:p>
            <a:pPr lvl="1"/>
            <a:r>
              <a:rPr lang="en-US" dirty="0"/>
              <a:t>Available at LISAM</a:t>
            </a:r>
            <a:endParaRPr lang="sv-SE" dirty="0"/>
          </a:p>
          <a:p>
            <a:r>
              <a:rPr lang="sv-SE" dirty="0" err="1"/>
              <a:t>Teaching</a:t>
            </a:r>
            <a:r>
              <a:rPr lang="sv-SE" dirty="0"/>
              <a:t> sessions</a:t>
            </a:r>
          </a:p>
          <a:p>
            <a:r>
              <a:rPr lang="sv-SE" dirty="0" err="1"/>
              <a:t>Labs</a:t>
            </a:r>
            <a:endParaRPr lang="sv-SE" dirty="0"/>
          </a:p>
          <a:p>
            <a:pPr lvl="1"/>
            <a:r>
              <a:rPr lang="en-US" dirty="0"/>
              <a:t>Available at LISAM, under </a:t>
            </a:r>
            <a:r>
              <a:rPr lang="sv-SE" dirty="0"/>
              <a:t>’Submissions’</a:t>
            </a:r>
          </a:p>
          <a:p>
            <a:pPr lvl="1"/>
            <a:r>
              <a:rPr lang="sv-SE" dirty="0" err="1"/>
              <a:t>Work</a:t>
            </a:r>
            <a:r>
              <a:rPr lang="sv-SE" dirty="0"/>
              <a:t> in pairs</a:t>
            </a:r>
          </a:p>
          <a:p>
            <a:pPr lvl="1"/>
            <a:r>
              <a:rPr lang="sv-SE" dirty="0" err="1"/>
              <a:t>Send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report</a:t>
            </a:r>
            <a:r>
              <a:rPr lang="sv-SE" dirty="0"/>
              <a:t> via LISAM</a:t>
            </a:r>
          </a:p>
          <a:p>
            <a:pPr lvl="1"/>
            <a:r>
              <a:rPr lang="sv-SE" dirty="0"/>
              <a:t>Deadlines</a:t>
            </a:r>
          </a:p>
          <a:p>
            <a:r>
              <a:rPr lang="sv-SE" dirty="0" err="1"/>
              <a:t>Written</a:t>
            </a:r>
            <a:r>
              <a:rPr lang="sv-SE" dirty="0"/>
              <a:t> </a:t>
            </a:r>
            <a:r>
              <a:rPr lang="sv-SE" dirty="0" err="1"/>
              <a:t>assignments</a:t>
            </a:r>
            <a:endParaRPr lang="sv-SE" dirty="0"/>
          </a:p>
          <a:p>
            <a:pPr lvl="1"/>
            <a:r>
              <a:rPr lang="sv-SE" dirty="0"/>
              <a:t>No submission </a:t>
            </a:r>
            <a:r>
              <a:rPr lang="sv-SE" dirty="0" err="1"/>
              <a:t>needed</a:t>
            </a:r>
            <a:r>
              <a:rPr lang="sv-SE" dirty="0"/>
              <a:t> – </a:t>
            </a:r>
            <a:r>
              <a:rPr lang="sv-SE" dirty="0" err="1"/>
              <a:t>keys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given</a:t>
            </a:r>
          </a:p>
          <a:p>
            <a:endParaRPr lang="sv-SE" dirty="0"/>
          </a:p>
          <a:p>
            <a:pPr lvl="1"/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C022331-E980-4BE8-A264-7D176DE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138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18421A-39C4-4421-9C1B-1C6FD192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Random</a:t>
            </a:r>
            <a:r>
              <a:rPr lang="sv-SE" dirty="0"/>
              <a:t> walk </a:t>
            </a:r>
            <a:r>
              <a:rPr lang="sv-SE" dirty="0" err="1"/>
              <a:t>with</a:t>
            </a:r>
            <a:r>
              <a:rPr lang="sv-SE" dirty="0"/>
              <a:t> drift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86CD10F-1E19-4B06-857D-A740A65FA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800" dirty="0"/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:r>
                  <a:rPr lang="sv-SE" sz="2800" dirty="0" err="1"/>
                  <a:t>Assume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2800" dirty="0"/>
              </a:p>
              <a:p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sv-SE" sz="2800" dirty="0"/>
                  <a:t> is drift</a:t>
                </a:r>
              </a:p>
              <a:p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random</a:t>
                </a:r>
                <a:r>
                  <a:rPr lang="sv-SE" sz="2800" dirty="0"/>
                  <a:t> walk</a:t>
                </a:r>
              </a:p>
              <a:p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86CD10F-1E19-4B06-857D-A740A65FA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b="-39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0E92D3A-D737-477C-BCF2-0E6F4A93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D8B7918-41AD-41A9-A83B-8DAF8B10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581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94BD40-F059-4A14-9D65-EC405B85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Radnom</a:t>
            </a:r>
            <a:r>
              <a:rPr lang="sv-SE" dirty="0"/>
              <a:t> walk </a:t>
            </a:r>
            <a:r>
              <a:rPr lang="sv-SE" dirty="0" err="1"/>
              <a:t>with</a:t>
            </a:r>
            <a:r>
              <a:rPr lang="sv-SE" dirty="0"/>
              <a:t> drift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7CF547C-EC58-4CEC-8140-013A247EA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sv-SE" dirty="0"/>
                  <a:t>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7CF547C-EC58-4CEC-8140-013A247EA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E7D34BF-FDDC-4139-9177-5E93D70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63088E6-E720-4BCF-BC73-6E7ADBD1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48880"/>
            <a:ext cx="5771429" cy="3676190"/>
          </a:xfrm>
          <a:prstGeom prst="rect">
            <a:avLst/>
          </a:prstGeo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BFBCEB-8E91-4557-B205-B9148255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93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049DF8-F92B-4F20-A80F-D5EB3A15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</a:t>
            </a:r>
            <a:r>
              <a:rPr lang="sv-SE" dirty="0" err="1"/>
              <a:t>statistics</a:t>
            </a:r>
            <a:r>
              <a:rPr lang="sv-SE" dirty="0"/>
              <a:t> - </a:t>
            </a:r>
            <a:r>
              <a:rPr lang="sv-SE" dirty="0" err="1"/>
              <a:t>reminder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3CB5CAC-466E-48A3-AD2B-081BCD7AE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>
                    <a:solidFill>
                      <a:srgbClr val="0F1AF9"/>
                    </a:solidFill>
                  </a:rPr>
                  <a:t>Probability </a:t>
                </a:r>
                <a:r>
                  <a:rPr lang="sv-SE" dirty="0" err="1">
                    <a:solidFill>
                      <a:srgbClr val="0F1AF9"/>
                    </a:solidFill>
                  </a:rPr>
                  <a:t>density</a:t>
                </a:r>
                <a:r>
                  <a:rPr lang="sv-SE" dirty="0">
                    <a:solidFill>
                      <a:srgbClr val="0F1AF9"/>
                    </a:solidFill>
                  </a:rPr>
                  <a:t> </a:t>
                </a:r>
                <a:r>
                  <a:rPr lang="sv-SE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dirty="0">
                    <a:solidFill>
                      <a:srgbClr val="0F1AF9"/>
                    </a:solidFill>
                  </a:rPr>
                  <a:t> </a:t>
                </a:r>
                <a:r>
                  <a:rPr lang="sv-SE" dirty="0"/>
                  <a:t>for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v-SE" dirty="0"/>
                  <a:t> 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sv-SE" b="0" dirty="0"/>
              </a:p>
              <a:p>
                <a:r>
                  <a:rPr lang="sv-SE" b="0" dirty="0" err="1">
                    <a:solidFill>
                      <a:srgbClr val="0F1AF9"/>
                    </a:solidFill>
                  </a:rPr>
                  <a:t>Cumulatuve</a:t>
                </a:r>
                <a:r>
                  <a:rPr lang="sv-SE" b="0" dirty="0">
                    <a:solidFill>
                      <a:srgbClr val="0F1AF9"/>
                    </a:solidFill>
                  </a:rPr>
                  <a:t> distribution </a:t>
                </a:r>
                <a:r>
                  <a:rPr lang="sv-SE" b="0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b="0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sv-SE" dirty="0">
                  <a:solidFill>
                    <a:srgbClr val="0F1AF9"/>
                  </a:solidFill>
                </a:endParaRPr>
              </a:p>
              <a:p>
                <a:r>
                  <a:rPr lang="sv-SE" dirty="0">
                    <a:solidFill>
                      <a:srgbClr val="0F1AF9"/>
                    </a:solidFill>
                  </a:rPr>
                  <a:t>Marginal </a:t>
                </a:r>
                <a:r>
                  <a:rPr lang="sv-SE" dirty="0" err="1">
                    <a:solidFill>
                      <a:srgbClr val="0F1AF9"/>
                    </a:solidFill>
                  </a:rPr>
                  <a:t>density</a:t>
                </a:r>
                <a:r>
                  <a:rPr lang="sv-SE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=∫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dirty="0">
                  <a:solidFill>
                    <a:srgbClr val="0F1AF9"/>
                  </a:solidFill>
                </a:endParaRPr>
              </a:p>
              <a:p>
                <a:r>
                  <a:rPr lang="sv-SE" dirty="0" err="1">
                    <a:solidFill>
                      <a:srgbClr val="0F1AF9"/>
                    </a:solidFill>
                  </a:rPr>
                  <a:t>Expected</a:t>
                </a:r>
                <a:r>
                  <a:rPr lang="sv-SE" dirty="0">
                    <a:solidFill>
                      <a:srgbClr val="0F1AF9"/>
                    </a:solidFill>
                  </a:rPr>
                  <a:t> (</a:t>
                </a:r>
                <a:r>
                  <a:rPr lang="sv-SE" dirty="0" err="1">
                    <a:solidFill>
                      <a:srgbClr val="0F1AF9"/>
                    </a:solidFill>
                  </a:rPr>
                  <a:t>mean</a:t>
                </a:r>
                <a:r>
                  <a:rPr lang="sv-SE" dirty="0">
                    <a:solidFill>
                      <a:srgbClr val="0F1AF9"/>
                    </a:solidFill>
                  </a:rPr>
                  <a:t>) </a:t>
                </a:r>
                <a:r>
                  <a:rPr lang="sv-SE" dirty="0" err="1">
                    <a:solidFill>
                      <a:srgbClr val="0F1AF9"/>
                    </a:solidFill>
                  </a:rPr>
                  <a:t>value</a:t>
                </a:r>
                <a:r>
                  <a:rPr lang="sv-SE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sv-SE" dirty="0"/>
              </a:p>
              <a:p>
                <a:r>
                  <a:rPr lang="sv-SE" dirty="0" err="1">
                    <a:solidFill>
                      <a:srgbClr val="0F1AF9"/>
                    </a:solidFill>
                  </a:rPr>
                  <a:t>Covariance</a:t>
                </a:r>
                <a:r>
                  <a:rPr lang="sv-SE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𝐸𝑦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sv-SE" b="0" dirty="0"/>
              </a:p>
              <a:p>
                <a:r>
                  <a:rPr lang="sv-SE" dirty="0" err="1">
                    <a:solidFill>
                      <a:srgbClr val="0F1AF9"/>
                    </a:solidFill>
                  </a:rPr>
                  <a:t>Variance</a:t>
                </a:r>
                <a:r>
                  <a:rPr lang="sv-SE" dirty="0">
                    <a:solidFill>
                      <a:srgbClr val="0F1AF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>
                  <a:solidFill>
                    <a:schemeClr val="tx1"/>
                  </a:solidFill>
                </a:endParaRPr>
              </a:p>
              <a:p>
                <a:r>
                  <a:rPr lang="sv-SE" dirty="0">
                    <a:solidFill>
                      <a:srgbClr val="0F1AF9"/>
                    </a:solidFill>
                  </a:rPr>
                  <a:t>Relationships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𝑎𝐸𝑥</m:t>
                    </m:r>
                  </m:oMath>
                </a14:m>
                <a:endParaRPr lang="sv-SE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𝐸𝑦</m:t>
                    </m:r>
                  </m:oMath>
                </a14:m>
                <a:endParaRPr lang="sv-SE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sv-S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3CB5CAC-466E-48A3-AD2B-081BCD7AE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981D4A6-0664-48D0-B3FA-D8F0F3D0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717B2FE-B193-4AA0-9D80-18AB713B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288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F37CAF-AD32-438F-83DC-B83C09D1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Measures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dependence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670821F-CAE4-411B-8298-AE1A31170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Which </a:t>
                </a:r>
                <a:r>
                  <a:rPr lang="sv-SE" sz="2400" dirty="0" err="1"/>
                  <a:t>measures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dependence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exist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time</a:t>
                </a:r>
                <a:r>
                  <a:rPr lang="sv-SE" sz="2400" dirty="0"/>
                  <a:t> series?</a:t>
                </a:r>
              </a:p>
              <a:p>
                <a:pPr lvl="1"/>
                <a:r>
                  <a:rPr lang="sv-SE" sz="2000" dirty="0" err="1"/>
                  <a:t>Theoretical</a:t>
                </a:r>
                <a:r>
                  <a:rPr lang="sv-SE" sz="2000" dirty="0"/>
                  <a:t>?</a:t>
                </a:r>
              </a:p>
              <a:p>
                <a:pPr lvl="1"/>
                <a:r>
                  <a:rPr lang="sv-SE" sz="2000" dirty="0"/>
                  <a:t>Practical?</a:t>
                </a:r>
              </a:p>
              <a:p>
                <a:endParaRPr lang="sv-SE" sz="2400" dirty="0"/>
              </a:p>
              <a:p>
                <a:r>
                  <a:rPr lang="sv-SE" sz="2400" dirty="0"/>
                  <a:t>Given </a:t>
                </a:r>
                <a:r>
                  <a:rPr lang="sv-SE" sz="2400" dirty="0" err="1"/>
                  <a:t>stochastic</a:t>
                </a:r>
                <a:r>
                  <a:rPr lang="sv-SE" sz="2400" dirty="0"/>
                  <a:t>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measured</a:t>
                </a:r>
                <a:r>
                  <a:rPr lang="sv-SE" sz="2400" dirty="0"/>
                  <a:t> at </a:t>
                </a:r>
                <a:r>
                  <a:rPr lang="sv-SE" sz="2400" dirty="0" err="1"/>
                  <a:t>fixed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,..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sv-SE" sz="2400" dirty="0"/>
              </a:p>
              <a:p>
                <a:r>
                  <a:rPr lang="sv-SE" sz="2400" dirty="0"/>
                  <a:t>Joint </a:t>
                </a:r>
                <a:r>
                  <a:rPr lang="sv-SE" sz="2400" dirty="0" err="1"/>
                  <a:t>cdf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,..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r>
                  <a:rPr lang="sv-SE" sz="2400" dirty="0"/>
                  <a:t>Marginal </a:t>
                </a:r>
                <a:r>
                  <a:rPr lang="sv-SE" sz="2400" dirty="0" err="1"/>
                  <a:t>cdf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670821F-CAE4-411B-8298-AE1A31170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97EA7F-88B1-4446-9BF3-F71879E3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EAB2A2-99E3-4EB1-A8BA-FA6AD86C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7346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59246B-56A0-4F53-8374-DA9CFB49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Measures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dependence</a:t>
            </a:r>
            <a:r>
              <a:rPr lang="sv-S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3917770-68EB-4297-A9DF-A4036AAC5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Marginal </a:t>
                </a:r>
                <a:r>
                  <a:rPr lang="sv-SE" sz="2400" dirty="0" err="1"/>
                  <a:t>density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Mean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at </a:t>
                </a:r>
                <a:r>
                  <a:rPr lang="sv-SE" sz="2400" dirty="0" err="1"/>
                  <a:t>time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v-SE" sz="2400" dirty="0"/>
              </a:p>
              <a:p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Examples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for</a:t>
                </a:r>
              </a:p>
              <a:p>
                <a:pPr lvl="1"/>
                <a:r>
                  <a:rPr lang="sv-SE" sz="2000" dirty="0" err="1"/>
                  <a:t>Moving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averages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lvl="1"/>
                <a:r>
                  <a:rPr lang="sv-SE" sz="2000" dirty="0" err="1"/>
                  <a:t>Random</a:t>
                </a:r>
                <a:r>
                  <a:rPr lang="sv-SE" sz="2000" dirty="0"/>
                  <a:t>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3917770-68EB-4297-A9DF-A4036AAC5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566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153470D-600E-47DE-A4FF-F9BBC34B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1B0F1FC-8FEA-428A-87BF-FF8E5A73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4490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7B82E7-3866-4389-955F-05B1AB2D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Autocovariance</a:t>
            </a:r>
            <a:r>
              <a:rPr lang="sv-SE" dirty="0"/>
              <a:t> and ACF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A9D9B18-E2CD-4713-B9C9-45117209A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How do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measure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dependence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between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two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variables</a:t>
                </a:r>
                <a:r>
                  <a:rPr lang="sv-SE" sz="2400" dirty="0"/>
                  <a:t>?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/>
                  <a:t>Covariance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Correlation</a:t>
                </a:r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 err="1"/>
                  <a:t>How</a:t>
                </a:r>
                <a:r>
                  <a:rPr lang="sv-SE" sz="2400" dirty="0"/>
                  <a:t> do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measure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dependence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between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two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time</a:t>
                </a:r>
                <a:r>
                  <a:rPr lang="sv-SE" sz="2400" dirty="0"/>
                  <a:t> lags in a </a:t>
                </a:r>
                <a:r>
                  <a:rPr lang="sv-SE" sz="2400" dirty="0" err="1"/>
                  <a:t>time</a:t>
                </a:r>
                <a:r>
                  <a:rPr lang="sv-SE" sz="2400" dirty="0"/>
                  <a:t> series? In the same </a:t>
                </a:r>
                <a:r>
                  <a:rPr lang="sv-SE" sz="2400" dirty="0" err="1"/>
                  <a:t>way</a:t>
                </a:r>
                <a:r>
                  <a:rPr lang="sv-SE" sz="2400" dirty="0"/>
                  <a:t>!</a:t>
                </a:r>
              </a:p>
              <a:p>
                <a:pPr lvl="1"/>
                <a:r>
                  <a:rPr lang="sv-SE" sz="2000" b="1" dirty="0" err="1">
                    <a:solidFill>
                      <a:srgbClr val="0F1AF9"/>
                    </a:solidFill>
                  </a:rPr>
                  <a:t>Autocovariance</a:t>
                </a:r>
                <a:r>
                  <a:rPr lang="sv-SE" sz="20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function</a:t>
                </a:r>
                <a:endParaRPr lang="sv-SE" sz="2000" b="1" dirty="0">
                  <a:solidFill>
                    <a:srgbClr val="0F1AF9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v-SE" sz="2000" dirty="0"/>
              </a:p>
              <a:p>
                <a:pPr lvl="1"/>
                <a:r>
                  <a:rPr lang="sv-SE" sz="2000" b="1" dirty="0" err="1">
                    <a:solidFill>
                      <a:srgbClr val="0F1AF9"/>
                    </a:solidFill>
                  </a:rPr>
                  <a:t>Autocorrelation</a:t>
                </a:r>
                <a:r>
                  <a:rPr lang="sv-SE" sz="20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sz="2000" b="1" dirty="0">
                    <a:solidFill>
                      <a:srgbClr val="0F1AF9"/>
                    </a:solidFill>
                  </a:rPr>
                  <a:t> (ACF)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sv-SE" sz="2000" dirty="0"/>
              </a:p>
              <a:p>
                <a:pPr marL="457200" lvl="1" indent="0">
                  <a:buNone/>
                </a:pPr>
                <a:r>
                  <a:rPr lang="sv-SE" sz="2000" dirty="0"/>
                  <a:t>Note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A9D9B18-E2CD-4713-B9C9-45117209A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DEC687D-B9F7-4200-84FC-3934EE26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FF49E44-B09B-44B8-8AE2-E0F103AB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937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D66B44-A1F4-402A-812A-C9598337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Autocovariance</a:t>
            </a:r>
            <a:r>
              <a:rPr lang="sv-SE" dirty="0"/>
              <a:t> and ACF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9D4E9CB-FCE4-45C7-B710-F3E63DDEF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=0.4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800" dirty="0"/>
              </a:p>
              <a:p>
                <a:pPr lvl="1"/>
                <a:r>
                  <a:rPr lang="sv-SE" sz="2400" dirty="0" err="1"/>
                  <a:t>See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9D4E9CB-FCE4-45C7-B710-F3E63DDEF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3196483-6CDE-47A0-BA5E-7988FA31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2D44A80-A5B4-42C8-B6ED-6E8744A3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4904"/>
            <a:ext cx="6768752" cy="2318067"/>
          </a:xfrm>
          <a:prstGeom prst="rect">
            <a:avLst/>
          </a:prstGeo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54F58B-D3FB-4049-8C6A-69E4BEA2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3405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C3B28D-7E99-49BA-9A47-6718B6DC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Autocovariance</a:t>
            </a:r>
            <a:r>
              <a:rPr lang="sv-SE" dirty="0"/>
              <a:t> and ACF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4E33705-51DD-4ADA-A3A1-8EA6275D8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C00000"/>
                    </a:solidFill>
                  </a:rPr>
                  <a:t>Examples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Autocovariance</a:t>
                </a:r>
                <a:r>
                  <a:rPr lang="sv-SE" sz="2800" dirty="0"/>
                  <a:t> and ACF </a:t>
                </a:r>
                <a:r>
                  <a:rPr lang="sv-SE" sz="2800" dirty="0" err="1"/>
                  <a:t>of</a:t>
                </a:r>
                <a:endParaRPr lang="sv-SE" sz="2800" dirty="0"/>
              </a:p>
              <a:p>
                <a:pPr lvl="1"/>
                <a:r>
                  <a:rPr lang="sv-SE" sz="2400" dirty="0"/>
                  <a:t>White </a:t>
                </a:r>
                <a:r>
                  <a:rPr lang="sv-SE" sz="2400" dirty="0" err="1"/>
                  <a:t>noise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Moving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average</a:t>
                </a:r>
                <a:r>
                  <a:rPr lang="sv-SE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lvl="1"/>
                <a:r>
                  <a:rPr lang="sv-SE" sz="2400" dirty="0" err="1"/>
                  <a:t>Random</a:t>
                </a:r>
                <a:r>
                  <a:rPr lang="sv-SE" sz="2400" dirty="0"/>
                  <a:t>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v-SE" sz="2400" dirty="0"/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4E33705-51DD-4ADA-A3A1-8EA6275D8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12BC262-E6F2-4DA2-BA0F-52562DC2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01EB66-BE69-423D-AB1A-AF67BC1C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9692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17AF2D-B149-43D7-A53A-B633F80E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4DA43D-4289-40D1-9072-93744BE1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SS, </a:t>
            </a:r>
            <a:r>
              <a:rPr lang="sv-SE" dirty="0" err="1"/>
              <a:t>ch</a:t>
            </a:r>
            <a:r>
              <a:rPr lang="sv-SE" dirty="0"/>
              <a:t>. 1.1-1.4</a:t>
            </a:r>
          </a:p>
          <a:p>
            <a:r>
              <a:rPr lang="sv-SE" dirty="0"/>
              <a:t>TS </a:t>
            </a:r>
            <a:r>
              <a:rPr lang="sv-SE" dirty="0" err="1"/>
              <a:t>functions</a:t>
            </a:r>
            <a:r>
              <a:rPr lang="sv-SE" dirty="0"/>
              <a:t>: </a:t>
            </a:r>
            <a:r>
              <a:rPr lang="sv-SE" dirty="0" err="1"/>
              <a:t>ts</a:t>
            </a:r>
            <a:r>
              <a:rPr lang="sv-SE" dirty="0"/>
              <a:t>, </a:t>
            </a:r>
            <a:r>
              <a:rPr lang="sv-SE" dirty="0" err="1"/>
              <a:t>plot.ts</a:t>
            </a:r>
            <a:r>
              <a:rPr lang="sv-SE" dirty="0"/>
              <a:t>, </a:t>
            </a:r>
            <a:r>
              <a:rPr lang="sv-SE" dirty="0" err="1"/>
              <a:t>acf</a:t>
            </a:r>
            <a:r>
              <a:rPr lang="sv-SE" dirty="0"/>
              <a:t>, </a:t>
            </a:r>
            <a:r>
              <a:rPr lang="sv-SE" dirty="0" err="1"/>
              <a:t>ts.intersect</a:t>
            </a:r>
            <a:r>
              <a:rPr lang="sv-SE" dirty="0"/>
              <a:t>, filter, </a:t>
            </a:r>
            <a:r>
              <a:rPr lang="sv-SE" err="1"/>
              <a:t>ts</a:t>
            </a:r>
            <a:r>
              <a:rPr lang="sv-SE"/>
              <a:t>.plot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13E68B-45AB-4561-97F0-0BFFE6EF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FA9CC07-2F7D-4C61-8BF3-FCF385B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15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6DF7FC-99AF-4F79-9A38-FD61C8EC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207CB04-E118-423C-87B1-5703527C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sv-SE" sz="2400" dirty="0" err="1"/>
              <a:t>Seminars</a:t>
            </a:r>
            <a:endParaRPr lang="sv-SE" sz="2400" dirty="0"/>
          </a:p>
          <a:p>
            <a:pPr lvl="1"/>
            <a:r>
              <a:rPr lang="sv-SE" sz="2000" dirty="0" err="1"/>
              <a:t>Help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written</a:t>
            </a:r>
            <a:r>
              <a:rPr lang="sv-SE" sz="2000" dirty="0"/>
              <a:t> </a:t>
            </a:r>
            <a:r>
              <a:rPr lang="sv-SE" sz="2000" dirty="0" err="1"/>
              <a:t>assignments</a:t>
            </a:r>
            <a:endParaRPr lang="sv-SE" sz="2000" dirty="0"/>
          </a:p>
          <a:p>
            <a:pPr lvl="1"/>
            <a:r>
              <a:rPr lang="sv-SE" sz="2000" dirty="0" err="1"/>
              <a:t>Questions</a:t>
            </a:r>
            <a:r>
              <a:rPr lang="sv-SE" sz="2000" dirty="0"/>
              <a:t> </a:t>
            </a:r>
            <a:r>
              <a:rPr lang="sv-SE" sz="2000" dirty="0" err="1"/>
              <a:t>about</a:t>
            </a:r>
            <a:r>
              <a:rPr lang="sv-SE" sz="2000" dirty="0"/>
              <a:t> </a:t>
            </a:r>
            <a:r>
              <a:rPr lang="sv-SE" sz="2000" dirty="0" err="1"/>
              <a:t>lab</a:t>
            </a:r>
            <a:r>
              <a:rPr lang="sv-SE" sz="2000" dirty="0"/>
              <a:t> </a:t>
            </a:r>
            <a:r>
              <a:rPr lang="sv-SE" sz="2000" dirty="0" err="1"/>
              <a:t>assignments</a:t>
            </a:r>
            <a:endParaRPr lang="sv-SE" sz="2000" dirty="0"/>
          </a:p>
          <a:p>
            <a:pPr lvl="1"/>
            <a:r>
              <a:rPr lang="sv-SE" sz="2000" dirty="0" err="1"/>
              <a:t>Questions</a:t>
            </a:r>
            <a:r>
              <a:rPr lang="sv-SE" sz="2000" dirty="0"/>
              <a:t> </a:t>
            </a:r>
            <a:r>
              <a:rPr lang="sv-SE" sz="2000" dirty="0" err="1"/>
              <a:t>about</a:t>
            </a:r>
            <a:r>
              <a:rPr lang="sv-SE" sz="2000" dirty="0"/>
              <a:t> </a:t>
            </a:r>
            <a:r>
              <a:rPr lang="sv-SE" sz="2000" dirty="0" err="1"/>
              <a:t>lecture</a:t>
            </a:r>
            <a:r>
              <a:rPr lang="sv-SE" sz="2000" dirty="0"/>
              <a:t> material</a:t>
            </a:r>
          </a:p>
          <a:p>
            <a:r>
              <a:rPr lang="sv-SE" sz="2400" dirty="0"/>
              <a:t>Examination</a:t>
            </a:r>
          </a:p>
          <a:p>
            <a:pPr lvl="1"/>
            <a:r>
              <a:rPr lang="sv-SE" sz="2000" dirty="0" err="1"/>
              <a:t>Written</a:t>
            </a:r>
            <a:r>
              <a:rPr lang="sv-SE" sz="2000" dirty="0"/>
              <a:t> </a:t>
            </a:r>
            <a:r>
              <a:rPr lang="sv-SE" sz="2000" dirty="0" err="1"/>
              <a:t>exam</a:t>
            </a:r>
            <a:endParaRPr lang="sv-SE" sz="2000" dirty="0"/>
          </a:p>
          <a:p>
            <a:pPr lvl="1"/>
            <a:r>
              <a:rPr lang="sv-SE" sz="2000" dirty="0"/>
              <a:t>Submission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lab</a:t>
            </a:r>
            <a:r>
              <a:rPr lang="sv-SE" sz="2000" dirty="0"/>
              <a:t> </a:t>
            </a:r>
            <a:r>
              <a:rPr lang="sv-SE" sz="2000" dirty="0" err="1"/>
              <a:t>reports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854409-FA97-466B-93D8-1C68115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6FA4E0F-2BFC-4B64-8A88-AB618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2233253-2D5A-4714-BC4C-7856D2733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01" y="2204864"/>
            <a:ext cx="3803915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Software: R</a:t>
            </a:r>
          </a:p>
          <a:p>
            <a:pPr lvl="1"/>
            <a:r>
              <a:rPr lang="sv-SE" dirty="0">
                <a:hlinkClick r:id="rId2"/>
              </a:rPr>
              <a:t>https://www.r-project.org/</a:t>
            </a:r>
            <a:endParaRPr lang="sv-SE" dirty="0"/>
          </a:p>
          <a:p>
            <a:pPr lvl="1"/>
            <a:r>
              <a:rPr lang="sv-SE" dirty="0">
                <a:hlinkClick r:id="rId3"/>
              </a:rPr>
              <a:t>https://www.rstudio.com/</a:t>
            </a:r>
            <a:r>
              <a:rPr lang="sv-SE" dirty="0"/>
              <a:t> </a:t>
            </a:r>
          </a:p>
          <a:p>
            <a:pPr lvl="1"/>
            <a:endParaRPr lang="sv-SE" dirty="0"/>
          </a:p>
          <a:p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groups</a:t>
            </a:r>
            <a:r>
              <a:rPr lang="sv-SE" dirty="0"/>
              <a:t> (2 persons)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week</a:t>
            </a:r>
            <a:r>
              <a:rPr lang="sv-SE" dirty="0"/>
              <a:t>:</a:t>
            </a:r>
          </a:p>
          <a:p>
            <a:pPr lvl="2"/>
            <a:r>
              <a:rPr lang="sv-SE" dirty="0">
                <a:hlinkClick r:id="rId4"/>
              </a:rPr>
              <a:t>https://docs.google.com/spreadsheets/d/1oL4zuiJJKUMWI28Q9uI4oCFGzhAIUEKiDoaC90s68IY/edit?usp=sharing</a:t>
            </a:r>
            <a:r>
              <a:rPr lang="sv-SE" dirty="0"/>
              <a:t> </a:t>
            </a:r>
          </a:p>
          <a:p>
            <a:pPr lvl="2"/>
            <a:r>
              <a:rPr lang="sv-SE" b="1" dirty="0" err="1">
                <a:solidFill>
                  <a:srgbClr val="C00000"/>
                </a:solidFill>
              </a:rPr>
              <a:t>Difficult</a:t>
            </a:r>
            <a:r>
              <a:rPr lang="sv-SE" b="1" dirty="0">
                <a:solidFill>
                  <a:srgbClr val="C00000"/>
                </a:solidFill>
              </a:rPr>
              <a:t> to </a:t>
            </a:r>
            <a:r>
              <a:rPr lang="sv-SE" b="1" dirty="0" err="1">
                <a:solidFill>
                  <a:srgbClr val="C00000"/>
                </a:solidFill>
              </a:rPr>
              <a:t>find</a:t>
            </a:r>
            <a:r>
              <a:rPr lang="sv-SE" b="1" dirty="0">
                <a:solidFill>
                  <a:srgbClr val="C00000"/>
                </a:solidFill>
              </a:rPr>
              <a:t> a </a:t>
            </a:r>
            <a:r>
              <a:rPr lang="sv-SE" b="1" dirty="0" err="1">
                <a:solidFill>
                  <a:srgbClr val="C00000"/>
                </a:solidFill>
              </a:rPr>
              <a:t>group</a:t>
            </a:r>
            <a:r>
              <a:rPr lang="sv-SE" b="1" dirty="0">
                <a:solidFill>
                  <a:srgbClr val="C00000"/>
                </a:solidFill>
              </a:rPr>
              <a:t>? </a:t>
            </a:r>
            <a:r>
              <a:rPr lang="sv-SE" b="1" dirty="0" err="1">
                <a:solidFill>
                  <a:srgbClr val="C00000"/>
                </a:solidFill>
              </a:rPr>
              <a:t>Put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your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name</a:t>
            </a:r>
            <a:r>
              <a:rPr lang="sv-SE" b="1" dirty="0">
                <a:solidFill>
                  <a:srgbClr val="C00000"/>
                </a:solidFill>
              </a:rPr>
              <a:t> in </a:t>
            </a:r>
            <a:r>
              <a:rPr lang="sv-SE" b="1" dirty="0" err="1">
                <a:solidFill>
                  <a:srgbClr val="C00000"/>
                </a:solidFill>
              </a:rPr>
              <a:t>some</a:t>
            </a:r>
            <a:r>
              <a:rPr lang="sv-SE" b="1" dirty="0">
                <a:solidFill>
                  <a:srgbClr val="C00000"/>
                </a:solidFill>
              </a:rPr>
              <a:t> cell.. I </a:t>
            </a:r>
            <a:r>
              <a:rPr lang="sv-SE" b="1" dirty="0" err="1">
                <a:solidFill>
                  <a:srgbClr val="C00000"/>
                </a:solidFill>
              </a:rPr>
              <a:t>will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merge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you</a:t>
            </a:r>
            <a:r>
              <a:rPr lang="sv-SE" b="1" dirty="0">
                <a:solidFill>
                  <a:srgbClr val="C00000"/>
                </a:solidFill>
              </a:rPr>
              <a:t> to </a:t>
            </a:r>
            <a:r>
              <a:rPr lang="sv-SE" b="1" dirty="0" err="1">
                <a:solidFill>
                  <a:srgbClr val="C00000"/>
                </a:solidFill>
              </a:rPr>
              <a:t>someone</a:t>
            </a:r>
            <a:endParaRPr lang="sv-SE" b="1" dirty="0">
              <a:solidFill>
                <a:srgbClr val="C00000"/>
              </a:solidFill>
            </a:endParaRPr>
          </a:p>
          <a:p>
            <a:pPr lvl="2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599698C-D589-46B6-A147-477F8C25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164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0070C0"/>
                </a:solidFill>
              </a:rPr>
              <a:t>Course </a:t>
            </a:r>
            <a:r>
              <a:rPr lang="sv-SE" dirty="0" err="1">
                <a:solidFill>
                  <a:srgbClr val="0070C0"/>
                </a:solidFill>
              </a:rPr>
              <a:t>books</a:t>
            </a:r>
            <a:endParaRPr lang="sv-SE" dirty="0">
              <a:solidFill>
                <a:srgbClr val="0070C0"/>
              </a:solidFill>
            </a:endParaRPr>
          </a:p>
          <a:p>
            <a:endParaRPr lang="sv-SE" dirty="0"/>
          </a:p>
          <a:p>
            <a:r>
              <a:rPr lang="sv-SE" b="1" dirty="0"/>
              <a:t>Main </a:t>
            </a:r>
            <a:r>
              <a:rPr lang="sv-SE" b="1" dirty="0" err="1"/>
              <a:t>book</a:t>
            </a:r>
            <a:endParaRPr lang="sv-SE" b="1" dirty="0"/>
          </a:p>
          <a:p>
            <a:pPr lvl="1"/>
            <a:r>
              <a:rPr lang="sv-SE" dirty="0"/>
              <a:t>’</a:t>
            </a:r>
            <a:r>
              <a:rPr lang="sv-SE" i="1" dirty="0" err="1"/>
              <a:t>Time</a:t>
            </a:r>
            <a:r>
              <a:rPr lang="sv-SE" i="1" dirty="0"/>
              <a:t> Series </a:t>
            </a:r>
            <a:r>
              <a:rPr lang="sv-SE" i="1" dirty="0" err="1"/>
              <a:t>Analysis</a:t>
            </a:r>
            <a:r>
              <a:rPr lang="sv-SE" i="1" dirty="0"/>
              <a:t> and </a:t>
            </a:r>
            <a:r>
              <a:rPr lang="sv-SE" i="1" dirty="0" err="1"/>
              <a:t>its</a:t>
            </a:r>
            <a:r>
              <a:rPr lang="sv-SE" i="1" dirty="0"/>
              <a:t> </a:t>
            </a:r>
            <a:r>
              <a:rPr lang="sv-SE" i="1" dirty="0" err="1"/>
              <a:t>applications</a:t>
            </a:r>
            <a:r>
              <a:rPr lang="sv-SE" dirty="0"/>
              <a:t>’ by </a:t>
            </a:r>
            <a:r>
              <a:rPr lang="sv-SE" dirty="0" err="1"/>
              <a:t>Shumway</a:t>
            </a:r>
            <a:r>
              <a:rPr lang="sv-SE" dirty="0"/>
              <a:t> and Stoffer. </a:t>
            </a:r>
            <a:r>
              <a:rPr lang="sv-SE" dirty="0" err="1"/>
              <a:t>Fourth</a:t>
            </a:r>
            <a:r>
              <a:rPr lang="sv-SE" dirty="0"/>
              <a:t> Edition (2017). ISBN 978-3-319-52451-1</a:t>
            </a:r>
          </a:p>
          <a:p>
            <a:pPr lvl="2"/>
            <a:r>
              <a:rPr lang="sv-SE" dirty="0"/>
              <a:t>Do not </a:t>
            </a:r>
            <a:r>
              <a:rPr lang="sv-SE" dirty="0" err="1"/>
              <a:t>skip</a:t>
            </a:r>
            <a:r>
              <a:rPr lang="sv-SE" dirty="0"/>
              <a:t> </a:t>
            </a:r>
            <a:r>
              <a:rPr lang="sv-SE" dirty="0" err="1"/>
              <a:t>examples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read!</a:t>
            </a:r>
          </a:p>
          <a:p>
            <a:pPr lvl="2"/>
            <a:r>
              <a:rPr lang="sv-SE" dirty="0" err="1"/>
              <a:t>First</a:t>
            </a:r>
            <a:r>
              <a:rPr lang="sv-SE" dirty="0"/>
              <a:t> 2 </a:t>
            </a:r>
            <a:r>
              <a:rPr lang="sv-SE" dirty="0" err="1"/>
              <a:t>chapters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easy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relax!</a:t>
            </a:r>
          </a:p>
          <a:p>
            <a:endParaRPr lang="sv-SE" dirty="0"/>
          </a:p>
          <a:p>
            <a:r>
              <a:rPr lang="sv-SE" b="1" dirty="0" err="1"/>
              <a:t>Secondary</a:t>
            </a:r>
            <a:r>
              <a:rPr lang="sv-SE" b="1" dirty="0"/>
              <a:t> </a:t>
            </a:r>
            <a:r>
              <a:rPr lang="sv-SE" b="1" dirty="0" err="1"/>
              <a:t>book</a:t>
            </a:r>
            <a:endParaRPr lang="sv-SE" b="1" dirty="0"/>
          </a:p>
          <a:p>
            <a:pPr lvl="1"/>
            <a:r>
              <a:rPr lang="sv-SE" dirty="0"/>
              <a:t>’</a:t>
            </a:r>
            <a:r>
              <a:rPr lang="sv-SE" i="1" dirty="0" err="1"/>
              <a:t>Time</a:t>
            </a:r>
            <a:r>
              <a:rPr lang="sv-SE" i="1" dirty="0"/>
              <a:t> Series </a:t>
            </a:r>
            <a:r>
              <a:rPr lang="sv-SE" i="1" dirty="0" err="1"/>
              <a:t>analyis</a:t>
            </a:r>
            <a:r>
              <a:rPr lang="sv-SE" dirty="0"/>
              <a:t>’ by </a:t>
            </a:r>
            <a:r>
              <a:rPr lang="sv-SE" dirty="0" err="1"/>
              <a:t>Cryer</a:t>
            </a:r>
            <a:r>
              <a:rPr lang="sv-SE" dirty="0"/>
              <a:t> and Chan. Second Edition (2008). ISBN 9878-0-387-75958-6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ED0FC3A4-7319-43EF-9E7A-2F389F80D6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536434" cy="3462976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73DF777D-AD8C-452D-BA63-40BF9F47469F}"/>
              </a:ext>
            </a:extLst>
          </p:cNvPr>
          <p:cNvSpPr txBox="1"/>
          <p:nvPr/>
        </p:nvSpPr>
        <p:spPr>
          <a:xfrm>
            <a:off x="5364088" y="525585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>
                    <a:lumMod val="95000"/>
                  </a:schemeClr>
                </a:solidFill>
              </a:rPr>
              <a:t>Wordpress.com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A698DA09-D85C-4351-9A63-8FE9D60E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52FE2C-0F0E-4584-8DB7-CABFE0B9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Series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4DA40E-8125-456A-A2BD-B3B11877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sv-SE" sz="2400" i="1" dirty="0" err="1"/>
              <a:t>Usual</a:t>
            </a:r>
            <a:r>
              <a:rPr lang="sv-SE" sz="2400" i="1" dirty="0"/>
              <a:t> regression </a:t>
            </a:r>
            <a:r>
              <a:rPr lang="sv-SE" sz="2400" i="1" dirty="0" err="1"/>
              <a:t>analysis</a:t>
            </a:r>
            <a:endParaRPr lang="sv-SE" sz="2400" i="1" dirty="0"/>
          </a:p>
          <a:p>
            <a:pPr lvl="1"/>
            <a:r>
              <a:rPr lang="sv-SE" sz="2000" dirty="0" err="1"/>
              <a:t>Often</a:t>
            </a:r>
            <a:r>
              <a:rPr lang="sv-SE" sz="2000" dirty="0"/>
              <a:t>: observations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iid</a:t>
            </a:r>
            <a:endParaRPr lang="sv-SE" sz="2000" dirty="0"/>
          </a:p>
          <a:p>
            <a:endParaRPr lang="sv-SE" sz="2400" dirty="0"/>
          </a:p>
          <a:p>
            <a:r>
              <a:rPr lang="sv-SE" sz="2400" b="1" dirty="0" err="1"/>
              <a:t>Time</a:t>
            </a:r>
            <a:r>
              <a:rPr lang="sv-SE" sz="2400" b="1" dirty="0"/>
              <a:t> Series </a:t>
            </a:r>
            <a:r>
              <a:rPr lang="sv-SE" sz="2400" b="1" dirty="0" err="1"/>
              <a:t>Analysis</a:t>
            </a:r>
            <a:endParaRPr lang="sv-SE" sz="2400" b="1" dirty="0"/>
          </a:p>
          <a:p>
            <a:pPr lvl="1"/>
            <a:r>
              <a:rPr lang="sv-SE" sz="2000" dirty="0"/>
              <a:t>Observations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correlated</a:t>
            </a:r>
            <a:endParaRPr lang="sv-SE" sz="2000" dirty="0"/>
          </a:p>
          <a:p>
            <a:pPr lvl="1"/>
            <a:r>
              <a:rPr lang="sv-SE" sz="2000" dirty="0" err="1"/>
              <a:t>Time</a:t>
            </a:r>
            <a:r>
              <a:rPr lang="sv-SE" sz="2000" dirty="0"/>
              <a:t> is </a:t>
            </a:r>
            <a:r>
              <a:rPr lang="sv-SE" sz="2000" dirty="0" err="1"/>
              <a:t>often</a:t>
            </a:r>
            <a:r>
              <a:rPr lang="sv-SE" sz="2000" dirty="0"/>
              <a:t> on an </a:t>
            </a:r>
            <a:r>
              <a:rPr lang="sv-SE" sz="2000" dirty="0" err="1"/>
              <a:t>integer</a:t>
            </a:r>
            <a:r>
              <a:rPr lang="sv-SE" sz="2000" dirty="0"/>
              <a:t> </a:t>
            </a:r>
            <a:r>
              <a:rPr lang="sv-SE" sz="2000" dirty="0" err="1"/>
              <a:t>scale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38404FF-EE47-49D8-B6E7-1C58C99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ABD060AC-5CD2-4FD6-B326-F521016C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86526"/>
            <a:ext cx="4324062" cy="3489331"/>
          </a:xfrm>
          <a:prstGeom prst="rect">
            <a:avLst/>
          </a:prstGeom>
        </p:spPr>
      </p:pic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375E22-8720-4A27-AE80-66598C15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709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86DB51-A9E0-47F6-8DCA-B5E562C2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Series </a:t>
            </a:r>
            <a:r>
              <a:rPr lang="sv-SE" dirty="0" err="1"/>
              <a:t>Analysis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DFEBAD6-1329-4E13-8321-7AD62BC37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See </a:t>
                </a:r>
                <a:r>
                  <a:rPr lang="sv-SE" dirty="0" err="1"/>
                  <a:t>connection</a:t>
                </a:r>
                <a:r>
                  <a:rPr lang="sv-SE" dirty="0"/>
                  <a:t> </a:t>
                </a:r>
                <a:r>
                  <a:rPr lang="sv-SE" dirty="0" err="1"/>
                  <a:t>between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DFEBAD6-1329-4E13-8321-7AD62BC37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A8C9C89-1EDA-48D0-B0BB-F16AAB3C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9CCCB03-0AD3-4E29-8C4F-638B470B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63370"/>
            <a:ext cx="4061652" cy="4035061"/>
          </a:xfrm>
          <a:prstGeom prst="rect">
            <a:avLst/>
          </a:prstGeo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43B8E6-696F-4FF9-9F8A-377F08FA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693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E72CD-1D47-4407-A0B9-B31C0345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</a:t>
            </a:r>
            <a:r>
              <a:rPr lang="sv-SE" dirty="0"/>
              <a:t> Series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B71790-B482-486A-96F7-B3BD550E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Applications</a:t>
            </a:r>
            <a:endParaRPr lang="sv-SE" dirty="0"/>
          </a:p>
          <a:p>
            <a:pPr lvl="1"/>
            <a:r>
              <a:rPr lang="sv-SE" dirty="0" err="1"/>
              <a:t>Economics</a:t>
            </a:r>
            <a:endParaRPr lang="sv-SE" dirty="0"/>
          </a:p>
          <a:p>
            <a:pPr lvl="1"/>
            <a:r>
              <a:rPr lang="sv-SE" dirty="0"/>
              <a:t>Social Sciences</a:t>
            </a:r>
          </a:p>
          <a:p>
            <a:pPr lvl="1"/>
            <a:r>
              <a:rPr lang="sv-SE" dirty="0"/>
              <a:t>Telecommunications</a:t>
            </a:r>
          </a:p>
          <a:p>
            <a:pPr lvl="1"/>
            <a:r>
              <a:rPr lang="sv-SE" dirty="0"/>
              <a:t>Medicine</a:t>
            </a:r>
          </a:p>
          <a:p>
            <a:pPr lvl="1"/>
            <a:r>
              <a:rPr lang="sv-SE" dirty="0" err="1"/>
              <a:t>Physics</a:t>
            </a:r>
            <a:endParaRPr lang="sv-SE" dirty="0"/>
          </a:p>
          <a:p>
            <a:pPr lvl="1"/>
            <a:r>
              <a:rPr lang="sv-SE" dirty="0"/>
              <a:t>Business</a:t>
            </a:r>
          </a:p>
          <a:p>
            <a:pPr lvl="1"/>
            <a:r>
              <a:rPr lang="sv-SE" dirty="0"/>
              <a:t>…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AEE9629-4E1A-4DF4-B083-E8418B93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4D9EDCD-0276-4B98-8E69-9C487439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328985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0E97B22FDF145A776654C9AEDE736" ma:contentTypeVersion="3" ma:contentTypeDescription="Create a new document." ma:contentTypeScope="" ma:versionID="5e10ab08c2b57b1012e47ee246f8dbea">
  <xsd:schema xmlns:xsd="http://www.w3.org/2001/XMLSchema" xmlns:xs="http://www.w3.org/2001/XMLSchema" xmlns:p="http://schemas.microsoft.com/office/2006/metadata/properties" xmlns:ns2="74f9dfbc-448a-4789-886b-1f1e27813bd9" xmlns:ns3="6e1aa665-21f9-4691-bb7b-9d17af4a4710" targetNamespace="http://schemas.microsoft.com/office/2006/metadata/properties" ma:root="true" ma:fieldsID="bf4b8f638160f97a11dbc20a9f08477c" ns2:_="" ns3:_="">
    <xsd:import namespace="74f9dfbc-448a-4789-886b-1f1e27813bd9"/>
    <xsd:import namespace="6e1aa665-21f9-4691-bb7b-9d17af4a471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fbc-448a-4789-886b-1f1e27813bd9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aa665-21f9-4691-bb7b-9d17af4a4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f9dfbc-448a-4789-886b-1f1e27813bd9" xsi:nil="true"/>
  </documentManagement>
</p:properties>
</file>

<file path=customXml/itemProps1.xml><?xml version="1.0" encoding="utf-8"?>
<ds:datastoreItem xmlns:ds="http://schemas.openxmlformats.org/officeDocument/2006/customXml" ds:itemID="{C2CDF094-B8E9-4273-A7BC-85CAD8ED36EE}"/>
</file>

<file path=customXml/itemProps2.xml><?xml version="1.0" encoding="utf-8"?>
<ds:datastoreItem xmlns:ds="http://schemas.openxmlformats.org/officeDocument/2006/customXml" ds:itemID="{3297E82A-7059-4E31-A01D-D4EFC6BE8553}"/>
</file>

<file path=customXml/itemProps3.xml><?xml version="1.0" encoding="utf-8"?>
<ds:datastoreItem xmlns:ds="http://schemas.openxmlformats.org/officeDocument/2006/customXml" ds:itemID="{7F92E8C0-22F7-49DE-8383-2792D641DB65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60025</TotalTime>
  <Words>1431</Words>
  <Application>Microsoft Office PowerPoint</Application>
  <PresentationFormat>Bildspel på skärmen (4:3)</PresentationFormat>
  <Paragraphs>372</Paragraphs>
  <Slides>38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mytheme</vt:lpstr>
      <vt:lpstr>Introduction </vt:lpstr>
      <vt:lpstr>Course topics</vt:lpstr>
      <vt:lpstr>Course organization</vt:lpstr>
      <vt:lpstr>Course organization</vt:lpstr>
      <vt:lpstr>Course organization</vt:lpstr>
      <vt:lpstr>Course organization</vt:lpstr>
      <vt:lpstr>Time Series Analysis</vt:lpstr>
      <vt:lpstr>Time Series Analysis</vt:lpstr>
      <vt:lpstr>Time Series Analysis</vt:lpstr>
      <vt:lpstr>Example 1</vt:lpstr>
      <vt:lpstr>Example 2</vt:lpstr>
      <vt:lpstr>Example 3</vt:lpstr>
      <vt:lpstr>Example 4</vt:lpstr>
      <vt:lpstr>Example 5</vt:lpstr>
      <vt:lpstr>The Big Picture</vt:lpstr>
      <vt:lpstr>Frequency domain: example</vt:lpstr>
      <vt:lpstr>Time domain: The Big Picture</vt:lpstr>
      <vt:lpstr>Time domain: The Big Picture</vt:lpstr>
      <vt:lpstr>Time domain: The Big Picture</vt:lpstr>
      <vt:lpstr>Time domain: The Big Picture</vt:lpstr>
      <vt:lpstr>Time domain: The Big Picture</vt:lpstr>
      <vt:lpstr>Time domain: The Big Picture</vt:lpstr>
      <vt:lpstr>Time domain: The Big Picture</vt:lpstr>
      <vt:lpstr>Time domain: The Big Picture</vt:lpstr>
      <vt:lpstr>Time Series models</vt:lpstr>
      <vt:lpstr>White noise</vt:lpstr>
      <vt:lpstr>Moving average</vt:lpstr>
      <vt:lpstr>Autoregressive model</vt:lpstr>
      <vt:lpstr>Autoregressive model</vt:lpstr>
      <vt:lpstr>Random walk with drift</vt:lpstr>
      <vt:lpstr>Radnom walk with drift</vt:lpstr>
      <vt:lpstr>Basic statistics - reminder</vt:lpstr>
      <vt:lpstr>Measures of dependence</vt:lpstr>
      <vt:lpstr>Measures of dependence </vt:lpstr>
      <vt:lpstr>Autocovariance and ACF</vt:lpstr>
      <vt:lpstr>Autocovariance and ACF</vt:lpstr>
      <vt:lpstr>Autocovariance and ACF</vt:lpstr>
      <vt:lpstr>Home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727</cp:revision>
  <dcterms:created xsi:type="dcterms:W3CDTF">2008-10-17T08:20:23Z</dcterms:created>
  <dcterms:modified xsi:type="dcterms:W3CDTF">2017-08-29T11:05:35Z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0x01010024E0E97B22FDF145A776654C9AEDE736</vt:lpwstr>
  </property>
</Properties>
</file>