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7"/>
  </p:notesMasterIdLst>
  <p:sldIdLst>
    <p:sldId id="256" r:id="rId2"/>
    <p:sldId id="289" r:id="rId3"/>
    <p:sldId id="365" r:id="rId4"/>
    <p:sldId id="366" r:id="rId5"/>
    <p:sldId id="361" r:id="rId6"/>
    <p:sldId id="362" r:id="rId7"/>
    <p:sldId id="363" r:id="rId8"/>
    <p:sldId id="364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45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6" r:id="rId26"/>
    <p:sldId id="349" r:id="rId27"/>
    <p:sldId id="347" r:id="rId28"/>
    <p:sldId id="348" r:id="rId29"/>
    <p:sldId id="350" r:id="rId30"/>
    <p:sldId id="351" r:id="rId31"/>
    <p:sldId id="352" r:id="rId32"/>
    <p:sldId id="353" r:id="rId33"/>
    <p:sldId id="354" r:id="rId34"/>
    <p:sldId id="355" r:id="rId35"/>
    <p:sldId id="328" r:id="rId36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7" autoAdjust="0"/>
  </p:normalViewPr>
  <p:slideViewPr>
    <p:cSldViewPr>
      <p:cViewPr varScale="1">
        <p:scale>
          <a:sx n="80" d="100"/>
          <a:sy n="80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0FB345-F781-4EBF-8536-C054A4661A83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3148-B081-49CF-969A-8F318FB827C4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B8A4-10FE-44C7-906F-79225CA96F1E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50A4-7860-4630-96DF-3ED4F8A650FE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5CEDE-A80F-40C1-ABFC-0F0824898B31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7DBB-740F-4A95-A366-C2BFA50C23B4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67AD-2948-4E94-902A-EF4C4A2F2D05}" type="datetime1">
              <a:rPr lang="sv-SE" smtClean="0"/>
              <a:t>2017-08-29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95290-0560-4C32-8388-82ABAEFD3F62}" type="datetime1">
              <a:rPr lang="sv-SE" smtClean="0"/>
              <a:t>2017-08-29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2DE2C-8C2F-4F22-AC76-CE4A23BB8AA8}" type="datetime1">
              <a:rPr lang="sv-SE" smtClean="0"/>
              <a:t>2017-08-29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8BE28-9FE0-410E-B5EC-7B878CF3F6E1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9033-BE51-400C-8220-3559A0DED345}" type="datetime1">
              <a:rPr lang="sv-SE" smtClean="0"/>
              <a:t>2017-08-29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732C-0A2D-404F-A72A-62E1D61CD9D8}" type="datetime1">
              <a:rPr lang="sv-SE" smtClean="0"/>
              <a:t>2017-08-29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/>
              <a:t>Exploratory</a:t>
            </a:r>
            <a:r>
              <a:rPr lang="sv-SE" altLang="sv-SE" sz="4800" dirty="0"/>
              <a:t> </a:t>
            </a:r>
            <a:r>
              <a:rPr lang="sv-SE" altLang="sv-SE" sz="4800" dirty="0" err="1"/>
              <a:t>analysis</a:t>
            </a:r>
            <a:r>
              <a:rPr lang="sv-SE" altLang="sv-SE" sz="4800" dirty="0"/>
              <a:t> and </a:t>
            </a:r>
            <a:br>
              <a:rPr lang="sv-SE" altLang="sv-SE" sz="4800" dirty="0"/>
            </a:br>
            <a:r>
              <a:rPr lang="sv-SE" altLang="sv-SE" sz="4800" dirty="0" err="1"/>
              <a:t>Time</a:t>
            </a:r>
            <a:r>
              <a:rPr lang="sv-SE" altLang="sv-SE" sz="4800" dirty="0"/>
              <a:t> Series Regression </a:t>
            </a:r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2</a:t>
            </a:r>
          </a:p>
          <a:p>
            <a:pPr algn="l" eaLnBrk="1" hangingPunct="1"/>
            <a:endParaRPr lang="sv-SE" alt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  <a:endParaRPr lang="sv-SE" dirty="0"/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BBAEBFC7-3B9F-4F60-BAB9-7BB5A934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5949BB-F906-4048-B6CF-1211380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autocovariance</a:t>
            </a:r>
            <a:r>
              <a:rPr lang="sv-SE" dirty="0"/>
              <a:t> and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829225-8F92-4627-80DB-BBDEF0FF6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>
                    <a:solidFill>
                      <a:srgbClr val="FF0000"/>
                    </a:solidFill>
                  </a:rPr>
                  <a:t>Example</a:t>
                </a:r>
                <a:r>
                  <a:rPr lang="sv-SE" sz="2400" dirty="0"/>
                  <a:t> n=6, h=2</a:t>
                </a:r>
              </a:p>
              <a:p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Why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divide</a:t>
                </a:r>
                <a:r>
                  <a:rPr lang="sv-SE" sz="2400" dirty="0"/>
                  <a:t> by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(not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sv-SE" sz="2400" dirty="0"/>
                  <a:t>)?</a:t>
                </a:r>
              </a:p>
              <a:p>
                <a:pPr lvl="1"/>
                <a:r>
                  <a:rPr lang="sv-SE" sz="2000" dirty="0" err="1"/>
                  <a:t>Biased</a:t>
                </a:r>
                <a:r>
                  <a:rPr lang="sv-SE" sz="2000" dirty="0"/>
                  <a:t> in </a:t>
                </a:r>
                <a:r>
                  <a:rPr lang="sv-SE" sz="2000" dirty="0" err="1"/>
                  <a:t>both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cases</a:t>
                </a:r>
                <a:endParaRPr lang="sv-SE" sz="2000" dirty="0"/>
              </a:p>
              <a:p>
                <a:pPr lvl="1"/>
                <a:r>
                  <a:rPr lang="sv-SE" sz="2000" dirty="0" err="1"/>
                  <a:t>Leads</a:t>
                </a:r>
                <a:r>
                  <a:rPr lang="sv-SE" sz="2000" dirty="0"/>
                  <a:t> to non-negative </a:t>
                </a:r>
                <a:r>
                  <a:rPr lang="sv-SE" sz="2000" dirty="0" err="1"/>
                  <a:t>variance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estimates</a:t>
                </a:r>
                <a:endParaRPr lang="sv-SE" sz="2000" dirty="0"/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Sample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autocorrelation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function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>
                    <a:solidFill>
                      <a:srgbClr val="0F1AF9"/>
                    </a:solidFill>
                  </a:rPr>
                  <a:t>(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sample</a:t>
                </a:r>
                <a:r>
                  <a:rPr lang="sv-SE" sz="2400" dirty="0">
                    <a:solidFill>
                      <a:srgbClr val="0F1AF9"/>
                    </a:solidFill>
                  </a:rPr>
                  <a:t> ACF)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̂"/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C829225-8F92-4627-80DB-BBDEF0FF6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B61A91F-E4AB-4FC1-BD56-B82561A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290674B-5D71-43F0-A5E1-0D317C61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4A199F75-0E3D-4AB9-9CF2-65C01EDDA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85392"/>
              </p:ext>
            </p:extLst>
          </p:nvPr>
        </p:nvGraphicFramePr>
        <p:xfrm>
          <a:off x="1979712" y="2348880"/>
          <a:ext cx="4876800" cy="381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674384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62043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47580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0868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081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83696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9425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74010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9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315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0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7C46D-DD0E-4F4D-A5FC-6844850B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ACF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65AE1D3-6369-4ACB-BDC9-8BFAB0A3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In R: </a:t>
            </a:r>
            <a:r>
              <a:rPr lang="sv-SE" sz="2400" dirty="0" err="1"/>
              <a:t>acf</a:t>
            </a:r>
            <a:r>
              <a:rPr lang="sv-SE" sz="2400" dirty="0"/>
              <a:t>()</a:t>
            </a:r>
          </a:p>
          <a:p>
            <a:r>
              <a:rPr lang="sv-SE" sz="2400" dirty="0" err="1">
                <a:solidFill>
                  <a:srgbClr val="C00000"/>
                </a:solidFill>
              </a:rPr>
              <a:t>Example</a:t>
            </a:r>
            <a:r>
              <a:rPr lang="sv-SE" sz="2400" dirty="0"/>
              <a:t>: </a:t>
            </a:r>
            <a:r>
              <a:rPr lang="sv-SE" sz="2400" dirty="0" err="1"/>
              <a:t>southern</a:t>
            </a:r>
            <a:r>
              <a:rPr lang="sv-SE" sz="2400" dirty="0"/>
              <a:t> oscillation index (SOI)</a:t>
            </a:r>
          </a:p>
          <a:p>
            <a:pPr lvl="1"/>
            <a:r>
              <a:rPr lang="fr-FR" sz="2000" dirty="0"/>
              <a:t>rho=</a:t>
            </a:r>
            <a:r>
              <a:rPr lang="fr-FR" sz="2000" dirty="0" err="1"/>
              <a:t>acf</a:t>
            </a:r>
            <a:r>
              <a:rPr lang="fr-FR" sz="2000" dirty="0"/>
              <a:t>(soi, 5, type="</a:t>
            </a:r>
            <a:r>
              <a:rPr lang="fr-FR" sz="2000" dirty="0" err="1"/>
              <a:t>correlation</a:t>
            </a:r>
            <a:r>
              <a:rPr lang="fr-FR" sz="2000" dirty="0"/>
              <a:t>", plot=T)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B308285-B97F-48C4-BFD8-8262A641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573C6B-71DE-43D2-A42A-83DB077E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C1F6BC7-39D9-4D77-90CF-64C49F83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3253"/>
            <a:ext cx="3722326" cy="2693979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6D398013-68A1-4F54-A03C-AE6318FD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429000"/>
            <a:ext cx="3990520" cy="1176829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BC0998EA-D2B2-4BD1-85A2-E5CD89C3F7B7}"/>
              </a:ext>
            </a:extLst>
          </p:cNvPr>
          <p:cNvSpPr txBox="1"/>
          <p:nvPr/>
        </p:nvSpPr>
        <p:spPr>
          <a:xfrm>
            <a:off x="4572000" y="50851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Why sample ACF is ‘1’ for h=0?</a:t>
            </a:r>
            <a:endParaRPr lang="sv-S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482F2C-B1DB-4E59-8342-CF78E876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ACF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F5DBF3-32E3-4758-8448-E9C81717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B05E20-EF89-49C4-B04F-8832CDDB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8158C2C-0EEC-40DA-AEA8-92F507A8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A52DA4A-2F9B-4E79-A6B1-98313730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23324"/>
            <a:ext cx="4248472" cy="267862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99EB52C6-A1E0-4C49-AAC7-A9D6CCB0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94" y="2060848"/>
            <a:ext cx="1896606" cy="39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E41A57-365B-4656-9A4C-D5F7D88C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604A0AF-F1C3-4590-B82D-4018D9E70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What are these blue lines?</a:t>
                </a:r>
              </a:p>
              <a:p>
                <a:r>
                  <a:rPr lang="en-GB" sz="2400" dirty="0">
                    <a:solidFill>
                      <a:srgbClr val="C00000"/>
                    </a:solidFill>
                  </a:rPr>
                  <a:t>Theorem</a:t>
                </a:r>
                <a:r>
                  <a:rPr lang="en-GB" sz="2400" dirty="0"/>
                  <a:t>. Under certain conditions,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 is white noise 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is approximately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r>
                  <a:rPr lang="en-GB" sz="2400" dirty="0">
                    <a:solidFill>
                      <a:srgbClr val="C00000"/>
                    </a:solidFill>
                  </a:rPr>
                  <a:t>Corollary</a:t>
                </a:r>
                <a:r>
                  <a:rPr lang="en-GB" sz="2400" dirty="0"/>
                  <a:t>. If some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400" dirty="0"/>
                  <a:t> then the time series is not a white noise.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Typical modelling strategy:</a:t>
                </a:r>
              </a:p>
              <a:p>
                <a:pPr lvl="1"/>
                <a:r>
                  <a:rPr lang="en-GB" sz="2000" dirty="0"/>
                  <a:t>Fit a model</a:t>
                </a:r>
              </a:p>
              <a:p>
                <a:pPr lvl="1"/>
                <a:r>
                  <a:rPr lang="en-GB" sz="2000" dirty="0"/>
                  <a:t>Get residuals</a:t>
                </a:r>
              </a:p>
              <a:p>
                <a:pPr lvl="1"/>
                <a:r>
                  <a:rPr lang="en-GB" sz="2000" dirty="0"/>
                  <a:t>Check ACF within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604A0AF-F1C3-4590-B82D-4018D9E70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A9F1D0A-2F17-4629-A155-558F205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91A1E4-C15B-4699-AFCE-A6289478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903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20F148-FD64-4CB6-B081-8B4D1B6D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ACF vs theoretical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F7D0C15-D8DB-429C-A6BB-2F7D88447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Moving </a:t>
                </a:r>
                <a:r>
                  <a:rPr lang="sv-SE" sz="2400" dirty="0" err="1"/>
                  <a:t>averages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r>
                  <a:rPr lang="en-US" sz="2000" dirty="0"/>
                  <a:t>ACF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begChr m:val="{"/>
                        <m:endChr m:val=""/>
                        <m:ctrlP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0.61, 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0.12, 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0. 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</m:t>
                            </m:r>
                          </m:e>
                        </m:eqArr>
                      </m:e>
                    </m:d>
                  </m:oMath>
                </a14:m>
                <a:endParaRPr lang="sv-SE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sv-SE" sz="2000" b="0" dirty="0"/>
              </a:p>
              <a:p>
                <a:pPr lvl="1"/>
                <a:endParaRPr lang="sv-SE" sz="2000" dirty="0"/>
              </a:p>
              <a:p>
                <a:pPr lvl="1"/>
                <a:endParaRPr lang="sv-SE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F7D0C15-D8DB-429C-A6BB-2F7D88447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C3CD9C8-D1B8-4232-9730-CCF5571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C970FB6-1D25-4EB0-8C2C-34B6C679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269CF337-F64F-4128-BC47-97EFBA73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863181"/>
            <a:ext cx="3629025" cy="73342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A54462A-B714-4744-84EB-F8721EBE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588" y="5085184"/>
            <a:ext cx="358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1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4F9D3-AEBC-453B-BCBC-16EFB2B0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r>
              <a:rPr lang="sv-SE" dirty="0"/>
              <a:t>: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modeling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EF0A9C4-F19D-4857-B1D5-D9D2EC14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42BE4461-DC68-47A9-B4FD-166B8D09E10A}"/>
              </a:ext>
            </a:extLst>
          </p:cNvPr>
          <p:cNvSpPr/>
          <p:nvPr/>
        </p:nvSpPr>
        <p:spPr>
          <a:xfrm>
            <a:off x="377534" y="1772816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Time</a:t>
            </a:r>
            <a:r>
              <a:rPr lang="sv-SE" dirty="0"/>
              <a:t> Series data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C7053E37-B16F-4F68-BA50-2884242BB0AF}"/>
              </a:ext>
            </a:extLst>
          </p:cNvPr>
          <p:cNvCxnSpPr>
            <a:stCxn id="6" idx="2"/>
          </p:cNvCxnSpPr>
          <p:nvPr/>
        </p:nvCxnSpPr>
        <p:spPr>
          <a:xfrm flipH="1">
            <a:off x="1673678" y="2420888"/>
            <a:ext cx="3600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AA3C5DAA-8FD6-4D6A-BC65-FE96F2DAD998}"/>
              </a:ext>
            </a:extLst>
          </p:cNvPr>
          <p:cNvSpPr/>
          <p:nvPr/>
        </p:nvSpPr>
        <p:spPr>
          <a:xfrm>
            <a:off x="356612" y="2645183"/>
            <a:ext cx="302433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Exploratory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B0741A4-294F-41E1-8192-1FBAC4A65A55}"/>
              </a:ext>
            </a:extLst>
          </p:cNvPr>
          <p:cNvCxnSpPr>
            <a:stCxn id="9" idx="2"/>
          </p:cNvCxnSpPr>
          <p:nvPr/>
        </p:nvCxnSpPr>
        <p:spPr>
          <a:xfrm flipH="1">
            <a:off x="1832776" y="3509279"/>
            <a:ext cx="360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5EFB9C8-6BDF-40DD-9478-D85EC1D29BB9}"/>
              </a:ext>
            </a:extLst>
          </p:cNvPr>
          <p:cNvSpPr/>
          <p:nvPr/>
        </p:nvSpPr>
        <p:spPr>
          <a:xfrm>
            <a:off x="279432" y="3733574"/>
            <a:ext cx="3178696" cy="87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Make data </a:t>
            </a:r>
            <a:r>
              <a:rPr lang="sv-SE" dirty="0" err="1"/>
              <a:t>stationary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C06F0C0-74CB-435F-83C5-6E87EA6A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088" y="2852936"/>
            <a:ext cx="3309448" cy="3287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58477E7A-5BC0-4A8D-AD52-A32C41AD825A}"/>
                  </a:ext>
                </a:extLst>
              </p:cNvPr>
              <p:cNvSpPr txBox="1"/>
              <p:nvPr/>
            </p:nvSpPr>
            <p:spPr>
              <a:xfrm>
                <a:off x="5029304" y="2417978"/>
                <a:ext cx="160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𝛻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ruta 4">
                <a:extLst>
                  <a:ext uri="{FF2B5EF4-FFF2-40B4-BE49-F238E27FC236}">
                    <a16:creationId xmlns:a16="http://schemas.microsoft.com/office/drawing/2014/main" id="{58477E7A-5BC0-4A8D-AD52-A32C41AD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04" y="2417978"/>
                <a:ext cx="1600758" cy="276999"/>
              </a:xfrm>
              <a:prstGeom prst="rect">
                <a:avLst/>
              </a:prstGeom>
              <a:blipFill>
                <a:blip r:embed="rId3"/>
                <a:stretch>
                  <a:fillRect l="-2662" t="-2222" b="-377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80930A6-04CB-49CA-9E62-80F4959C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05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68DF59-85C3-4AB2-B73D-A16ACAFC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Stationarity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E5793D-D985-4B4B-850F-6EAA5EDF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Why</a:t>
            </a:r>
            <a:r>
              <a:rPr lang="sv-SE" sz="2800" dirty="0"/>
              <a:t> do </a:t>
            </a:r>
            <a:r>
              <a:rPr lang="sv-SE" sz="2800" dirty="0" err="1"/>
              <a:t>we</a:t>
            </a:r>
            <a:r>
              <a:rPr lang="sv-SE" sz="2800" dirty="0"/>
              <a:t> </a:t>
            </a:r>
            <a:r>
              <a:rPr lang="sv-SE" sz="2800" dirty="0" err="1"/>
              <a:t>need</a:t>
            </a:r>
            <a:r>
              <a:rPr lang="sv-SE" sz="2800" dirty="0"/>
              <a:t> </a:t>
            </a:r>
            <a:r>
              <a:rPr lang="sv-SE" sz="2800" dirty="0" err="1"/>
              <a:t>stationarity</a:t>
            </a:r>
            <a:r>
              <a:rPr lang="sv-SE" sz="2800" dirty="0"/>
              <a:t>?</a:t>
            </a:r>
          </a:p>
          <a:p>
            <a:pPr lvl="1"/>
            <a:r>
              <a:rPr lang="sv-SE" sz="2400" dirty="0" err="1"/>
              <a:t>Sample</a:t>
            </a:r>
            <a:r>
              <a:rPr lang="sv-SE" sz="2400" dirty="0"/>
              <a:t> ACF </a:t>
            </a:r>
            <a:r>
              <a:rPr lang="sv-SE" sz="2400" dirty="0" err="1"/>
              <a:t>becomes</a:t>
            </a:r>
            <a:r>
              <a:rPr lang="sv-SE" sz="2400" dirty="0"/>
              <a:t> </a:t>
            </a:r>
            <a:r>
              <a:rPr lang="sv-SE" sz="2400" dirty="0" err="1"/>
              <a:t>consistent</a:t>
            </a:r>
            <a:endParaRPr lang="sv-SE" sz="2400" dirty="0"/>
          </a:p>
          <a:p>
            <a:pPr lvl="1"/>
            <a:r>
              <a:rPr lang="sv-SE" sz="2400" dirty="0"/>
              <a:t>ARIMA </a:t>
            </a:r>
            <a:r>
              <a:rPr lang="sv-SE" sz="2400" dirty="0" err="1"/>
              <a:t>models</a:t>
            </a:r>
            <a:r>
              <a:rPr lang="sv-SE" sz="2400" dirty="0"/>
              <a:t> </a:t>
            </a:r>
            <a:r>
              <a:rPr lang="sv-SE" sz="2400" dirty="0" err="1"/>
              <a:t>require</a:t>
            </a:r>
            <a:r>
              <a:rPr lang="sv-SE" sz="2400" dirty="0"/>
              <a:t> </a:t>
            </a:r>
            <a:r>
              <a:rPr lang="sv-SE" sz="2400" dirty="0" err="1"/>
              <a:t>stationarity</a:t>
            </a:r>
            <a:endParaRPr lang="sv-SE" sz="2400" dirty="0"/>
          </a:p>
          <a:p>
            <a:endParaRPr lang="sv-SE" sz="2800" dirty="0"/>
          </a:p>
          <a:p>
            <a:r>
              <a:rPr lang="sv-SE" sz="2800" dirty="0"/>
              <a:t>Tools</a:t>
            </a:r>
          </a:p>
          <a:p>
            <a:pPr lvl="1"/>
            <a:r>
              <a:rPr lang="sv-SE" sz="2400" dirty="0" err="1"/>
              <a:t>Detrending</a:t>
            </a:r>
            <a:r>
              <a:rPr lang="sv-SE" sz="2400" dirty="0"/>
              <a:t> (trend </a:t>
            </a:r>
            <a:r>
              <a:rPr lang="sv-SE" sz="2400" dirty="0" err="1"/>
              <a:t>removal</a:t>
            </a:r>
            <a:r>
              <a:rPr lang="sv-SE" sz="2400" dirty="0"/>
              <a:t>)</a:t>
            </a:r>
          </a:p>
          <a:p>
            <a:pPr lvl="1"/>
            <a:r>
              <a:rPr lang="sv-SE" sz="2400" dirty="0" err="1"/>
              <a:t>Differencing</a:t>
            </a:r>
            <a:r>
              <a:rPr lang="sv-SE" sz="2400" dirty="0"/>
              <a:t> </a:t>
            </a:r>
          </a:p>
          <a:p>
            <a:pPr lvl="1"/>
            <a:r>
              <a:rPr lang="sv-SE" sz="2400" dirty="0"/>
              <a:t>Transformations</a:t>
            </a:r>
          </a:p>
          <a:p>
            <a:pPr lvl="1"/>
            <a:endParaRPr lang="sv-SE" sz="2400" dirty="0"/>
          </a:p>
          <a:p>
            <a:pPr lvl="1"/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8642A0E-2AC7-4CBB-93C2-E7DF08C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A5B66AA-CF63-4D73-8339-0CF6BE2F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609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50218-0B77-49FC-B1ED-F3D043FC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r>
              <a:rPr lang="sv-SE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A3057A-E25A-4F52-8B32-33669E0D5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lphaUcParenR"/>
                </a:pPr>
                <a:r>
                  <a:rPr lang="sv-SE" sz="2400" dirty="0">
                    <a:solidFill>
                      <a:srgbClr val="0070C0"/>
                    </a:solidFill>
                  </a:rPr>
                  <a:t>Regressing 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dependent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covariates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-</a:t>
                </a:r>
                <a:r>
                  <a:rPr lang="sv-SE" sz="2400" dirty="0" err="1"/>
                  <a:t>dependent</a:t>
                </a:r>
                <a:r>
                  <a:rPr lang="sv-SE" sz="2400" dirty="0"/>
                  <a:t>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400" dirty="0"/>
                  <a:t> independent series, </a:t>
                </a:r>
                <a:r>
                  <a:rPr lang="sv-SE" sz="2400" dirty="0" err="1"/>
                  <a:t>model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𝑡𝑞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seldom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white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noise</a:t>
                </a:r>
                <a:r>
                  <a:rPr lang="sv-SE" sz="2400" dirty="0"/>
                  <a:t> in </a:t>
                </a:r>
                <a:r>
                  <a:rPr lang="sv-SE" sz="2400" dirty="0" err="1"/>
                  <a:t>practice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as a </a:t>
                </a:r>
                <a:r>
                  <a:rPr lang="sv-SE" sz="2400" dirty="0" err="1"/>
                  <a:t>tool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detrending</a:t>
                </a:r>
                <a:r>
                  <a:rPr lang="sv-SE" sz="2400" dirty="0"/>
                  <a:t>.</a:t>
                </a:r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FA3057A-E25A-4F52-8B32-33669E0D5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AEA3AF0-8BD6-41F7-A05B-EAD6B9B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13CE29-689F-448B-9958-ABEDA82F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272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D2F3C1-58BB-40AA-9F8C-5F940F40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2508723-C1E6-43A5-BEAF-FBEDCE795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Solution= 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 regression</a:t>
                </a:r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  <m:t>𝑛𝑞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v-SE" sz="2400" dirty="0"/>
              </a:p>
              <a:p>
                <a:r>
                  <a:rPr lang="sv-SE" sz="2400" dirty="0"/>
                  <a:t>ML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/>
                  <a:t>ANOVA table for </a:t>
                </a:r>
                <a:r>
                  <a:rPr lang="sv-SE" sz="2400" dirty="0" err="1"/>
                  <a:t>hypothesis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testing</a:t>
                </a:r>
                <a:endParaRPr lang="sv-SE" sz="2400" dirty="0"/>
              </a:p>
              <a:p>
                <a:r>
                  <a:rPr lang="sv-SE" sz="2400" dirty="0"/>
                  <a:t>AIC and BIC </a:t>
                </a:r>
                <a:r>
                  <a:rPr lang="sv-SE" sz="2400" dirty="0" err="1"/>
                  <a:t>criteria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selection</a:t>
                </a:r>
                <a:r>
                  <a:rPr lang="sv-SE" sz="2400" dirty="0"/>
                  <a:t> </a:t>
                </a:r>
              </a:p>
              <a:p>
                <a:pPr lvl="1"/>
                <a:r>
                  <a:rPr lang="sv-SE" sz="2000" dirty="0"/>
                  <a:t>Forward, </a:t>
                </a:r>
                <a:r>
                  <a:rPr lang="sv-SE" sz="2000" dirty="0" err="1"/>
                  <a:t>backward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stepwise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2508723-C1E6-43A5-BEAF-FBEDCE795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32DBC8D-6BCF-46C3-B0DF-45BC99DB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859B2CA-845E-45D2-87E7-B2ECD3E8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3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C2025A-D013-45C6-8226-1CBC026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EBD44B8-3BDC-4717-87AA-BA99145E9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106688" cy="4525963"/>
              </a:xfrm>
            </p:spPr>
            <p:txBody>
              <a:bodyPr/>
              <a:lstStyle/>
              <a:p>
                <a:r>
                  <a:rPr lang="sv-SE" sz="2800" dirty="0">
                    <a:solidFill>
                      <a:srgbClr val="C00000"/>
                    </a:solidFill>
                  </a:rPr>
                  <a:t>Example</a:t>
                </a:r>
                <a:r>
                  <a:rPr lang="sv-SE" sz="2800" dirty="0"/>
                  <a:t>: </a:t>
                </a:r>
                <a:r>
                  <a:rPr lang="sv-SE" sz="2800" dirty="0" err="1"/>
                  <a:t>Mortality</a:t>
                </a:r>
                <a:endParaRPr lang="sv-SE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:</a:t>
                </a:r>
                <a:r>
                  <a:rPr lang="sv-SE" sz="2400" dirty="0" err="1"/>
                  <a:t>Cardiovascular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mortality</a:t>
                </a:r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2400" dirty="0"/>
                  <a:t>: </a:t>
                </a:r>
                <a:r>
                  <a:rPr lang="sv-SE" sz="2400" dirty="0" err="1"/>
                  <a:t>Temperature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centered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2400" dirty="0"/>
                  <a:t>: </a:t>
                </a:r>
                <a:r>
                  <a:rPr lang="sv-SE" sz="2400" dirty="0" err="1"/>
                  <a:t>Temperature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centered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squared</a:t>
                </a:r>
                <a:r>
                  <a:rPr lang="sv-SE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sv-SE" sz="2400" dirty="0"/>
                  <a:t>: </a:t>
                </a:r>
                <a:r>
                  <a:rPr lang="sv-SE" sz="2400" dirty="0" err="1"/>
                  <a:t>Time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EBD44B8-3BDC-4717-87AA-BA99145E9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106688" cy="4525963"/>
              </a:xfrm>
              <a:blipFill>
                <a:blip r:embed="rId2"/>
                <a:stretch>
                  <a:fillRect l="-3529" t="-1348" r="-19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4C0CE82-3BA6-4D5C-B90B-59852CF7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AE65F51-CA32-4ADF-BBFA-D7B7275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654F0471-BBA9-4B1F-A441-8DB1EABC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66" y="1753926"/>
            <a:ext cx="4093468" cy="4784986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8540983B-C715-48AB-82BC-26E441EEF351}"/>
              </a:ext>
            </a:extLst>
          </p:cNvPr>
          <p:cNvSpPr txBox="1"/>
          <p:nvPr/>
        </p:nvSpPr>
        <p:spPr>
          <a:xfrm>
            <a:off x="935013" y="5892581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C00000"/>
                </a:solidFill>
              </a:rPr>
              <a:t>Relationship </a:t>
            </a:r>
            <a:r>
              <a:rPr lang="sv-SE" dirty="0" err="1">
                <a:solidFill>
                  <a:srgbClr val="C00000"/>
                </a:solidFill>
              </a:rPr>
              <a:t>between</a:t>
            </a:r>
            <a:r>
              <a:rPr lang="sv-SE" dirty="0">
                <a:solidFill>
                  <a:srgbClr val="C00000"/>
                </a:solidFill>
              </a:rPr>
              <a:t> series</a:t>
            </a:r>
          </a:p>
        </p:txBody>
      </p:sp>
    </p:spTree>
    <p:extLst>
      <p:ext uri="{BB962C8B-B14F-4D97-AF65-F5344CB8AC3E}">
        <p14:creationId xmlns:p14="http://schemas.microsoft.com/office/powerpoint/2010/main" val="211507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Time series</a:t>
                </a:r>
              </a:p>
              <a:p>
                <a:pPr lvl="1"/>
                <a:r>
                  <a:rPr lang="en-US" sz="1800" dirty="0"/>
                  <a:t>White noise</a:t>
                </a:r>
              </a:p>
              <a:p>
                <a:pPr lvl="1"/>
                <a:r>
                  <a:rPr lang="en-US" sz="1800" dirty="0"/>
                  <a:t>Random walk </a:t>
                </a:r>
              </a:p>
              <a:p>
                <a:pPr lvl="1"/>
                <a:r>
                  <a:rPr lang="en-US" sz="1800" dirty="0"/>
                  <a:t>Moving average filter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Autocovariance and autocorrelation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sv-SE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2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2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sv-SE" sz="2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sv-SE" sz="22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815" t="-89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D572479-C550-414C-95F0-E360FCAE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96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6D5AE7-CB2E-4B53-94DE-791C27E5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805A36-012A-46A0-A919-D973D3F1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884BE9C-5D76-4019-8BFA-B4CEC06E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FC716F6-869F-4E5F-B922-10651E80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36929"/>
            <a:ext cx="5438775" cy="2276475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E789B750-EF43-4058-91E6-A7B531DC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169662"/>
            <a:ext cx="1219200" cy="77152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8D9795E0-95CE-436C-A257-82AEE0AD1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45" y="1746877"/>
            <a:ext cx="4229100" cy="3714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A1B5D27F-A82A-437C-A7AC-45BB33303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865729"/>
            <a:ext cx="3528392" cy="15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6E41D8-C8AD-4C6E-9A3B-4A68D55C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671419-7D39-45C3-A6B1-B69D78F5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Residuals</a:t>
            </a:r>
            <a:endParaRPr lang="sv-SE" sz="2400" dirty="0"/>
          </a:p>
          <a:p>
            <a:pPr lvl="1"/>
            <a:r>
              <a:rPr lang="sv-SE" sz="2000" dirty="0" err="1">
                <a:solidFill>
                  <a:srgbClr val="7030A0"/>
                </a:solidFill>
              </a:rPr>
              <a:t>Stationary</a:t>
            </a:r>
            <a:r>
              <a:rPr lang="sv-SE" sz="2000" dirty="0">
                <a:solidFill>
                  <a:srgbClr val="7030A0"/>
                </a:solidFill>
              </a:rPr>
              <a:t>?</a:t>
            </a:r>
          </a:p>
          <a:p>
            <a:pPr lvl="1"/>
            <a:r>
              <a:rPr lang="sv-SE" sz="2000" dirty="0">
                <a:solidFill>
                  <a:srgbClr val="7030A0"/>
                </a:solidFill>
              </a:rPr>
              <a:t>Independent?</a:t>
            </a:r>
          </a:p>
          <a:p>
            <a:pPr lvl="1"/>
            <a:r>
              <a:rPr lang="sv-SE" sz="2000" dirty="0" err="1"/>
              <a:t>Some</a:t>
            </a:r>
            <a:r>
              <a:rPr lang="sv-SE" sz="2000" dirty="0"/>
              <a:t> </a:t>
            </a:r>
            <a:r>
              <a:rPr lang="sv-SE" sz="2000" dirty="0" err="1"/>
              <a:t>additional</a:t>
            </a:r>
            <a:r>
              <a:rPr lang="sv-SE" sz="2000" dirty="0"/>
              <a:t> </a:t>
            </a:r>
            <a:r>
              <a:rPr lang="sv-SE" sz="2000" dirty="0" err="1"/>
              <a:t>modeling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the </a:t>
            </a:r>
            <a:r>
              <a:rPr lang="sv-SE" sz="2000" dirty="0" err="1"/>
              <a:t>residuals</a:t>
            </a:r>
            <a:r>
              <a:rPr lang="sv-SE" sz="2000" dirty="0"/>
              <a:t> (ARIMA) </a:t>
            </a:r>
            <a:r>
              <a:rPr lang="sv-SE" sz="2000" dirty="0" err="1"/>
              <a:t>can</a:t>
            </a:r>
            <a:r>
              <a:rPr lang="sv-SE" sz="2000" dirty="0"/>
              <a:t> be </a:t>
            </a:r>
            <a:r>
              <a:rPr lang="sv-SE" sz="2000" dirty="0" err="1"/>
              <a:t>done</a:t>
            </a:r>
            <a:endParaRPr lang="sv-SE" sz="20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1B7817D-8649-4B4A-BC71-90B43A89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9B5C62-D35A-426A-84D2-56E727AD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923D760B-659A-415A-99F2-FCE7A4E5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48" y="3069571"/>
            <a:ext cx="4320480" cy="32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3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A85481-4372-432E-B7D0-1A7FB355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91F5BB-BD82-41D1-BD09-87137F208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B) Regression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with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lagged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variables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Same </a:t>
                </a:r>
                <a:r>
                  <a:rPr lang="sv-SE" sz="2400" dirty="0" err="1"/>
                  <a:t>estimation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linear</a:t>
                </a:r>
                <a:endParaRPr lang="sv-SE" sz="2400" dirty="0"/>
              </a:p>
              <a:p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sz="2400" dirty="0"/>
                  <a:t> is non-</a:t>
                </a:r>
                <a:r>
                  <a:rPr lang="sv-SE" sz="2400" dirty="0" err="1"/>
                  <a:t>linear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machine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learning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methods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residuals</a:t>
                </a:r>
                <a:r>
                  <a:rPr lang="sv-SE" sz="2400" dirty="0"/>
                  <a:t>.</a:t>
                </a:r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. SOI and </a:t>
                </a:r>
                <a:r>
                  <a:rPr lang="sv-SE" sz="2400" dirty="0" err="1"/>
                  <a:t>Recruitment</a:t>
                </a:r>
                <a:endParaRPr lang="sv-SE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91F5BB-BD82-41D1-BD09-87137F208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r="-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41B1725-71BC-4454-9AB3-78F53BE5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6788226-B629-4C02-8235-C752508B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1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847432EB-AFA8-4490-9A1E-D0FBB4B3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3166639"/>
            <a:ext cx="3429001" cy="340655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1027869-19E3-4CBC-8662-CA6FE80A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Trend </a:t>
            </a:r>
            <a:r>
              <a:rPr lang="sv-SE" dirty="0" err="1"/>
              <a:t>removal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ADD0366-2D22-4A96-AFA6-237BF704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6870ADF-01CC-4F80-B8E5-93B5849D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489ED44-CC66-4165-9C3B-9C103FE8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772816"/>
            <a:ext cx="49244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272623C0-2C84-4DC9-AADB-B952047A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17" y="3735799"/>
            <a:ext cx="3997883" cy="280311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82DE4A09-8175-4BAE-8383-1FFF5727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Differencing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054BFDF-24F4-469F-B516-B37398E28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stationary</a:t>
                </a:r>
              </a:p>
              <a:p>
                <a:r>
                  <a:rPr lang="sv-SE" sz="2400" b="1" dirty="0" err="1">
                    <a:solidFill>
                      <a:srgbClr val="0F1AF9"/>
                    </a:solidFill>
                  </a:rPr>
                  <a:t>Differencing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 1</a:t>
                </a:r>
                <a:r>
                  <a:rPr lang="sv-SE" sz="24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stationary</a:t>
                </a:r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Property 2</a:t>
                </a:r>
                <a:r>
                  <a:rPr lang="sv-SE" sz="24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random</a:t>
                </a:r>
                <a:r>
                  <a:rPr lang="sv-SE" sz="2400" dirty="0"/>
                  <a:t> walk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a drift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stationary</a:t>
                </a:r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chicken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prices</a:t>
                </a:r>
                <a:r>
                  <a:rPr lang="sv-SE" sz="2400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054BFDF-24F4-469F-B516-B37398E2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C743867-2F76-47A4-9DC3-5EB106F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D005E6B-ED02-4BEF-9872-F767F02D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41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722550-805D-417B-9FA1-F7F2D2E6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13787E-21AC-4008-ADEB-476F6DD8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Which</a:t>
            </a:r>
            <a:r>
              <a:rPr lang="sv-SE" sz="2400" dirty="0"/>
              <a:t> looks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random</a:t>
            </a:r>
            <a:r>
              <a:rPr lang="sv-SE" sz="2400" dirty="0"/>
              <a:t>? </a:t>
            </a:r>
            <a:r>
              <a:rPr lang="sv-SE" sz="2400" dirty="0" err="1"/>
              <a:t>Other</a:t>
            </a:r>
            <a:r>
              <a:rPr lang="sv-SE" sz="2400" dirty="0"/>
              <a:t> </a:t>
            </a:r>
            <a:r>
              <a:rPr lang="sv-SE" sz="2400" dirty="0" err="1"/>
              <a:t>differences</a:t>
            </a:r>
            <a:r>
              <a:rPr lang="sv-SE" sz="2400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692AE2-E9E1-42A5-858C-A025D79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D3EDACA-F60F-4048-9E58-1BFFF14C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71DA5-32CC-4F30-9F61-13F0566B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20" y="2089683"/>
            <a:ext cx="3228571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1E38F6-8B1A-4530-B2DE-25C99A19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6CD704-42E4-4691-8FB4-597CB95AD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9755391-F92D-4488-8FED-2CBB814D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C57521-5355-4153-9AAB-536DB5A5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6279A43-F928-4435-8789-7633DE07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57" y="1904920"/>
            <a:ext cx="3662085" cy="42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1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77D924-E4F3-4AF8-8B98-187A05F3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Detrending</a:t>
            </a:r>
            <a:r>
              <a:rPr lang="sv-SE" dirty="0"/>
              <a:t> vs </a:t>
            </a:r>
            <a:r>
              <a:rPr lang="sv-SE" dirty="0" err="1"/>
              <a:t>differencing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61876E-038A-4927-8280-E315E621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Differencing</a:t>
            </a:r>
            <a:r>
              <a:rPr lang="sv-SE" sz="2400" dirty="0"/>
              <a:t> is </a:t>
            </a:r>
            <a:r>
              <a:rPr lang="sv-SE" sz="2400" dirty="0" err="1"/>
              <a:t>more</a:t>
            </a:r>
            <a:r>
              <a:rPr lang="sv-SE" sz="2400" dirty="0"/>
              <a:t> flexible vs </a:t>
            </a:r>
            <a:r>
              <a:rPr lang="sv-SE" sz="2400" dirty="0" err="1"/>
              <a:t>linear</a:t>
            </a:r>
            <a:r>
              <a:rPr lang="sv-SE" sz="2400" dirty="0"/>
              <a:t> </a:t>
            </a:r>
            <a:r>
              <a:rPr lang="sv-SE" sz="2400" dirty="0" err="1"/>
              <a:t>detrending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Differencing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not </a:t>
            </a:r>
            <a:r>
              <a:rPr lang="sv-SE" sz="2400" dirty="0" err="1"/>
              <a:t>require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estimation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/>
              <a:t>If trend is </a:t>
            </a:r>
            <a:r>
              <a:rPr lang="sv-SE" sz="2400" dirty="0" err="1"/>
              <a:t>complex</a:t>
            </a:r>
            <a:r>
              <a:rPr lang="sv-SE" sz="2400" dirty="0"/>
              <a:t>, </a:t>
            </a:r>
            <a:r>
              <a:rPr lang="sv-SE" sz="2400" dirty="0" err="1"/>
              <a:t>detrending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a </a:t>
            </a:r>
            <a:r>
              <a:rPr lang="sv-SE" sz="2400" dirty="0" err="1"/>
              <a:t>complex</a:t>
            </a:r>
            <a:r>
              <a:rPr lang="sv-SE" sz="2400" dirty="0"/>
              <a:t> ML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can</a:t>
            </a:r>
            <a:r>
              <a:rPr lang="sv-SE" sz="2400" dirty="0"/>
              <a:t> be </a:t>
            </a:r>
            <a:r>
              <a:rPr lang="sv-SE" sz="2400" dirty="0" err="1"/>
              <a:t>better</a:t>
            </a:r>
            <a:endParaRPr lang="sv-SE" sz="2400" dirty="0"/>
          </a:p>
          <a:p>
            <a:endParaRPr lang="sv-SE" sz="2400" dirty="0"/>
          </a:p>
          <a:p>
            <a:r>
              <a:rPr lang="sv-SE" sz="2400" dirty="0" err="1"/>
              <a:t>Differencing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not gives </a:t>
            </a:r>
            <a:r>
              <a:rPr lang="sv-SE" sz="2400" dirty="0" err="1"/>
              <a:t>us</a:t>
            </a:r>
            <a:r>
              <a:rPr lang="sv-SE" sz="2400" dirty="0"/>
              <a:t> the trend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D019FF0-DA18-41A0-BDD0-C11827FC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769C4C-CB93-4E82-9EC9-D6387560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320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6E676E-ABC3-40F0-8348-A42E69C9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Backshift</a:t>
            </a:r>
            <a:r>
              <a:rPr lang="sv-SE" dirty="0"/>
              <a:t>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B1D7199-380A-4096-9BB9-CD19B2F49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F1AF9"/>
                    </a:solidFill>
                  </a:rPr>
                  <a:t>Backshift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b="0" dirty="0"/>
                  <a:t>, </a:t>
                </a:r>
                <a:r>
                  <a:rPr lang="en-US" sz="2400" dirty="0"/>
                  <a:t>Powers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>
                  <a:lnSpc>
                    <a:spcPct val="150000"/>
                  </a:lnSpc>
                </a:pPr>
                <a:r>
                  <a:rPr lang="sv-SE" sz="2400" dirty="0"/>
                  <a:t>Forward-</a:t>
                </a:r>
                <a:r>
                  <a:rPr lang="sv-SE" sz="2400" dirty="0" err="1"/>
                  <a:t>shift</a:t>
                </a:r>
                <a:r>
                  <a:rPr lang="sv-SE" sz="2400" dirty="0"/>
                  <a:t>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>
                  <a:lnSpc>
                    <a:spcPct val="150000"/>
                  </a:lnSpc>
                </a:pPr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(i.e.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sv-SE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sv-SE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sv-SE" sz="2400" dirty="0" err="1"/>
                  <a:t>Differencing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>
                  <a:lnSpc>
                    <a:spcPct val="150000"/>
                  </a:lnSpc>
                </a:pPr>
                <a:r>
                  <a:rPr lang="sv-SE" sz="2400" b="1" dirty="0">
                    <a:solidFill>
                      <a:srgbClr val="0F1AF9"/>
                    </a:solidFill>
                  </a:rPr>
                  <a:t>Differences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of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order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solidFill>
                          <a:srgbClr val="0F1AF9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sv-SE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>
                  <a:lnSpc>
                    <a:spcPct val="150000"/>
                  </a:lnSpc>
                </a:pPr>
                <a:r>
                  <a:rPr lang="sv-SE" sz="2400" dirty="0">
                    <a:solidFill>
                      <a:srgbClr val="C00000"/>
                    </a:solidFill>
                  </a:rPr>
                  <a:t>Property</a:t>
                </a:r>
                <a:r>
                  <a:rPr lang="sv-SE" sz="2400" dirty="0"/>
                  <a:t>: Operators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manipulated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polynomials</a:t>
                </a:r>
                <a:endParaRPr lang="sv-SE" sz="2400" dirty="0"/>
              </a:p>
              <a:p>
                <a:pPr>
                  <a:lnSpc>
                    <a:spcPct val="150000"/>
                  </a:lnSpc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 Check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sv-SE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sv-SE" sz="24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Property</a:t>
                </a:r>
                <a:r>
                  <a:rPr lang="sv-SE" sz="2400" dirty="0">
                    <a:ea typeface="Cambria Math" panose="02040503050406030204" pitchFamily="18" charset="0"/>
                  </a:rPr>
                  <a:t>: </a:t>
                </a:r>
                <a:r>
                  <a:rPr lang="sv-SE" sz="2400" dirty="0" err="1">
                    <a:ea typeface="Cambria Math" panose="02040503050406030204" pitchFamily="18" charset="0"/>
                  </a:rPr>
                  <a:t>Differencing</a:t>
                </a:r>
                <a:r>
                  <a:rPr lang="sv-SE" sz="2400" dirty="0">
                    <a:ea typeface="Cambria Math" panose="02040503050406030204" pitchFamily="18" charset="0"/>
                  </a:rPr>
                  <a:t> </a:t>
                </a:r>
                <a:r>
                  <a:rPr lang="sv-SE" sz="2400" dirty="0" err="1">
                    <a:ea typeface="Cambria Math" panose="02040503050406030204" pitchFamily="18" charset="0"/>
                  </a:rPr>
                  <a:t>of</a:t>
                </a:r>
                <a:r>
                  <a:rPr lang="sv-SE" sz="2400" dirty="0">
                    <a:ea typeface="Cambria Math" panose="02040503050406030204" pitchFamily="18" charset="0"/>
                  </a:rPr>
                  <a:t> order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sz="2400" b="0" dirty="0">
                    <a:ea typeface="Cambria Math" panose="02040503050406030204" pitchFamily="18" charset="0"/>
                  </a:rPr>
                  <a:t> </a:t>
                </a:r>
                <a:r>
                  <a:rPr lang="sv-SE" sz="2400" b="0" dirty="0" err="1">
                    <a:ea typeface="Cambria Math" panose="02040503050406030204" pitchFamily="18" charset="0"/>
                  </a:rPr>
                  <a:t>can</a:t>
                </a:r>
                <a:r>
                  <a:rPr lang="sv-SE" sz="2400" b="0" dirty="0">
                    <a:ea typeface="Cambria Math" panose="02040503050406030204" pitchFamily="18" charset="0"/>
                  </a:rPr>
                  <a:t> </a:t>
                </a:r>
                <a:r>
                  <a:rPr lang="sv-SE" sz="2400" b="0" dirty="0" err="1">
                    <a:ea typeface="Cambria Math" panose="02040503050406030204" pitchFamily="18" charset="0"/>
                  </a:rPr>
                  <a:t>remove</a:t>
                </a:r>
                <a:r>
                  <a:rPr lang="sv-SE" sz="2400" b="0" dirty="0">
                    <a:ea typeface="Cambria Math" panose="02040503050406030204" pitchFamily="18" charset="0"/>
                  </a:rPr>
                  <a:t> </a:t>
                </a:r>
                <a:r>
                  <a:rPr lang="sv-SE" sz="2400" b="0" dirty="0" err="1">
                    <a:ea typeface="Cambria Math" panose="02040503050406030204" pitchFamily="18" charset="0"/>
                  </a:rPr>
                  <a:t>polynomial</a:t>
                </a:r>
                <a:r>
                  <a:rPr lang="sv-SE" sz="2400" b="0" dirty="0">
                    <a:ea typeface="Cambria Math" panose="02040503050406030204" pitchFamily="18" charset="0"/>
                  </a:rPr>
                  <a:t> trend </a:t>
                </a:r>
                <a:r>
                  <a:rPr lang="sv-SE" sz="2400" b="0" dirty="0" err="1">
                    <a:ea typeface="Cambria Math" panose="02040503050406030204" pitchFamily="18" charset="0"/>
                  </a:rPr>
                  <a:t>of</a:t>
                </a:r>
                <a:r>
                  <a:rPr lang="sv-SE" sz="2400" b="0" dirty="0">
                    <a:ea typeface="Cambria Math" panose="02040503050406030204" pitchFamily="18" charset="0"/>
                  </a:rPr>
                  <a:t> order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sv-SE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sv-SE" sz="2400" dirty="0"/>
              </a:p>
              <a:p>
                <a:pPr>
                  <a:lnSpc>
                    <a:spcPct val="150000"/>
                  </a:lnSpc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B1D7199-380A-4096-9BB9-CD19B2F49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b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A25343-6411-401D-8077-7AEFF62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B9251DE-D06A-4FD5-86C7-A4255463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5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7D467F-3331-4770-B961-447C78A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C81F84-0E5A-43C2-AAFF-F3C041A0B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v-SE" sz="2800" dirty="0"/>
                  <a:t>Often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stabilize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variance</a:t>
                </a:r>
                <a:endParaRPr lang="sv-SE" sz="2800" dirty="0"/>
              </a:p>
              <a:p>
                <a:pPr lvl="1"/>
                <a:r>
                  <a:rPr lang="sv-SE" sz="2400" dirty="0"/>
                  <a:t>If for ex.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</a:t>
                </a:r>
                <a:r>
                  <a:rPr lang="sv-SE" sz="2400"/>
                  <a:t>series is </a:t>
                </a:r>
                <a:r>
                  <a:rPr lang="sv-SE" sz="2400" dirty="0"/>
                  <a:t>non-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…</a:t>
                </a:r>
              </a:p>
              <a:p>
                <a:r>
                  <a:rPr lang="sv-SE" sz="2800" dirty="0" err="1"/>
                  <a:t>Sometimes</a:t>
                </a:r>
                <a:r>
                  <a:rPr lang="sv-SE" sz="2800" dirty="0"/>
                  <a:t> makes data </a:t>
                </a:r>
                <a:r>
                  <a:rPr lang="sv-SE" sz="2800" dirty="0" err="1"/>
                  <a:t>more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similar</a:t>
                </a:r>
                <a:r>
                  <a:rPr lang="sv-SE" sz="2800" dirty="0"/>
                  <a:t> to normal distr.</a:t>
                </a:r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Common transforms: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sv-SE" sz="2400" b="0" dirty="0"/>
              </a:p>
              <a:p>
                <a:pPr lvl="1"/>
                <a:r>
                  <a:rPr lang="sv-SE" sz="2400" dirty="0"/>
                  <a:t>Power transformation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sv-SE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sv-SE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v-SE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sv-SE" sz="2400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p>
                                        </m:sSubSup>
                                        <m:r>
                                          <a:rPr lang="sv-SE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  <m:r>
                                  <m:rPr>
                                    <m:nor/>
                                  </m:rPr>
                                  <a:rPr lang="sv-SE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v-SE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sv-S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sv-S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pPr marL="457200" lvl="1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AC81F84-0E5A-43C2-AAFF-F3C041A0B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13" r="-7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6D965E9-060E-4B79-A00B-70C34123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20F32E6-7742-4031-B53B-43FD5A0C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912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C28FCB-3916-4CFB-8C36-5DEDA3D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Autocovariance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C13D687-7DAB-4752-A20A-291A12B0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Intuition: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C13D687-7DAB-4752-A20A-291A12B0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8F09570-0852-4E3B-A243-4B320665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28A0D6B-774F-42D1-A4E7-C6DDCEE7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7FD82BE-79C7-4335-BBAE-910885AF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8960"/>
            <a:ext cx="4342857" cy="268571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59A8C04-16B2-493B-B2D6-9888DE72D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665" y="3325650"/>
            <a:ext cx="3611671" cy="21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7512AD-39F2-4389-A3AA-544FAF6F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Transformations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843749-3695-4433-88D7-016521EB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Johnson &amp; Johnson </a:t>
            </a:r>
            <a:r>
              <a:rPr lang="sv-SE" sz="2400" dirty="0" err="1"/>
              <a:t>quarterly</a:t>
            </a:r>
            <a:r>
              <a:rPr lang="sv-SE" sz="2400" dirty="0"/>
              <a:t> </a:t>
            </a:r>
            <a:r>
              <a:rPr lang="sv-SE" sz="2400" dirty="0" err="1"/>
              <a:t>earnings</a:t>
            </a:r>
            <a:endParaRPr lang="sv-SE" sz="24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B6DDD2C-3AFA-480B-8DAE-97BE7711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EC53109-836A-477E-8671-9E0F282C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2E87476-0BAC-481A-8655-7BE154F0B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02127"/>
            <a:ext cx="4133660" cy="41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8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FFC727-0E70-48EB-ACB2-13CCF1C8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Scatterplots</a:t>
            </a:r>
            <a:r>
              <a:rPr lang="sv-SE" dirty="0"/>
              <a:t>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1D1AD2-D8B0-439B-8857-21D948C2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</p:spPr>
            <p:txBody>
              <a:bodyPr/>
              <a:lstStyle/>
              <a:p>
                <a:r>
                  <a:rPr lang="sv-SE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24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sv-SE" sz="2400" dirty="0"/>
              </a:p>
              <a:p>
                <a:r>
                  <a:rPr lang="sv-SE" sz="2400" dirty="0" err="1"/>
                  <a:t>Exploratory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tool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indicates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which</a:t>
                </a:r>
                <a:r>
                  <a:rPr lang="sv-SE" sz="2400" dirty="0"/>
                  <a:t> relationship to </a:t>
                </a:r>
                <a:r>
                  <a:rPr lang="sv-SE" sz="2400" dirty="0" err="1"/>
                  <a:t>model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SOI and </a:t>
                </a:r>
                <a:r>
                  <a:rPr lang="sv-SE" sz="2400" dirty="0" err="1"/>
                  <a:t>Recruitment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1D1AD2-D8B0-439B-8857-21D948C2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402832" cy="4525963"/>
              </a:xfrm>
              <a:blipFill>
                <a:blip r:embed="rId2"/>
                <a:stretch>
                  <a:fillRect l="-1801" t="-9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A1E66D2-BFFC-4C8A-AE13-E09CD575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EA47B55-7CD2-490B-8365-BC286937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D5DC783-7CFE-4216-8F70-4E94D4363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647825"/>
            <a:ext cx="3240360" cy="45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8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D032E6-ECB9-404E-9143-6436ACC7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Scatterplots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A53667C-495E-4F4B-9728-DFD0D59F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Which</a:t>
            </a:r>
            <a:r>
              <a:rPr lang="sv-SE" sz="2400" dirty="0"/>
              <a:t> relationships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nonlinear</a:t>
            </a:r>
            <a:r>
              <a:rPr lang="sv-SE" sz="2400" dirty="0"/>
              <a:t>?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1790B45-BE49-466E-8C20-9FB22475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480442-F8A1-4C7B-A9F3-641A8E7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DF68F8D-86AF-49D6-8F91-B15B8190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08564"/>
            <a:ext cx="4275778" cy="4247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6137476E-E3C6-4384-ACF2-72B670B084D3}"/>
                  </a:ext>
                </a:extLst>
              </p:cNvPr>
              <p:cNvSpPr txBox="1"/>
              <p:nvPr/>
            </p:nvSpPr>
            <p:spPr>
              <a:xfrm>
                <a:off x="6019800" y="2564904"/>
                <a:ext cx="2667000" cy="124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/>
                  <a:t>Conclusion: </a:t>
                </a:r>
                <a:r>
                  <a:rPr lang="sv-SE" dirty="0" err="1"/>
                  <a:t>include</a:t>
                </a:r>
                <a:r>
                  <a:rPr lang="sv-SE" dirty="0"/>
                  <a:t> dummy </a:t>
                </a:r>
                <a:r>
                  <a:rPr lang="sv-SE" dirty="0" err="1"/>
                  <a:t>variables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sv-SE" dirty="0"/>
                  <a:t> in the </a:t>
                </a:r>
                <a:r>
                  <a:rPr lang="sv-SE" dirty="0" err="1"/>
                  <a:t>linear</a:t>
                </a:r>
                <a:r>
                  <a:rPr lang="sv-SE" dirty="0"/>
                  <a:t> </a:t>
                </a:r>
                <a:r>
                  <a:rPr lang="sv-SE" dirty="0" err="1"/>
                  <a:t>model</a:t>
                </a:r>
                <a:endParaRPr lang="sv-SE" dirty="0"/>
              </a:p>
            </p:txBody>
          </p:sp>
        </mc:Choice>
        <mc:Fallback xmlns="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6137476E-E3C6-4384-ACF2-72B670B0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564904"/>
                <a:ext cx="2667000" cy="1242391"/>
              </a:xfrm>
              <a:prstGeom prst="rect">
                <a:avLst/>
              </a:prstGeom>
              <a:blipFill>
                <a:blip r:embed="rId3"/>
                <a:stretch>
                  <a:fillRect l="-2059" t="-2941" b="-68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860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AE9CB1-FA13-453B-8B53-3949EB8F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detrending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0A68F28-6AEB-4207-8EA8-B82362BEC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106688" cy="4525963"/>
              </a:xfrm>
            </p:spPr>
            <p:txBody>
              <a:bodyPr/>
              <a:lstStyle/>
              <a:p>
                <a:r>
                  <a:rPr lang="sv-SE" sz="2400" dirty="0">
                    <a:solidFill>
                      <a:srgbClr val="0F1AF9"/>
                    </a:solidFill>
                  </a:rPr>
                  <a:t>Moving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average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F1AF9"/>
                    </a:solidFill>
                  </a:rPr>
                  <a:t>smoother</a:t>
                </a:r>
                <a:endParaRPr lang="sv-SE" sz="2400" dirty="0">
                  <a:solidFill>
                    <a:srgbClr val="0F1AF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pPr marL="0" indent="0">
                  <a:buNone/>
                </a:pPr>
                <a:r>
                  <a:rPr lang="sv-SE" sz="2400" dirty="0" err="1"/>
                  <a:t>Where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=1, </m:t>
                    </m:r>
                  </m:oMath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SOI data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0A68F28-6AEB-4207-8EA8-B82362BEC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106688" cy="4525963"/>
              </a:xfrm>
              <a:blipFill>
                <a:blip r:embed="rId2"/>
                <a:stretch>
                  <a:fillRect l="-294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6605DA0-9613-495A-9BCE-863176C0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6A6E489-0560-4054-A6AF-D08FB36F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1471448-7A08-4DE5-BC4F-472CBF60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927701"/>
            <a:ext cx="5695238" cy="3800000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E4C8FB64-05DF-4970-BD3E-120A82149BC7}"/>
              </a:ext>
            </a:extLst>
          </p:cNvPr>
          <p:cNvSpPr txBox="1"/>
          <p:nvPr/>
        </p:nvSpPr>
        <p:spPr>
          <a:xfrm>
            <a:off x="4716016" y="572770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Disadvantage</a:t>
            </a:r>
            <a:r>
              <a:rPr lang="sv-SE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8621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43543A-FC97-4323-AEA3-B88AD7D6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detrending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ACE90C-D53E-4FE3-ADBD-A23E102F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err="1"/>
              <a:t>Better</a:t>
            </a:r>
            <a:r>
              <a:rPr lang="sv-SE" sz="2800" dirty="0"/>
              <a:t> </a:t>
            </a:r>
            <a:r>
              <a:rPr lang="sv-SE" sz="2800" dirty="0" err="1"/>
              <a:t>models</a:t>
            </a:r>
            <a:r>
              <a:rPr lang="sv-SE" sz="2800" dirty="0"/>
              <a:t>? </a:t>
            </a:r>
            <a:r>
              <a:rPr lang="sv-SE" sz="2800" dirty="0" err="1"/>
              <a:t>Welcome</a:t>
            </a:r>
            <a:r>
              <a:rPr lang="sv-SE" sz="2800" dirty="0"/>
              <a:t> to ML </a:t>
            </a:r>
            <a:r>
              <a:rPr lang="sv-SE" sz="2800" dirty="0" err="1"/>
              <a:t>courses</a:t>
            </a:r>
            <a:r>
              <a:rPr lang="sv-SE" sz="2800" dirty="0"/>
              <a:t>!</a:t>
            </a:r>
          </a:p>
          <a:p>
            <a:pPr lvl="1"/>
            <a:r>
              <a:rPr lang="sv-SE" sz="2400" dirty="0" err="1"/>
              <a:t>Splines</a:t>
            </a:r>
            <a:endParaRPr lang="sv-SE" sz="2400" dirty="0"/>
          </a:p>
          <a:p>
            <a:pPr lvl="1"/>
            <a:r>
              <a:rPr lang="sv-SE" sz="2400" dirty="0" err="1"/>
              <a:t>Kernel</a:t>
            </a:r>
            <a:r>
              <a:rPr lang="sv-SE" sz="2400" dirty="0"/>
              <a:t> </a:t>
            </a:r>
            <a:r>
              <a:rPr lang="sv-SE" sz="2400" dirty="0" err="1"/>
              <a:t>smoothers</a:t>
            </a:r>
            <a:endParaRPr lang="sv-SE" sz="2400" dirty="0"/>
          </a:p>
          <a:p>
            <a:pPr lvl="1"/>
            <a:r>
              <a:rPr lang="sv-SE" sz="2400" dirty="0" err="1"/>
              <a:t>Gaussian</a:t>
            </a:r>
            <a:r>
              <a:rPr lang="sv-SE" sz="2400" dirty="0"/>
              <a:t> Process</a:t>
            </a:r>
          </a:p>
          <a:p>
            <a:pPr lvl="1"/>
            <a:r>
              <a:rPr lang="sv-SE" sz="2400" dirty="0"/>
              <a:t>Neural </a:t>
            </a:r>
            <a:r>
              <a:rPr lang="sv-SE" sz="2400" dirty="0" err="1"/>
              <a:t>networks</a:t>
            </a:r>
            <a:endParaRPr lang="sv-SE" sz="2400" dirty="0"/>
          </a:p>
          <a:p>
            <a:pPr lvl="1"/>
            <a:r>
              <a:rPr lang="sv-SE" sz="2400" dirty="0"/>
              <a:t>…</a:t>
            </a:r>
          </a:p>
          <a:p>
            <a:pPr lvl="1"/>
            <a:endParaRPr lang="sv-SE" sz="2400" dirty="0"/>
          </a:p>
          <a:p>
            <a:pPr lvl="1"/>
            <a:endParaRPr lang="sv-SE" sz="2400" dirty="0"/>
          </a:p>
          <a:p>
            <a:pPr lvl="1"/>
            <a:endParaRPr lang="sv-SE" sz="2400" dirty="0"/>
          </a:p>
          <a:p>
            <a:r>
              <a:rPr lang="sv-SE" sz="2800" dirty="0" err="1">
                <a:solidFill>
                  <a:srgbClr val="0070C0"/>
                </a:solidFill>
              </a:rPr>
              <a:t>Example</a:t>
            </a:r>
            <a:r>
              <a:rPr lang="sv-SE" sz="2800" dirty="0"/>
              <a:t>: </a:t>
            </a:r>
            <a:r>
              <a:rPr lang="sv-SE" sz="2800" dirty="0" err="1"/>
              <a:t>kernel</a:t>
            </a:r>
            <a:r>
              <a:rPr lang="sv-SE" sz="2800" dirty="0"/>
              <a:t> </a:t>
            </a:r>
            <a:r>
              <a:rPr lang="sv-SE" sz="2800" dirty="0" err="1"/>
              <a:t>smoothers</a:t>
            </a:r>
            <a:endParaRPr lang="sv-SE" sz="28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36F1BA4-C91A-4B6D-8E6B-242FC58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EAB4782-BE83-4ADD-8EB5-6B438666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6420F22-0F42-4200-82D0-661752C3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31" y="2204864"/>
            <a:ext cx="4671629" cy="35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8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17AF2D-B149-43D7-A53A-B633F80E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4DA43D-4289-40D1-9072-93744BE1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SS, </a:t>
            </a:r>
            <a:r>
              <a:rPr lang="sv-SE" dirty="0" err="1"/>
              <a:t>ch</a:t>
            </a:r>
            <a:r>
              <a:rPr lang="sv-SE" dirty="0"/>
              <a:t>. 1.5, ch.2</a:t>
            </a:r>
          </a:p>
          <a:p>
            <a:r>
              <a:rPr lang="sv-SE" dirty="0"/>
              <a:t>TS </a:t>
            </a:r>
            <a:r>
              <a:rPr lang="sv-SE" dirty="0" err="1"/>
              <a:t>functions</a:t>
            </a:r>
            <a:r>
              <a:rPr lang="sv-SE" dirty="0"/>
              <a:t>: </a:t>
            </a:r>
            <a:r>
              <a:rPr lang="sv-SE"/>
              <a:t>lag, </a:t>
            </a:r>
            <a:r>
              <a:rPr lang="sv-SE" dirty="0" err="1"/>
              <a:t>ksmooth</a:t>
            </a:r>
            <a:r>
              <a:rPr lang="sv-SE" dirty="0"/>
              <a:t>, lm, </a:t>
            </a:r>
            <a:r>
              <a:rPr lang="sv-SE" dirty="0" err="1"/>
              <a:t>diff</a:t>
            </a:r>
            <a:r>
              <a:rPr lang="sv-SE" dirty="0"/>
              <a:t>, lag1.plot, lag2.plot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13E68B-45AB-4561-97F0-0BFFE6EF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FA9CC07-2F7D-4C61-8BF3-FCF385B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415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690059-73FB-4567-85BE-7F26B2B7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Autocovariance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663A85-9ED8-4FB9-9980-163A7A2A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EDFA736-D8CF-498A-93C9-9B605B0D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21CC319-20CD-43A1-8AD1-ED68D2C7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5CA34E4-19BE-430F-825F-F5A8934C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68" y="1587261"/>
            <a:ext cx="4426453" cy="4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EB7738-BF87-437D-8CF9-541331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Stationarity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85127B5-D217-4614-A4BA-8D6DB65F6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We </a:t>
                </a:r>
                <a:r>
                  <a:rPr lang="sv-SE" sz="2400" dirty="0" err="1"/>
                  <a:t>found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sometimes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depends</a:t>
                </a:r>
                <a:r>
                  <a:rPr lang="sv-SE" sz="2400" dirty="0"/>
                  <a:t> on lag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sv-SE" sz="2400" dirty="0"/>
                  <a:t> only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Time</a:t>
                </a:r>
                <a:r>
                  <a:rPr lang="sv-SE" sz="2400" dirty="0"/>
                  <a:t> series is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strictly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stationary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distributions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identical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any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v-SE" sz="2400" dirty="0"/>
                  <a:t> and             all lags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=0, ±1,±2,..</m:t>
                    </m:r>
                  </m:oMath>
                </a14:m>
                <a:endParaRPr lang="sv-SE" sz="2400" dirty="0"/>
              </a:p>
              <a:p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/>
              </a:p>
              <a:p>
                <a:endParaRPr lang="sv-SE" sz="2400" dirty="0">
                  <a:solidFill>
                    <a:srgbClr val="C00000"/>
                  </a:solidFill>
                </a:endParaRPr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Note: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means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Interpretation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series </a:t>
                </a:r>
                <a:r>
                  <a:rPr lang="sv-SE" sz="2400" dirty="0" err="1"/>
                  <a:t>behave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similarly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time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underlying</a:t>
                </a:r>
                <a:r>
                  <a:rPr lang="sv-SE" sz="2400" dirty="0"/>
                  <a:t> generating process is the same)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85127B5-D217-4614-A4BA-8D6DB65F6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6F05E2F-1AB5-4DA1-A73A-2B503D21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AFD8537-4AD5-4961-9AA6-BF7DA2E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8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78AD7-2522-4530-9E37-98954706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Stationarity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984944-83E9-4D7C-9FF8-040D8D670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Strong </a:t>
                </a:r>
                <a:r>
                  <a:rPr lang="sv-SE" sz="2800" dirty="0" err="1"/>
                  <a:t>stationarity</a:t>
                </a:r>
                <a:r>
                  <a:rPr lang="sv-SE" sz="2800" dirty="0"/>
                  <a:t> is </a:t>
                </a:r>
                <a:r>
                  <a:rPr lang="sv-SE" sz="2800" dirty="0" err="1"/>
                  <a:t>often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too</a:t>
                </a:r>
                <a:r>
                  <a:rPr lang="sv-SE" sz="2800" dirty="0"/>
                  <a:t> strong</a:t>
                </a:r>
              </a:p>
              <a:p>
                <a:r>
                  <a:rPr lang="sv-SE" sz="2800" dirty="0" err="1"/>
                  <a:t>Time</a:t>
                </a:r>
                <a:r>
                  <a:rPr lang="sv-SE" sz="2800" dirty="0"/>
                  <a:t>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800" dirty="0"/>
                  <a:t> is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weakly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stationary</a:t>
                </a:r>
                <a:r>
                  <a:rPr lang="sv-SE" sz="28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800" dirty="0"/>
                  <a:t>(</a:t>
                </a:r>
                <a:r>
                  <a:rPr lang="sv-SE" sz="2800" b="1" dirty="0" err="1">
                    <a:solidFill>
                      <a:srgbClr val="0F1AF9"/>
                    </a:solidFill>
                  </a:rPr>
                  <a:t>stationary</a:t>
                </a:r>
                <a:r>
                  <a:rPr lang="sv-SE" sz="2800" dirty="0"/>
                  <a:t>) </a:t>
                </a:r>
                <a:r>
                  <a:rPr lang="sv-SE" sz="2800" dirty="0" err="1"/>
                  <a:t>if</a:t>
                </a:r>
                <a:r>
                  <a:rPr lang="sv-SE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sv-SE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800" dirty="0"/>
              </a:p>
              <a:p>
                <a:pPr lvl="1"/>
                <a:r>
                  <a:rPr lang="sv-SE" sz="2400" dirty="0" err="1">
                    <a:solidFill>
                      <a:srgbClr val="0070C0"/>
                    </a:solidFill>
                  </a:rPr>
                  <a:t>Autocovariance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depends</a:t>
                </a:r>
                <a:r>
                  <a:rPr lang="sv-SE" sz="2400" dirty="0">
                    <a:solidFill>
                      <a:srgbClr val="0070C0"/>
                    </a:solidFill>
                  </a:rPr>
                  <a:t> on lag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only</a:t>
                </a:r>
                <a:r>
                  <a:rPr lang="sv-SE" sz="2400" dirty="0">
                    <a:solidFill>
                      <a:srgbClr val="0070C0"/>
                    </a:solidFill>
                  </a:rPr>
                  <a:t>!</a:t>
                </a:r>
              </a:p>
              <a:p>
                <a:endParaRPr lang="sv-SE" sz="2800" dirty="0">
                  <a:solidFill>
                    <a:srgbClr val="0F1AF9"/>
                  </a:solidFill>
                </a:endParaRPr>
              </a:p>
              <a:p>
                <a:r>
                  <a:rPr lang="sv-SE" sz="2800" dirty="0" err="1">
                    <a:solidFill>
                      <a:srgbClr val="0F1AF9"/>
                    </a:solidFill>
                  </a:rPr>
                  <a:t>Autocovariance</a:t>
                </a:r>
                <a:r>
                  <a:rPr lang="sv-SE" sz="2800" dirty="0">
                    <a:solidFill>
                      <a:srgbClr val="0F1AF9"/>
                    </a:solidFill>
                  </a:rPr>
                  <a:t> for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stationary</a:t>
                </a:r>
                <a:r>
                  <a:rPr lang="sv-SE" sz="2800" dirty="0">
                    <a:solidFill>
                      <a:srgbClr val="0F1AF9"/>
                    </a:solidFill>
                  </a:rPr>
                  <a:t> process </a:t>
                </a:r>
                <a14:m>
                  <m:oMath xmlns:m="http://schemas.openxmlformats.org/officeDocument/2006/math">
                    <m:r>
                      <a:rPr lang="sv-SE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sv-SE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v-SE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endParaRPr lang="sv-SE" sz="2800" dirty="0">
                  <a:solidFill>
                    <a:srgbClr val="0F1AF9"/>
                  </a:solidFill>
                </a:endParaRPr>
              </a:p>
              <a:p>
                <a:r>
                  <a:rPr lang="sv-SE" sz="2800" dirty="0">
                    <a:solidFill>
                      <a:srgbClr val="0F1AF9"/>
                    </a:solidFill>
                  </a:rPr>
                  <a:t>ACF for </a:t>
                </a:r>
                <a:r>
                  <a:rPr lang="sv-SE" sz="2800" dirty="0" err="1">
                    <a:solidFill>
                      <a:srgbClr val="0F1AF9"/>
                    </a:solidFill>
                  </a:rPr>
                  <a:t>stationary</a:t>
                </a:r>
                <a:r>
                  <a:rPr lang="sv-SE" sz="2800" dirty="0">
                    <a:solidFill>
                      <a:srgbClr val="0F1AF9"/>
                    </a:solidFill>
                  </a:rPr>
                  <a:t> process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sv-S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sv-S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</m:oMath>
                </a14:m>
                <a:endParaRPr lang="sv-SE" sz="2800" dirty="0">
                  <a:solidFill>
                    <a:srgbClr val="0F1AF9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984944-83E9-4D7C-9FF8-040D8D670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25963"/>
              </a:xfrm>
              <a:blipFill>
                <a:blip r:embed="rId2"/>
                <a:stretch>
                  <a:fillRect l="-1066" t="-2156" b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52799DE-D6A4-49B0-A4D5-8CA15FF8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91BFD4C-F65F-472A-B4DF-A2F6DD6A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7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EDEDC9-6A12-4D94-84E5-708A2592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Stationarity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09C25BE-F112-43B0-AB4B-52D25025B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Properties of stationary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sv-SE" sz="28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sv-SE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sv-S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v-SE" sz="2800" dirty="0"/>
              </a:p>
              <a:p>
                <a:endParaRPr lang="sv-SE" dirty="0"/>
              </a:p>
              <a:p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those</a:t>
                </a:r>
                <a:r>
                  <a:rPr lang="sv-SE" dirty="0"/>
                  <a:t> </a:t>
                </a:r>
                <a:r>
                  <a:rPr lang="sv-SE" dirty="0" err="1"/>
                  <a:t>stationary</a:t>
                </a:r>
                <a:r>
                  <a:rPr lang="sv-SE" dirty="0"/>
                  <a:t>?</a:t>
                </a:r>
              </a:p>
              <a:p>
                <a:pPr lvl="1"/>
                <a:r>
                  <a:rPr lang="sv-SE" sz="2400" dirty="0"/>
                  <a:t>White </a:t>
                </a:r>
                <a:r>
                  <a:rPr lang="sv-SE" sz="2400" dirty="0" err="1"/>
                  <a:t>noise</a:t>
                </a:r>
                <a:endParaRPr lang="sv-SE" sz="2400" dirty="0"/>
              </a:p>
              <a:p>
                <a:pPr lvl="1"/>
                <a:r>
                  <a:rPr lang="sv-SE" sz="2400" dirty="0" err="1"/>
                  <a:t>Moving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average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+0.2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lvl="1"/>
                <a:r>
                  <a:rPr lang="sv-SE" sz="2400" dirty="0" err="1"/>
                  <a:t>Random</a:t>
                </a:r>
                <a:r>
                  <a:rPr lang="sv-SE" sz="2400" dirty="0"/>
                  <a:t> walk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v-S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v-SE" sz="2400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09C25BE-F112-43B0-AB4B-52D25025B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BE3CB3F-DB49-4BED-8348-9CB96D1F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5CA0258-6648-4BD7-A77C-C31A10E7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26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888368-F18B-42F1-BCE1-4F6C37C2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</a:t>
            </a:r>
            <a:r>
              <a:rPr lang="sv-SE" dirty="0"/>
              <a:t>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E468A96-320F-4877-A85C-5BE835EC3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a </a:t>
                </a:r>
                <a:r>
                  <a:rPr lang="sv-SE" sz="2400" b="1" dirty="0" err="1">
                    <a:solidFill>
                      <a:srgbClr val="0F1AF9"/>
                    </a:solidFill>
                  </a:rPr>
                  <a:t>linear</a:t>
                </a:r>
                <a:r>
                  <a:rPr lang="sv-SE" sz="2400" b="1" dirty="0">
                    <a:solidFill>
                      <a:srgbClr val="0F1AF9"/>
                    </a:solidFill>
                  </a:rPr>
                  <a:t> process</a:t>
                </a:r>
                <a:r>
                  <a:rPr lang="sv-SE" sz="2400" dirty="0">
                    <a:solidFill>
                      <a:srgbClr val="0F1AF9"/>
                    </a:solidFill>
                  </a:rPr>
                  <a:t> </a:t>
                </a:r>
                <a:r>
                  <a:rPr lang="sv-SE" sz="2400" dirty="0" err="1"/>
                  <a:t>if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:r>
                  <a:rPr lang="sv-SE" sz="2400" dirty="0"/>
                  <a:t>It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be </a:t>
                </a:r>
                <a:r>
                  <a:rPr lang="sv-SE" sz="2400" dirty="0" err="1"/>
                  <a:t>shown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dirty="0" err="1"/>
                  <a:t>Recall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moving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average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example</a:t>
                </a:r>
                <a:r>
                  <a:rPr lang="sv-SE" sz="2400" dirty="0"/>
                  <a:t>…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DE468A96-320F-4877-A85C-5BE835EC3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0846F94-C9CE-496D-B027-B00A0D6D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863381B-A005-4E99-87E1-FE4A5537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88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28E916-CB10-4CBD-8C20-363C60F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Sample</a:t>
            </a:r>
            <a:r>
              <a:rPr lang="sv-SE" dirty="0"/>
              <a:t> </a:t>
            </a:r>
            <a:r>
              <a:rPr lang="sv-SE" dirty="0" err="1"/>
              <a:t>autocovariance</a:t>
            </a:r>
            <a:r>
              <a:rPr lang="sv-SE" dirty="0"/>
              <a:t> and ACF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7453347-84D8-404F-9627-5DADD2D71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Dependence </a:t>
                </a:r>
                <a:r>
                  <a:rPr lang="sv-SE" sz="2400" dirty="0" err="1"/>
                  <a:t>measures</a:t>
                </a:r>
                <a:r>
                  <a:rPr lang="sv-SE" sz="2400" dirty="0"/>
                  <a:t> for </a:t>
                </a:r>
                <a:r>
                  <a:rPr lang="sv-SE" sz="2400" b="1" dirty="0" err="1"/>
                  <a:t>samples</a:t>
                </a:r>
                <a:r>
                  <a:rPr lang="sv-SE" sz="2400" dirty="0"/>
                  <a:t>?</a:t>
                </a:r>
              </a:p>
              <a:p>
                <a:pPr lvl="1"/>
                <a:r>
                  <a:rPr lang="sv-SE" sz="2000" dirty="0" err="1"/>
                  <a:t>Idea</a:t>
                </a:r>
                <a:r>
                  <a:rPr lang="sv-SE" sz="2000" dirty="0"/>
                  <a:t>: </a:t>
                </a:r>
                <a:r>
                  <a:rPr lang="sv-SE" sz="2000" dirty="0" err="1"/>
                  <a:t>replace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covariance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with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sample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estimates</a:t>
                </a:r>
                <a:endParaRPr lang="sv-SE" sz="2000" dirty="0"/>
              </a:p>
              <a:p>
                <a:endParaRPr lang="sv-SE" sz="2400" dirty="0"/>
              </a:p>
              <a:p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stationary</a:t>
                </a:r>
                <a:r>
                  <a:rPr lang="sv-SE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2400" dirty="0"/>
              </a:p>
              <a:p>
                <a:pPr lvl="1"/>
                <a:r>
                  <a:rPr lang="sv-SE" sz="2000" b="1" dirty="0" err="1">
                    <a:solidFill>
                      <a:srgbClr val="0F1AF9"/>
                    </a:solidFill>
                  </a:rPr>
                  <a:t>Sample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autocovariance</a:t>
                </a:r>
                <a:r>
                  <a:rPr lang="sv-SE" sz="2000" b="1" dirty="0">
                    <a:solidFill>
                      <a:srgbClr val="0F1AF9"/>
                    </a:solidFill>
                  </a:rPr>
                  <a:t> </a:t>
                </a:r>
                <a:r>
                  <a:rPr lang="sv-SE" sz="2000" b="1" dirty="0" err="1">
                    <a:solidFill>
                      <a:srgbClr val="0F1AF9"/>
                    </a:solidFill>
                  </a:rPr>
                  <a:t>function</a:t>
                </a:r>
                <a:endParaRPr lang="sv-SE" sz="2000" b="1" dirty="0">
                  <a:solidFill>
                    <a:srgbClr val="0F1AF9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sv-SE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7453347-84D8-404F-9627-5DADD2D71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C25D80E-F871-461D-8F18-CD6DC6E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732A62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9228709-897C-4885-9FC3-1823DC13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83573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0E97B22FDF145A776654C9AEDE736" ma:contentTypeVersion="3" ma:contentTypeDescription="Create a new document." ma:contentTypeScope="" ma:versionID="5e10ab08c2b57b1012e47ee246f8dbea">
  <xsd:schema xmlns:xsd="http://www.w3.org/2001/XMLSchema" xmlns:xs="http://www.w3.org/2001/XMLSchema" xmlns:p="http://schemas.microsoft.com/office/2006/metadata/properties" xmlns:ns2="74f9dfbc-448a-4789-886b-1f1e27813bd9" xmlns:ns3="6e1aa665-21f9-4691-bb7b-9d17af4a4710" targetNamespace="http://schemas.microsoft.com/office/2006/metadata/properties" ma:root="true" ma:fieldsID="bf4b8f638160f97a11dbc20a9f08477c" ns2:_="" ns3:_="">
    <xsd:import namespace="74f9dfbc-448a-4789-886b-1f1e27813bd9"/>
    <xsd:import namespace="6e1aa665-21f9-4691-bb7b-9d17af4a4710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fbc-448a-4789-886b-1f1e27813bd9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aa665-21f9-4691-bb7b-9d17af4a47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74f9dfbc-448a-4789-886b-1f1e27813bd9" xsi:nil="true"/>
  </documentManagement>
</p:properties>
</file>

<file path=customXml/itemProps1.xml><?xml version="1.0" encoding="utf-8"?>
<ds:datastoreItem xmlns:ds="http://schemas.openxmlformats.org/officeDocument/2006/customXml" ds:itemID="{EDCA8A6E-A048-40EE-AF99-BE7501527EE1}"/>
</file>

<file path=customXml/itemProps2.xml><?xml version="1.0" encoding="utf-8"?>
<ds:datastoreItem xmlns:ds="http://schemas.openxmlformats.org/officeDocument/2006/customXml" ds:itemID="{1BCED00F-E326-4AD4-96E7-76562972D260}"/>
</file>

<file path=customXml/itemProps3.xml><?xml version="1.0" encoding="utf-8"?>
<ds:datastoreItem xmlns:ds="http://schemas.openxmlformats.org/officeDocument/2006/customXml" ds:itemID="{D0404F15-3E4B-4678-83F5-F7E673BE6770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61297</TotalTime>
  <Words>1162</Words>
  <Application>Microsoft Office PowerPoint</Application>
  <PresentationFormat>Bildspel på skärmen (4:3)</PresentationFormat>
  <Paragraphs>294</Paragraphs>
  <Slides>35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 Math</vt:lpstr>
      <vt:lpstr>mytheme</vt:lpstr>
      <vt:lpstr>Exploratory analysis and  Time Series Regression </vt:lpstr>
      <vt:lpstr>Recap</vt:lpstr>
      <vt:lpstr>Autocovariance</vt:lpstr>
      <vt:lpstr>Autocovariance</vt:lpstr>
      <vt:lpstr>Stationarity</vt:lpstr>
      <vt:lpstr>Stationarity</vt:lpstr>
      <vt:lpstr>Stationarity</vt:lpstr>
      <vt:lpstr>Linear process</vt:lpstr>
      <vt:lpstr>Sample autocovariance and ACF</vt:lpstr>
      <vt:lpstr>Sample autocovariance and ACF</vt:lpstr>
      <vt:lpstr>Sample ACF</vt:lpstr>
      <vt:lpstr>Sample ACF</vt:lpstr>
      <vt:lpstr>Sample ACF</vt:lpstr>
      <vt:lpstr>Sample ACF vs theoretical</vt:lpstr>
      <vt:lpstr>Recap: time domain modeling</vt:lpstr>
      <vt:lpstr>Stationarity</vt:lpstr>
      <vt:lpstr>Trend removal </vt:lpstr>
      <vt:lpstr>Trend removal</vt:lpstr>
      <vt:lpstr>Trend removal</vt:lpstr>
      <vt:lpstr>Trend removal</vt:lpstr>
      <vt:lpstr>Trend removal</vt:lpstr>
      <vt:lpstr>Trend removal</vt:lpstr>
      <vt:lpstr>Trend removal</vt:lpstr>
      <vt:lpstr>Differencing</vt:lpstr>
      <vt:lpstr>Differencing</vt:lpstr>
      <vt:lpstr>Differencing</vt:lpstr>
      <vt:lpstr>Detrending vs differencing</vt:lpstr>
      <vt:lpstr>Backshift operator</vt:lpstr>
      <vt:lpstr>Transformations</vt:lpstr>
      <vt:lpstr>Transformations</vt:lpstr>
      <vt:lpstr>Scatterplots  </vt:lpstr>
      <vt:lpstr>Scatterplots</vt:lpstr>
      <vt:lpstr>Other detrending models</vt:lpstr>
      <vt:lpstr>Other detrending models</vt:lpstr>
      <vt:lpstr>Home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772</cp:revision>
  <dcterms:created xsi:type="dcterms:W3CDTF">2008-10-17T08:20:23Z</dcterms:created>
  <dcterms:modified xsi:type="dcterms:W3CDTF">2017-08-29T11:53:48Z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0x01010024E0E97B22FDF145A776654C9AEDE736</vt:lpwstr>
  </property>
</Properties>
</file>