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9.xml" ContentType="application/vnd.openxmlformats-officedocument.presentationml.slide+xml"/>
  <Override PartName="/ppt/slides/slide11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31"/>
  </p:notesMasterIdLst>
  <p:sldIdLst>
    <p:sldId id="256" r:id="rId2"/>
    <p:sldId id="289" r:id="rId3"/>
    <p:sldId id="360" r:id="rId4"/>
    <p:sldId id="361" r:id="rId5"/>
    <p:sldId id="329" r:id="rId6"/>
    <p:sldId id="356" r:id="rId7"/>
    <p:sldId id="357" r:id="rId8"/>
    <p:sldId id="358" r:id="rId9"/>
    <p:sldId id="359" r:id="rId10"/>
    <p:sldId id="362" r:id="rId11"/>
    <p:sldId id="364" r:id="rId12"/>
    <p:sldId id="365" r:id="rId13"/>
    <p:sldId id="363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28" r:id="rId30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1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7" autoAdjust="0"/>
  </p:normalViewPr>
  <p:slideViewPr>
    <p:cSldViewPr>
      <p:cViewPr varScale="1">
        <p:scale>
          <a:sx n="80" d="100"/>
          <a:sy n="80" d="100"/>
        </p:scale>
        <p:origin x="13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4ADB048-B6AA-4D22-B925-1E07B42FCC2F}" type="datetimeFigureOut">
              <a:rPr lang="en-US"/>
              <a:pPr>
                <a:defRPr/>
              </a:pPr>
              <a:t>9/5/2017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CBF2CB4-761B-4BF8-ADAE-309A87B15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1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0FB345-F781-4EBF-8536-C054A4661A83}" type="datetime1">
              <a:rPr lang="sv-SE" smtClean="0"/>
              <a:t>2017-09-05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41135-FE25-4BB9-845D-2A6C9DB4D64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259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53148-B081-49CF-969A-8F318FB827C4}" type="datetime1">
              <a:rPr lang="sv-SE" smtClean="0"/>
              <a:t>2017-09-05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1788B-0916-4076-90CD-A11BF9C4C5F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814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2B8A4-10FE-44C7-906F-79225CA96F1E}" type="datetime1">
              <a:rPr lang="sv-SE" smtClean="0"/>
              <a:t>2017-09-05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041AE-3DF6-4B42-A32B-B013DFED45F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370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050A4-7860-4630-96DF-3ED4F8A650FE}" type="datetime1">
              <a:rPr lang="sv-SE" smtClean="0"/>
              <a:t>2017-09-05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DAB0-3E44-4037-BFD8-EC40824E78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305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5CEDE-A80F-40C1-ABFC-0F0824898B31}" type="datetime1">
              <a:rPr lang="sv-SE" smtClean="0"/>
              <a:t>2017-09-05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9442D-BF2B-4F0F-86BC-2E9B5D092FB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476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07DBB-740F-4A95-A366-C2BFA50C23B4}" type="datetime1">
              <a:rPr lang="sv-SE" smtClean="0"/>
              <a:t>2017-09-05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43A0B-D25E-4CEE-9A8D-A89D71CA941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756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967AD-2948-4E94-902A-EF4C4A2F2D05}" type="datetime1">
              <a:rPr lang="sv-SE" smtClean="0"/>
              <a:t>2017-09-05</a:t>
            </a:fld>
            <a:endParaRPr lang="sv-S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F4E0B-44E5-4E70-A00D-EAF82574E9B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068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95290-0560-4C32-8388-82ABAEFD3F62}" type="datetime1">
              <a:rPr lang="sv-SE" smtClean="0"/>
              <a:t>2017-09-05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2B8F3-1A8A-45D7-B8F3-C3176EA372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890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2DE2C-8C2F-4F22-AC76-CE4A23BB8AA8}" type="datetime1">
              <a:rPr lang="sv-SE" smtClean="0"/>
              <a:t>2017-09-05</a:t>
            </a:fld>
            <a:endParaRPr lang="sv-S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7C067-4760-4791-9AD9-243D3788801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65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8BE28-9FE0-410E-B5EC-7B878CF3F6E1}" type="datetime1">
              <a:rPr lang="sv-SE" smtClean="0"/>
              <a:t>2017-09-05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CB188-BE35-4DCB-B587-5780F2D8A2E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57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9033-BE51-400C-8220-3559A0DED345}" type="datetime1">
              <a:rPr lang="sv-SE" smtClean="0"/>
              <a:t>2017-09-05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1C374-092E-49BD-9EFA-BFB4801F359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178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text styles</a:t>
            </a:r>
          </a:p>
          <a:p>
            <a:pPr lvl="1"/>
            <a:r>
              <a:rPr lang="en-US" altLang="sv-SE"/>
              <a:t>Second level</a:t>
            </a:r>
          </a:p>
          <a:p>
            <a:pPr lvl="2"/>
            <a:r>
              <a:rPr lang="en-US" altLang="sv-SE"/>
              <a:t>Third level</a:t>
            </a:r>
          </a:p>
          <a:p>
            <a:pPr lvl="3"/>
            <a:r>
              <a:rPr lang="en-US" altLang="sv-SE"/>
              <a:t>Fourth level</a:t>
            </a:r>
          </a:p>
          <a:p>
            <a:pPr lvl="4"/>
            <a:r>
              <a:rPr lang="en-US" altLang="sv-S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C1E732C-0A2D-404F-A72A-62E1D61CD9D8}" type="datetime1">
              <a:rPr lang="sv-SE" smtClean="0"/>
              <a:t>2017-09-05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457A1C-DCE8-4055-B631-8BF35863A1E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899592" y="1988840"/>
            <a:ext cx="7772400" cy="1470025"/>
          </a:xfrm>
        </p:spPr>
        <p:txBody>
          <a:bodyPr/>
          <a:lstStyle/>
          <a:p>
            <a:pPr eaLnBrk="1" hangingPunct="1"/>
            <a:r>
              <a:rPr lang="sv-SE" altLang="sv-SE" sz="4800" dirty="0" err="1"/>
              <a:t>Introduction</a:t>
            </a:r>
            <a:r>
              <a:rPr lang="sv-SE" altLang="sv-SE" sz="4800" dirty="0"/>
              <a:t> to ARIMA</a:t>
            </a:r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sv-SE" altLang="sv-SE" dirty="0" err="1"/>
              <a:t>Lecture</a:t>
            </a:r>
            <a:r>
              <a:rPr lang="sv-SE" altLang="sv-SE" dirty="0"/>
              <a:t> 3</a:t>
            </a:r>
          </a:p>
          <a:p>
            <a:pPr algn="l" eaLnBrk="1" hangingPunct="1"/>
            <a:endParaRPr lang="sv-SE" altLang="sv-SE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  <a:endParaRPr lang="sv-SE" dirty="0"/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BBAEBFC7-3B9F-4F60-BAB9-7BB5A934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E41135-FE25-4BB9-845D-2A6C9DB4D648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BB9B5F8-B1DF-4BA4-AE63-93E8A9B4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AR(1)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84BECD66-A1B2-417B-A9FF-BCCAF90BC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ACF for different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sv-SE" sz="2400" dirty="0"/>
              </a:p>
              <a:p>
                <a:pPr lvl="1"/>
                <a:r>
                  <a:rPr lang="sv-SE" sz="2000" dirty="0"/>
                  <a:t>Check </a:t>
                </a:r>
                <a:r>
                  <a:rPr lang="sv-SE" sz="2000" dirty="0" err="1"/>
                  <a:t>how</a:t>
                </a:r>
                <a:r>
                  <a:rPr lang="sv-SE" sz="2000" dirty="0"/>
                  <a:t> ACF </a:t>
                </a:r>
                <a:r>
                  <a:rPr lang="sv-SE" sz="2000" dirty="0" err="1"/>
                  <a:t>related</a:t>
                </a:r>
                <a:r>
                  <a:rPr lang="sv-SE" sz="2000" dirty="0"/>
                  <a:t> to </a:t>
                </a:r>
                <a:r>
                  <a:rPr lang="sv-SE" sz="2000" dirty="0" err="1"/>
                  <a:t>sample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path</a:t>
                </a:r>
                <a:endParaRPr lang="sv-SE" sz="2000" dirty="0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84BECD66-A1B2-417B-A9FF-BCCAF90BC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6E73443-F09C-4AAE-A3B9-CAD16278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E06C51B-4FDF-487D-A2A6-53C54985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0C7455EE-51AC-414A-8B55-5ACDCE316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7" y="2636912"/>
            <a:ext cx="34385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30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5FBF506-CE76-448C-B2E1-74204AFF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Explosive AR </a:t>
            </a:r>
            <a:r>
              <a:rPr lang="sv-SE" dirty="0" err="1"/>
              <a:t>models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62B870F7-AC01-4E7F-A4AD-A92B549B2A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v-SE" sz="2400" dirty="0">
                    <a:solidFill>
                      <a:srgbClr val="0F1AF9"/>
                    </a:solidFill>
                  </a:rPr>
                  <a:t>Explosive</a:t>
                </a:r>
                <a:r>
                  <a:rPr lang="sv-SE" sz="2400" dirty="0"/>
                  <a:t> =series </a:t>
                </a:r>
                <a:r>
                  <a:rPr lang="sv-SE" sz="2400" dirty="0" err="1"/>
                  <a:t>become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arbitrarily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large</a:t>
                </a:r>
                <a:r>
                  <a:rPr lang="sv-SE" sz="2400" dirty="0"/>
                  <a:t> in </a:t>
                </a:r>
                <a:r>
                  <a:rPr lang="sv-SE" sz="2400" dirty="0" err="1"/>
                  <a:t>magniture</a:t>
                </a:r>
                <a:endParaRPr lang="sv-SE" sz="2400" dirty="0"/>
              </a:p>
              <a:p>
                <a:r>
                  <a:rPr lang="sv-SE" sz="2400" dirty="0"/>
                  <a:t>AR(1): </a:t>
                </a:r>
                <a:r>
                  <a:rPr lang="sv-SE" sz="2400" dirty="0" err="1"/>
                  <a:t>What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if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sv-SE" sz="2400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p>
                          <m:sSup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sv-SE" sz="2000" dirty="0">
                    <a:sym typeface="Wingdings" panose="05000000000000000000" pitchFamily="2" charset="2"/>
                  </a:rPr>
                  <a:t></a:t>
                </a:r>
                <a:r>
                  <a:rPr lang="sv-SE" sz="2000" dirty="0" err="1">
                    <a:sym typeface="Wingdings" panose="05000000000000000000" pitchFamily="2" charset="2"/>
                  </a:rPr>
                  <a:t>grows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exponentially</a:t>
                </a:r>
                <a:endParaRPr lang="sv-SE" sz="20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sv-SE" sz="2000" dirty="0" err="1">
                    <a:solidFill>
                      <a:srgbClr val="7030A0"/>
                    </a:solidFill>
                    <a:sym typeface="Wingdings" panose="05000000000000000000" pitchFamily="2" charset="2"/>
                  </a:rPr>
                  <a:t>Stationary</a:t>
                </a:r>
                <a:r>
                  <a:rPr lang="sv-SE" sz="2000" dirty="0">
                    <a:solidFill>
                      <a:srgbClr val="7030A0"/>
                    </a:solidFill>
                    <a:sym typeface="Wingdings" panose="05000000000000000000" pitchFamily="2" charset="2"/>
                  </a:rPr>
                  <a:t>? </a:t>
                </a:r>
                <a:r>
                  <a:rPr lang="sv-SE" sz="2000" dirty="0">
                    <a:sym typeface="Wingdings" panose="05000000000000000000" pitchFamily="2" charset="2"/>
                  </a:rPr>
                  <a:t>Check </a:t>
                </a:r>
                <a:r>
                  <a:rPr lang="sv-SE" sz="2000" dirty="0" err="1">
                    <a:sym typeface="Wingdings" panose="05000000000000000000" pitchFamily="2" charset="2"/>
                  </a:rPr>
                  <a:t>variance</a:t>
                </a:r>
                <a:endParaRPr lang="sv-SE" sz="2000" dirty="0">
                  <a:sym typeface="Wingdings" panose="05000000000000000000" pitchFamily="2" charset="2"/>
                </a:endParaRPr>
              </a:p>
              <a:p>
                <a:endParaRPr lang="sv-SE" sz="2400" dirty="0">
                  <a:sym typeface="Wingdings" panose="05000000000000000000" pitchFamily="2" charset="2"/>
                </a:endParaRPr>
              </a:p>
              <a:p>
                <a:r>
                  <a:rPr lang="sv-SE" sz="2400" dirty="0" err="1">
                    <a:sym typeface="Wingdings" panose="05000000000000000000" pitchFamily="2" charset="2"/>
                  </a:rPr>
                  <a:t>Can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we</a:t>
                </a:r>
                <a:r>
                  <a:rPr lang="sv-SE" sz="2400" dirty="0">
                    <a:sym typeface="Wingdings" panose="05000000000000000000" pitchFamily="2" charset="2"/>
                  </a:rPr>
                  <a:t> make it </a:t>
                </a:r>
                <a:r>
                  <a:rPr lang="sv-SE" sz="2400" dirty="0" err="1">
                    <a:sym typeface="Wingdings" panose="05000000000000000000" pitchFamily="2" charset="2"/>
                  </a:rPr>
                  <a:t>stationary</a:t>
                </a:r>
                <a:r>
                  <a:rPr lang="sv-SE" sz="2400" dirty="0">
                    <a:sym typeface="Wingdings" panose="05000000000000000000" pitchFamily="2" charset="2"/>
                  </a:rPr>
                  <a:t>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𝜙</m:t>
                        </m:r>
                      </m:e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𝜙</m:t>
                            </m:r>
                          </m:e>
                          <m:sup>
                            <m:r>
                              <a:rPr lang="sv-SE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sup>
                        </m:sSup>
                        <m: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𝜙</m:t>
                        </m:r>
                      </m:e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sSubSup>
                      <m:sSubSupPr>
                        <m:ctrlP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bSup>
                  </m:oMath>
                </a14:m>
                <a:endParaRPr lang="sv-SE" sz="2400" b="0" dirty="0">
                  <a:sym typeface="Wingdings" panose="05000000000000000000" pitchFamily="2" charset="2"/>
                </a:endParaRPr>
              </a:p>
              <a:p>
                <a:pPr lvl="1"/>
                <a:r>
                  <a:rPr lang="sv-SE" sz="2000" dirty="0" err="1"/>
                  <a:t>Stationary</a:t>
                </a:r>
                <a:r>
                  <a:rPr lang="sv-SE" sz="2000" dirty="0"/>
                  <a:t>, </a:t>
                </a:r>
                <a:r>
                  <a:rPr lang="sv-SE" sz="2000" dirty="0" err="1"/>
                  <a:t>but</a:t>
                </a:r>
                <a:r>
                  <a:rPr lang="sv-SE" sz="2000" dirty="0"/>
                  <a:t> </a:t>
                </a:r>
                <a:r>
                  <a:rPr lang="sv-SE" sz="2000" dirty="0" err="1"/>
                  <a:t>dependent</a:t>
                </a:r>
                <a:r>
                  <a:rPr lang="sv-SE" sz="2000" dirty="0"/>
                  <a:t> on the </a:t>
                </a:r>
                <a:r>
                  <a:rPr lang="sv-SE" sz="2000" dirty="0" err="1"/>
                  <a:t>future</a:t>
                </a:r>
                <a:endParaRPr lang="sv-SE" sz="20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sv-S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  <m:sup>
                        <m:r>
                          <a:rPr lang="sv-S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bSup>
                    <m:r>
                      <a:rPr lang="sv-SE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∼</m:t>
                    </m:r>
                    <m:r>
                      <a:rPr lang="sv-SE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sv-SE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(0,</m:t>
                    </m:r>
                    <m:sSup>
                      <m:sSupPr>
                        <m:ctrlPr>
                          <a:rPr lang="sv-S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sv-S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𝜙</m:t>
                        </m:r>
                      </m:e>
                      <m:sup>
                        <m:r>
                          <a:rPr lang="sv-S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−2</m:t>
                        </m:r>
                      </m:sup>
                    </m:sSup>
                    <m:sSubSup>
                      <m:sSubSupPr>
                        <m:ctrlPr>
                          <a:rPr lang="sv-S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sv-S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sub>
                      <m:sup>
                        <m:r>
                          <a:rPr lang="sv-S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bSup>
                    <m:r>
                      <a:rPr lang="sv-SE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sv-SE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v-SE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sv-SE" sz="2000" b="0" dirty="0"/>
              </a:p>
              <a:p>
                <a:pPr lvl="1"/>
                <a:endParaRPr lang="sv-SE" sz="20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62B870F7-AC01-4E7F-A4AD-A92B549B2A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 b="-646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5EB57C3-34DE-4FDD-ABA3-3CF3DDFF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D7A29267-E244-4B13-85FE-806310D2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1467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FAD73ED-8C1C-4972-BEA0-342C376C3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Causial</a:t>
            </a:r>
            <a:r>
              <a:rPr lang="sv-SE" dirty="0"/>
              <a:t> process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37B18F2-B3D6-4100-8E53-E80EE61ED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>
                <a:solidFill>
                  <a:srgbClr val="C00000"/>
                </a:solidFill>
              </a:rPr>
              <a:t>Def</a:t>
            </a:r>
            <a:r>
              <a:rPr lang="sv-SE" sz="2400" dirty="0"/>
              <a:t>. The </a:t>
            </a:r>
            <a:r>
              <a:rPr lang="sv-SE" sz="2400" dirty="0" err="1"/>
              <a:t>stationary</a:t>
            </a:r>
            <a:r>
              <a:rPr lang="sv-SE" sz="2400" dirty="0"/>
              <a:t> process is </a:t>
            </a:r>
            <a:r>
              <a:rPr lang="sv-SE" sz="2400" b="1" dirty="0" err="1">
                <a:solidFill>
                  <a:srgbClr val="0F1AF9"/>
                </a:solidFill>
              </a:rPr>
              <a:t>causial</a:t>
            </a:r>
            <a:r>
              <a:rPr lang="sv-SE" sz="2400" dirty="0"/>
              <a:t> </a:t>
            </a:r>
            <a:r>
              <a:rPr lang="sv-SE" sz="2400" dirty="0" err="1"/>
              <a:t>if</a:t>
            </a:r>
            <a:r>
              <a:rPr lang="sv-SE" sz="2400" dirty="0"/>
              <a:t> it is </a:t>
            </a:r>
            <a:r>
              <a:rPr lang="sv-SE" sz="2400" dirty="0" err="1"/>
              <a:t>only</a:t>
            </a:r>
            <a:r>
              <a:rPr lang="sv-SE" sz="2400" dirty="0"/>
              <a:t> </a:t>
            </a:r>
            <a:r>
              <a:rPr lang="sv-SE" sz="2400" dirty="0" err="1"/>
              <a:t>dependent</a:t>
            </a:r>
            <a:r>
              <a:rPr lang="sv-SE" sz="2400" dirty="0"/>
              <a:t> on the </a:t>
            </a:r>
            <a:r>
              <a:rPr lang="sv-SE" sz="2400" dirty="0" err="1"/>
              <a:t>past</a:t>
            </a:r>
            <a:r>
              <a:rPr lang="sv-SE" sz="2400" dirty="0"/>
              <a:t> </a:t>
            </a:r>
            <a:r>
              <a:rPr lang="sv-SE" sz="2400" dirty="0" err="1"/>
              <a:t>values</a:t>
            </a:r>
            <a:r>
              <a:rPr lang="sv-SE" sz="2400" dirty="0"/>
              <a:t> </a:t>
            </a:r>
            <a:r>
              <a:rPr lang="sv-SE" sz="2400" dirty="0" err="1"/>
              <a:t>of</a:t>
            </a:r>
            <a:r>
              <a:rPr lang="sv-SE" sz="2400" dirty="0"/>
              <a:t> the process</a:t>
            </a:r>
          </a:p>
          <a:p>
            <a:pPr lvl="1"/>
            <a:r>
              <a:rPr lang="sv-SE" sz="2000" dirty="0"/>
              <a:t>AR(1) </a:t>
            </a:r>
            <a:r>
              <a:rPr lang="sv-SE" sz="2000" dirty="0" err="1"/>
              <a:t>causial</a:t>
            </a:r>
            <a:endParaRPr lang="sv-SE" sz="2000" dirty="0"/>
          </a:p>
          <a:p>
            <a:pPr lvl="1"/>
            <a:r>
              <a:rPr lang="sv-SE" sz="2000" dirty="0"/>
              <a:t>Explosive AR is not</a:t>
            </a:r>
          </a:p>
          <a:p>
            <a:endParaRPr lang="sv-SE" sz="2400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34E68C2-BC08-494E-988A-9A9520B9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E2E3794-D85C-461E-B0EF-11404DD2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3581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F4B17B6-756E-48FE-9892-0BD76563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Moving</a:t>
            </a:r>
            <a:r>
              <a:rPr lang="sv-SE" dirty="0"/>
              <a:t> </a:t>
            </a:r>
            <a:r>
              <a:rPr lang="sv-SE" dirty="0" err="1"/>
              <a:t>average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89386A35-13BC-4D3A-8C60-7FDDFCB358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sz="2800" b="1" dirty="0">
                    <a:solidFill>
                      <a:srgbClr val="0F1AF9"/>
                    </a:solidFill>
                  </a:rPr>
                  <a:t>Moving </a:t>
                </a:r>
                <a:r>
                  <a:rPr lang="sv-SE" sz="2800" b="1" dirty="0" err="1">
                    <a:solidFill>
                      <a:srgbClr val="0F1AF9"/>
                    </a:solidFill>
                  </a:rPr>
                  <a:t>average</a:t>
                </a:r>
                <a:r>
                  <a:rPr lang="sv-SE" sz="28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800" b="1" dirty="0" err="1">
                    <a:solidFill>
                      <a:srgbClr val="0F1AF9"/>
                    </a:solidFill>
                  </a:rPr>
                  <a:t>model</a:t>
                </a:r>
                <a:r>
                  <a:rPr lang="sv-SE" sz="28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800" b="1" dirty="0" err="1">
                    <a:solidFill>
                      <a:srgbClr val="0F1AF9"/>
                    </a:solidFill>
                  </a:rPr>
                  <a:t>of</a:t>
                </a:r>
                <a:r>
                  <a:rPr lang="sv-SE" sz="2800" b="1" dirty="0">
                    <a:solidFill>
                      <a:srgbClr val="0F1AF9"/>
                    </a:solidFill>
                  </a:rPr>
                  <a:t> order </a:t>
                </a:r>
                <a14:m>
                  <m:oMath xmlns:m="http://schemas.openxmlformats.org/officeDocument/2006/math">
                    <m:r>
                      <a:rPr lang="sv-SE" sz="2800" b="1" i="1" smtClean="0">
                        <a:solidFill>
                          <a:srgbClr val="0F1AF9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sv-SE" sz="2800" b="1" dirty="0">
                    <a:solidFill>
                      <a:srgbClr val="0F1AF9"/>
                    </a:solidFill>
                  </a:rPr>
                  <a:t>, MA(q)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sv-SE" sz="2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𝑤𝑛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sv-SE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constants</a:t>
                </a:r>
                <a:r>
                  <a:rPr lang="sv-SE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sv-SE" sz="2400" dirty="0"/>
              </a:p>
              <a:p>
                <a:r>
                  <a:rPr lang="sv-SE" sz="2800" b="1" dirty="0" err="1">
                    <a:solidFill>
                      <a:srgbClr val="0F1AF9"/>
                    </a:solidFill>
                  </a:rPr>
                  <a:t>Moving</a:t>
                </a:r>
                <a:r>
                  <a:rPr lang="sv-SE" sz="28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800" b="1" dirty="0" err="1">
                    <a:solidFill>
                      <a:srgbClr val="0F1AF9"/>
                    </a:solidFill>
                  </a:rPr>
                  <a:t>average</a:t>
                </a:r>
                <a:r>
                  <a:rPr lang="sv-SE" sz="2800" b="1" dirty="0">
                    <a:solidFill>
                      <a:srgbClr val="0F1AF9"/>
                    </a:solidFill>
                  </a:rPr>
                  <a:t> operator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sv-SE" sz="2800" dirty="0"/>
              </a:p>
              <a:p>
                <a:r>
                  <a:rPr lang="sv-SE" sz="2800" dirty="0"/>
                  <a:t>MA(q):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sSub>
                      <m:sSubPr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sv-SE" sz="2800" dirty="0"/>
              </a:p>
              <a:p>
                <a:r>
                  <a:rPr lang="sv-SE" sz="2800" dirty="0">
                    <a:solidFill>
                      <a:srgbClr val="C00000"/>
                    </a:solidFill>
                  </a:rPr>
                  <a:t>Note</a:t>
                </a:r>
                <a:r>
                  <a:rPr lang="sv-SE" sz="2800" dirty="0"/>
                  <a:t>: </a:t>
                </a:r>
                <a:r>
                  <a:rPr lang="sv-SE" sz="2800" dirty="0" err="1"/>
                  <a:t>Similar</a:t>
                </a:r>
                <a:r>
                  <a:rPr lang="sv-SE" sz="2800" dirty="0"/>
                  <a:t> to AR(1), </a:t>
                </a:r>
                <a:r>
                  <a:rPr lang="sv-SE" sz="2800" dirty="0" err="1"/>
                  <a:t>but</a:t>
                </a:r>
                <a:r>
                  <a:rPr lang="sv-SE" sz="2800" dirty="0"/>
                  <a:t> </a:t>
                </a:r>
                <a:r>
                  <a:rPr lang="sv-SE" sz="2800" dirty="0" err="1"/>
                  <a:t>sum</a:t>
                </a:r>
                <a:r>
                  <a:rPr lang="sv-SE" sz="2800" dirty="0"/>
                  <a:t> is </a:t>
                </a:r>
                <a:r>
                  <a:rPr lang="sv-SE" sz="2800" dirty="0" err="1"/>
                  <a:t>finite</a:t>
                </a:r>
                <a:endParaRPr lang="sv-SE" sz="2800" dirty="0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89386A35-13BC-4D3A-8C60-7FDDFCB358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291" b="-161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EF3FB00-66EC-4AA2-8111-BF3173E0B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B167EDA-9A37-4009-B87C-2380A989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3545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E802B8B-9491-4FEC-BF7B-E486DCE5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MA(1)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BBDE2F54-3417-430E-BD0D-B310D5011A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𝜃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BBDE2F54-3417-430E-BD0D-B310D5011A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763ED9C-C0AA-4C11-AC05-AFCCB785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BD497B3-AA39-481C-8BB9-282CF00D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A5B42D55-03C9-4A4A-93A4-F919EC8BE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139" y="2266185"/>
            <a:ext cx="6331721" cy="4122391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75F077F8-2F6C-49ED-BC1F-B4EFAFE826AF}"/>
              </a:ext>
            </a:extLst>
          </p:cNvPr>
          <p:cNvSpPr txBox="1"/>
          <p:nvPr/>
        </p:nvSpPr>
        <p:spPr>
          <a:xfrm>
            <a:off x="6804248" y="177281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7030A0"/>
                </a:solidFill>
              </a:rPr>
              <a:t>Differences</a:t>
            </a:r>
            <a:r>
              <a:rPr lang="sv-SE" dirty="0">
                <a:solidFill>
                  <a:srgbClr val="7030A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36072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BCA7363-1DF4-439C-B065-A87ED8A2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MA(1)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65D18FAB-20E5-4EC1-B179-5D9FACE79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Autocovariance and ACF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sSubSup>
                                <m:sSubSup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  <m:sup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sSubSup>
                                <m:sSubSup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  <m:sup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,              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0,                    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sv-SE" sz="2400" b="0" dirty="0"/>
              </a:p>
              <a:p>
                <a:pPr marL="0" indent="0">
                  <a:buNone/>
                </a:pPr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sv-SE" sz="2400" dirty="0"/>
              </a:p>
              <a:p>
                <a:r>
                  <a:rPr lang="sv-SE" sz="2400" dirty="0"/>
                  <a:t>Process is </a:t>
                </a:r>
                <a:r>
                  <a:rPr lang="sv-SE" sz="2400" dirty="0" err="1"/>
                  <a:t>stationary</a:t>
                </a:r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65D18FAB-20E5-4EC1-B179-5D9FACE79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A2AEF83-E6E6-4B5C-9FD2-92D5FC0B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2834411-0B29-46D8-AD9F-CB518CD2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350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DCDE9EE-6000-44DD-A0F3-AA71DB57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MA(1)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3257446A-21ED-421E-86D7-09C3CA152B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Note: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sz="2400" dirty="0"/>
                  <a:t> is </a:t>
                </a:r>
                <a:r>
                  <a:rPr lang="sv-SE" sz="2400" dirty="0" err="1"/>
                  <a:t>often</a:t>
                </a:r>
                <a:r>
                  <a:rPr lang="sv-SE" sz="2400" dirty="0"/>
                  <a:t> not </a:t>
                </a:r>
                <a:r>
                  <a:rPr lang="sv-SE" sz="2400" dirty="0" err="1"/>
                  <a:t>shown</a:t>
                </a:r>
                <a:r>
                  <a:rPr lang="sv-SE" sz="2400" dirty="0">
                    <a:sym typeface="Wingdings" panose="05000000000000000000" pitchFamily="2" charset="2"/>
                  </a:rPr>
                  <a:t> </a:t>
                </a:r>
                <a:r>
                  <a:rPr lang="sv-SE" sz="2400" dirty="0" err="1">
                    <a:sym typeface="Wingdings" panose="05000000000000000000" pitchFamily="2" charset="2"/>
                  </a:rPr>
                  <a:t>only</a:t>
                </a:r>
                <a:r>
                  <a:rPr lang="sv-SE" sz="2400" dirty="0">
                    <a:sym typeface="Wingdings" panose="05000000000000000000" pitchFamily="2" charset="2"/>
                  </a:rPr>
                  <a:t> 1 bar</a:t>
                </a:r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3257446A-21ED-421E-86D7-09C3CA152B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1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BAF30EC-2B3D-4A56-8613-857985F0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C5CB0343-D05C-4308-92A8-C430B69C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1606EF81-417F-486E-9241-453E7AC7E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512" y="2204864"/>
            <a:ext cx="32289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26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FFCEF8A-0515-4ACC-AC92-3439B6FE5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MA(2)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F621E0FA-9053-4B31-ADCB-B9CE638E8B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sv-SE" sz="2400" dirty="0"/>
              </a:p>
              <a:p>
                <a:r>
                  <a:rPr lang="sv-SE" sz="2400" dirty="0" err="1"/>
                  <a:t>Autocovariance</a:t>
                </a:r>
                <a:r>
                  <a:rPr lang="sv-SE" sz="2400" dirty="0"/>
                  <a:t> and ACF</a:t>
                </a:r>
              </a:p>
              <a:p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Sup>
                                  <m:sSubSupPr>
                                    <m:ctrlP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  <m:sSubSup>
                              <m:sSubSupPr>
                                <m:ctrlP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  <m:sup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sSub>
                              <m:sSubPr>
                                <m:ctrlP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Sup>
                              <m:sSubSupPr>
                                <m:ctrlP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  <m:sup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sSub>
                              <m:sSubPr>
                                <m:ctrlP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  <m:sup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&gt;2</m:t>
                            </m:r>
                          </m:e>
                        </m:eqArr>
                      </m:e>
                    </m:d>
                  </m:oMath>
                </a14:m>
                <a:endParaRPr lang="sv-SE" sz="2400" b="0" dirty="0"/>
              </a:p>
              <a:p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sv-SE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sv-S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sv-S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sv-S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)/</m:t>
                            </m:r>
                            <m:d>
                              <m:dPr>
                                <m:ctrlPr>
                                  <a:rPr lang="sv-SE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Sup>
                                  <m:sSubSupPr>
                                    <m:ctrlPr>
                                      <a:rPr lang="sv-S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v-SE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sv-SE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sv-SE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sv-S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v-SE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sv-SE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sv-SE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sSub>
                              <m:sSubPr>
                                <m:ctrlPr>
                                  <a:rPr lang="sv-S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d>
                              <m:dPr>
                                <m:ctrlPr>
                                  <a:rPr lang="sv-SE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Sup>
                                  <m:sSubSupPr>
                                    <m:ctrlPr>
                                      <a:rPr lang="sv-S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v-SE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sv-SE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sv-SE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sv-S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v-SE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sv-SE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sv-SE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&gt;2</m:t>
                            </m:r>
                          </m:e>
                          <m:e/>
                        </m:eqArr>
                      </m:e>
                    </m:d>
                  </m:oMath>
                </a14:m>
                <a:endParaRPr lang="sv-SE" sz="2400" dirty="0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F621E0FA-9053-4B31-ADCB-B9CE638E8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67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FCDA588-AFD5-4066-B174-E1BF228B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BCC5AC2A-4AF5-4586-BC8D-CFE5EBA9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7176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85DBED3-3C49-42B7-B7CE-39D74E6E6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MA(2)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FD9BF85-E859-4A54-9669-C17F8CC07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Differences</a:t>
            </a:r>
            <a:r>
              <a:rPr lang="sv-SE" dirty="0"/>
              <a:t>?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ABC9B67-7FD0-4E63-B960-E557B7AA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543659F-2DF0-4D1F-9D26-7B50E606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0A99E10A-E94E-421B-82C9-15A5630EE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220509"/>
            <a:ext cx="5021692" cy="408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30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745990F-6B9F-4740-B18D-A61E16B7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Invertibility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22568D3C-1DC7-4F34-AD8D-67C84BDBD7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sz="2400" dirty="0">
                    <a:solidFill>
                      <a:srgbClr val="C00000"/>
                    </a:solidFill>
                  </a:rPr>
                  <a:t>Note</a:t>
                </a:r>
                <a:r>
                  <a:rPr lang="sv-SE" sz="2400" dirty="0"/>
                  <a:t>: MA(1) gives </a:t>
                </a:r>
                <a:r>
                  <a:rPr lang="sv-SE" sz="2400" dirty="0" err="1"/>
                  <a:t>equivalent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models</a:t>
                </a:r>
                <a:r>
                  <a:rPr lang="sv-SE" sz="2400" dirty="0"/>
                  <a:t> for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sv-SE" sz="2400" dirty="0"/>
                  <a:t> and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sv-SE" sz="2400" b="0" dirty="0"/>
              </a:p>
              <a:p>
                <a:pPr lvl="1"/>
                <a:r>
                  <a:rPr lang="sv-SE" sz="2000" dirty="0" err="1"/>
                  <a:t>Probabilistic</a:t>
                </a:r>
                <a:r>
                  <a:rPr lang="sv-SE" sz="2000" dirty="0"/>
                  <a:t> expressions </a:t>
                </a:r>
                <a:r>
                  <a:rPr lang="sv-SE" sz="2000" dirty="0" err="1"/>
                  <a:t>equivalent</a:t>
                </a:r>
                <a:endParaRPr lang="sv-SE" sz="2000" dirty="0"/>
              </a:p>
              <a:p>
                <a:pPr lvl="1"/>
                <a:r>
                  <a:rPr lang="sv-SE" sz="2000" dirty="0"/>
                  <a:t>ACF </a:t>
                </a:r>
                <a:r>
                  <a:rPr lang="sv-SE" sz="2000" dirty="0" err="1"/>
                  <a:t>identical</a:t>
                </a:r>
                <a:endParaRPr lang="sv-SE" sz="2000" dirty="0"/>
              </a:p>
              <a:p>
                <a:pPr lvl="1"/>
                <a:r>
                  <a:rPr lang="sv-SE" sz="2000" dirty="0">
                    <a:sym typeface="Wingdings" panose="05000000000000000000" pitchFamily="2" charset="2"/>
                  </a:rPr>
                  <a:t></a:t>
                </a:r>
                <a:r>
                  <a:rPr lang="sv-SE" sz="2000" dirty="0" err="1">
                    <a:sym typeface="Wingdings" panose="05000000000000000000" pitchFamily="2" charset="2"/>
                  </a:rPr>
                  <a:t>we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can</a:t>
                </a:r>
                <a:r>
                  <a:rPr lang="sv-SE" sz="2000" dirty="0">
                    <a:sym typeface="Wingdings" panose="05000000000000000000" pitchFamily="2" charset="2"/>
                  </a:rPr>
                  <a:t> not </a:t>
                </a:r>
                <a:r>
                  <a:rPr lang="sv-SE" sz="2000" dirty="0" err="1">
                    <a:sym typeface="Wingdings" panose="05000000000000000000" pitchFamily="2" charset="2"/>
                  </a:rPr>
                  <a:t>distinguish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between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these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models</a:t>
                </a:r>
                <a:endParaRPr lang="sv-SE" sz="2000" dirty="0">
                  <a:sym typeface="Wingdings" panose="05000000000000000000" pitchFamily="2" charset="2"/>
                </a:endParaRPr>
              </a:p>
              <a:p>
                <a:pPr lvl="1"/>
                <a:endParaRPr lang="sv-SE" sz="2000" dirty="0">
                  <a:sym typeface="Wingdings" panose="05000000000000000000" pitchFamily="2" charset="2"/>
                </a:endParaRPr>
              </a:p>
              <a:p>
                <a:r>
                  <a:rPr lang="sv-SE" sz="24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Def </a:t>
                </a:r>
                <a:r>
                  <a:rPr lang="sv-SE" sz="2400" dirty="0">
                    <a:sym typeface="Wingdings" panose="05000000000000000000" pitchFamily="2" charset="2"/>
                  </a:rPr>
                  <a:t>The process is </a:t>
                </a:r>
                <a:r>
                  <a:rPr lang="sv-SE" sz="2400" b="1" dirty="0" err="1">
                    <a:solidFill>
                      <a:srgbClr val="0F1AF9"/>
                    </a:solidFill>
                    <a:sym typeface="Wingdings" panose="05000000000000000000" pitchFamily="2" charset="2"/>
                  </a:rPr>
                  <a:t>invertible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if</a:t>
                </a:r>
                <a:r>
                  <a:rPr lang="sv-SE" sz="2400" dirty="0">
                    <a:sym typeface="Wingdings" panose="05000000000000000000" pitchFamily="2" charset="2"/>
                  </a:rPr>
                  <a:t> it has an </a:t>
                </a:r>
                <a:r>
                  <a:rPr lang="sv-SE" sz="2400" dirty="0" err="1">
                    <a:sym typeface="Wingdings" panose="05000000000000000000" pitchFamily="2" charset="2"/>
                  </a:rPr>
                  <a:t>infinite</a:t>
                </a:r>
                <a:r>
                  <a:rPr lang="sv-SE" sz="2400" dirty="0">
                    <a:sym typeface="Wingdings" panose="05000000000000000000" pitchFamily="2" charset="2"/>
                  </a:rPr>
                  <a:t> (</a:t>
                </a:r>
                <a:r>
                  <a:rPr lang="sv-SE" sz="2400" dirty="0" err="1">
                    <a:sym typeface="Wingdings" panose="05000000000000000000" pitchFamily="2" charset="2"/>
                  </a:rPr>
                  <a:t>but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convergent</a:t>
                </a:r>
                <a:r>
                  <a:rPr lang="sv-SE" sz="2400" dirty="0">
                    <a:sym typeface="Wingdings" panose="05000000000000000000" pitchFamily="2" charset="2"/>
                  </a:rPr>
                  <a:t>!) AR representation</a:t>
                </a:r>
              </a:p>
              <a:p>
                <a:pPr lvl="1"/>
                <a:r>
                  <a:rPr lang="sv-SE" sz="2000" dirty="0" err="1">
                    <a:sym typeface="Wingdings" panose="05000000000000000000" pitchFamily="2" charset="2"/>
                  </a:rPr>
                  <a:t>Dependent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only</a:t>
                </a:r>
                <a:r>
                  <a:rPr lang="sv-SE" sz="2000" dirty="0">
                    <a:sym typeface="Wingdings" panose="05000000000000000000" pitchFamily="2" charset="2"/>
                  </a:rPr>
                  <a:t> on the </a:t>
                </a:r>
                <a:r>
                  <a:rPr lang="sv-SE" sz="2000" dirty="0" err="1">
                    <a:sym typeface="Wingdings" panose="05000000000000000000" pitchFamily="2" charset="2"/>
                  </a:rPr>
                  <a:t>past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states</a:t>
                </a:r>
                <a:r>
                  <a:rPr lang="sv-SE" sz="2000" dirty="0">
                    <a:sym typeface="Wingdings" panose="05000000000000000000" pitchFamily="2" charset="2"/>
                  </a:rPr>
                  <a:t> in 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sv-S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sv-S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v-S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sv-SE" sz="2400" dirty="0">
                  <a:solidFill>
                    <a:schemeClr val="tx1"/>
                  </a:solidFill>
                </a:endParaRPr>
              </a:p>
              <a:p>
                <a:r>
                  <a:rPr lang="sv-SE" sz="2400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sz="2400" dirty="0"/>
                  <a:t>: MA(1) </a:t>
                </a:r>
                <a:r>
                  <a:rPr lang="sv-SE" sz="2400" dirty="0" err="1"/>
                  <a:t>with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=1/5</m:t>
                    </m:r>
                  </m:oMath>
                </a14:m>
                <a:r>
                  <a:rPr lang="sv-SE" sz="2400" dirty="0">
                    <a:solidFill>
                      <a:schemeClr val="tx1"/>
                    </a:solidFill>
                  </a:rPr>
                  <a:t> is </a:t>
                </a:r>
                <a:r>
                  <a:rPr lang="sv-SE" sz="2400" dirty="0" err="1">
                    <a:solidFill>
                      <a:schemeClr val="tx1"/>
                    </a:solidFill>
                  </a:rPr>
                  <a:t>invertible</a:t>
                </a:r>
                <a:r>
                  <a:rPr lang="sv-SE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sv-S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sv-SE" sz="2400" dirty="0">
                    <a:solidFill>
                      <a:schemeClr val="tx1"/>
                    </a:solidFill>
                  </a:rPr>
                  <a:t> not.</a:t>
                </a:r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22568D3C-1DC7-4F34-AD8D-67C84BDBD7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70" b="-4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0978F57-D011-4242-ADDA-8B3E2867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47E02DA-AFCC-45EB-9799-5C219B8D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034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Recap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200" dirty="0" err="1"/>
              <a:t>How</a:t>
            </a:r>
            <a:r>
              <a:rPr lang="sv-SE" sz="2200" dirty="0"/>
              <a:t> to make data </a:t>
            </a:r>
            <a:r>
              <a:rPr lang="sv-SE" sz="2200" dirty="0" err="1"/>
              <a:t>stationary</a:t>
            </a:r>
            <a:r>
              <a:rPr lang="sv-SE" sz="2200" dirty="0"/>
              <a:t>?</a:t>
            </a:r>
          </a:p>
          <a:p>
            <a:pPr marL="0" indent="0">
              <a:buNone/>
            </a:pPr>
            <a:endParaRPr lang="sv-SE" sz="2200" dirty="0"/>
          </a:p>
          <a:p>
            <a:r>
              <a:rPr lang="sv-SE" sz="2200" dirty="0"/>
              <a:t>Transformations (log, </a:t>
            </a:r>
            <a:r>
              <a:rPr lang="sv-SE" sz="2200" dirty="0" err="1"/>
              <a:t>other</a:t>
            </a:r>
            <a:r>
              <a:rPr lang="sv-SE" sz="2200" dirty="0"/>
              <a:t>)</a:t>
            </a:r>
          </a:p>
          <a:p>
            <a:r>
              <a:rPr lang="sv-SE" sz="2200" dirty="0" err="1"/>
              <a:t>Detrending</a:t>
            </a:r>
            <a:endParaRPr lang="sv-SE" sz="2200" dirty="0"/>
          </a:p>
          <a:p>
            <a:pPr lvl="1"/>
            <a:r>
              <a:rPr lang="sv-SE" sz="1800" dirty="0" err="1"/>
              <a:t>Linear</a:t>
            </a:r>
            <a:r>
              <a:rPr lang="sv-SE" sz="1800" dirty="0"/>
              <a:t> regression</a:t>
            </a:r>
          </a:p>
          <a:p>
            <a:pPr lvl="1"/>
            <a:r>
              <a:rPr lang="sv-SE" sz="1800" dirty="0" err="1"/>
              <a:t>Moving</a:t>
            </a:r>
            <a:r>
              <a:rPr lang="sv-SE" sz="1800" dirty="0"/>
              <a:t> </a:t>
            </a:r>
            <a:r>
              <a:rPr lang="sv-SE" sz="1800" dirty="0" err="1"/>
              <a:t>average</a:t>
            </a:r>
            <a:r>
              <a:rPr lang="sv-SE" sz="1800" dirty="0"/>
              <a:t> </a:t>
            </a:r>
            <a:r>
              <a:rPr lang="sv-SE" sz="1800" dirty="0" err="1"/>
              <a:t>smoother</a:t>
            </a:r>
            <a:endParaRPr lang="sv-SE" sz="1800" dirty="0"/>
          </a:p>
          <a:p>
            <a:pPr lvl="1"/>
            <a:r>
              <a:rPr lang="sv-SE" sz="1800" dirty="0" err="1"/>
              <a:t>Kernel</a:t>
            </a:r>
            <a:r>
              <a:rPr lang="sv-SE" sz="1800" dirty="0"/>
              <a:t> </a:t>
            </a:r>
            <a:r>
              <a:rPr lang="sv-SE" sz="1800" dirty="0" err="1"/>
              <a:t>smoother</a:t>
            </a:r>
            <a:r>
              <a:rPr lang="sv-SE" sz="1800" dirty="0"/>
              <a:t> </a:t>
            </a:r>
          </a:p>
          <a:p>
            <a:pPr lvl="1"/>
            <a:r>
              <a:rPr lang="sv-SE" sz="1800" dirty="0" err="1"/>
              <a:t>Other</a:t>
            </a:r>
            <a:endParaRPr lang="sv-SE" sz="1800" dirty="0"/>
          </a:p>
          <a:p>
            <a:pPr lvl="1"/>
            <a:endParaRPr lang="sv-SE" sz="1800" dirty="0"/>
          </a:p>
          <a:p>
            <a:pPr lvl="1"/>
            <a:endParaRPr lang="sv-SE" sz="1800" dirty="0"/>
          </a:p>
          <a:p>
            <a:pPr lvl="1"/>
            <a:endParaRPr lang="sv-SE" sz="1800" dirty="0"/>
          </a:p>
          <a:p>
            <a:pPr marL="457200" lvl="1" indent="0">
              <a:buNone/>
            </a:pPr>
            <a:r>
              <a:rPr lang="sv-SE" sz="1800" dirty="0" err="1">
                <a:solidFill>
                  <a:srgbClr val="FF0000"/>
                </a:solidFill>
              </a:rPr>
              <a:t>How</a:t>
            </a:r>
            <a:r>
              <a:rPr lang="sv-SE" sz="1800" dirty="0">
                <a:solidFill>
                  <a:srgbClr val="FF0000"/>
                </a:solidFill>
              </a:rPr>
              <a:t> </a:t>
            </a:r>
            <a:r>
              <a:rPr lang="sv-SE" sz="1800" dirty="0" err="1">
                <a:solidFill>
                  <a:srgbClr val="FF0000"/>
                </a:solidFill>
              </a:rPr>
              <a:t>shall</a:t>
            </a:r>
            <a:r>
              <a:rPr lang="sv-SE" sz="1800" dirty="0">
                <a:solidFill>
                  <a:srgbClr val="FF0000"/>
                </a:solidFill>
              </a:rPr>
              <a:t> </a:t>
            </a:r>
            <a:r>
              <a:rPr lang="sv-SE" sz="1800" dirty="0" err="1">
                <a:solidFill>
                  <a:srgbClr val="FF0000"/>
                </a:solidFill>
              </a:rPr>
              <a:t>we</a:t>
            </a:r>
            <a:r>
              <a:rPr lang="sv-SE" sz="1800" dirty="0">
                <a:solidFill>
                  <a:srgbClr val="FF0000"/>
                </a:solidFill>
              </a:rPr>
              <a:t> </a:t>
            </a:r>
            <a:r>
              <a:rPr lang="sv-SE" sz="1800" dirty="0" err="1">
                <a:solidFill>
                  <a:srgbClr val="FF0000"/>
                </a:solidFill>
              </a:rPr>
              <a:t>model</a:t>
            </a:r>
            <a:r>
              <a:rPr lang="sv-SE" sz="1800" dirty="0">
                <a:solidFill>
                  <a:srgbClr val="FF0000"/>
                </a:solidFill>
              </a:rPr>
              <a:t> the data </a:t>
            </a:r>
            <a:r>
              <a:rPr lang="sv-SE" sz="1800" dirty="0" err="1">
                <a:solidFill>
                  <a:srgbClr val="FF0000"/>
                </a:solidFill>
              </a:rPr>
              <a:t>after</a:t>
            </a:r>
            <a:r>
              <a:rPr lang="sv-SE" sz="1800" dirty="0">
                <a:solidFill>
                  <a:srgbClr val="FF0000"/>
                </a:solidFill>
              </a:rPr>
              <a:t> </a:t>
            </a:r>
            <a:r>
              <a:rPr lang="sv-SE" sz="1800" dirty="0" err="1">
                <a:solidFill>
                  <a:srgbClr val="FF0000"/>
                </a:solidFill>
              </a:rPr>
              <a:t>detrending</a:t>
            </a:r>
            <a:r>
              <a:rPr lang="sv-SE" sz="1800" dirty="0">
                <a:solidFill>
                  <a:srgbClr val="FF0000"/>
                </a:solidFill>
              </a:rPr>
              <a:t> and transformations (</a:t>
            </a:r>
            <a:r>
              <a:rPr lang="sv-SE" sz="1800" dirty="0" err="1">
                <a:solidFill>
                  <a:srgbClr val="FF0000"/>
                </a:solidFill>
              </a:rPr>
              <a:t>residuals</a:t>
            </a:r>
            <a:r>
              <a:rPr lang="sv-SE" sz="1800" dirty="0">
                <a:solidFill>
                  <a:srgbClr val="FF0000"/>
                </a:solidFill>
              </a:rPr>
              <a:t>)?</a:t>
            </a:r>
            <a:r>
              <a:rPr lang="sv-SE" sz="1800" dirty="0">
                <a:sym typeface="Wingdings" panose="05000000000000000000" pitchFamily="2" charset="2"/>
              </a:rPr>
              <a:t></a:t>
            </a:r>
            <a:r>
              <a:rPr lang="sv-SE" sz="1800" dirty="0">
                <a:solidFill>
                  <a:srgbClr val="00B050"/>
                </a:solidFill>
                <a:sym typeface="Wingdings" panose="05000000000000000000" pitchFamily="2" charset="2"/>
              </a:rPr>
              <a:t>ARIMA </a:t>
            </a:r>
            <a:r>
              <a:rPr lang="sv-SE" sz="1800" dirty="0" err="1">
                <a:solidFill>
                  <a:srgbClr val="00B050"/>
                </a:solidFill>
                <a:sym typeface="Wingdings" panose="05000000000000000000" pitchFamily="2" charset="2"/>
              </a:rPr>
              <a:t>models</a:t>
            </a:r>
            <a:r>
              <a:rPr lang="sv-SE" sz="1800" dirty="0">
                <a:solidFill>
                  <a:srgbClr val="00B050"/>
                </a:solidFill>
                <a:sym typeface="Wingdings" panose="05000000000000000000" pitchFamily="2" charset="2"/>
              </a:rPr>
              <a:t>!</a:t>
            </a:r>
            <a:endParaRPr lang="sv-SE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sv-SE" sz="2200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D572479-C550-414C-95F0-E360FCAE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6965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D5218C9-3CB0-4CE1-AA0C-6065C7D5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ARMA </a:t>
            </a:r>
            <a:r>
              <a:rPr lang="sv-SE" dirty="0" err="1"/>
              <a:t>models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FD898858-79F9-49A2-8EE1-A824D5B1B9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561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v-SE" sz="2400" b="1" dirty="0">
                    <a:solidFill>
                      <a:srgbClr val="0F1AF9"/>
                    </a:solidFill>
                  </a:rPr>
                  <a:t>Autoregressive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moving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average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ARMA(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p,q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sv-SE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≠0, 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sv-SE" sz="2000" dirty="0"/>
              </a:p>
              <a:p>
                <a:pPr lvl="1"/>
                <a:r>
                  <a:rPr lang="sv-SE" sz="2000" dirty="0"/>
                  <a:t>Is </a:t>
                </a:r>
                <a:r>
                  <a:rPr lang="sv-SE" sz="2000" dirty="0" err="1"/>
                  <a:t>stationary</a:t>
                </a:r>
                <a:endParaRPr lang="sv-SE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v-SE" sz="2000" dirty="0"/>
              </a:p>
              <a:p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v-SE" sz="2400" dirty="0"/>
                  <a:t> –</a:t>
                </a:r>
                <a:r>
                  <a:rPr lang="sv-SE" sz="2400" dirty="0">
                    <a:solidFill>
                      <a:srgbClr val="0F1AF9"/>
                    </a:solidFill>
                  </a:rPr>
                  <a:t>autoregressive order</a:t>
                </a:r>
                <a:r>
                  <a:rPr lang="sv-SE" sz="2400" dirty="0"/>
                  <a:t>,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sv-SE" sz="2400" dirty="0"/>
                  <a:t>-</a:t>
                </a:r>
                <a:r>
                  <a:rPr lang="sv-SE" sz="2400" dirty="0" err="1">
                    <a:solidFill>
                      <a:srgbClr val="0F1AF9"/>
                    </a:solidFill>
                  </a:rPr>
                  <a:t>moving</a:t>
                </a:r>
                <a:r>
                  <a:rPr lang="sv-SE" sz="2400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0F1AF9"/>
                    </a:solidFill>
                  </a:rPr>
                  <a:t>average</a:t>
                </a:r>
                <a:r>
                  <a:rPr lang="sv-SE" sz="2400" dirty="0">
                    <a:solidFill>
                      <a:srgbClr val="0F1AF9"/>
                    </a:solidFill>
                  </a:rPr>
                  <a:t> order</a:t>
                </a:r>
              </a:p>
              <a:p>
                <a:r>
                  <a:rPr lang="sv-SE" sz="2400" dirty="0"/>
                  <a:t>Alternative form</a:t>
                </a:r>
              </a:p>
              <a:p>
                <a:endParaRPr lang="sv-SE" sz="2400" dirty="0"/>
              </a:p>
              <a:p>
                <a:endParaRPr lang="sv-SE" sz="2400" dirty="0"/>
              </a:p>
              <a:p>
                <a:endParaRPr lang="sv-SE" sz="2400" dirty="0"/>
              </a:p>
              <a:p>
                <a:r>
                  <a:rPr lang="sv-SE" sz="2400" dirty="0">
                    <a:solidFill>
                      <a:srgbClr val="C00000"/>
                    </a:solidFill>
                  </a:rPr>
                  <a:t>Note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sv-SE" sz="2400" dirty="0"/>
              </a:p>
              <a:p>
                <a:pPr lvl="1"/>
                <a:r>
                  <a:rPr lang="sv-SE" sz="2000" dirty="0" err="1"/>
                  <a:t>But</a:t>
                </a:r>
                <a:r>
                  <a:rPr lang="sv-SE" sz="2000" dirty="0"/>
                  <a:t> series </a:t>
                </a:r>
                <a:r>
                  <a:rPr lang="sv-SE" sz="2000" dirty="0" err="1"/>
                  <a:t>might</a:t>
                </a:r>
                <a:r>
                  <a:rPr lang="sv-SE" sz="2000" dirty="0"/>
                  <a:t> be non-</a:t>
                </a:r>
                <a:r>
                  <a:rPr lang="sv-SE" sz="2000" dirty="0" err="1"/>
                  <a:t>convergent</a:t>
                </a:r>
                <a:r>
                  <a:rPr lang="sv-SE" sz="2000" dirty="0"/>
                  <a:t>…</a:t>
                </a:r>
              </a:p>
              <a:p>
                <a:pPr marL="0" indent="0">
                  <a:buNone/>
                </a:pPr>
                <a:endParaRPr lang="sv-SE" sz="2400" dirty="0"/>
              </a:p>
              <a:p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FD898858-79F9-49A2-8EE1-A824D5B1B9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56150"/>
              </a:xfrm>
              <a:blipFill>
                <a:blip r:embed="rId2"/>
                <a:stretch>
                  <a:fillRect l="-963" t="-1795" b="-1038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54B6B03-1128-4E98-9174-02B7F6450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E38D5F0-F457-41A6-B18A-CA2E37B9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ktangel 5">
                <a:extLst>
                  <a:ext uri="{FF2B5EF4-FFF2-40B4-BE49-F238E27FC236}">
                    <a16:creationId xmlns:a16="http://schemas.microsoft.com/office/drawing/2014/main" id="{163673F5-2D6F-4A34-A68F-F3D536E929C0}"/>
                  </a:ext>
                </a:extLst>
              </p:cNvPr>
              <p:cNvSpPr/>
              <p:nvPr/>
            </p:nvSpPr>
            <p:spPr>
              <a:xfrm>
                <a:off x="3264879" y="4437112"/>
                <a:ext cx="2614242" cy="461665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6" name="Rektangel 5">
                <a:extLst>
                  <a:ext uri="{FF2B5EF4-FFF2-40B4-BE49-F238E27FC236}">
                    <a16:creationId xmlns:a16="http://schemas.microsoft.com/office/drawing/2014/main" id="{163673F5-2D6F-4A34-A68F-F3D536E929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879" y="4437112"/>
                <a:ext cx="2614242" cy="461665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408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8F0E2BB-CEE2-4C7A-A4FE-19D033CAD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Parameter </a:t>
            </a:r>
            <a:r>
              <a:rPr lang="sv-SE" dirty="0" err="1"/>
              <a:t>redundancy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DB510E7-F3CF-46B1-B48A-F8423508C0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Note: </a:t>
                </a:r>
                <a:r>
                  <a:rPr lang="sv-SE" sz="2400" dirty="0" err="1"/>
                  <a:t>we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can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multiply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both</a:t>
                </a:r>
                <a:r>
                  <a:rPr lang="sv-SE" sz="2400" dirty="0"/>
                  <a:t> sides </a:t>
                </a:r>
                <a:r>
                  <a:rPr lang="sv-SE" sz="2400" dirty="0" err="1"/>
                  <a:t>with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sv-SE" sz="240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sv-SE" sz="2400" dirty="0"/>
              </a:p>
              <a:p>
                <a:pPr marL="0" indent="0">
                  <a:buNone/>
                </a:pPr>
                <a:endParaRPr lang="sv-SE" sz="2400" dirty="0"/>
              </a:p>
              <a:p>
                <a:pPr lvl="1"/>
                <a:r>
                  <a:rPr lang="sv-SE" sz="2000" dirty="0"/>
                  <a:t>The </a:t>
                </a:r>
                <a:r>
                  <a:rPr lang="sv-SE" sz="2000" dirty="0" err="1"/>
                  <a:t>resulting</a:t>
                </a:r>
                <a:r>
                  <a:rPr lang="sv-SE" sz="2000" dirty="0"/>
                  <a:t> </a:t>
                </a:r>
                <a:r>
                  <a:rPr lang="sv-SE" sz="2000" dirty="0" err="1"/>
                  <a:t>model</a:t>
                </a:r>
                <a:r>
                  <a:rPr lang="sv-SE" sz="2000" dirty="0"/>
                  <a:t> looks different (</a:t>
                </a:r>
                <a:r>
                  <a:rPr lang="sv-SE" sz="2000" dirty="0" err="1"/>
                  <a:t>higher</a:t>
                </a:r>
                <a:r>
                  <a:rPr lang="sv-SE" sz="2000" dirty="0"/>
                  <a:t> orders)</a:t>
                </a:r>
              </a:p>
              <a:p>
                <a:pPr lvl="1"/>
                <a:r>
                  <a:rPr lang="sv-SE" sz="2000" dirty="0" err="1"/>
                  <a:t>Underlying</a:t>
                </a:r>
                <a:r>
                  <a:rPr lang="sv-SE" sz="2000" dirty="0"/>
                  <a:t> </a:t>
                </a:r>
                <a:r>
                  <a:rPr lang="sv-SE" sz="2000" dirty="0" err="1"/>
                  <a:t>model</a:t>
                </a:r>
                <a:r>
                  <a:rPr lang="sv-SE" sz="2000" dirty="0"/>
                  <a:t> is </a:t>
                </a:r>
                <a:r>
                  <a:rPr lang="sv-SE" sz="2000" dirty="0" err="1"/>
                  <a:t>actually</a:t>
                </a:r>
                <a:r>
                  <a:rPr lang="sv-SE" sz="2000" dirty="0"/>
                  <a:t> the same</a:t>
                </a:r>
              </a:p>
              <a:p>
                <a:pPr lvl="1"/>
                <a:endParaRPr lang="sv-SE" sz="2000" dirty="0"/>
              </a:p>
              <a:p>
                <a:r>
                  <a:rPr lang="sv-SE" sz="2400" dirty="0" err="1"/>
                  <a:t>Example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white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noise</a:t>
                </a:r>
                <a:r>
                  <a:rPr lang="sv-SE" sz="2400" dirty="0"/>
                  <a:t>. </a:t>
                </a:r>
                <a:r>
                  <a:rPr lang="sv-SE" sz="2400" dirty="0" err="1"/>
                  <a:t>Let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sv-SE" sz="2400" i="1">
                        <a:latin typeface="Cambria Math" panose="02040503050406030204" pitchFamily="18" charset="0"/>
                      </a:rPr>
                      <m:t>=1−0.5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sv-SE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−0.5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−0.5 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sv-SE" sz="2400" dirty="0">
                    <a:sym typeface="Wingdings" panose="05000000000000000000" pitchFamily="2" charset="2"/>
                  </a:rPr>
                  <a:t>ARMA(1,1)</a:t>
                </a:r>
              </a:p>
              <a:p>
                <a:pPr lvl="1"/>
                <a:r>
                  <a:rPr lang="sv-SE" sz="2000" dirty="0">
                    <a:sym typeface="Wingdings" panose="05000000000000000000" pitchFamily="2" charset="2"/>
                  </a:rPr>
                  <a:t>In the </a:t>
                </a:r>
                <a:r>
                  <a:rPr lang="sv-SE" sz="2000" dirty="0" err="1">
                    <a:sym typeface="Wingdings" panose="05000000000000000000" pitchFamily="2" charset="2"/>
                  </a:rPr>
                  <a:t>first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case</a:t>
                </a:r>
                <a:r>
                  <a:rPr lang="sv-SE" sz="2000" dirty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𝛾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e>
                    </m:d>
                    <m:r>
                      <a:rPr lang="sv-S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sv-SE" sz="20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sv-SE" sz="2000" dirty="0">
                    <a:sym typeface="Wingdings" panose="05000000000000000000" pitchFamily="2" charset="2"/>
                  </a:rPr>
                  <a:t>In the second </a:t>
                </a:r>
                <a:r>
                  <a:rPr lang="sv-SE" sz="2000" dirty="0" err="1">
                    <a:sym typeface="Wingdings" panose="05000000000000000000" pitchFamily="2" charset="2"/>
                  </a:rPr>
                  <a:t>case</a:t>
                </a:r>
                <a:r>
                  <a:rPr lang="sv-SE" sz="2000" dirty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𝛾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e>
                    </m:d>
                    <m:r>
                      <a:rPr lang="sv-S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&gt;0</m:t>
                    </m:r>
                  </m:oMath>
                </a14:m>
                <a:endParaRPr lang="sv-SE" sz="20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DB510E7-F3CF-46B1-B48A-F8423508C0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782B6D9-69D9-4060-94BC-31FEEB08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dirty="0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CCDAFFBC-C52D-48AF-A64C-3529877B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260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F2510C8-B408-45EE-BD7C-7562F60D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Parameter </a:t>
            </a:r>
            <a:r>
              <a:rPr lang="sv-SE" dirty="0" err="1"/>
              <a:t>redundancy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DF354C54-0542-458F-BF21-546199830C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sv-SE" sz="2400" dirty="0"/>
              </a:p>
              <a:p>
                <a:endParaRPr lang="sv-SE" sz="2400" dirty="0"/>
              </a:p>
              <a:p>
                <a:endParaRPr lang="sv-SE" sz="2400" dirty="0"/>
              </a:p>
              <a:p>
                <a:endParaRPr lang="sv-SE" sz="2400" dirty="0"/>
              </a:p>
              <a:p>
                <a:endParaRPr lang="sv-SE" sz="2400" dirty="0"/>
              </a:p>
              <a:p>
                <a:r>
                  <a:rPr lang="sv-SE" sz="2400" dirty="0"/>
                  <a:t>Parameters </a:t>
                </a:r>
                <a:r>
                  <a:rPr lang="sv-SE" sz="2400" dirty="0" err="1"/>
                  <a:t>significant</a:t>
                </a:r>
                <a:r>
                  <a:rPr lang="sv-SE" sz="2400" dirty="0">
                    <a:sym typeface="Wingdings" panose="05000000000000000000" pitchFamily="2" charset="2"/>
                  </a:rPr>
                  <a:t> </a:t>
                </a:r>
                <a:r>
                  <a:rPr lang="sv-SE" sz="2400" dirty="0" err="1">
                    <a:sym typeface="Wingdings" panose="05000000000000000000" pitchFamily="2" charset="2"/>
                  </a:rPr>
                  <a:t>seems</a:t>
                </a:r>
                <a:r>
                  <a:rPr lang="sv-SE" sz="2400" dirty="0">
                    <a:sym typeface="Wingdings" panose="05000000000000000000" pitchFamily="2" charset="2"/>
                  </a:rPr>
                  <a:t> to be an ARMA(1,1) </a:t>
                </a:r>
                <a:r>
                  <a:rPr lang="sv-SE" sz="2400" dirty="0" err="1">
                    <a:sym typeface="Wingdings" panose="05000000000000000000" pitchFamily="2" charset="2"/>
                  </a:rPr>
                  <a:t>model</a:t>
                </a:r>
                <a:r>
                  <a:rPr lang="sv-SE" sz="2400" dirty="0">
                    <a:sym typeface="Wingdings" panose="05000000000000000000" pitchFamily="2" charset="2"/>
                  </a:rPr>
                  <a:t>!</a:t>
                </a:r>
              </a:p>
              <a:p>
                <a:r>
                  <a:rPr lang="sv-SE" sz="2400" dirty="0"/>
                  <a:t>Over-</a:t>
                </a:r>
                <a:r>
                  <a:rPr lang="sv-SE" sz="2400" dirty="0" err="1"/>
                  <a:t>parametrized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1+0,97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1+0.92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DF354C54-0542-458F-BF21-546199830C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1474554-2BBC-4897-96F8-165DD2CEC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95633952-B28C-4003-9A08-BD235166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CCCE35F5-EC0D-4341-B2C2-F0E1891DF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844824"/>
            <a:ext cx="30765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31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1398E57-3822-4F60-8890-1F4F6153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Problems for ARMA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67E17C15-E019-4C70-BB5E-A40ECC318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dirty="0"/>
                  <a:t>A) Parameter redundant </a:t>
                </a:r>
                <a:r>
                  <a:rPr lang="sv-SE" dirty="0" err="1"/>
                  <a:t>models</a:t>
                </a:r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:r>
                  <a:rPr lang="sv-SE" dirty="0"/>
                  <a:t>B) </a:t>
                </a:r>
                <a:r>
                  <a:rPr lang="sv-SE" dirty="0" err="1"/>
                  <a:t>Future</a:t>
                </a:r>
                <a:r>
                  <a:rPr lang="sv-SE" dirty="0"/>
                  <a:t> </a:t>
                </a:r>
                <a:r>
                  <a:rPr lang="sv-SE" dirty="0" err="1"/>
                  <a:t>dependent</a:t>
                </a:r>
                <a:r>
                  <a:rPr lang="sv-SE" dirty="0"/>
                  <a:t> </a:t>
                </a:r>
                <a:r>
                  <a:rPr lang="sv-SE" dirty="0" err="1"/>
                  <a:t>models</a:t>
                </a:r>
                <a:r>
                  <a:rPr lang="sv-SE" dirty="0"/>
                  <a:t> (AR)</a:t>
                </a:r>
              </a:p>
              <a:p>
                <a:pPr marL="0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:r>
                  <a:rPr lang="sv-SE" dirty="0"/>
                  <a:t>C) </a:t>
                </a:r>
                <a:r>
                  <a:rPr lang="sv-SE" dirty="0" err="1"/>
                  <a:t>Models</a:t>
                </a:r>
                <a:r>
                  <a:rPr lang="sv-SE" dirty="0"/>
                  <a:t> </a:t>
                </a:r>
                <a:r>
                  <a:rPr lang="sv-SE" dirty="0" err="1"/>
                  <a:t>that</a:t>
                </a:r>
                <a:r>
                  <a:rPr lang="sv-SE" dirty="0"/>
                  <a:t> </a:t>
                </a:r>
                <a:r>
                  <a:rPr lang="sv-SE" dirty="0" err="1"/>
                  <a:t>are</a:t>
                </a:r>
                <a:r>
                  <a:rPr lang="sv-SE" dirty="0"/>
                  <a:t> not </a:t>
                </a:r>
                <a:r>
                  <a:rPr lang="sv-SE" dirty="0" err="1"/>
                  <a:t>unique</a:t>
                </a:r>
                <a:r>
                  <a:rPr lang="sv-SE" dirty="0"/>
                  <a:t> (MA)</a:t>
                </a:r>
              </a:p>
              <a:p>
                <a:pPr marL="0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:r>
                  <a:rPr lang="sv-SE" sz="2800" dirty="0">
                    <a:solidFill>
                      <a:srgbClr val="C00000"/>
                    </a:solidFill>
                  </a:rPr>
                  <a:t>Solution to A: </a:t>
                </a:r>
                <a14:m>
                  <m:oMath xmlns:m="http://schemas.openxmlformats.org/officeDocument/2006/math"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sz="2800" dirty="0"/>
                  <a:t> and </a:t>
                </a:r>
                <a14:m>
                  <m:oMath xmlns:m="http://schemas.openxmlformats.org/officeDocument/2006/math"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sz="2800" dirty="0"/>
                  <a:t> </a:t>
                </a:r>
                <a:r>
                  <a:rPr lang="sv-SE" sz="2800" dirty="0" err="1"/>
                  <a:t>should</a:t>
                </a:r>
                <a:r>
                  <a:rPr lang="sv-SE" sz="2800" dirty="0"/>
                  <a:t> not </a:t>
                </a:r>
                <a:r>
                  <a:rPr lang="sv-SE" sz="2800" dirty="0" err="1"/>
                  <a:t>have</a:t>
                </a:r>
                <a:r>
                  <a:rPr lang="sv-SE" sz="2800" dirty="0"/>
                  <a:t> common </a:t>
                </a:r>
                <a:r>
                  <a:rPr lang="sv-SE" sz="2800" dirty="0" err="1"/>
                  <a:t>factors</a:t>
                </a:r>
                <a:endParaRPr lang="sv-SE" sz="28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67E17C15-E019-4C70-BB5E-A40ECC318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52" r="-2296" b="-202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4B329EB-01A6-4A0B-BA98-9090E4CE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5CED8C-CA3A-48E1-A835-DDAD06EA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2164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9CB787-ACE8-420A-ADDB-4F6378E0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Causal</a:t>
            </a:r>
            <a:r>
              <a:rPr lang="sv-SE" dirty="0"/>
              <a:t> ARMA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1CBCDDD2-3CAA-4D32-9877-98932F47A0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dirty="0">
                    <a:solidFill>
                      <a:srgbClr val="C00000"/>
                    </a:solidFill>
                  </a:rPr>
                  <a:t>Def</a:t>
                </a:r>
                <a:r>
                  <a:rPr lang="sv-SE" sz="2800" dirty="0"/>
                  <a:t>. ARMA(</a:t>
                </a:r>
                <a:r>
                  <a:rPr lang="sv-SE" sz="2800" dirty="0" err="1"/>
                  <a:t>p,q</a:t>
                </a:r>
                <a:r>
                  <a:rPr lang="sv-SE" sz="2800" dirty="0"/>
                  <a:t>) is </a:t>
                </a:r>
                <a:r>
                  <a:rPr lang="sv-SE" sz="2800" b="1" dirty="0" err="1">
                    <a:solidFill>
                      <a:srgbClr val="0F1AF9"/>
                    </a:solidFill>
                  </a:rPr>
                  <a:t>causal</a:t>
                </a:r>
                <a:r>
                  <a:rPr lang="sv-SE" sz="2800" dirty="0"/>
                  <a:t> </a:t>
                </a:r>
                <a:r>
                  <a:rPr lang="sv-SE" sz="2800" dirty="0" err="1"/>
                  <a:t>if</a:t>
                </a:r>
                <a:endParaRPr lang="sv-SE" sz="2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sv-SE" sz="2400" dirty="0"/>
                  <a:t> (</a:t>
                </a:r>
                <a:r>
                  <a:rPr lang="sv-SE" sz="2400" dirty="0" err="1"/>
                  <a:t>depends</a:t>
                </a:r>
                <a:r>
                  <a:rPr lang="sv-SE" sz="2400" dirty="0"/>
                  <a:t> on the </a:t>
                </a:r>
                <a:r>
                  <a:rPr lang="sv-SE" sz="2400" dirty="0" err="1"/>
                  <a:t>past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only</a:t>
                </a:r>
                <a:r>
                  <a:rPr lang="sv-SE" sz="24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&lt;∞</m:t>
                        </m:r>
                      </m:e>
                    </m:nary>
                  </m:oMath>
                </a14:m>
                <a:endParaRPr lang="sv-SE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v-SE" sz="2400" dirty="0"/>
              </a:p>
              <a:p>
                <a:pPr lvl="1"/>
                <a:endParaRPr lang="sv-SE" sz="2400" dirty="0"/>
              </a:p>
              <a:p>
                <a:r>
                  <a:rPr lang="sv-SE" sz="2800" dirty="0">
                    <a:solidFill>
                      <a:srgbClr val="C00000"/>
                    </a:solidFill>
                  </a:rPr>
                  <a:t>Property</a:t>
                </a:r>
                <a:r>
                  <a:rPr lang="sv-SE" sz="2800" dirty="0"/>
                  <a:t> ARMA(</a:t>
                </a:r>
                <a:r>
                  <a:rPr lang="sv-SE" sz="2800" dirty="0" err="1"/>
                  <a:t>p,q</a:t>
                </a:r>
                <a:r>
                  <a:rPr lang="sv-SE" sz="2800" dirty="0"/>
                  <a:t>) is </a:t>
                </a:r>
                <a:r>
                  <a:rPr lang="sv-SE" sz="2800" b="1" dirty="0" err="1">
                    <a:solidFill>
                      <a:srgbClr val="0F1AF9"/>
                    </a:solidFill>
                  </a:rPr>
                  <a:t>causal</a:t>
                </a:r>
                <a:r>
                  <a:rPr lang="sv-SE" sz="2800" dirty="0"/>
                  <a:t> </a:t>
                </a:r>
                <a:r>
                  <a:rPr lang="sv-SE" sz="2800" dirty="0" err="1"/>
                  <a:t>iff</a:t>
                </a:r>
                <a:r>
                  <a:rPr lang="sv-SE" sz="2800" dirty="0"/>
                  <a:t> </a:t>
                </a:r>
                <a:r>
                  <a:rPr lang="sv-SE" sz="2800" dirty="0" err="1"/>
                  <a:t>roots</a:t>
                </a:r>
                <a:r>
                  <a:rPr lang="sv-SE" sz="2800" dirty="0"/>
                  <a:t> </a:t>
                </a:r>
                <a14:m>
                  <m:oMath xmlns:m="http://schemas.openxmlformats.org/officeDocument/2006/math"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sv-SE" sz="2800" dirty="0"/>
                  <a:t> </a:t>
                </a:r>
                <a:r>
                  <a:rPr lang="sv-SE" sz="2800" dirty="0" err="1"/>
                  <a:t>are</a:t>
                </a:r>
                <a:r>
                  <a:rPr lang="sv-SE" sz="2800" dirty="0"/>
                  <a:t> </a:t>
                </a:r>
                <a:r>
                  <a:rPr lang="sv-SE" sz="2800" dirty="0" err="1"/>
                  <a:t>outside</a:t>
                </a:r>
                <a:r>
                  <a:rPr lang="sv-SE" sz="2800" dirty="0"/>
                  <a:t> </a:t>
                </a:r>
                <a:r>
                  <a:rPr lang="sv-SE" sz="2800" dirty="0" err="1"/>
                  <a:t>unit</a:t>
                </a:r>
                <a:r>
                  <a:rPr lang="sv-SE" sz="2800" dirty="0"/>
                  <a:t> </a:t>
                </a:r>
                <a:r>
                  <a:rPr lang="sv-SE" sz="2800" dirty="0" err="1"/>
                  <a:t>circle</a:t>
                </a:r>
                <a:r>
                  <a:rPr lang="sv-SE" sz="2800" dirty="0"/>
                  <a:t>, i.e.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sv-SE" sz="2800" dirty="0"/>
              </a:p>
              <a:p>
                <a:endParaRPr lang="sv-SE" sz="2800" dirty="0"/>
              </a:p>
              <a:p>
                <a:r>
                  <a:rPr lang="sv-SE" sz="2800" dirty="0" err="1"/>
                  <a:t>This</a:t>
                </a:r>
                <a:r>
                  <a:rPr lang="sv-SE" sz="2800" dirty="0"/>
                  <a:t> is solution to B)</a:t>
                </a:r>
              </a:p>
              <a:p>
                <a:endParaRPr lang="sv-SE" sz="2800" dirty="0"/>
              </a:p>
              <a:p>
                <a:endParaRPr lang="sv-SE" sz="28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1CBCDDD2-3CAA-4D32-9877-98932F47A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022" b="-27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B4516A8-AE71-4777-8212-AF5DBBC8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984B1AC6-07B4-41B6-AACB-15E8B28C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3628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92497E2-5D48-4F28-8D24-D2448CB6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Causal</a:t>
            </a:r>
            <a:r>
              <a:rPr lang="sv-SE" dirty="0"/>
              <a:t> ARMA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6390886-AAB1-482A-B2E1-B388D59609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>
                    <a:solidFill>
                      <a:srgbClr val="C00000"/>
                    </a:solidFill>
                  </a:rPr>
                  <a:t>Example</a:t>
                </a:r>
                <a:r>
                  <a:rPr lang="sv-SE" sz="2400" dirty="0"/>
                  <a:t>: Is process </a:t>
                </a:r>
                <a:r>
                  <a:rPr lang="sv-SE" sz="2400" dirty="0" err="1"/>
                  <a:t>causial</a:t>
                </a:r>
                <a:r>
                  <a:rPr lang="sv-SE" sz="2400" dirty="0"/>
                  <a:t>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=0.4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+0.3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+0.2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−0.1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sv-SE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=1−0.4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−0.3</m:t>
                    </m:r>
                    <m:sSup>
                      <m:sSup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−0.2</m:t>
                    </m:r>
                    <m:sSup>
                      <m:sSup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sv-SE" sz="2000" b="0" dirty="0"/>
              </a:p>
              <a:p>
                <a:pPr lvl="1"/>
                <a:endParaRPr lang="sv-SE" sz="2000" dirty="0"/>
              </a:p>
              <a:p>
                <a:pPr lvl="1"/>
                <a:endParaRPr lang="sv-SE" sz="2000" dirty="0"/>
              </a:p>
              <a:p>
                <a:pPr lvl="1"/>
                <a:endParaRPr lang="sv-SE" sz="2000" dirty="0"/>
              </a:p>
              <a:p>
                <a:pPr lvl="1"/>
                <a:endParaRPr lang="sv-SE" sz="2000" dirty="0"/>
              </a:p>
              <a:p>
                <a:pPr lvl="1"/>
                <a:endParaRPr lang="sv-SE" sz="20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6390886-AAB1-482A-B2E1-B388D5960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ABBD4E85-5671-44AE-BDF3-07D15F7D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D14B34B8-D90B-4DFA-9760-837A6C9B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25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80DECE46-C6F8-4FD4-8CE4-2969C20BD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101180"/>
            <a:ext cx="6187070" cy="83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62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17AC868-C52F-48FE-BD44-EEFF812C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Invertible</a:t>
            </a:r>
            <a:r>
              <a:rPr lang="sv-SE" dirty="0"/>
              <a:t> ARMA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7DCC3F60-8470-4530-8592-C1E5675396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dirty="0">
                    <a:solidFill>
                      <a:srgbClr val="C00000"/>
                    </a:solidFill>
                  </a:rPr>
                  <a:t>Def</a:t>
                </a:r>
                <a:r>
                  <a:rPr lang="sv-SE" sz="2800" dirty="0"/>
                  <a:t>. ARMA(</a:t>
                </a:r>
                <a:r>
                  <a:rPr lang="sv-SE" sz="2800" dirty="0" err="1"/>
                  <a:t>p,q</a:t>
                </a:r>
                <a:r>
                  <a:rPr lang="sv-SE" sz="2800" dirty="0"/>
                  <a:t>) is </a:t>
                </a:r>
                <a:r>
                  <a:rPr lang="sv-SE" sz="2800" b="1" dirty="0" err="1">
                    <a:solidFill>
                      <a:srgbClr val="0F1AF9"/>
                    </a:solidFill>
                  </a:rPr>
                  <a:t>invertible</a:t>
                </a:r>
                <a:r>
                  <a:rPr lang="sv-SE" sz="2800" dirty="0"/>
                  <a:t> </a:t>
                </a:r>
                <a:r>
                  <a:rPr lang="sv-SE" sz="2800" dirty="0" err="1"/>
                  <a:t>if</a:t>
                </a:r>
                <a:endParaRPr lang="sv-SE" sz="2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sv-SE" sz="2400" dirty="0"/>
                  <a:t> (</a:t>
                </a:r>
                <a:r>
                  <a:rPr lang="sv-SE" sz="2400" dirty="0" err="1"/>
                  <a:t>depends</a:t>
                </a:r>
                <a:r>
                  <a:rPr lang="sv-SE" sz="2400" dirty="0"/>
                  <a:t> on the </a:t>
                </a:r>
                <a:r>
                  <a:rPr lang="sv-SE" sz="2400" dirty="0" err="1"/>
                  <a:t>past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only</a:t>
                </a:r>
                <a:r>
                  <a:rPr lang="sv-SE" sz="24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&lt;∞</m:t>
                        </m:r>
                      </m:e>
                    </m:nary>
                  </m:oMath>
                </a14:m>
                <a:endParaRPr lang="sv-SE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v-SE" sz="2400" dirty="0"/>
              </a:p>
              <a:p>
                <a:pPr lvl="1"/>
                <a:endParaRPr lang="sv-SE" sz="2400" dirty="0"/>
              </a:p>
              <a:p>
                <a:r>
                  <a:rPr lang="sv-SE" sz="2800" dirty="0">
                    <a:solidFill>
                      <a:srgbClr val="C00000"/>
                    </a:solidFill>
                  </a:rPr>
                  <a:t>Property</a:t>
                </a:r>
                <a:r>
                  <a:rPr lang="sv-SE" sz="2800" dirty="0"/>
                  <a:t> ARMA(</a:t>
                </a:r>
                <a:r>
                  <a:rPr lang="sv-SE" sz="2800" dirty="0" err="1"/>
                  <a:t>p,q</a:t>
                </a:r>
                <a:r>
                  <a:rPr lang="sv-SE" sz="2800" dirty="0"/>
                  <a:t>) is </a:t>
                </a:r>
                <a:r>
                  <a:rPr lang="sv-SE" sz="2800" b="1" dirty="0" err="1">
                    <a:solidFill>
                      <a:srgbClr val="0F1AF9"/>
                    </a:solidFill>
                  </a:rPr>
                  <a:t>invertible</a:t>
                </a:r>
                <a:r>
                  <a:rPr lang="sv-SE" sz="2800" dirty="0"/>
                  <a:t> </a:t>
                </a:r>
                <a:r>
                  <a:rPr lang="sv-SE" sz="2800" dirty="0" err="1"/>
                  <a:t>iff</a:t>
                </a:r>
                <a:r>
                  <a:rPr lang="sv-SE" sz="2800" dirty="0"/>
                  <a:t> </a:t>
                </a:r>
                <a:r>
                  <a:rPr lang="sv-SE" sz="2800" dirty="0" err="1"/>
                  <a:t>roots</a:t>
                </a:r>
                <a:r>
                  <a:rPr lang="sv-SE" sz="2800" dirty="0"/>
                  <a:t> </a:t>
                </a:r>
                <a14:m>
                  <m:oMath xmlns:m="http://schemas.openxmlformats.org/officeDocument/2006/math"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sv-SE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8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sv-SE" sz="28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sv-SE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sv-SE" sz="2800" dirty="0"/>
                  <a:t> </a:t>
                </a:r>
                <a:r>
                  <a:rPr lang="sv-SE" sz="2800" dirty="0" err="1"/>
                  <a:t>are</a:t>
                </a:r>
                <a:r>
                  <a:rPr lang="sv-SE" sz="2800" dirty="0"/>
                  <a:t> </a:t>
                </a:r>
                <a:r>
                  <a:rPr lang="sv-SE" sz="2800" dirty="0" err="1"/>
                  <a:t>outside</a:t>
                </a:r>
                <a:r>
                  <a:rPr lang="sv-SE" sz="2800" dirty="0"/>
                  <a:t> </a:t>
                </a:r>
                <a:r>
                  <a:rPr lang="sv-SE" sz="2800" dirty="0" err="1"/>
                  <a:t>unit</a:t>
                </a:r>
                <a:r>
                  <a:rPr lang="sv-SE" sz="2800" dirty="0"/>
                  <a:t> </a:t>
                </a:r>
                <a:r>
                  <a:rPr lang="sv-SE" sz="2800" dirty="0" err="1"/>
                  <a:t>circle</a:t>
                </a:r>
                <a:r>
                  <a:rPr lang="sv-SE" sz="2800" dirty="0"/>
                  <a:t>, i.e.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v-SE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sv-SE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sv-SE" sz="2800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sv-SE" sz="2800" dirty="0"/>
              </a:p>
              <a:p>
                <a:endParaRPr lang="sv-SE" dirty="0"/>
              </a:p>
              <a:p>
                <a:r>
                  <a:rPr lang="sv-SE" sz="2800" dirty="0" err="1"/>
                  <a:t>This</a:t>
                </a:r>
                <a:r>
                  <a:rPr lang="sv-SE" sz="2800" dirty="0"/>
                  <a:t> is solution to C)</a:t>
                </a: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7DCC3F60-8470-4530-8592-C1E5675396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022" b="-188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DBF364F-4105-43E4-A24A-B39DD490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85D71BB-51A5-42A4-A575-34C32489E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8045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CD55592-F2AF-4ECB-8A36-1B8C71AA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Coefficient</a:t>
            </a:r>
            <a:r>
              <a:rPr lang="sv-SE" dirty="0"/>
              <a:t> </a:t>
            </a:r>
            <a:r>
              <a:rPr lang="sv-SE" dirty="0" err="1"/>
              <a:t>matching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E61AEFB7-CE76-4BEB-80DB-2E0C239C6A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sv-SE" sz="2400" dirty="0">
                    <a:sym typeface="Wingdings" panose="05000000000000000000" pitchFamily="2" charset="2"/>
                  </a:rPr>
                  <a:t>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sv-SE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sv-SE" sz="2400" dirty="0">
                    <a:sym typeface="Wingdings" panose="05000000000000000000" pitchFamily="2" charset="2"/>
                  </a:rPr>
                  <a:t>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sv-SE" sz="2400" dirty="0"/>
              </a:p>
              <a:p>
                <a:endParaRPr lang="sv-SE" sz="2400" dirty="0"/>
              </a:p>
              <a:p>
                <a:r>
                  <a:rPr lang="sv-SE" sz="2400" dirty="0" err="1"/>
                  <a:t>How</a:t>
                </a:r>
                <a:r>
                  <a:rPr lang="sv-SE" sz="2400" dirty="0"/>
                  <a:t> to </a:t>
                </a:r>
                <a:r>
                  <a:rPr lang="sv-SE" sz="2400" dirty="0" err="1"/>
                  <a:t>find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coefficients</a:t>
                </a:r>
                <a:r>
                  <a:rPr lang="sv-SE" sz="2400" dirty="0"/>
                  <a:t> in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sv-SE" sz="2400" dirty="0"/>
                  <a:t> and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sv-SE" sz="2400" dirty="0"/>
                  <a:t>?</a:t>
                </a:r>
                <a:r>
                  <a:rPr lang="sv-SE" sz="2400" dirty="0">
                    <a:sym typeface="Wingdings" panose="05000000000000000000" pitchFamily="2" charset="2"/>
                  </a:rPr>
                  <a:t></a:t>
                </a:r>
                <a:r>
                  <a:rPr lang="sv-SE" sz="2400" b="1" dirty="0" err="1">
                    <a:solidFill>
                      <a:srgbClr val="0F1AF9"/>
                    </a:solidFill>
                    <a:sym typeface="Wingdings" panose="05000000000000000000" pitchFamily="2" charset="2"/>
                  </a:rPr>
                  <a:t>coefficient</a:t>
                </a:r>
                <a:r>
                  <a:rPr lang="sv-SE" sz="2400" b="1" dirty="0">
                    <a:solidFill>
                      <a:srgbClr val="0F1AF9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b="1" dirty="0" err="1">
                    <a:solidFill>
                      <a:srgbClr val="0F1AF9"/>
                    </a:solidFill>
                    <a:sym typeface="Wingdings" panose="05000000000000000000" pitchFamily="2" charset="2"/>
                  </a:rPr>
                  <a:t>matching</a:t>
                </a:r>
                <a:endParaRPr lang="sv-SE" sz="2400" b="1" dirty="0">
                  <a:solidFill>
                    <a:srgbClr val="0F1AF9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sz="2400" dirty="0"/>
              </a:p>
              <a:p>
                <a:endParaRPr lang="sv-SE" sz="2400" dirty="0">
                  <a:solidFill>
                    <a:srgbClr val="C00000"/>
                  </a:solidFill>
                </a:endParaRPr>
              </a:p>
              <a:p>
                <a:r>
                  <a:rPr lang="sv-SE" sz="2400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=0.4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+0.45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+0.25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E61AEFB7-CE76-4BEB-80DB-2E0C239C6A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320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B23F13A-E2CC-414D-A3E8-5EDCB592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911D7229-9A31-4F54-986F-DDC33089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27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C83EDFA0-3357-4B1D-88BA-282ECE767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5301208"/>
            <a:ext cx="51625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34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52C4213-1B9A-447A-AA48-F582FD2D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Causality</a:t>
            </a:r>
            <a:r>
              <a:rPr lang="sv-SE" dirty="0"/>
              <a:t> for AR(2)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9820FEE0-7504-4D39-97EC-1D74EDF4BC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dirty="0"/>
                  <a:t>Roots </a:t>
                </a:r>
                <a:r>
                  <a:rPr lang="sv-SE" sz="2800" dirty="0" err="1"/>
                  <a:t>of</a:t>
                </a:r>
                <a:r>
                  <a:rPr lang="sv-SE" sz="2800" dirty="0"/>
                  <a:t> </a:t>
                </a:r>
                <a14:m>
                  <m:oMath xmlns:m="http://schemas.openxmlformats.org/officeDocument/2006/math"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v-SE" sz="2800" dirty="0"/>
                  <a:t> </a:t>
                </a:r>
                <a:r>
                  <a:rPr lang="sv-SE" sz="2800" dirty="0" err="1"/>
                  <a:t>outside</a:t>
                </a:r>
                <a:r>
                  <a:rPr lang="sv-SE" sz="2800" dirty="0"/>
                  <a:t> </a:t>
                </a:r>
                <a:r>
                  <a:rPr lang="sv-SE" sz="2800" dirty="0" err="1"/>
                  <a:t>unit</a:t>
                </a:r>
                <a:r>
                  <a:rPr lang="sv-SE" sz="2800" dirty="0"/>
                  <a:t> </a:t>
                </a:r>
                <a:r>
                  <a:rPr lang="sv-SE" sz="2800" dirty="0" err="1"/>
                  <a:t>circle</a:t>
                </a:r>
                <a:endParaRPr lang="sv-SE" sz="2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&gt;1, 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&lt;1, </m:t>
                    </m:r>
                    <m:d>
                      <m:dPr>
                        <m:begChr m:val="|"/>
                        <m:endChr m:val="|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9820FEE0-7504-4D39-97EC-1D74EDF4BC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9E1ABF3-41B0-4C57-9755-D7815EE6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C68716B4-0987-4092-935D-308C0CF4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28</a:t>
            </a:fld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44190F47-4608-4590-90FF-A03C81D37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345817"/>
            <a:ext cx="3779887" cy="296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75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617AF2D-B149-43D7-A53A-B633F80E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Home</a:t>
            </a:r>
            <a:r>
              <a:rPr lang="sv-SE" dirty="0"/>
              <a:t> </a:t>
            </a:r>
            <a:r>
              <a:rPr lang="sv-SE" dirty="0" err="1"/>
              <a:t>reading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24DA43D-4289-40D1-9072-93744BE14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SS, </a:t>
            </a:r>
            <a:r>
              <a:rPr lang="sv-SE" dirty="0" err="1"/>
              <a:t>ch</a:t>
            </a:r>
            <a:r>
              <a:rPr lang="sv-SE" dirty="0"/>
              <a:t>. 3.1</a:t>
            </a:r>
          </a:p>
          <a:p>
            <a:r>
              <a:rPr lang="sv-SE" dirty="0"/>
              <a:t>R </a:t>
            </a:r>
            <a:r>
              <a:rPr lang="sv-SE"/>
              <a:t>code: </a:t>
            </a:r>
            <a:r>
              <a:rPr lang="sv-SE" dirty="0" err="1"/>
              <a:t>arima.sim</a:t>
            </a:r>
            <a:r>
              <a:rPr lang="sv-SE" dirty="0"/>
              <a:t>, </a:t>
            </a:r>
            <a:r>
              <a:rPr lang="sv-SE" dirty="0" err="1"/>
              <a:t>arima</a:t>
            </a:r>
            <a:r>
              <a:rPr lang="sv-SE" dirty="0"/>
              <a:t>, </a:t>
            </a:r>
            <a:r>
              <a:rPr lang="sv-SE" dirty="0" err="1"/>
              <a:t>polyroot</a:t>
            </a:r>
            <a:r>
              <a:rPr lang="sv-SE" dirty="0"/>
              <a:t>, </a:t>
            </a:r>
            <a:r>
              <a:rPr lang="sv-SE" dirty="0" err="1"/>
              <a:t>ARMAtoMA</a:t>
            </a:r>
            <a:r>
              <a:rPr lang="sv-SE" dirty="0"/>
              <a:t>, </a:t>
            </a:r>
            <a:r>
              <a:rPr lang="sv-SE" dirty="0" err="1"/>
              <a:t>ARMAacf</a:t>
            </a:r>
            <a:endParaRPr lang="sv-SE" dirty="0"/>
          </a:p>
          <a:p>
            <a:pPr lvl="1"/>
            <a:r>
              <a:rPr lang="sv-SE" dirty="0"/>
              <a:t>Check </a:t>
            </a:r>
            <a:r>
              <a:rPr lang="sv-SE" dirty="0" err="1"/>
              <a:t>carefully</a:t>
            </a:r>
            <a:r>
              <a:rPr lang="sv-SE" dirty="0"/>
              <a:t> </a:t>
            </a:r>
            <a:r>
              <a:rPr lang="sv-SE" dirty="0" err="1"/>
              <a:t>arima</a:t>
            </a:r>
            <a:r>
              <a:rPr lang="sv-SE" dirty="0"/>
              <a:t>() </a:t>
            </a:r>
            <a:r>
              <a:rPr lang="sv-SE" dirty="0" err="1"/>
              <a:t>docs</a:t>
            </a:r>
            <a:r>
              <a:rPr lang="sv-SE" dirty="0"/>
              <a:t> to </a:t>
            </a:r>
            <a:r>
              <a:rPr lang="sv-SE" dirty="0" err="1"/>
              <a:t>see</a:t>
            </a:r>
            <a:r>
              <a:rPr lang="sv-SE" dirty="0"/>
              <a:t> </a:t>
            </a:r>
            <a:r>
              <a:rPr lang="sv-SE" dirty="0" err="1"/>
              <a:t>how</a:t>
            </a:r>
            <a:r>
              <a:rPr lang="sv-SE" dirty="0"/>
              <a:t> ar and </a:t>
            </a:r>
            <a:r>
              <a:rPr lang="sv-SE" dirty="0" err="1"/>
              <a:t>ma</a:t>
            </a:r>
            <a:r>
              <a:rPr lang="sv-SE" dirty="0"/>
              <a:t> </a:t>
            </a:r>
            <a:r>
              <a:rPr lang="sv-SE" dirty="0" err="1"/>
              <a:t>coefficients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specified</a:t>
            </a:r>
            <a:r>
              <a:rPr lang="sv-SE" dirty="0"/>
              <a:t> in the software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D13E68B-45AB-4561-97F0-0BFFE6EF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FA9CC07-2F7D-4C61-8BF3-FCF385B0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415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F5FE4C8-90DA-480B-BE02-3AB69756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Reminder</a:t>
            </a:r>
            <a:r>
              <a:rPr lang="sv-SE" dirty="0"/>
              <a:t>: </a:t>
            </a:r>
            <a:r>
              <a:rPr lang="sv-SE" dirty="0" err="1"/>
              <a:t>complex</a:t>
            </a:r>
            <a:r>
              <a:rPr lang="sv-SE" dirty="0"/>
              <a:t> </a:t>
            </a:r>
            <a:r>
              <a:rPr lang="sv-SE" dirty="0" err="1"/>
              <a:t>numbers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8B17C665-F4B6-4017-B598-D365185DEF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Imaginary </a:t>
                </a:r>
                <a:r>
                  <a:rPr lang="sv-SE" sz="2400" dirty="0" err="1"/>
                  <a:t>unit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sv-SE" sz="2400" dirty="0"/>
              </a:p>
              <a:p>
                <a:r>
                  <a:rPr lang="sv-SE" sz="2400" dirty="0" err="1"/>
                  <a:t>Complex</a:t>
                </a:r>
                <a:r>
                  <a:rPr lang="sv-SE" sz="2400" dirty="0"/>
                  <a:t> </a:t>
                </a:r>
                <a:r>
                  <a:rPr lang="sv-SE" sz="2400" dirty="0" err="1"/>
                  <a:t>number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𝑖𝑏</m:t>
                    </m:r>
                  </m:oMath>
                </a14:m>
                <a:endParaRPr lang="sv-SE" sz="2400" dirty="0"/>
              </a:p>
              <a:p>
                <a:r>
                  <a:rPr lang="sv-SE" sz="2400" dirty="0" err="1"/>
                  <a:t>Conjugate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𝑖𝑏</m:t>
                    </m:r>
                  </m:oMath>
                </a14:m>
                <a:endParaRPr lang="sv-SE" sz="2400" dirty="0"/>
              </a:p>
              <a:p>
                <a:r>
                  <a:rPr lang="sv-SE" sz="2400" dirty="0"/>
                  <a:t>Absolute </a:t>
                </a:r>
                <a:r>
                  <a:rPr lang="sv-SE" sz="2400" dirty="0" err="1"/>
                  <a:t>value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sv-SE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sv-SE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sv-SE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sv-SE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sv-SE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sv-SE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v-SE" sz="2400" dirty="0"/>
              </a:p>
              <a:p>
                <a:r>
                  <a:rPr lang="sv-SE" sz="2400" dirty="0" err="1"/>
                  <a:t>Trigonometic</a:t>
                </a:r>
                <a:r>
                  <a:rPr lang="sv-SE" sz="2400" dirty="0"/>
                  <a:t>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sv-SE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sz="2400" b="0" dirty="0"/>
              </a:p>
              <a:p>
                <a:r>
                  <a:rPr lang="sv-SE" sz="2400" b="0" dirty="0" err="1"/>
                  <a:t>Euler’s</a:t>
                </a:r>
                <a:r>
                  <a:rPr lang="sv-SE" sz="2400" b="0" dirty="0"/>
                  <a:t> </a:t>
                </a:r>
                <a:r>
                  <a:rPr lang="sv-SE" sz="2400" b="0" dirty="0" err="1"/>
                  <a:t>formula</a:t>
                </a:r>
                <a:endParaRPr lang="sv-SE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v-SE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𝑖𝑠𝑖𝑛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sz="2400" b="0" dirty="0"/>
              </a:p>
              <a:p>
                <a:r>
                  <a:rPr lang="sv-SE" sz="2400" dirty="0" err="1"/>
                  <a:t>Therefore</a:t>
                </a:r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v-SE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func>
                        <m:func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v-SE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sv-SE" sz="2400" b="0" dirty="0"/>
              </a:p>
              <a:p>
                <a:pPr marL="0" indent="0">
                  <a:buNone/>
                </a:pPr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8B17C665-F4B6-4017-B598-D365185DEF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 b="-4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048D976-9812-4EB2-8E6C-B2D2A22D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C2C6CC6-88FD-498C-80BD-E77B3D18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3B900BCC-04C9-4AAE-B599-9E26C9C87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768" y="2204864"/>
            <a:ext cx="2341174" cy="2520280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869B43AA-8F8B-46E0-B160-3F0D04B41A53}"/>
              </a:ext>
            </a:extLst>
          </p:cNvPr>
          <p:cNvSpPr txBox="1"/>
          <p:nvPr/>
        </p:nvSpPr>
        <p:spPr>
          <a:xfrm>
            <a:off x="6553200" y="4664318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 err="1"/>
              <a:t>Wikipedia</a:t>
            </a:r>
            <a:endParaRPr lang="sv-SE" sz="900" dirty="0"/>
          </a:p>
        </p:txBody>
      </p:sp>
    </p:spTree>
    <p:extLst>
      <p:ext uri="{BB962C8B-B14F-4D97-AF65-F5344CB8AC3E}">
        <p14:creationId xmlns:p14="http://schemas.microsoft.com/office/powerpoint/2010/main" val="281453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C56600A-C72A-4689-85E8-4F0AA1041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Reminder</a:t>
            </a:r>
            <a:r>
              <a:rPr lang="sv-SE" dirty="0"/>
              <a:t>: </a:t>
            </a:r>
            <a:r>
              <a:rPr lang="sv-SE" dirty="0" err="1"/>
              <a:t>polynomials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EC2D6B36-EA9F-4DCD-A28A-B697485AF8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Any </a:t>
                </a:r>
                <a:r>
                  <a:rPr lang="sv-SE" sz="2400" dirty="0" err="1"/>
                  <a:t>polynomial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sv-SE" sz="2400" dirty="0"/>
                  <a:t>of </a:t>
                </a:r>
                <a:r>
                  <a:rPr lang="sv-SE" sz="2400" dirty="0" err="1"/>
                  <a:t>degree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can</a:t>
                </a:r>
                <a:r>
                  <a:rPr lang="sv-SE" sz="2400" dirty="0"/>
                  <a:t> be </a:t>
                </a:r>
                <a:r>
                  <a:rPr lang="sv-SE" sz="2400" dirty="0" err="1"/>
                  <a:t>written</a:t>
                </a:r>
                <a:r>
                  <a:rPr lang="sv-SE" sz="2400" dirty="0"/>
                  <a:t> as</a:t>
                </a:r>
              </a:p>
              <a:p>
                <a:pPr marL="0" indent="0" algn="ctr">
                  <a:buNone/>
                </a:pPr>
                <a:endParaRPr lang="sv-SE" sz="2400" dirty="0"/>
              </a:p>
              <a:p>
                <a:pPr marL="0" indent="0" algn="ctr">
                  <a:buNone/>
                </a:pP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…(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400" dirty="0"/>
              </a:p>
              <a:p>
                <a:pPr marL="0" indent="0" algn="ctr">
                  <a:buNone/>
                </a:pPr>
                <a:endParaRPr lang="sv-SE" sz="2400" dirty="0"/>
              </a:p>
              <a:p>
                <a:pPr marL="0" indent="0">
                  <a:buNone/>
                </a:pPr>
                <a:r>
                  <a:rPr lang="sv-SE" sz="2400" dirty="0" err="1"/>
                  <a:t>where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are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roots</a:t>
                </a:r>
                <a:r>
                  <a:rPr lang="sv-SE" sz="2400" dirty="0"/>
                  <a:t> (real or </a:t>
                </a:r>
                <a:r>
                  <a:rPr lang="sv-SE" sz="2400" dirty="0" err="1"/>
                  <a:t>complex</a:t>
                </a:r>
                <a:r>
                  <a:rPr lang="sv-SE" sz="2400" dirty="0"/>
                  <a:t>)</a:t>
                </a:r>
              </a:p>
              <a:p>
                <a:r>
                  <a:rPr lang="sv-SE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sz="2400" dirty="0"/>
                  <a:t> is a </a:t>
                </a:r>
                <a:r>
                  <a:rPr lang="sv-SE" sz="2400" dirty="0" err="1"/>
                  <a:t>root</a:t>
                </a:r>
                <a:r>
                  <a:rPr lang="sv-SE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sv-SE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sz="2400" dirty="0"/>
                  <a:t> is </a:t>
                </a:r>
                <a:r>
                  <a:rPr lang="sv-SE" sz="2400" dirty="0" err="1"/>
                  <a:t>also</a:t>
                </a:r>
                <a:r>
                  <a:rPr lang="sv-SE" sz="2400" dirty="0"/>
                  <a:t> a </a:t>
                </a:r>
                <a:r>
                  <a:rPr lang="sv-SE" sz="2400" dirty="0" err="1"/>
                  <a:t>root</a:t>
                </a:r>
                <a:endParaRPr lang="sv-SE" sz="2400" dirty="0"/>
              </a:p>
              <a:p>
                <a:pPr marL="0" indent="0">
                  <a:buNone/>
                </a:pPr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EC2D6B36-EA9F-4DCD-A28A-B697485AF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96EB848-C1B2-43FA-971D-6F59472A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CE5A6335-9DB5-4E13-A762-F715E55D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47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728E916-CB10-4CBD-8C20-363C60FB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ARIMA </a:t>
            </a:r>
            <a:r>
              <a:rPr lang="sv-SE" dirty="0" err="1"/>
              <a:t>models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7453347-84D8-404F-9627-5DADD2D71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err="1"/>
              <a:t>Why</a:t>
            </a:r>
            <a:r>
              <a:rPr lang="sv-SE" sz="2400" dirty="0"/>
              <a:t> ARIMA </a:t>
            </a:r>
            <a:r>
              <a:rPr lang="sv-SE" sz="2400" dirty="0" err="1"/>
              <a:t>models</a:t>
            </a:r>
            <a:r>
              <a:rPr lang="sv-SE" sz="2400" dirty="0"/>
              <a:t>?</a:t>
            </a:r>
          </a:p>
          <a:p>
            <a:pPr lvl="1"/>
            <a:r>
              <a:rPr lang="sv-SE" sz="1600" dirty="0" err="1"/>
              <a:t>Removing</a:t>
            </a:r>
            <a:r>
              <a:rPr lang="sv-SE" sz="1600" dirty="0"/>
              <a:t> trend is not </a:t>
            </a:r>
            <a:r>
              <a:rPr lang="sv-SE" sz="1600" dirty="0" err="1"/>
              <a:t>sufficient</a:t>
            </a:r>
            <a:endParaRPr lang="sv-SE" sz="1600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C25D80E-F871-461D-8F18-CD6DC6EB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9228709-897C-4885-9FC3-1823DC13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A513999E-F9A3-4341-BE7E-B6AA55F7C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04" y="2636912"/>
            <a:ext cx="3997883" cy="2803113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04821266-508B-445D-AF13-644B0FE32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933" y="1974589"/>
            <a:ext cx="3228571" cy="4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5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D6C08F4-DCEF-4282-AA9B-5B95DAE7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AR </a:t>
            </a:r>
            <a:r>
              <a:rPr lang="sv-SE" dirty="0" err="1"/>
              <a:t>models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64EDE9AC-A9D9-46CE-9E16-65DCD3D1E8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b="1" dirty="0">
                    <a:solidFill>
                      <a:srgbClr val="0F1AF9"/>
                    </a:solidFill>
                  </a:rPr>
                  <a:t>Autoregressive </a:t>
                </a:r>
                <a:r>
                  <a:rPr lang="sv-SE" sz="2800" b="1" dirty="0" err="1">
                    <a:solidFill>
                      <a:srgbClr val="0F1AF9"/>
                    </a:solidFill>
                  </a:rPr>
                  <a:t>model</a:t>
                </a:r>
                <a:r>
                  <a:rPr lang="sv-SE" sz="28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800" b="1" dirty="0" err="1">
                    <a:solidFill>
                      <a:srgbClr val="0F1AF9"/>
                    </a:solidFill>
                  </a:rPr>
                  <a:t>of</a:t>
                </a:r>
                <a:r>
                  <a:rPr lang="sv-SE" sz="2800" b="1" dirty="0">
                    <a:solidFill>
                      <a:srgbClr val="0F1AF9"/>
                    </a:solidFill>
                  </a:rPr>
                  <a:t> order </a:t>
                </a:r>
                <a14:m>
                  <m:oMath xmlns:m="http://schemas.openxmlformats.org/officeDocument/2006/math">
                    <m:r>
                      <a:rPr lang="sv-SE" sz="2800" b="1" i="1" smtClean="0">
                        <a:solidFill>
                          <a:srgbClr val="0F1AF9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sv-SE" sz="2800" b="1" dirty="0">
                    <a:solidFill>
                      <a:srgbClr val="0F1AF9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sv-SE" sz="2800" b="1" i="1" smtClean="0">
                        <a:solidFill>
                          <a:srgbClr val="0F1AF9"/>
                        </a:solidFill>
                        <a:latin typeface="Cambria Math" panose="02040503050406030204" pitchFamily="18" charset="0"/>
                      </a:rPr>
                      <m:t>𝑨𝑹</m:t>
                    </m:r>
                    <m:r>
                      <a:rPr lang="sv-SE" sz="2800" b="1" i="1" smtClean="0">
                        <a:solidFill>
                          <a:srgbClr val="0F1AF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800" b="1" i="1" smtClean="0">
                        <a:solidFill>
                          <a:srgbClr val="0F1AF9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sv-SE" sz="2800" b="1" i="1" smtClean="0">
                        <a:solidFill>
                          <a:srgbClr val="0F1AF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800" b="1" dirty="0">
                  <a:solidFill>
                    <a:srgbClr val="0F1AF9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sv-SE" sz="28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v-SE" sz="2400" dirty="0"/>
                  <a:t> is </a:t>
                </a:r>
                <a:r>
                  <a:rPr lang="sv-SE" sz="2400" b="1" dirty="0" err="1"/>
                  <a:t>stationary</a:t>
                </a:r>
                <a:endParaRPr lang="sv-SE" sz="2400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𝑤𝑛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sv-SE" sz="24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constants</a:t>
                </a:r>
                <a:r>
                  <a:rPr lang="sv-SE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sv-SE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v-SE" sz="2400" dirty="0"/>
              </a:p>
              <a:p>
                <a:endParaRPr lang="sv-SE" sz="2800" dirty="0"/>
              </a:p>
              <a:p>
                <a:r>
                  <a:rPr lang="sv-SE" sz="2800" dirty="0">
                    <a:solidFill>
                      <a:srgbClr val="C00000"/>
                    </a:solidFill>
                  </a:rPr>
                  <a:t>Note</a:t>
                </a:r>
                <a:r>
                  <a:rPr lang="sv-SE" sz="2800" dirty="0"/>
                  <a:t>: </a:t>
                </a:r>
                <a:r>
                  <a:rPr lang="sv-SE" sz="2800" dirty="0" err="1"/>
                  <a:t>if</a:t>
                </a:r>
                <a:r>
                  <a:rPr lang="sv-SE" sz="2800" dirty="0"/>
                  <a:t> </a:t>
                </a:r>
                <a14:m>
                  <m:oMath xmlns:m="http://schemas.openxmlformats.org/officeDocument/2006/math"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sv-SE" sz="2800" dirty="0"/>
                  <a:t>, </a:t>
                </a:r>
                <a:r>
                  <a:rPr lang="sv-SE" sz="2800" dirty="0" err="1"/>
                  <a:t>model</a:t>
                </a:r>
                <a:r>
                  <a:rPr lang="sv-SE" sz="2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sv-SE" sz="28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64EDE9AC-A9D9-46CE-9E16-65DCD3D1E8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5727A50-38EB-41FF-A72C-2016E40C6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C72952A-B5FA-4383-BB10-2B9921E6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660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3B19D09-0680-4D07-BCC8-CD55C5AC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AR </a:t>
            </a:r>
            <a:r>
              <a:rPr lang="sv-SE" dirty="0" err="1"/>
              <a:t>models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A9563EC5-8B29-4350-9934-D4C4908D75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sz="2400" dirty="0"/>
                  <a:t>Another form</a:t>
                </a:r>
              </a:p>
              <a:p>
                <a:r>
                  <a:rPr lang="sv-SE" sz="2400" b="1" dirty="0">
                    <a:solidFill>
                      <a:srgbClr val="0F1AF9"/>
                    </a:solidFill>
                  </a:rPr>
                  <a:t>Autoregressive operator </a:t>
                </a:r>
                <a:endParaRPr lang="sv-SE" sz="2400" b="1" i="1" dirty="0">
                  <a:solidFill>
                    <a:srgbClr val="0F1AF9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sv-SE" sz="2400" dirty="0"/>
              </a:p>
              <a:p>
                <a:r>
                  <a:rPr lang="sv-SE" sz="2400" dirty="0"/>
                  <a:t>AR(p) </a:t>
                </a:r>
                <a:r>
                  <a:rPr lang="sv-SE" sz="2400" dirty="0" err="1"/>
                  <a:t>model</a:t>
                </a:r>
                <a:endParaRPr lang="sv-SE" sz="2400" dirty="0"/>
              </a:p>
              <a:p>
                <a:endParaRPr lang="sv-SE" sz="2400" dirty="0"/>
              </a:p>
              <a:p>
                <a:endParaRPr lang="sv-SE" sz="2400" dirty="0"/>
              </a:p>
              <a:p>
                <a:endParaRPr lang="sv-SE" sz="2400" dirty="0"/>
              </a:p>
              <a:p>
                <a:r>
                  <a:rPr lang="sv-SE" sz="2400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Simulate</a:t>
                </a:r>
                <a:r>
                  <a:rPr lang="sv-SE" sz="2400" dirty="0"/>
                  <a:t> from AR(1)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A9563EC5-8B29-4350-9934-D4C4908D75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B779ACD-D8B7-4B2E-9AE8-D63532BA4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961C12B-C449-4B9A-BB87-E2C71D0B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ktangel 5">
                <a:extLst>
                  <a:ext uri="{FF2B5EF4-FFF2-40B4-BE49-F238E27FC236}">
                    <a16:creationId xmlns:a16="http://schemas.microsoft.com/office/drawing/2014/main" id="{388A7B4D-4BB7-4E98-A376-DB4E947FF3F3}"/>
                  </a:ext>
                </a:extLst>
              </p:cNvPr>
              <p:cNvSpPr/>
              <p:nvPr/>
            </p:nvSpPr>
            <p:spPr>
              <a:xfrm>
                <a:off x="3124200" y="3632348"/>
                <a:ext cx="2741825" cy="461665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6" name="Rektangel 5">
                <a:extLst>
                  <a:ext uri="{FF2B5EF4-FFF2-40B4-BE49-F238E27FC236}">
                    <a16:creationId xmlns:a16="http://schemas.microsoft.com/office/drawing/2014/main" id="{388A7B4D-4BB7-4E98-A376-DB4E947FF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632348"/>
                <a:ext cx="2741825" cy="461665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94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3F55DF0-EB22-4C5F-9434-1F42F5340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AR(1)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3AADAA6-D068-48DC-A924-66D25F70D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err="1"/>
              <a:t>How</a:t>
            </a:r>
            <a:r>
              <a:rPr lang="sv-SE" sz="2400" dirty="0"/>
              <a:t> do </a:t>
            </a:r>
            <a:r>
              <a:rPr lang="sv-SE" sz="2400" dirty="0" err="1"/>
              <a:t>these</a:t>
            </a:r>
            <a:r>
              <a:rPr lang="sv-SE" sz="2400" dirty="0"/>
              <a:t> </a:t>
            </a:r>
            <a:r>
              <a:rPr lang="sv-SE" sz="2400" dirty="0" err="1"/>
              <a:t>plots</a:t>
            </a:r>
            <a:r>
              <a:rPr lang="sv-SE" sz="2400" dirty="0"/>
              <a:t> </a:t>
            </a:r>
            <a:r>
              <a:rPr lang="sv-SE" sz="2400" dirty="0" err="1"/>
              <a:t>differ</a:t>
            </a:r>
            <a:r>
              <a:rPr lang="sv-SE" sz="2400" dirty="0"/>
              <a:t>?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5DC6550-787B-43B8-98FF-B1EA42CF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A464F83-53DF-4B24-AC6F-138F9A4A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04018F8E-8873-4F0C-B1D6-DD5784EC9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160561"/>
            <a:ext cx="4859660" cy="42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88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34E4CF3-A1DB-4615-82D9-C6379E21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AR(1)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529AFAD8-B5F6-4F7F-95EA-B8C15ED77F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sz="2400" dirty="0">
                    <a:solidFill>
                      <a:srgbClr val="C00000"/>
                    </a:solidFill>
                  </a:rPr>
                  <a:t>Property. </a:t>
                </a:r>
                <a:r>
                  <a:rPr lang="sv-SE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sv-S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sv-SE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sup</m:t>
                        </m:r>
                      </m:fName>
                      <m:e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𝑣𝑎𝑟</m:t>
                        </m:r>
                        <m:d>
                          <m:dPr>
                            <m:ctrlPr>
                              <a:rPr lang="sv-S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&lt;∞</m:t>
                        </m:r>
                      </m:e>
                    </m:func>
                  </m:oMath>
                </a14:m>
                <a:endParaRPr lang="sv-SE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v-S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sv-S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v-S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sv-SE" sz="2400" dirty="0">
                  <a:solidFill>
                    <a:srgbClr val="C00000"/>
                  </a:solidFill>
                </a:endParaRPr>
              </a:p>
              <a:p>
                <a:r>
                  <a:rPr lang="sv-SE" sz="2400" dirty="0"/>
                  <a:t>Show it by </a:t>
                </a:r>
              </a:p>
              <a:p>
                <a:pPr lvl="1"/>
                <a:r>
                  <a:rPr lang="sv-SE" sz="2000" dirty="0"/>
                  <a:t>Substitution</a:t>
                </a:r>
              </a:p>
              <a:p>
                <a:pPr lvl="1"/>
                <a:r>
                  <a:rPr lang="sv-SE" sz="2000" dirty="0"/>
                  <a:t>Taylor expansion</a:t>
                </a:r>
              </a:p>
              <a:p>
                <a:pPr lvl="1"/>
                <a:r>
                  <a:rPr lang="sv-SE" sz="2000" dirty="0" err="1"/>
                  <a:t>Coefficient</a:t>
                </a:r>
                <a:r>
                  <a:rPr lang="sv-SE" sz="2000" dirty="0"/>
                  <a:t> </a:t>
                </a:r>
                <a:r>
                  <a:rPr lang="sv-SE" sz="2000" dirty="0" err="1"/>
                  <a:t>matching</a:t>
                </a:r>
                <a:endParaRPr lang="sv-SE" sz="2000" dirty="0"/>
              </a:p>
              <a:p>
                <a:r>
                  <a:rPr lang="sv-SE" sz="2400" dirty="0" err="1"/>
                  <a:t>Autocovarince</a:t>
                </a:r>
                <a:r>
                  <a:rPr lang="sv-SE" sz="2400" dirty="0"/>
                  <a:t> and ACF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sv-SE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ctrlP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p>
                                    <m: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p>
                                    <m: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p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sv-SE" sz="2400" dirty="0"/>
              </a:p>
              <a:p>
                <a:pPr marL="0" indent="0">
                  <a:buNone/>
                </a:pPr>
                <a:r>
                  <a:rPr lang="sv-SE" sz="2400" dirty="0"/>
                  <a:t>for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529AFAD8-B5F6-4F7F-95EA-B8C15ED77F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887" b="-188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B95C1E0-E188-4EB0-A312-24A1BDB9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DFDC4DF0-D913-4E57-B7E7-113EEDE3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1890837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E0E97B22FDF145A776654C9AEDE736" ma:contentTypeVersion="3" ma:contentTypeDescription="Create a new document." ma:contentTypeScope="" ma:versionID="5e10ab08c2b57b1012e47ee246f8dbea">
  <xsd:schema xmlns:xsd="http://www.w3.org/2001/XMLSchema" xmlns:xs="http://www.w3.org/2001/XMLSchema" xmlns:p="http://schemas.microsoft.com/office/2006/metadata/properties" xmlns:ns2="74f9dfbc-448a-4789-886b-1f1e27813bd9" xmlns:ns3="6e1aa665-21f9-4691-bb7b-9d17af4a4710" targetNamespace="http://schemas.microsoft.com/office/2006/metadata/properties" ma:root="true" ma:fieldsID="bf4b8f638160f97a11dbc20a9f08477c" ns2:_="" ns3:_="">
    <xsd:import namespace="74f9dfbc-448a-4789-886b-1f1e27813bd9"/>
    <xsd:import namespace="6e1aa665-21f9-4691-bb7b-9d17af4a4710"/>
    <xsd:element name="properties">
      <xsd:complexType>
        <xsd:sequence>
          <xsd:element name="documentManagement">
            <xsd:complexType>
              <xsd:all>
                <xsd:element ref="ns2:_lisam_Description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f9dfbc-448a-4789-886b-1f1e27813bd9" elementFormDefault="qualified">
    <xsd:import namespace="http://schemas.microsoft.com/office/2006/documentManagement/types"/>
    <xsd:import namespace="http://schemas.microsoft.com/office/infopath/2007/PartnerControls"/>
    <xsd:element name="_lisam_Description" ma:index="8" nillable="true" ma:displayName="Description" ma:internalName="_lisam_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1aa665-21f9-4691-bb7b-9d17af4a47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lisam_Description xmlns="74f9dfbc-448a-4789-886b-1f1e27813bd9" xsi:nil="true"/>
  </documentManagement>
</p:properties>
</file>

<file path=customXml/itemProps1.xml><?xml version="1.0" encoding="utf-8"?>
<ds:datastoreItem xmlns:ds="http://schemas.openxmlformats.org/officeDocument/2006/customXml" ds:itemID="{4470E06F-873A-4F50-8112-C252AF9FF07D}"/>
</file>

<file path=customXml/itemProps2.xml><?xml version="1.0" encoding="utf-8"?>
<ds:datastoreItem xmlns:ds="http://schemas.openxmlformats.org/officeDocument/2006/customXml" ds:itemID="{2064E0FA-3208-4A81-804D-73E0AA15BF30}"/>
</file>

<file path=customXml/itemProps3.xml><?xml version="1.0" encoding="utf-8"?>
<ds:datastoreItem xmlns:ds="http://schemas.openxmlformats.org/officeDocument/2006/customXml" ds:itemID="{23B09083-682E-46F4-AD57-E6FDF3C784C8}"/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62773</TotalTime>
  <Words>1226</Words>
  <Application>Microsoft Office PowerPoint</Application>
  <PresentationFormat>Bildspel på skärmen (4:3)</PresentationFormat>
  <Paragraphs>263</Paragraphs>
  <Slides>29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Wingdings</vt:lpstr>
      <vt:lpstr>mytheme</vt:lpstr>
      <vt:lpstr>Introduction to ARIMA</vt:lpstr>
      <vt:lpstr>Recap</vt:lpstr>
      <vt:lpstr>Reminder: complex numbers</vt:lpstr>
      <vt:lpstr>Reminder: polynomials</vt:lpstr>
      <vt:lpstr>ARIMA models</vt:lpstr>
      <vt:lpstr>AR models</vt:lpstr>
      <vt:lpstr>AR models</vt:lpstr>
      <vt:lpstr>AR(1)</vt:lpstr>
      <vt:lpstr>AR(1)</vt:lpstr>
      <vt:lpstr>AR(1)</vt:lpstr>
      <vt:lpstr>Explosive AR models</vt:lpstr>
      <vt:lpstr>Causial process</vt:lpstr>
      <vt:lpstr>Moving average models</vt:lpstr>
      <vt:lpstr>MA(1)</vt:lpstr>
      <vt:lpstr>MA(1)</vt:lpstr>
      <vt:lpstr>MA(1)</vt:lpstr>
      <vt:lpstr>MA(2)</vt:lpstr>
      <vt:lpstr>MA(2)</vt:lpstr>
      <vt:lpstr>Invertibility</vt:lpstr>
      <vt:lpstr>ARMA models</vt:lpstr>
      <vt:lpstr>Parameter redundancy</vt:lpstr>
      <vt:lpstr>Parameter redundancy</vt:lpstr>
      <vt:lpstr>Problems for ARMA</vt:lpstr>
      <vt:lpstr>Causal ARMA</vt:lpstr>
      <vt:lpstr>Causal ARMA</vt:lpstr>
      <vt:lpstr>Invertible ARMA</vt:lpstr>
      <vt:lpstr>Coefficient matching</vt:lpstr>
      <vt:lpstr>Causality for AR(2)</vt:lpstr>
      <vt:lpstr>Home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Oleg</dc:creator>
  <cp:lastModifiedBy>Oleg Sysoev</cp:lastModifiedBy>
  <cp:revision>807</cp:revision>
  <dcterms:created xsi:type="dcterms:W3CDTF">2008-10-17T08:20:23Z</dcterms:created>
  <dcterms:modified xsi:type="dcterms:W3CDTF">2017-09-05T08:44:05Z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0x01010024E0E97B22FDF145A776654C9AEDE736</vt:lpwstr>
  </property>
</Properties>
</file>