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7"/>
  </p:notesMasterIdLst>
  <p:sldIdLst>
    <p:sldId id="256" r:id="rId2"/>
    <p:sldId id="289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405" r:id="rId21"/>
    <p:sldId id="406" r:id="rId22"/>
    <p:sldId id="407" r:id="rId23"/>
    <p:sldId id="408" r:id="rId24"/>
    <p:sldId id="409" r:id="rId25"/>
    <p:sldId id="404" r:id="rId26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2" autoAdjust="0"/>
    <p:restoredTop sz="94667" autoAdjust="0"/>
  </p:normalViewPr>
  <p:slideViewPr>
    <p:cSldViewPr>
      <p:cViewPr varScale="1">
        <p:scale>
          <a:sx n="120" d="100"/>
          <a:sy n="120" d="100"/>
        </p:scale>
        <p:origin x="12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8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0FB345-F781-4EBF-8536-C054A4661A83}" type="datetime1">
              <a:rPr lang="sv-SE" smtClean="0"/>
              <a:t>2017-09-12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3148-B081-49CF-969A-8F318FB827C4}" type="datetime1">
              <a:rPr lang="sv-SE" smtClean="0"/>
              <a:t>2017-09-12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B8A4-10FE-44C7-906F-79225CA96F1E}" type="datetime1">
              <a:rPr lang="sv-SE" smtClean="0"/>
              <a:t>2017-09-12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0A4-7860-4630-96DF-3ED4F8A650FE}" type="datetime1">
              <a:rPr lang="sv-SE" smtClean="0"/>
              <a:t>2017-09-12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5CEDE-A80F-40C1-ABFC-0F0824898B31}" type="datetime1">
              <a:rPr lang="sv-SE" smtClean="0"/>
              <a:t>2017-09-12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07DBB-740F-4A95-A366-C2BFA50C23B4}" type="datetime1">
              <a:rPr lang="sv-SE" smtClean="0"/>
              <a:t>2017-09-12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67AD-2948-4E94-902A-EF4C4A2F2D05}" type="datetime1">
              <a:rPr lang="sv-SE" smtClean="0"/>
              <a:t>2017-09-12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95290-0560-4C32-8388-82ABAEFD3F62}" type="datetime1">
              <a:rPr lang="sv-SE" smtClean="0"/>
              <a:t>2017-09-12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DE2C-8C2F-4F22-AC76-CE4A23BB8AA8}" type="datetime1">
              <a:rPr lang="sv-SE" smtClean="0"/>
              <a:t>2017-09-12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8BE28-9FE0-410E-B5EC-7B878CF3F6E1}" type="datetime1">
              <a:rPr lang="sv-SE" smtClean="0"/>
              <a:t>2017-09-12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9033-BE51-400C-8220-3559A0DED345}" type="datetime1">
              <a:rPr lang="sv-SE" smtClean="0"/>
              <a:t>2017-09-12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1E732C-0A2D-404F-A72A-62E1D61CD9D8}" type="datetime1">
              <a:rPr lang="sv-SE" smtClean="0"/>
              <a:t>2017-09-12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/>
              <a:t>ARIMA models-1</a:t>
            </a:r>
            <a:br>
              <a:rPr lang="sv-SE" altLang="sv-SE" sz="4800" dirty="0"/>
            </a:br>
            <a:r>
              <a:rPr lang="sv-SE" altLang="sv-SE" sz="4800" dirty="0" err="1"/>
              <a:t>Forecasting</a:t>
            </a: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4</a:t>
            </a:r>
          </a:p>
          <a:p>
            <a:pPr algn="l" eaLnBrk="1" hangingPunct="1"/>
            <a:endParaRPr lang="sv-SE" alt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  <a:endParaRPr lang="sv-SE" dirty="0"/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BBAEBFC7-3B9F-4F60-BAB9-7BB5A934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9B97D7-4FCA-40CC-8591-DFBC0F33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EBCEE00-5F19-443D-BED8-6C42993317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410944" cy="4525963"/>
              </a:xfrm>
            </p:spPr>
            <p:txBody>
              <a:bodyPr/>
              <a:lstStyle/>
              <a:p>
                <a:r>
                  <a:rPr lang="sv-SE" sz="2400" b="1" dirty="0">
                    <a:solidFill>
                      <a:srgbClr val="0F1AF9"/>
                    </a:solidFill>
                  </a:rPr>
                  <a:t>Partial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autocorrelation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function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(PACF) </a:t>
                </a:r>
                <a:r>
                  <a:rPr lang="sv-SE" sz="2400" dirty="0"/>
                  <a:t>for a </a:t>
                </a:r>
                <a:r>
                  <a:rPr lang="sv-SE" sz="2400" dirty="0" err="1"/>
                  <a:t>stationary</a:t>
                </a:r>
                <a:r>
                  <a:rPr lang="sv-SE" sz="2400" dirty="0"/>
                  <a:t>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:endParaRPr lang="sv-SE" sz="2400" b="0" dirty="0"/>
              </a:p>
              <a:p>
                <a:pPr marL="0" indent="0">
                  <a:buNone/>
                </a:pPr>
                <a:r>
                  <a:rPr lang="sv-SE" sz="2400" b="0" dirty="0" err="1"/>
                  <a:t>where</a:t>
                </a:r>
                <a:r>
                  <a:rPr lang="sv-SE" sz="24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sv-SE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sv-SE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/>
                  <a:t>a</a:t>
                </a:r>
                <a:r>
                  <a:rPr lang="sv-SE" sz="2400" b="0" dirty="0"/>
                  <a:t>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sv-S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sv-SE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sv-SE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sv-SE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v-SE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sv-SE" sz="28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coefficients</a:t>
                </a:r>
                <a:r>
                  <a:rPr lang="sv-SE" sz="2400" dirty="0"/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sv-SE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the same (</a:t>
                </a:r>
                <a:r>
                  <a:rPr lang="sv-SE" sz="2400" dirty="0" err="1"/>
                  <a:t>stationarity</a:t>
                </a:r>
                <a:r>
                  <a:rPr lang="sv-SE" sz="2400" dirty="0"/>
                  <a:t>)</a:t>
                </a:r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AR(1)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sz="2400" dirty="0"/>
                  <a:t> 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EBCEE00-5F19-443D-BED8-6C4299331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410944" cy="4525963"/>
              </a:xfrm>
              <a:blipFill>
                <a:blip r:embed="rId2"/>
                <a:stretch>
                  <a:fillRect l="-1689" t="-1078" r="-2477" b="-13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6EE021D-3D4D-4AFC-B9E7-972AC03D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18AEC53-6DE0-4BE3-99EC-ED43AA6B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2E05880A-3EB2-40E7-8097-0F5AA98A303C}"/>
              </a:ext>
            </a:extLst>
          </p:cNvPr>
          <p:cNvCxnSpPr/>
          <p:nvPr/>
        </p:nvCxnSpPr>
        <p:spPr>
          <a:xfrm>
            <a:off x="5868144" y="3140968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tjärna: 5 punkter 7">
            <a:extLst>
              <a:ext uri="{FF2B5EF4-FFF2-40B4-BE49-F238E27FC236}">
                <a16:creationId xmlns:a16="http://schemas.microsoft.com/office/drawing/2014/main" id="{4FF2CF8E-82C0-4665-B10C-20352015C622}"/>
              </a:ext>
            </a:extLst>
          </p:cNvPr>
          <p:cNvSpPr/>
          <p:nvPr/>
        </p:nvSpPr>
        <p:spPr>
          <a:xfrm>
            <a:off x="6019800" y="2996952"/>
            <a:ext cx="280392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Stjärna: 5 punkter 8">
            <a:extLst>
              <a:ext uri="{FF2B5EF4-FFF2-40B4-BE49-F238E27FC236}">
                <a16:creationId xmlns:a16="http://schemas.microsoft.com/office/drawing/2014/main" id="{C86763AD-CB15-4887-828F-609319C02332}"/>
              </a:ext>
            </a:extLst>
          </p:cNvPr>
          <p:cNvSpPr/>
          <p:nvPr/>
        </p:nvSpPr>
        <p:spPr>
          <a:xfrm>
            <a:off x="6553200" y="2996952"/>
            <a:ext cx="280392" cy="28803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tjärna: 5 punkter 9">
            <a:extLst>
              <a:ext uri="{FF2B5EF4-FFF2-40B4-BE49-F238E27FC236}">
                <a16:creationId xmlns:a16="http://schemas.microsoft.com/office/drawing/2014/main" id="{82F73561-790D-4CCF-87AE-5DB7A255F41A}"/>
              </a:ext>
            </a:extLst>
          </p:cNvPr>
          <p:cNvSpPr/>
          <p:nvPr/>
        </p:nvSpPr>
        <p:spPr>
          <a:xfrm>
            <a:off x="7086600" y="2996952"/>
            <a:ext cx="280392" cy="28803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Stjärna: 5 punkter 10">
            <a:extLst>
              <a:ext uri="{FF2B5EF4-FFF2-40B4-BE49-F238E27FC236}">
                <a16:creationId xmlns:a16="http://schemas.microsoft.com/office/drawing/2014/main" id="{50D7BDD8-7541-4FFA-AFFB-10917300126B}"/>
              </a:ext>
            </a:extLst>
          </p:cNvPr>
          <p:cNvSpPr/>
          <p:nvPr/>
        </p:nvSpPr>
        <p:spPr>
          <a:xfrm>
            <a:off x="7620000" y="2996952"/>
            <a:ext cx="280392" cy="28803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Stjärna: 5 punkter 11">
            <a:extLst>
              <a:ext uri="{FF2B5EF4-FFF2-40B4-BE49-F238E27FC236}">
                <a16:creationId xmlns:a16="http://schemas.microsoft.com/office/drawing/2014/main" id="{1381D479-E4D7-41E0-AD06-DEA2F06F8061}"/>
              </a:ext>
            </a:extLst>
          </p:cNvPr>
          <p:cNvSpPr/>
          <p:nvPr/>
        </p:nvSpPr>
        <p:spPr>
          <a:xfrm>
            <a:off x="8188052" y="2996952"/>
            <a:ext cx="280392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ruta 12">
                <a:extLst>
                  <a:ext uri="{FF2B5EF4-FFF2-40B4-BE49-F238E27FC236}">
                    <a16:creationId xmlns:a16="http://schemas.microsoft.com/office/drawing/2014/main" id="{D337FA81-234D-41F9-B081-D4BE517B10F7}"/>
                  </a:ext>
                </a:extLst>
              </p:cNvPr>
              <p:cNvSpPr txBox="1"/>
              <p:nvPr/>
            </p:nvSpPr>
            <p:spPr>
              <a:xfrm>
                <a:off x="6019800" y="2645425"/>
                <a:ext cx="273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" name="textruta 12">
                <a:extLst>
                  <a:ext uri="{FF2B5EF4-FFF2-40B4-BE49-F238E27FC236}">
                    <a16:creationId xmlns:a16="http://schemas.microsoft.com/office/drawing/2014/main" id="{D337FA81-234D-41F9-B081-D4BE517B1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645425"/>
                <a:ext cx="273087" cy="276999"/>
              </a:xfrm>
              <a:prstGeom prst="rect">
                <a:avLst/>
              </a:prstGeom>
              <a:blipFill>
                <a:blip r:embed="rId3"/>
                <a:stretch>
                  <a:fillRect l="-11364" r="-2273" b="-177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ruta 13">
                <a:extLst>
                  <a:ext uri="{FF2B5EF4-FFF2-40B4-BE49-F238E27FC236}">
                    <a16:creationId xmlns:a16="http://schemas.microsoft.com/office/drawing/2014/main" id="{A832AC6E-592A-45F2-9E53-DC138DE64096}"/>
                  </a:ext>
                </a:extLst>
              </p:cNvPr>
              <p:cNvSpPr txBox="1"/>
              <p:nvPr/>
            </p:nvSpPr>
            <p:spPr>
              <a:xfrm>
                <a:off x="6553200" y="2639670"/>
                <a:ext cx="492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4" name="textruta 13">
                <a:extLst>
                  <a:ext uri="{FF2B5EF4-FFF2-40B4-BE49-F238E27FC236}">
                    <a16:creationId xmlns:a16="http://schemas.microsoft.com/office/drawing/2014/main" id="{A832AC6E-592A-45F2-9E53-DC138DE64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639670"/>
                <a:ext cx="492699" cy="276999"/>
              </a:xfrm>
              <a:prstGeom prst="rect">
                <a:avLst/>
              </a:prstGeom>
              <a:blipFill>
                <a:blip r:embed="rId4"/>
                <a:stretch>
                  <a:fillRect l="-4938" r="-2469" b="-20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ruta 14">
                <a:extLst>
                  <a:ext uri="{FF2B5EF4-FFF2-40B4-BE49-F238E27FC236}">
                    <a16:creationId xmlns:a16="http://schemas.microsoft.com/office/drawing/2014/main" id="{FE5104DC-1642-4598-BDE8-CAAD554725B6}"/>
                  </a:ext>
                </a:extLst>
              </p:cNvPr>
              <p:cNvSpPr txBox="1"/>
              <p:nvPr/>
            </p:nvSpPr>
            <p:spPr>
              <a:xfrm>
                <a:off x="7102513" y="2639669"/>
                <a:ext cx="492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5" name="textruta 14">
                <a:extLst>
                  <a:ext uri="{FF2B5EF4-FFF2-40B4-BE49-F238E27FC236}">
                    <a16:creationId xmlns:a16="http://schemas.microsoft.com/office/drawing/2014/main" id="{FE5104DC-1642-4598-BDE8-CAAD55472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13" y="2639669"/>
                <a:ext cx="492699" cy="276999"/>
              </a:xfrm>
              <a:prstGeom prst="rect">
                <a:avLst/>
              </a:prstGeom>
              <a:blipFill>
                <a:blip r:embed="rId5"/>
                <a:stretch>
                  <a:fillRect l="-4938" r="-3704" b="-20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ruta 15">
                <a:extLst>
                  <a:ext uri="{FF2B5EF4-FFF2-40B4-BE49-F238E27FC236}">
                    <a16:creationId xmlns:a16="http://schemas.microsoft.com/office/drawing/2014/main" id="{EA210AED-3AAF-4862-917C-434E9CBC503E}"/>
                  </a:ext>
                </a:extLst>
              </p:cNvPr>
              <p:cNvSpPr txBox="1"/>
              <p:nvPr/>
            </p:nvSpPr>
            <p:spPr>
              <a:xfrm>
                <a:off x="7620000" y="2647945"/>
                <a:ext cx="492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6" name="textruta 15">
                <a:extLst>
                  <a:ext uri="{FF2B5EF4-FFF2-40B4-BE49-F238E27FC236}">
                    <a16:creationId xmlns:a16="http://schemas.microsoft.com/office/drawing/2014/main" id="{EA210AED-3AAF-4862-917C-434E9CBC5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647945"/>
                <a:ext cx="492699" cy="276999"/>
              </a:xfrm>
              <a:prstGeom prst="rect">
                <a:avLst/>
              </a:prstGeom>
              <a:blipFill>
                <a:blip r:embed="rId6"/>
                <a:stretch>
                  <a:fillRect l="-4938" r="-2469" b="-173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ruta 16">
                <a:extLst>
                  <a:ext uri="{FF2B5EF4-FFF2-40B4-BE49-F238E27FC236}">
                    <a16:creationId xmlns:a16="http://schemas.microsoft.com/office/drawing/2014/main" id="{DE3AF1DE-8075-40B9-B444-D5EC064F5685}"/>
                  </a:ext>
                </a:extLst>
              </p:cNvPr>
              <p:cNvSpPr txBox="1"/>
              <p:nvPr/>
            </p:nvSpPr>
            <p:spPr>
              <a:xfrm>
                <a:off x="8153400" y="2639668"/>
                <a:ext cx="492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7" name="textruta 16">
                <a:extLst>
                  <a:ext uri="{FF2B5EF4-FFF2-40B4-BE49-F238E27FC236}">
                    <a16:creationId xmlns:a16="http://schemas.microsoft.com/office/drawing/2014/main" id="{DE3AF1DE-8075-40B9-B444-D5EC064F5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639668"/>
                <a:ext cx="492699" cy="276999"/>
              </a:xfrm>
              <a:prstGeom prst="rect">
                <a:avLst/>
              </a:prstGeom>
              <a:blipFill>
                <a:blip r:embed="rId7"/>
                <a:stretch>
                  <a:fillRect l="-5000" r="-3750" b="-20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7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4E103C-EAC1-4186-AB8E-ECFBA5F3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PACF for AR(p)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D58B438-D4BF-41C4-BFAA-41201BFCE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v-SE" sz="2800" dirty="0"/>
              </a:p>
              <a:p>
                <a:r>
                  <a:rPr lang="sv-SE" sz="2400" dirty="0"/>
                  <a:t>It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shown</a:t>
                </a:r>
                <a:r>
                  <a:rPr lang="sv-SE" sz="2400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sv-SE" sz="2000" dirty="0"/>
                  <a:t> </a:t>
                </a:r>
                <a:endParaRPr lang="sv-SE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0,…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sz="2000" b="0" dirty="0"/>
                  <a:t> for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sv-SE" sz="2000" b="0" dirty="0"/>
              </a:p>
              <a:p>
                <a:pPr marL="457200" lvl="1" indent="0">
                  <a:buNone/>
                </a:pPr>
                <a:endParaRPr lang="sv-SE" sz="2000" dirty="0"/>
              </a:p>
              <a:p>
                <a:r>
                  <a:rPr lang="sv-SE" sz="2400" dirty="0"/>
                  <a:t>It </a:t>
                </a:r>
                <a:r>
                  <a:rPr lang="sv-SE" sz="2400" dirty="0" err="1"/>
                  <a:t>means</a:t>
                </a:r>
                <a:r>
                  <a:rPr lang="sv-SE" sz="2400" dirty="0"/>
                  <a:t> </a:t>
                </a:r>
                <a:endParaRPr lang="sv-S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sv-SE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sv-SE" sz="2400" dirty="0"/>
              </a:p>
              <a:p>
                <a:endParaRPr lang="sv-SE" sz="2800" dirty="0"/>
              </a:p>
              <a:p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D58B438-D4BF-41C4-BFAA-41201BFCE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0D1CC64-C77C-4211-8134-0371EBBF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11F2BEB-8D90-4D77-80F2-3E8D5229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963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79DBE7-ED44-4C95-8F80-8023E529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PACF for AR(p)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AF184D7-FBA1-4291-B7F4-416794AE7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>
                    <a:solidFill>
                      <a:srgbClr val="C00000"/>
                    </a:solidFill>
                  </a:rPr>
                  <a:t>Example</a:t>
                </a:r>
                <a:r>
                  <a:rPr lang="sv-SE" sz="2800" dirty="0"/>
                  <a:t>: AR(3)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=1.5,</m:t>
                    </m:r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=−0.75, </m:t>
                    </m:r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=−0.1</m:t>
                    </m:r>
                  </m:oMath>
                </a14:m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AF184D7-FBA1-4291-B7F4-416794AE7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7A63ACC-ACC7-42E5-B609-28EADE95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428C8CA-D074-467C-B624-83E2272C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A719589E-322D-4327-8BF7-885E5BBE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905" y="2118259"/>
            <a:ext cx="5476190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3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827B3C-A443-477E-BC8F-36FCAD7D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PACF for MA(1)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8614EC6-2A05-4F5B-B6FD-FD2DBC55B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If </a:t>
                </a:r>
                <a:r>
                  <a:rPr lang="sv-SE" sz="2400" dirty="0" err="1"/>
                  <a:t>invertible</a:t>
                </a:r>
                <a:r>
                  <a:rPr lang="sv-SE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≥1 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8614EC6-2A05-4F5B-B6FD-FD2DBC55B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3373605-E97F-40A4-8D2B-A7CD2DD9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8B4944B-BCD2-4F5B-A113-866530C9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E9F4B279-E850-4C08-A335-DB147AFA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977460"/>
            <a:ext cx="4257849" cy="3355185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3E6B9148-5FF9-47E4-9C11-0839FF89CEDE}"/>
              </a:ext>
            </a:extLst>
          </p:cNvPr>
          <p:cNvSpPr txBox="1"/>
          <p:nvPr/>
        </p:nvSpPr>
        <p:spPr>
          <a:xfrm>
            <a:off x="457200" y="4077072"/>
            <a:ext cx="1882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Decreases</a:t>
            </a:r>
            <a:r>
              <a:rPr lang="sv-SE" dirty="0"/>
              <a:t> </a:t>
            </a:r>
            <a:r>
              <a:rPr lang="sv-SE" dirty="0" err="1"/>
              <a:t>exponentially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h</a:t>
            </a:r>
          </a:p>
        </p:txBody>
      </p:sp>
    </p:spTree>
    <p:extLst>
      <p:ext uri="{BB962C8B-B14F-4D97-AF65-F5344CB8AC3E}">
        <p14:creationId xmlns:p14="http://schemas.microsoft.com/office/powerpoint/2010/main" val="348949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1BA56A-D19D-4389-B396-87D66D36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ACF and PACF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F344029-E04A-46BD-A4D1-FE00BBC5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55F75D7-5EF4-42C0-A3CF-F028D695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F035A69-D982-4257-A75D-29BC57CA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86" y="2383456"/>
            <a:ext cx="7596336" cy="2592442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23C83447-968B-41D2-9A18-487055C83D01}"/>
              </a:ext>
            </a:extLst>
          </p:cNvPr>
          <p:cNvSpPr txBox="1"/>
          <p:nvPr/>
        </p:nvSpPr>
        <p:spPr>
          <a:xfrm>
            <a:off x="1331640" y="522920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How</a:t>
            </a:r>
            <a:r>
              <a:rPr lang="sv-SE" dirty="0">
                <a:solidFill>
                  <a:srgbClr val="FF0000"/>
                </a:solidFill>
              </a:rPr>
              <a:t> to </a:t>
            </a:r>
            <a:r>
              <a:rPr lang="sv-SE" dirty="0" err="1">
                <a:solidFill>
                  <a:srgbClr val="FF0000"/>
                </a:solidFill>
              </a:rPr>
              <a:t>differentiate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rgbClr val="FF0000"/>
                </a:solidFill>
              </a:rPr>
              <a:t>between</a:t>
            </a:r>
            <a:r>
              <a:rPr lang="sv-SE" dirty="0">
                <a:solidFill>
                  <a:srgbClr val="FF0000"/>
                </a:solidFill>
              </a:rPr>
              <a:t> ARMA(</a:t>
            </a:r>
            <a:r>
              <a:rPr lang="sv-SE" dirty="0" err="1">
                <a:solidFill>
                  <a:srgbClr val="FF0000"/>
                </a:solidFill>
              </a:rPr>
              <a:t>p,q</a:t>
            </a:r>
            <a:r>
              <a:rPr lang="sv-SE" dirty="0">
                <a:solidFill>
                  <a:srgbClr val="FF0000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647767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9948D5-9F40-4AF1-AD34-FC634BB3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ACF (EACF)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97B9B37-3AC0-4C5F-9FA2-195AB041D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Idea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ARMA(</a:t>
                </a:r>
                <a:r>
                  <a:rPr lang="en-US" sz="2400" dirty="0" err="1"/>
                  <a:t>p,q</a:t>
                </a:r>
                <a:r>
                  <a:rPr lang="en-US" sz="24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If we can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is linear function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If we run regression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:r>
                  <a:rPr lang="en-US" sz="2000" dirty="0"/>
                  <a:t>Residuals are white noise,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ACFs not significant</a:t>
                </a:r>
              </a:p>
              <a:p>
                <a:pPr lvl="2"/>
                <a:r>
                  <a:rPr lang="en-US" sz="1600" dirty="0">
                    <a:sym typeface="Wingdings" panose="05000000000000000000" pitchFamily="2" charset="2"/>
                  </a:rPr>
                  <a:t>Some of the coefficients will be 0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Residuals are not white noise,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ACFs significant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sz="2000" dirty="0"/>
                  <a:t> substituted by lagged residuals from a series of regressions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white noise will never be </a:t>
                </a:r>
                <a:r>
                  <a:rPr lang="en-US" sz="2400" dirty="0" err="1">
                    <a:sym typeface="Wingdings" panose="05000000000000000000" pitchFamily="2" charset="2"/>
                  </a:rPr>
                  <a:t>achievedACFs</a:t>
                </a:r>
                <a:r>
                  <a:rPr lang="en-US" sz="2400" dirty="0">
                    <a:sym typeface="Wingdings" panose="05000000000000000000" pitchFamily="2" charset="2"/>
                  </a:rPr>
                  <a:t> are not zero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97B9B37-3AC0-4C5F-9FA2-195AB041D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1111" t="-1026" b="-141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690665E-9A13-4CFE-BEC7-C6503338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F8FE413-F83D-4C02-9B5C-9C2DED9F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988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0FCD8F-CB47-4292-80F3-F0A7D8BA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ACF (EACF)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3C52444-DF24-4877-9343-86C3519D8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sz="2400" dirty="0"/>
                  <a:t>? General </a:t>
                </a:r>
                <a:r>
                  <a:rPr lang="sv-SE" sz="2400" dirty="0" err="1"/>
                  <a:t>result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ACFs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0 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sv-SE" sz="2400" b="0" dirty="0"/>
              </a:p>
              <a:p>
                <a:pPr lvl="1"/>
                <a:r>
                  <a:rPr lang="sv-SE" sz="2000" dirty="0" err="1"/>
                  <a:t>Example</a:t>
                </a:r>
                <a:r>
                  <a:rPr lang="sv-SE" sz="2000" dirty="0"/>
                  <a:t>: ARMA(0,1)</a:t>
                </a:r>
              </a:p>
              <a:p>
                <a:r>
                  <a:rPr lang="sv-SE" sz="2400" dirty="0"/>
                  <a:t>General </a:t>
                </a:r>
                <a:r>
                  <a:rPr lang="sv-SE" sz="2400" dirty="0" err="1"/>
                  <a:t>conclusion</a:t>
                </a:r>
                <a:r>
                  <a:rPr lang="sv-SE" sz="2400" dirty="0"/>
                  <a:t>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 panose="02040503050406030204" pitchFamily="18" charset="0"/>
                          </a:rPr>
                          <m:t>AR</m:t>
                        </m:r>
                        <m:r>
                          <a:rPr lang="sv-SE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 panose="02040503050406030204" pitchFamily="18" charset="0"/>
                          </a:rPr>
                          <m:t>MA</m:t>
                        </m:r>
                      </m:e>
                    </m:d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:</a:t>
                </a:r>
              </a:p>
              <a:p>
                <a:pPr lvl="1"/>
                <a:r>
                  <a:rPr lang="sv-SE" sz="2000" dirty="0" err="1"/>
                  <a:t>This</a:t>
                </a:r>
                <a:r>
                  <a:rPr lang="sv-SE" sz="2000" dirty="0"/>
                  <a:t> is </a:t>
                </a:r>
                <a:r>
                  <a:rPr lang="sv-SE" sz="2000" dirty="0" err="1"/>
                  <a:t>theoretical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r>
                  <a:rPr lang="sv-SE" sz="2000" dirty="0"/>
                  <a:t>!</a:t>
                </a:r>
                <a:r>
                  <a:rPr lang="sv-SE" sz="2000" dirty="0">
                    <a:sym typeface="Wingdings" panose="05000000000000000000" pitchFamily="2" charset="2"/>
                  </a:rPr>
                  <a:t> not </a:t>
                </a:r>
                <a:r>
                  <a:rPr lang="sv-SE" sz="2000" dirty="0" err="1">
                    <a:sym typeface="Wingdings" panose="05000000000000000000" pitchFamily="2" charset="2"/>
                  </a:rPr>
                  <a:t>exactly</a:t>
                </a:r>
                <a:r>
                  <a:rPr lang="sv-SE" sz="2000" dirty="0">
                    <a:sym typeface="Wingdings" panose="05000000000000000000" pitchFamily="2" charset="2"/>
                  </a:rPr>
                  <a:t> the same for the </a:t>
                </a:r>
                <a:r>
                  <a:rPr lang="sv-SE" sz="2000" dirty="0" err="1">
                    <a:sym typeface="Wingdings" panose="05000000000000000000" pitchFamily="2" charset="2"/>
                  </a:rPr>
                  <a:t>samples</a:t>
                </a:r>
                <a:endParaRPr lang="sv-SE" sz="2000" dirty="0"/>
              </a:p>
              <a:p>
                <a:pPr lvl="1"/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3C52444-DF24-4877-9343-86C3519D8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7D77677-3E94-4E5E-9CDA-86AFAD18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404F9EE-3440-44EC-BAF0-0C9F5C48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43C0063D-2517-4CA3-9947-1AB1830C2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35701"/>
              </p:ext>
            </p:extLst>
          </p:nvPr>
        </p:nvGraphicFramePr>
        <p:xfrm>
          <a:off x="2051720" y="3573016"/>
          <a:ext cx="4876800" cy="1905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616408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3690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16954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056495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20652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2084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69540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90464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AR/MA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34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508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1105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971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167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02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64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256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70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132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67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C318EB-AFC6-44A8-BD25-50FF8DE0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ARMA orders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CB5AEAC-6424-4444-94E6-479E8B6A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Recruitment</a:t>
            </a:r>
            <a:r>
              <a:rPr lang="sv-SE" dirty="0"/>
              <a:t> series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F483305-4B63-4254-B278-6EA10F56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F892AC6-9F37-4FEB-AF75-29CD61DB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2BAC77B-568F-4E28-98B3-B2627095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00" y="2492896"/>
            <a:ext cx="3776748" cy="1760293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6091A2CD-9064-425E-B14D-CDD93130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8" y="2207895"/>
            <a:ext cx="3944046" cy="3918268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F3E844C5-06F4-490A-B433-AB4A28E86E36}"/>
              </a:ext>
            </a:extLst>
          </p:cNvPr>
          <p:cNvSpPr txBox="1"/>
          <p:nvPr/>
        </p:nvSpPr>
        <p:spPr>
          <a:xfrm>
            <a:off x="5652120" y="4437112"/>
            <a:ext cx="196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Conclusion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048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00F63A-C35A-4888-98A8-9BEAE14E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ARMA orders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56A0A3-D4F2-4C5D-9BAF-0B576450E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EACF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FBD8536-FEBB-4A3F-A3B4-6A0105BE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9C16128-8A03-48B6-B266-45B62548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98A90B3-B25C-474F-9453-796B534E3F0B}"/>
              </a:ext>
            </a:extLst>
          </p:cNvPr>
          <p:cNvSpPr/>
          <p:nvPr/>
        </p:nvSpPr>
        <p:spPr>
          <a:xfrm>
            <a:off x="2123728" y="242088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&gt; TSA::eacf(rec)</a:t>
            </a:r>
          </a:p>
          <a:p>
            <a:r>
              <a:rPr lang="pt-BR" dirty="0"/>
              <a:t>AR/MA</a:t>
            </a:r>
          </a:p>
          <a:p>
            <a:r>
              <a:rPr lang="pt-BR" dirty="0"/>
              <a:t>  0 1 2 3 4 5 6 7 8 9 10 11 12 13</a:t>
            </a:r>
          </a:p>
          <a:p>
            <a:r>
              <a:rPr lang="pt-BR" dirty="0"/>
              <a:t>0 x x x x x x x x o o o  o  o  x </a:t>
            </a:r>
          </a:p>
          <a:p>
            <a:r>
              <a:rPr lang="pt-BR" dirty="0"/>
              <a:t>1 x x x </a:t>
            </a:r>
            <a:r>
              <a:rPr lang="pt-BR" dirty="0">
                <a:highlight>
                  <a:srgbClr val="FFFF00"/>
                </a:highlight>
              </a:rPr>
              <a:t>o</a:t>
            </a:r>
            <a:r>
              <a:rPr lang="pt-BR" dirty="0"/>
              <a:t> o o o o o o o  o  o  o </a:t>
            </a:r>
          </a:p>
          <a:p>
            <a:r>
              <a:rPr lang="pt-BR" dirty="0"/>
              <a:t>2 </a:t>
            </a:r>
            <a:r>
              <a:rPr lang="pt-BR" dirty="0">
                <a:highlight>
                  <a:srgbClr val="FFFF00"/>
                </a:highlight>
              </a:rPr>
              <a:t>o</a:t>
            </a:r>
            <a:r>
              <a:rPr lang="pt-BR" dirty="0"/>
              <a:t> o x x o o o o o o o  o  o  o </a:t>
            </a:r>
          </a:p>
          <a:p>
            <a:r>
              <a:rPr lang="pt-BR" dirty="0"/>
              <a:t>3 x o o x o o o o o o o  o  o  o </a:t>
            </a:r>
          </a:p>
          <a:p>
            <a:r>
              <a:rPr lang="pt-BR" dirty="0"/>
              <a:t>4 x x o o o o o o o o o  o  o  o </a:t>
            </a:r>
          </a:p>
          <a:p>
            <a:r>
              <a:rPr lang="pt-BR" dirty="0"/>
              <a:t>5 x x x o o o o o o o o  o  o  o </a:t>
            </a:r>
          </a:p>
          <a:p>
            <a:r>
              <a:rPr lang="pt-BR" dirty="0"/>
              <a:t>6 x x x o o o o o o o o  o  o  o </a:t>
            </a:r>
          </a:p>
          <a:p>
            <a:r>
              <a:rPr lang="pt-BR" dirty="0"/>
              <a:t>7 x x o o o o o o o o o  o  x  o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8509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8C3FD7-C5E3-4509-99C9-C0595B4C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ARMA orders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86F9F74-9813-447F-9A02-A8717945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/>
              <a:t>AR(2) and ARMA(1,3)</a:t>
            </a:r>
          </a:p>
          <a:p>
            <a:pPr lvl="1"/>
            <a:r>
              <a:rPr lang="sv-SE" sz="2400" dirty="0" err="1">
                <a:solidFill>
                  <a:srgbClr val="7030A0"/>
                </a:solidFill>
              </a:rPr>
              <a:t>Conclusions</a:t>
            </a:r>
            <a:r>
              <a:rPr lang="sv-SE" sz="2400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FDD8EC8-B17C-4A87-8D41-A6429F7E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9585164-E568-44D6-8356-23458317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68674B1A-81E2-4045-A7A2-A3455AE9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86174"/>
            <a:ext cx="5662389" cy="33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4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Recap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sz="2400" b="1" dirty="0">
                    <a:solidFill>
                      <a:srgbClr val="0F1AF9"/>
                    </a:solidFill>
                  </a:rPr>
                  <a:t>Autoregressive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moving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average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ARMA(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p,q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≠0, 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sv-SE" sz="2000" dirty="0"/>
              </a:p>
              <a:p>
                <a:pPr lvl="1"/>
                <a:r>
                  <a:rPr lang="sv-SE" sz="2000" dirty="0"/>
                  <a:t>Is </a:t>
                </a:r>
                <a:r>
                  <a:rPr lang="sv-SE" sz="2000" dirty="0" err="1"/>
                  <a:t>stationary</a:t>
                </a:r>
                <a:endParaRPr lang="sv-SE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v-SE" sz="2000" dirty="0"/>
              </a:p>
              <a:p>
                <a:pPr lvl="1"/>
                <a:endParaRPr lang="sv-SE" sz="2000" dirty="0"/>
              </a:p>
              <a:p>
                <a:r>
                  <a:rPr lang="sv-SE" sz="2400" dirty="0" err="1"/>
                  <a:t>Causial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models</a:t>
                </a:r>
                <a:endParaRPr lang="sv-SE" sz="2400" dirty="0"/>
              </a:p>
              <a:p>
                <a:r>
                  <a:rPr lang="sv-SE" sz="2400" dirty="0" err="1"/>
                  <a:t>Invertible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models</a:t>
                </a:r>
                <a:endParaRPr lang="sv-SE" sz="2400" dirty="0"/>
              </a:p>
              <a:p>
                <a:r>
                  <a:rPr lang="sv-SE" sz="2400" dirty="0" err="1"/>
                  <a:t>Criteria</a:t>
                </a:r>
                <a:r>
                  <a:rPr lang="sv-SE" sz="2400" dirty="0"/>
                  <a:t> for </a:t>
                </a:r>
                <a:r>
                  <a:rPr lang="sv-SE" sz="2400" dirty="0" err="1"/>
                  <a:t>causality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invertibility</a:t>
                </a:r>
                <a:endParaRPr lang="sv-SE" sz="2400" dirty="0"/>
              </a:p>
              <a:p>
                <a:pPr lvl="1"/>
                <a:r>
                  <a:rPr lang="sv-SE" sz="1800" dirty="0"/>
                  <a:t>Check </a:t>
                </a:r>
                <a:r>
                  <a:rPr lang="sv-SE" sz="1800" dirty="0" err="1"/>
                  <a:t>roots</a:t>
                </a:r>
                <a:r>
                  <a:rPr lang="sv-SE" sz="1800" dirty="0"/>
                  <a:t> </a:t>
                </a:r>
                <a:r>
                  <a:rPr lang="sv-SE" sz="1800" dirty="0" err="1"/>
                  <a:t>of</a:t>
                </a:r>
                <a:r>
                  <a:rPr lang="sv-SE" sz="1800" dirty="0"/>
                  <a:t> the </a:t>
                </a:r>
                <a:r>
                  <a:rPr lang="sv-SE" sz="1800" dirty="0" err="1"/>
                  <a:t>characteristic</a:t>
                </a:r>
                <a:r>
                  <a:rPr lang="sv-SE" sz="1800" dirty="0"/>
                  <a:t> </a:t>
                </a:r>
                <a:r>
                  <a:rPr lang="sv-SE" sz="1800" dirty="0" err="1"/>
                  <a:t>polynomials</a:t>
                </a:r>
                <a:endParaRPr lang="sv-SE" sz="1800" dirty="0"/>
              </a:p>
              <a:p>
                <a:pPr lvl="1"/>
                <a:endParaRPr lang="sv-SE" sz="1800" dirty="0"/>
              </a:p>
              <a:p>
                <a:r>
                  <a:rPr lang="sv-SE" sz="2200" dirty="0"/>
                  <a:t>ACF for AR(1), MA(1), MA(2)</a:t>
                </a:r>
                <a:r>
                  <a:rPr lang="sv-SE" sz="2200" dirty="0">
                    <a:sym typeface="Wingdings" panose="05000000000000000000" pitchFamily="2" charset="2"/>
                  </a:rPr>
                  <a:t> </a:t>
                </a:r>
                <a:r>
                  <a:rPr lang="sv-SE" sz="22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how</a:t>
                </a:r>
                <a:r>
                  <a:rPr lang="sv-SE" sz="22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to </a:t>
                </a:r>
                <a:r>
                  <a:rPr lang="sv-SE" sz="22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compute</a:t>
                </a:r>
                <a:r>
                  <a:rPr lang="sv-SE" sz="22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ACF for a general ARMA?</a:t>
                </a:r>
                <a:endParaRPr lang="sv-SE" sz="2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963" t="-1795" b="-192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572479-C550-414C-95F0-E360FCAE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96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C546EE-7AC9-4802-80BA-22BB6BB3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Forecasting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BD782F3-6DAB-4381-B169-AC623D7BE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We </a:t>
                </a:r>
                <a:r>
                  <a:rPr lang="sv-SE" sz="2400" dirty="0" err="1"/>
                  <a:t>have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our</a:t>
                </a:r>
                <a:r>
                  <a:rPr lang="sv-SE" sz="2400" dirty="0"/>
                  <a:t>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sv-SE" sz="2400" dirty="0"/>
              </a:p>
              <a:p>
                <a:r>
                  <a:rPr lang="sv-SE" sz="2400" dirty="0" err="1"/>
                  <a:t>Use</a:t>
                </a:r>
                <a:r>
                  <a:rPr lang="sv-SE" sz="2400" dirty="0"/>
                  <a:t> series to </a:t>
                </a:r>
                <a:r>
                  <a:rPr lang="sv-SE" sz="2400" dirty="0" err="1"/>
                  <a:t>predict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sv-SE" sz="2400" dirty="0"/>
                  <a:t> steps </a:t>
                </a:r>
                <a:r>
                  <a:rPr lang="sv-SE" sz="2400" dirty="0" err="1"/>
                  <a:t>ahead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should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based</a:t>
                </a:r>
                <a:r>
                  <a:rPr lang="sv-SE" sz="2400" dirty="0"/>
                  <a:t> on </a:t>
                </a:r>
                <a:r>
                  <a:rPr lang="sv-SE" sz="2400" dirty="0" err="1"/>
                  <a:t>our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observed</a:t>
                </a:r>
                <a:r>
                  <a:rPr lang="sv-SE" sz="2400" dirty="0"/>
                  <a:t>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BD782F3-6DAB-4381-B169-AC623D7BE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B4063A4-E874-451E-A3E7-A23DDEF8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93BF1FB-96B9-41DE-8065-D05DFB4F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939D8B18-C6E5-47D3-AB3D-0ABDAF3F4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17" y="2865242"/>
            <a:ext cx="5790977" cy="34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A7340F-2E3D-4BCA-B189-7F6A1B27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Forecasting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DF85798-3174-45AB-90A2-11677ECDFA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Assume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lit/>
                          </m:rPr>
                          <a:rPr lang="sv-S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sv-SE" sz="2400" dirty="0"/>
              </a:p>
              <a:p>
                <a:pPr lvl="1"/>
                <a:r>
                  <a:rPr lang="sv-SE" sz="2000" b="1" dirty="0">
                    <a:solidFill>
                      <a:srgbClr val="0F1AF9"/>
                    </a:solidFill>
                  </a:rPr>
                  <a:t>Best </a:t>
                </a:r>
                <a:r>
                  <a:rPr lang="sv-SE" sz="2000" b="1" dirty="0" err="1">
                    <a:solidFill>
                      <a:srgbClr val="0F1AF9"/>
                    </a:solidFill>
                  </a:rPr>
                  <a:t>linear</a:t>
                </a:r>
                <a:r>
                  <a:rPr lang="sv-SE" sz="20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000" b="1" dirty="0" err="1">
                    <a:solidFill>
                      <a:srgbClr val="0F1AF9"/>
                    </a:solidFill>
                  </a:rPr>
                  <a:t>predictors</a:t>
                </a:r>
                <a:endParaRPr lang="sv-SE" sz="2000" b="1" dirty="0">
                  <a:solidFill>
                    <a:srgbClr val="0F1AF9"/>
                  </a:solidFill>
                </a:endParaRPr>
              </a:p>
              <a:p>
                <a:r>
                  <a:rPr lang="sv-SE" sz="2400" dirty="0" err="1"/>
                  <a:t>How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find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sz="2400" dirty="0"/>
                  <a:t>’s?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v-S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,..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v-S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sv-SE" sz="24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Prediction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equations</a:t>
                </a:r>
                <a:endParaRPr lang="sv-SE" sz="2400" b="1" dirty="0">
                  <a:solidFill>
                    <a:srgbClr val="0F1AF9"/>
                  </a:solidFill>
                </a:endParaRPr>
              </a:p>
              <a:p>
                <a:pPr lvl="1"/>
                <a:r>
                  <a:rPr lang="sv-SE" sz="2000" dirty="0" err="1"/>
                  <a:t>Find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sz="2000" dirty="0"/>
                  <a:t>’s by </a:t>
                </a:r>
                <a:r>
                  <a:rPr lang="sv-SE" sz="2000" dirty="0" err="1"/>
                  <a:t>solving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]=0,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Note: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equations</a:t>
                </a:r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sv-SE" sz="2400" dirty="0"/>
                  <a:t> unknowns</a:t>
                </a:r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DF85798-3174-45AB-90A2-11677ECDF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334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853587-1D31-4176-BA54-653D0102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A8BC804-E43E-4CFF-B97F-AE9850B7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0438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B22F26-6C72-420E-8A30-77466F6D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-step-</a:t>
            </a:r>
            <a:r>
              <a:rPr lang="sv-SE" dirty="0" err="1"/>
              <a:t>ahead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D7B58B6-2D9B-4C0A-BEC9-C41C122370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0" dirty="0"/>
                  <a:t>Denote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sv-SE" sz="2400" b="0" dirty="0"/>
              </a:p>
              <a:p>
                <a:r>
                  <a:rPr lang="sv-SE" sz="2400" dirty="0" err="1"/>
                  <a:t>Prediction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equations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give</a:t>
                </a:r>
                <a:endParaRPr lang="sv-SE" sz="2400" dirty="0"/>
              </a:p>
              <a:p>
                <a:pPr marL="0" indent="0">
                  <a:buNone/>
                </a:pPr>
                <a:endParaRPr lang="sv-S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1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(1−1)</m:t>
                                </m:r>
                              </m:e>
                              <m:e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(2−1)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(2−1)</m:t>
                                </m:r>
                              </m:e>
                              <m:e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(2−2)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−2)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  <m:t>−2)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sv-SE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v-S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r>
                                            <a:rPr lang="sv-S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sv-SE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sv-S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r>
                                            <a:rPr lang="sv-S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  <m:r>
                                            <a:rPr lang="sv-S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sv-S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sv-S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sv-S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sv-S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b="0" dirty="0"/>
              </a:p>
              <a:p>
                <a:r>
                  <a:rPr lang="sv-SE" sz="20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000" dirty="0"/>
                  <a:t>: for ARMA </a:t>
                </a:r>
                <a:r>
                  <a:rPr lang="sv-SE" sz="2000" dirty="0" err="1"/>
                  <a:t>models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0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v-SE" sz="2000" dirty="0"/>
                  <a:t> is positive </a:t>
                </a:r>
                <a:r>
                  <a:rPr lang="sv-SE" sz="2000" dirty="0" err="1"/>
                  <a:t>def</a:t>
                </a:r>
                <a:r>
                  <a:rPr lang="sv-SE" sz="2000" dirty="0"/>
                  <a:t> </a:t>
                </a:r>
                <a:r>
                  <a:rPr lang="sv-SE" sz="2000" dirty="0"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ym typeface="Wingdings" panose="05000000000000000000" pitchFamily="2" charset="2"/>
                  </a:rPr>
                  <a:t>unique</a:t>
                </a:r>
                <a:r>
                  <a:rPr lang="sv-SE" sz="2000" dirty="0">
                    <a:sym typeface="Wingdings" panose="05000000000000000000" pitchFamily="2" charset="2"/>
                  </a:rPr>
                  <a:t> solution</a:t>
                </a:r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D7B58B6-2D9B-4C0A-BEC9-C41C122370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b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ECBD988-E652-4FAA-8BE4-855061C8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5D36E9C-18D5-44C0-BCE9-0ACE71E6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726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41EE73-5CEB-47C2-9DF6-7F31C2EF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-step-</a:t>
            </a:r>
            <a:r>
              <a:rPr lang="sv-SE" dirty="0" err="1"/>
              <a:t>ahead</a:t>
            </a:r>
            <a:r>
              <a:rPr lang="sv-SE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28C540B-6CB8-439E-9DFB-906995F52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sz="2400" dirty="0" err="1">
                    <a:solidFill>
                      <a:srgbClr val="0F1AF9"/>
                    </a:solidFill>
                  </a:rPr>
                  <a:t>Causal</a:t>
                </a:r>
                <a:r>
                  <a:rPr lang="sv-SE" sz="2400" dirty="0">
                    <a:solidFill>
                      <a:srgbClr val="0F1AF9"/>
                    </a:solidFill>
                  </a:rPr>
                  <a:t> AR(p): </a:t>
                </a:r>
                <a:r>
                  <a:rPr lang="sv-SE" sz="2400" dirty="0"/>
                  <a:t>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sz="2400" dirty="0"/>
                  <a:t> best </a:t>
                </a:r>
                <a:r>
                  <a:rPr lang="sv-SE" sz="2400" dirty="0" err="1"/>
                  <a:t>linear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prediction</a:t>
                </a:r>
                <a:r>
                  <a:rPr lang="sv-SE" sz="2400" dirty="0"/>
                  <a:t> is</a:t>
                </a:r>
              </a:p>
              <a:p>
                <a:pPr marL="0" indent="0">
                  <a:buNone/>
                </a:pPr>
                <a:endParaRPr lang="sv-S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/>
                  <a:t>In general, </a:t>
                </a:r>
                <a:r>
                  <a:rPr lang="sv-SE" sz="2400" dirty="0" err="1"/>
                  <a:t>solve</a:t>
                </a:r>
                <a:r>
                  <a:rPr lang="sv-SE" sz="2400" dirty="0"/>
                  <a:t> system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equations</a:t>
                </a:r>
                <a:r>
                  <a:rPr lang="sv-SE" sz="2400" dirty="0"/>
                  <a:t> </a:t>
                </a:r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 operations</a:t>
                </a:r>
              </a:p>
              <a:p>
                <a:endParaRPr lang="sv-SE" sz="2400" dirty="0"/>
              </a:p>
              <a:p>
                <a:r>
                  <a:rPr lang="sv-SE" sz="2400" dirty="0" err="1"/>
                  <a:t>Much</a:t>
                </a:r>
                <a:r>
                  <a:rPr lang="sv-SE" sz="2400" dirty="0"/>
                  <a:t> faster </a:t>
                </a:r>
                <a:r>
                  <a:rPr lang="sv-SE" sz="2400" dirty="0" err="1"/>
                  <a:t>algorithms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exist</a:t>
                </a:r>
                <a:endParaRPr lang="sv-SE" sz="2400" dirty="0"/>
              </a:p>
              <a:p>
                <a:pPr lvl="1"/>
                <a:r>
                  <a:rPr lang="sv-SE" sz="2000" dirty="0" err="1">
                    <a:solidFill>
                      <a:srgbClr val="0F1AF9"/>
                    </a:solidFill>
                  </a:rPr>
                  <a:t>Durbin</a:t>
                </a:r>
                <a:r>
                  <a:rPr lang="sv-SE" sz="2000" dirty="0">
                    <a:solidFill>
                      <a:srgbClr val="0F1AF9"/>
                    </a:solidFill>
                  </a:rPr>
                  <a:t>-Levinson </a:t>
                </a:r>
                <a:r>
                  <a:rPr lang="sv-SE" sz="2000" dirty="0" err="1">
                    <a:solidFill>
                      <a:srgbClr val="0F1AF9"/>
                    </a:solidFill>
                  </a:rPr>
                  <a:t>algorithm</a:t>
                </a:r>
                <a:endParaRPr lang="sv-SE" sz="2000" dirty="0">
                  <a:solidFill>
                    <a:srgbClr val="0F1AF9"/>
                  </a:solidFill>
                </a:endParaRPr>
              </a:p>
              <a:p>
                <a:pPr lvl="1"/>
                <a:r>
                  <a:rPr lang="sv-SE" sz="2000" dirty="0">
                    <a:solidFill>
                      <a:srgbClr val="0F1AF9"/>
                    </a:solidFill>
                  </a:rPr>
                  <a:t>Innovations </a:t>
                </a:r>
                <a:r>
                  <a:rPr lang="sv-SE" sz="2000" dirty="0" err="1">
                    <a:solidFill>
                      <a:srgbClr val="0F1AF9"/>
                    </a:solidFill>
                  </a:rPr>
                  <a:t>algorithm</a:t>
                </a:r>
                <a:endParaRPr lang="sv-SE" sz="2000" dirty="0">
                  <a:solidFill>
                    <a:srgbClr val="0F1AF9"/>
                  </a:solidFill>
                </a:endParaRPr>
              </a:p>
              <a:p>
                <a:pPr lvl="1"/>
                <a:endParaRPr lang="sv-SE" sz="2000" dirty="0">
                  <a:solidFill>
                    <a:srgbClr val="0F1AF9"/>
                  </a:solidFill>
                </a:endParaRPr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Property: </a:t>
                </a:r>
                <a:r>
                  <a:rPr lang="sv-SE" sz="2400" dirty="0">
                    <a:solidFill>
                      <a:schemeClr val="tx1"/>
                    </a:solidFill>
                  </a:rPr>
                  <a:t>PACF </a:t>
                </a:r>
                <a:r>
                  <a:rPr lang="sv-SE" sz="2400" dirty="0" err="1">
                    <a:solidFill>
                      <a:schemeClr val="tx1"/>
                    </a:solidFill>
                  </a:rPr>
                  <a:t>of</a:t>
                </a:r>
                <a:r>
                  <a:rPr lang="sv-SE" sz="2400" dirty="0">
                    <a:solidFill>
                      <a:schemeClr val="tx1"/>
                    </a:solidFill>
                  </a:rPr>
                  <a:t> a </a:t>
                </a:r>
                <a:r>
                  <a:rPr lang="sv-SE" sz="2400" dirty="0" err="1">
                    <a:solidFill>
                      <a:schemeClr val="tx1"/>
                    </a:solidFill>
                  </a:rPr>
                  <a:t>stationary</a:t>
                </a:r>
                <a:r>
                  <a:rPr lang="sv-SE" sz="2400" dirty="0">
                    <a:solidFill>
                      <a:schemeClr val="tx1"/>
                    </a:solidFill>
                  </a:rPr>
                  <a:t> process </a:t>
                </a:r>
                <a:r>
                  <a:rPr lang="sv-SE" sz="2400" dirty="0" err="1">
                    <a:solidFill>
                      <a:schemeClr val="tx1"/>
                    </a:solidFill>
                  </a:rPr>
                  <a:t>can</a:t>
                </a:r>
                <a:r>
                  <a:rPr lang="sv-SE" sz="2400" dirty="0">
                    <a:solidFill>
                      <a:schemeClr val="tx1"/>
                    </a:solidFill>
                  </a:rPr>
                  <a:t> be </a:t>
                </a:r>
                <a:r>
                  <a:rPr lang="sv-SE" sz="2400" dirty="0" err="1">
                    <a:solidFill>
                      <a:schemeClr val="tx1"/>
                    </a:solidFill>
                  </a:rPr>
                  <a:t>obtained</a:t>
                </a:r>
                <a:r>
                  <a:rPr lang="sv-SE" sz="2400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sv-SE" sz="2400" dirty="0">
                    <a:solidFill>
                      <a:schemeClr val="tx1"/>
                    </a:solidFill>
                  </a:rPr>
                  <a:t> by </a:t>
                </a:r>
                <a:r>
                  <a:rPr lang="sv-SE" sz="2400" dirty="0" err="1">
                    <a:solidFill>
                      <a:schemeClr val="tx1"/>
                    </a:solidFill>
                  </a:rPr>
                  <a:t>solving</a:t>
                </a:r>
                <a:r>
                  <a:rPr lang="sv-S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4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sv-SE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28C540B-6CB8-439E-9DFB-906995F5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5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80EBF13-7E10-494F-BB7A-34E24C45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2379432-7D5E-4836-BB0C-019BA9C9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7134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BC8AA5-06ED-4645-B15A-2C1C616E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-step-</a:t>
            </a:r>
            <a:r>
              <a:rPr lang="sv-SE" dirty="0" err="1"/>
              <a:t>ahead</a:t>
            </a:r>
            <a:r>
              <a:rPr lang="sv-SE" dirty="0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7784E9C-4DC8-4870-9D5F-AF5D12F6C3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>
                    <a:solidFill>
                      <a:srgbClr val="0F1AF9"/>
                    </a:solidFill>
                  </a:rPr>
                  <a:t>Mean </a:t>
                </a:r>
                <a:r>
                  <a:rPr lang="sv-SE" sz="2800" dirty="0" err="1">
                    <a:solidFill>
                      <a:srgbClr val="0F1AF9"/>
                    </a:solidFill>
                  </a:rPr>
                  <a:t>square</a:t>
                </a:r>
                <a:r>
                  <a:rPr lang="sv-SE" sz="2800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dirty="0" err="1">
                    <a:solidFill>
                      <a:srgbClr val="0F1AF9"/>
                    </a:solidFill>
                  </a:rPr>
                  <a:t>prediction</a:t>
                </a:r>
                <a:r>
                  <a:rPr lang="sv-SE" sz="2800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dirty="0" err="1">
                    <a:solidFill>
                      <a:srgbClr val="0F1AF9"/>
                    </a:solidFill>
                  </a:rPr>
                  <a:t>error</a:t>
                </a:r>
                <a:r>
                  <a:rPr lang="sv-SE" sz="2800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dirty="0"/>
                  <a:t>(MSPE)</a:t>
                </a:r>
              </a:p>
              <a:p>
                <a:pPr marL="0" indent="0">
                  <a:buNone/>
                </a:pPr>
                <a:endParaRPr lang="sv-SE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sv-SE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sv-SE" sz="2800" dirty="0"/>
              </a:p>
              <a:p>
                <a:pPr marL="0" indent="0">
                  <a:buNone/>
                </a:pPr>
                <a:endParaRPr lang="sv-SE" sz="2800" dirty="0"/>
              </a:p>
              <a:p>
                <a:r>
                  <a:rPr lang="sv-SE" sz="2800" dirty="0" err="1">
                    <a:solidFill>
                      <a:srgbClr val="0F1AF9"/>
                    </a:solidFill>
                  </a:rPr>
                  <a:t>Confidence</a:t>
                </a:r>
                <a:r>
                  <a:rPr lang="sv-SE" sz="2800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dirty="0" err="1">
                    <a:solidFill>
                      <a:srgbClr val="0F1AF9"/>
                    </a:solidFill>
                  </a:rPr>
                  <a:t>intervals</a:t>
                </a:r>
                <a:r>
                  <a:rPr lang="sv-SE" sz="2800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sv-SE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ad>
                        <m:radPr>
                          <m:degHide m:val="on"/>
                          <m:ctrlPr>
                            <a:rPr lang="sv-S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sv-SE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v-SE" sz="2800" dirty="0"/>
              </a:p>
              <a:p>
                <a:r>
                  <a:rPr lang="sv-SE" sz="2800" dirty="0"/>
                  <a:t>m-step </a:t>
                </a:r>
                <a:r>
                  <a:rPr lang="sv-SE" sz="2800" dirty="0" err="1"/>
                  <a:t>ahead</a:t>
                </a:r>
                <a:r>
                  <a:rPr lang="sv-SE" sz="2800" dirty="0"/>
                  <a:t> in general? </a:t>
                </a:r>
                <a:r>
                  <a:rPr lang="sv-SE" sz="2800" dirty="0" err="1"/>
                  <a:t>Prediction</a:t>
                </a:r>
                <a:r>
                  <a:rPr lang="sv-SE" sz="2800" dirty="0"/>
                  <a:t> </a:t>
                </a:r>
                <a:r>
                  <a:rPr lang="sv-SE" sz="2800" dirty="0" err="1"/>
                  <a:t>equations</a:t>
                </a:r>
                <a:endParaRPr lang="sv-SE" sz="2800" dirty="0"/>
              </a:p>
              <a:p>
                <a:pPr lvl="1"/>
                <a:r>
                  <a:rPr lang="sv-SE" sz="2400" dirty="0" err="1"/>
                  <a:t>Difficult</a:t>
                </a:r>
                <a:r>
                  <a:rPr lang="sv-SE" sz="2400" dirty="0"/>
                  <a:t> in general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7784E9C-4DC8-4870-9D5F-AF5D12F6C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b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A6FE22F-6844-45FA-BC92-6679D36B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602573F-1EA3-40C4-B26E-3B9DEB9D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108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41BB01-A4DC-4739-8FB7-B56C71AA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 </a:t>
            </a:r>
            <a:r>
              <a:rPr lang="sv-SE" dirty="0" err="1"/>
              <a:t>home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C2F30E7-3491-4283-B27E-AB585196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Ch</a:t>
            </a:r>
            <a:r>
              <a:rPr lang="sv-SE" dirty="0"/>
              <a:t> 3.2-3.4</a:t>
            </a:r>
          </a:p>
          <a:p>
            <a:r>
              <a:rPr lang="sv-SE" sz="2400" dirty="0"/>
              <a:t>Paper ”</a:t>
            </a:r>
            <a:r>
              <a:rPr lang="en-US" sz="2400" dirty="0"/>
              <a:t> Consistent Estimates of Autoregressive Parameters and Extended Sample Autocorrelation</a:t>
            </a:r>
            <a:r>
              <a:rPr lang="sv-SE" sz="2400" dirty="0"/>
              <a:t>” by </a:t>
            </a:r>
            <a:r>
              <a:rPr lang="sv-SE" sz="2400" dirty="0" err="1"/>
              <a:t>Tsay</a:t>
            </a:r>
            <a:r>
              <a:rPr lang="sv-SE" sz="2400" dirty="0"/>
              <a:t> and </a:t>
            </a:r>
            <a:r>
              <a:rPr lang="sv-SE" sz="2400" dirty="0" err="1"/>
              <a:t>Tiao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/>
              <a:t>R </a:t>
            </a:r>
            <a:r>
              <a:rPr lang="sv-SE" sz="2400" dirty="0" err="1"/>
              <a:t>code</a:t>
            </a:r>
            <a:r>
              <a:rPr lang="sv-SE" sz="2400" dirty="0"/>
              <a:t>: </a:t>
            </a:r>
            <a:r>
              <a:rPr lang="sv-SE" sz="2400" dirty="0" err="1"/>
              <a:t>eacf</a:t>
            </a:r>
            <a:r>
              <a:rPr lang="sv-SE" sz="2400" dirty="0"/>
              <a:t> in TSA </a:t>
            </a:r>
            <a:r>
              <a:rPr lang="sv-SE" sz="2400"/>
              <a:t>package</a:t>
            </a:r>
            <a:endParaRPr lang="sv-SE" sz="24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FCAC82D-3E2D-4FA1-8BA4-9BED6180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282EFFA-2FC9-4240-BACA-CEE613CE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094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535FB9-2BE1-4288-BAF2-F652FF71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Difference</a:t>
            </a:r>
            <a:r>
              <a:rPr lang="sv-SE" dirty="0"/>
              <a:t> </a:t>
            </a:r>
            <a:r>
              <a:rPr lang="sv-SE" dirty="0" err="1"/>
              <a:t>equations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3940111-F7C4-424C-A2F6-F8E278953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Recall AR(1):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𝜙𝜌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sv-SE" sz="2400" dirty="0"/>
              </a:p>
              <a:p>
                <a:pPr lvl="1"/>
                <a:r>
                  <a:rPr lang="sv-SE" sz="2000" dirty="0" err="1"/>
                  <a:t>Difference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equation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v-SE" sz="2000" b="0" dirty="0"/>
              </a:p>
              <a:p>
                <a:r>
                  <a:rPr lang="sv-SE" sz="2400" dirty="0"/>
                  <a:t>General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difference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equation</a:t>
                </a:r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v-SE" sz="2400" b="0" dirty="0"/>
              </a:p>
              <a:p>
                <a:r>
                  <a:rPr lang="sv-SE" sz="2400" dirty="0" err="1"/>
                  <a:t>Corresponding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polynomial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sv-SE" sz="2400" b="0" dirty="0"/>
              </a:p>
              <a:p>
                <a:endParaRPr lang="sv-SE" sz="2400" dirty="0"/>
              </a:p>
              <a:p>
                <a:r>
                  <a:rPr lang="sv-SE" sz="2400" b="0" dirty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+…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sv-SE" sz="2400" b="0" dirty="0"/>
              </a:p>
              <a:p>
                <a:pPr lvl="1"/>
                <a:r>
                  <a:rPr lang="sv-S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sv-SE" sz="2000" b="0" dirty="0"/>
                  <a:t> has </a:t>
                </a:r>
                <a:r>
                  <a:rPr lang="sv-SE" sz="2000" b="0" dirty="0" err="1"/>
                  <a:t>degree</a:t>
                </a:r>
                <a:r>
                  <a:rPr lang="sv-S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sv-SE" sz="2000" b="0" dirty="0"/>
              </a:p>
              <a:p>
                <a:pPr lvl="1"/>
                <a:endParaRPr lang="sv-SE" sz="2000" b="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How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this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works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AR(1), AR(2)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3940111-F7C4-424C-A2F6-F8E278953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b="-323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9EF7954-4927-4212-A918-64F271D2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D80C1EE-F7ED-4C0D-A2CF-B76C63D9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207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39166A-E181-49D8-A227-C9E1CB79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ACF for AR(2)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8104350-2840-4C6F-B8FC-B9D90080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7088F9B-FC9A-464D-AD34-E2AE3C68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3CFF9C0-C045-4236-9089-1469EB2A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4" y="2276872"/>
            <a:ext cx="4081636" cy="300425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42A3B929-D3E5-4233-B04C-5E4028D1B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116729"/>
            <a:ext cx="4022544" cy="31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F08C8E-A1A3-4ACF-A73B-AA3844AD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ACF for AR(p), MA(p)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6EB909E-8FE6-4189-86DE-064AE9D90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AR(p): </a:t>
                </a:r>
                <a:r>
                  <a:rPr lang="sv-SE" sz="2800" dirty="0" err="1"/>
                  <a:t>use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difference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equaions</a:t>
                </a:r>
                <a:endParaRPr lang="sv-SE" sz="2800" dirty="0"/>
              </a:p>
              <a:p>
                <a:endParaRPr lang="sv-SE" sz="2800" dirty="0"/>
              </a:p>
              <a:p>
                <a:r>
                  <a:rPr lang="sv-SE" sz="2800" dirty="0"/>
                  <a:t>MA(q): show </a:t>
                </a:r>
                <a:r>
                  <a:rPr lang="sv-SE" sz="2800" dirty="0" err="1"/>
                  <a:t>that</a:t>
                </a:r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sv-S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sv-S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v-S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sv-S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Sup>
                                    <m:sSubSupPr>
                                      <m:ctrlP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  <m:sup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, 0≤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v-SE" sz="2800" dirty="0"/>
              </a:p>
              <a:p>
                <a:pPr marL="0" indent="0">
                  <a:buNone/>
                </a:pPr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6EB909E-8FE6-4189-86DE-064AE9D90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E56D6F9-03B4-42DD-8EC8-E3899085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2E5CC5B-D16F-44B1-8490-769B80F0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131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1ECC7-C240-4DCC-A137-E327E887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for ARMA(</a:t>
            </a:r>
            <a:r>
              <a:rPr lang="en-US" dirty="0" err="1"/>
              <a:t>p,q</a:t>
            </a:r>
            <a:r>
              <a:rPr lang="en-US" dirty="0"/>
              <a:t>)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F0E88EC-4623-45ED-97FD-E1CAF011D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784976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/>
                  <a:t>ARMA(</a:t>
                </a:r>
                <a:r>
                  <a:rPr lang="sv-SE" sz="2400" dirty="0" err="1"/>
                  <a:t>p,q</a:t>
                </a:r>
                <a:r>
                  <a:rPr lang="sv-SE" sz="2400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b="0" dirty="0"/>
              </a:p>
              <a:p>
                <a:r>
                  <a:rPr lang="sv-SE" sz="2400" dirty="0" err="1"/>
                  <a:t>Causal</a:t>
                </a:r>
                <a:r>
                  <a:rPr lang="sv-SE" sz="2400" dirty="0"/>
                  <a:t> ARMA: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sv-SE" sz="2400" dirty="0"/>
              </a:p>
              <a:p>
                <a:pPr lvl="1"/>
                <a:r>
                  <a:rPr lang="sv-SE" sz="2000" dirty="0" err="1"/>
                  <a:t>How</a:t>
                </a:r>
                <a:r>
                  <a:rPr lang="sv-SE" sz="2000" dirty="0"/>
                  <a:t> to </a:t>
                </a:r>
                <a:r>
                  <a:rPr lang="sv-SE" sz="2000" dirty="0" err="1"/>
                  <a:t>find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2000" dirty="0"/>
                  <a:t> in </a:t>
                </a:r>
                <a:r>
                  <a:rPr lang="sv-SE" sz="2000" dirty="0" err="1"/>
                  <a:t>practice</a:t>
                </a:r>
                <a:r>
                  <a:rPr lang="sv-SE" sz="2000" dirty="0"/>
                  <a:t>? </a:t>
                </a:r>
                <a:r>
                  <a:rPr lang="sv-SE" sz="2000" dirty="0" err="1"/>
                  <a:t>Coefficient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matching</a:t>
                </a:r>
                <a:endParaRPr lang="sv-SE" sz="2000" dirty="0"/>
              </a:p>
              <a:p>
                <a:pPr lvl="1"/>
                <a:endParaRPr lang="sv-SE" sz="20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Theorem</a:t>
                </a:r>
                <a:r>
                  <a:rPr lang="sv-SE" sz="2400" dirty="0"/>
                  <a:t>: ACF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ARMA(</a:t>
                </a:r>
                <a:r>
                  <a:rPr lang="sv-SE" sz="2400" dirty="0" err="1"/>
                  <a:t>p,q</a:t>
                </a:r>
                <a:r>
                  <a:rPr lang="sv-SE" sz="2400" dirty="0"/>
                  <a:t>)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found</a:t>
                </a:r>
                <a:r>
                  <a:rPr lang="sv-SE" sz="2400" dirty="0"/>
                  <a:t> by </a:t>
                </a:r>
                <a:r>
                  <a:rPr lang="sv-SE" sz="2400" dirty="0" err="1"/>
                  <a:t>solving</a:t>
                </a:r>
                <a:r>
                  <a:rPr lang="sv-SE" sz="2400" dirty="0"/>
                  <a:t>  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general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homogeneous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equations</a:t>
                </a:r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sv-SE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v-SE" sz="2400" b="0" dirty="0"/>
              </a:p>
              <a:p>
                <a:pPr lvl="1"/>
                <a:r>
                  <a:rPr lang="sv-SE" sz="2000" dirty="0"/>
                  <a:t>Initial </a:t>
                </a:r>
                <a:r>
                  <a:rPr lang="sv-SE" sz="2000" dirty="0" err="1"/>
                  <a:t>conditions</a:t>
                </a:r>
                <a:r>
                  <a:rPr lang="sv-SE" sz="2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0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20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sv-SE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v-SE" sz="20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sv-SE" sz="20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v-SE" sz="20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F0E88EC-4623-45ED-97FD-E1CAF011D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784976" cy="4525963"/>
              </a:xfrm>
              <a:blipFill>
                <a:blip r:embed="rId2"/>
                <a:stretch>
                  <a:fillRect l="-902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D5F8E46-3CD0-43E8-AFD6-58E559F5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4963C75-B5CF-4CB8-85AB-58958429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095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0559E8-F6CF-420C-B3EA-2B8B3884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for ARMA(1,1)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86DD2E0-AA9A-4640-B694-3D77912DB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Show for ARMA(1,1)</a:t>
                </a:r>
              </a:p>
              <a:p>
                <a:pPr marL="0" indent="0">
                  <a:buNone/>
                </a:pPr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𝜃𝜙</m:t>
                              </m:r>
                            </m:e>
                          </m:d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𝜃𝜙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≥1 </m:t>
                      </m:r>
                    </m:oMath>
                  </m:oMathPara>
                </a14:m>
                <a:endParaRPr lang="sv-SE" sz="2800" b="0" dirty="0"/>
              </a:p>
              <a:p>
                <a:pPr marL="0" indent="0">
                  <a:buNone/>
                </a:pPr>
                <a:endParaRPr lang="sv-SE" sz="2800" dirty="0"/>
              </a:p>
              <a:p>
                <a:r>
                  <a:rPr lang="sv-SE" sz="28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800" dirty="0"/>
                  <a:t>: </a:t>
                </a:r>
                <a:r>
                  <a:rPr lang="sv-SE" sz="2800" dirty="0" err="1"/>
                  <a:t>pattern</a:t>
                </a:r>
                <a:r>
                  <a:rPr lang="sv-SE" sz="2800" dirty="0"/>
                  <a:t> </a:t>
                </a:r>
                <a:r>
                  <a:rPr lang="sv-SE" sz="2800" dirty="0" err="1"/>
                  <a:t>similar</a:t>
                </a:r>
                <a:r>
                  <a:rPr lang="sv-SE" sz="2800" dirty="0"/>
                  <a:t> to AR(1) </a:t>
                </a:r>
                <a:r>
                  <a:rPr lang="sv-SE" sz="2800" dirty="0">
                    <a:sym typeface="Wingdings" panose="05000000000000000000" pitchFamily="2" charset="2"/>
                  </a:rPr>
                  <a:t> hard to </a:t>
                </a:r>
                <a:r>
                  <a:rPr lang="sv-SE" sz="2800" dirty="0" err="1">
                    <a:sym typeface="Wingdings" panose="05000000000000000000" pitchFamily="2" charset="2"/>
                  </a:rPr>
                  <a:t>differentiate</a:t>
                </a:r>
                <a:endParaRPr lang="sv-SE" sz="2800" dirty="0">
                  <a:sym typeface="Wingdings" panose="05000000000000000000" pitchFamily="2" charset="2"/>
                </a:endParaRPr>
              </a:p>
              <a:p>
                <a:r>
                  <a:rPr lang="sv-SE" sz="2800" dirty="0">
                    <a:solidFill>
                      <a:srgbClr val="FF0000"/>
                    </a:solidFill>
                  </a:rPr>
                  <a:t>Note</a:t>
                </a:r>
                <a:r>
                  <a:rPr lang="sv-SE" sz="2800" dirty="0"/>
                  <a:t>: ACF is 0 for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sv-SE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sv-SE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v-SE" sz="2800" dirty="0"/>
                  <a:t> from MA(q)</a:t>
                </a:r>
                <a:r>
                  <a:rPr lang="sv-SE" sz="2800" dirty="0">
                    <a:sym typeface="Wingdings" panose="05000000000000000000" pitchFamily="2" charset="2"/>
                  </a:rPr>
                  <a:t>MA(q) is </a:t>
                </a:r>
                <a:r>
                  <a:rPr lang="sv-SE" sz="2800" dirty="0" err="1">
                    <a:sym typeface="Wingdings" panose="05000000000000000000" pitchFamily="2" charset="2"/>
                  </a:rPr>
                  <a:t>identifiable</a:t>
                </a:r>
                <a:r>
                  <a:rPr lang="sv-SE" sz="2800" dirty="0">
                    <a:sym typeface="Wingdings" panose="05000000000000000000" pitchFamily="2" charset="2"/>
                  </a:rPr>
                  <a:t> from ACF</a:t>
                </a:r>
              </a:p>
              <a:p>
                <a:r>
                  <a:rPr lang="sv-SE" sz="2800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How</a:t>
                </a:r>
                <a:r>
                  <a:rPr lang="sv-SE" sz="28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to </a:t>
                </a:r>
                <a:r>
                  <a:rPr lang="sv-SE" sz="2800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differentiate</a:t>
                </a:r>
                <a:r>
                  <a:rPr lang="sv-SE" sz="28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between</a:t>
                </a:r>
                <a:r>
                  <a:rPr lang="sv-SE" sz="28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AR(p)? ARMA(p)?</a:t>
                </a:r>
              </a:p>
              <a:p>
                <a:endParaRPr lang="sv-SE" sz="2800" dirty="0"/>
              </a:p>
              <a:p>
                <a:pPr marL="0" indent="0">
                  <a:buNone/>
                </a:pPr>
                <a:endParaRPr lang="sv-SE" sz="28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86DD2E0-AA9A-4640-B694-3D77912DB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r="-889" b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F572EBF-6111-45F7-A2DA-C339322F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736B2FA-915A-43B5-894B-3941FD28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710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B71EE4-E06B-45F9-A820-849DC0DF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Partial </a:t>
            </a:r>
            <a:r>
              <a:rPr lang="sv-SE" dirty="0" err="1"/>
              <a:t>autocorrelation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E66CEE-18EB-49E3-AF5B-140CBA75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err="1">
                <a:solidFill>
                  <a:srgbClr val="C00000"/>
                </a:solidFill>
              </a:rPr>
              <a:t>Example</a:t>
            </a:r>
            <a:r>
              <a:rPr lang="sv-SE" sz="2800" dirty="0"/>
              <a:t>: Albuquerque </a:t>
            </a:r>
            <a:r>
              <a:rPr lang="sv-SE" sz="2800" dirty="0" err="1"/>
              <a:t>home</a:t>
            </a:r>
            <a:r>
              <a:rPr lang="sv-SE" sz="2800" dirty="0"/>
              <a:t> </a:t>
            </a:r>
            <a:r>
              <a:rPr lang="sv-SE" sz="2800" dirty="0" err="1"/>
              <a:t>prices</a:t>
            </a:r>
            <a:endParaRPr lang="sv-SE" sz="2800" dirty="0"/>
          </a:p>
          <a:p>
            <a:pPr lvl="1"/>
            <a:r>
              <a:rPr lang="sv-SE" sz="2400" dirty="0" err="1"/>
              <a:t>What</a:t>
            </a:r>
            <a:r>
              <a:rPr lang="sv-SE" sz="2400" dirty="0"/>
              <a:t> </a:t>
            </a:r>
            <a:r>
              <a:rPr lang="sv-SE" sz="2400" dirty="0" err="1"/>
              <a:t>if</a:t>
            </a:r>
            <a:r>
              <a:rPr lang="sv-SE" sz="2400" dirty="0"/>
              <a:t> </a:t>
            </a:r>
            <a:r>
              <a:rPr lang="sv-SE" sz="2400" dirty="0" err="1"/>
              <a:t>we</a:t>
            </a:r>
            <a:r>
              <a:rPr lang="sv-SE" sz="2400" dirty="0"/>
              <a:t> </a:t>
            </a:r>
            <a:r>
              <a:rPr lang="sv-SE" sz="2400" dirty="0" err="1"/>
              <a:t>remove</a:t>
            </a:r>
            <a:r>
              <a:rPr lang="sv-SE" sz="2400" dirty="0"/>
              <a:t> information </a:t>
            </a:r>
            <a:r>
              <a:rPr lang="sv-SE" sz="2400" dirty="0" err="1"/>
              <a:t>stored</a:t>
            </a:r>
            <a:r>
              <a:rPr lang="sv-SE" sz="2400" dirty="0"/>
              <a:t> in TAX from PRICE and SQFT?</a:t>
            </a:r>
          </a:p>
          <a:p>
            <a:endParaRPr lang="sv-SE" sz="28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458F4A7-FD1A-4F5B-8DEF-2DFDB762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2E8E775-D3FD-4C59-915A-170098F4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AD7633F-5846-4DF0-9707-7A143E42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210" y="2761219"/>
            <a:ext cx="3413580" cy="33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8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F795A3-03E6-4F11-9F2C-8A88A0C9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Partial </a:t>
            </a:r>
            <a:r>
              <a:rPr lang="sv-SE" dirty="0" err="1"/>
              <a:t>autocorrelation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18CE911-B6A8-447F-932C-7594F9F45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sv-SE" sz="2400" b="0" dirty="0"/>
              </a:p>
              <a:p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sv-SE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v-SE" sz="24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b="1" dirty="0">
                    <a:solidFill>
                      <a:srgbClr val="0F1AF9"/>
                    </a:solidFill>
                  </a:rPr>
                  <a:t>Partial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autocorrelation</a:t>
                </a:r>
                <a:endParaRPr lang="sv-SE" sz="2400" b="1" dirty="0">
                  <a:solidFill>
                    <a:srgbClr val="0F1AF9"/>
                  </a:solidFill>
                </a:endParaRPr>
              </a:p>
              <a:p>
                <a:pPr marL="0" indent="0">
                  <a:buNone/>
                </a:pPr>
                <a:endParaRPr lang="sv-S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dirty="0"/>
                  <a:t>If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know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v-SE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sv-SE" sz="2400" dirty="0"/>
                  <a:t>,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reduce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connection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between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v-SE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18CE911-B6A8-447F-932C-7594F9F45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674" b="-242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092A929-E4B9-49E0-8347-5E2C99D5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155C1C5-C9D6-494B-B201-FE87EE60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FC2DF08-F45A-459E-9187-50699A3F6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600200"/>
            <a:ext cx="4270684" cy="382856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4DCA3CD-611B-482D-8F4D-38FF8E634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424" y="5857719"/>
            <a:ext cx="338437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corr(cbind(PRICEadj,SQFTadj)) </a:t>
            </a:r>
            <a:r>
              <a:rPr kumimoji="0" lang="sv-SE" altLang="sv-S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0.3675204</a:t>
            </a:r>
            <a:endParaRPr kumimoji="0" lang="sv-SE" altLang="sv-SE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52942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E0E97B22FDF145A776654C9AEDE736" ma:contentTypeVersion="3" ma:contentTypeDescription="Create a new document." ma:contentTypeScope="" ma:versionID="5e10ab08c2b57b1012e47ee246f8dbea">
  <xsd:schema xmlns:xsd="http://www.w3.org/2001/XMLSchema" xmlns:xs="http://www.w3.org/2001/XMLSchema" xmlns:p="http://schemas.microsoft.com/office/2006/metadata/properties" xmlns:ns2="74f9dfbc-448a-4789-886b-1f1e27813bd9" xmlns:ns3="6e1aa665-21f9-4691-bb7b-9d17af4a4710" targetNamespace="http://schemas.microsoft.com/office/2006/metadata/properties" ma:root="true" ma:fieldsID="bf4b8f638160f97a11dbc20a9f08477c" ns2:_="" ns3:_="">
    <xsd:import namespace="74f9dfbc-448a-4789-886b-1f1e27813bd9"/>
    <xsd:import namespace="6e1aa665-21f9-4691-bb7b-9d17af4a4710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9dfbc-448a-4789-886b-1f1e27813bd9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1aa665-21f9-4691-bb7b-9d17af4a47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74f9dfbc-448a-4789-886b-1f1e27813bd9" xsi:nil="true"/>
  </documentManagement>
</p:properties>
</file>

<file path=customXml/itemProps1.xml><?xml version="1.0" encoding="utf-8"?>
<ds:datastoreItem xmlns:ds="http://schemas.openxmlformats.org/officeDocument/2006/customXml" ds:itemID="{99AE03F0-25A0-4556-B169-9A2BE9793628}"/>
</file>

<file path=customXml/itemProps2.xml><?xml version="1.0" encoding="utf-8"?>
<ds:datastoreItem xmlns:ds="http://schemas.openxmlformats.org/officeDocument/2006/customXml" ds:itemID="{EBC1E1BB-C493-4E57-8FB6-2A3E38DD95AB}"/>
</file>

<file path=customXml/itemProps3.xml><?xml version="1.0" encoding="utf-8"?>
<ds:datastoreItem xmlns:ds="http://schemas.openxmlformats.org/officeDocument/2006/customXml" ds:itemID="{CE6F7B58-D58A-4D60-96ED-20F612B4A78D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74290</TotalTime>
  <Words>1366</Words>
  <Application>Microsoft Office PowerPoint</Application>
  <PresentationFormat>Bildspel på skärmen (4:3)</PresentationFormat>
  <Paragraphs>312</Paragraphs>
  <Slides>25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Lucida Console</vt:lpstr>
      <vt:lpstr>Wingdings</vt:lpstr>
      <vt:lpstr>mytheme</vt:lpstr>
      <vt:lpstr>ARIMA models-1 Forecasting</vt:lpstr>
      <vt:lpstr>Recap</vt:lpstr>
      <vt:lpstr>Difference equations</vt:lpstr>
      <vt:lpstr>ACF for AR(2)</vt:lpstr>
      <vt:lpstr>ACF for AR(p), MA(p)</vt:lpstr>
      <vt:lpstr>ACF for ARMA(p,q)</vt:lpstr>
      <vt:lpstr>ACF for ARMA(1,1)</vt:lpstr>
      <vt:lpstr>Partial autocorrelation</vt:lpstr>
      <vt:lpstr>Partial autocorrelation</vt:lpstr>
      <vt:lpstr>PACF</vt:lpstr>
      <vt:lpstr>PACF for AR(p)</vt:lpstr>
      <vt:lpstr>PACF for AR(p)</vt:lpstr>
      <vt:lpstr>PACF for MA(1)</vt:lpstr>
      <vt:lpstr>ACF and PACF</vt:lpstr>
      <vt:lpstr>Empirical ACF (EACF)</vt:lpstr>
      <vt:lpstr>Empirical ACF (EACF)</vt:lpstr>
      <vt:lpstr>ARMA orders</vt:lpstr>
      <vt:lpstr>ARMA orders</vt:lpstr>
      <vt:lpstr>ARMA orders</vt:lpstr>
      <vt:lpstr>Forecasting</vt:lpstr>
      <vt:lpstr>Forecasting</vt:lpstr>
      <vt:lpstr>One-step-ahead</vt:lpstr>
      <vt:lpstr>One-step-ahead </vt:lpstr>
      <vt:lpstr>One-step-ahead </vt:lpstr>
      <vt:lpstr>Read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885</cp:revision>
  <dcterms:created xsi:type="dcterms:W3CDTF">2008-10-17T08:20:23Z</dcterms:created>
  <dcterms:modified xsi:type="dcterms:W3CDTF">2017-09-12T15:50:47Z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0x01010024E0E97B22FDF145A776654C9AEDE736</vt:lpwstr>
  </property>
</Properties>
</file>