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34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38"/>
  </p:notesMasterIdLst>
  <p:sldIdLst>
    <p:sldId id="256" r:id="rId2"/>
    <p:sldId id="289" r:id="rId3"/>
    <p:sldId id="478" r:id="rId4"/>
    <p:sldId id="479" r:id="rId5"/>
    <p:sldId id="480" r:id="rId6"/>
    <p:sldId id="481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7" r:id="rId17"/>
    <p:sldId id="414" r:id="rId18"/>
    <p:sldId id="415" r:id="rId19"/>
    <p:sldId id="418" r:id="rId20"/>
    <p:sldId id="419" r:id="rId21"/>
    <p:sldId id="420" r:id="rId22"/>
    <p:sldId id="421" r:id="rId23"/>
    <p:sldId id="422" r:id="rId24"/>
    <p:sldId id="423" r:id="rId25"/>
    <p:sldId id="424" r:id="rId26"/>
    <p:sldId id="428" r:id="rId27"/>
    <p:sldId id="429" r:id="rId28"/>
    <p:sldId id="430" r:id="rId29"/>
    <p:sldId id="426" r:id="rId30"/>
    <p:sldId id="427" r:id="rId31"/>
    <p:sldId id="433" r:id="rId32"/>
    <p:sldId id="434" r:id="rId33"/>
    <p:sldId id="435" r:id="rId34"/>
    <p:sldId id="432" r:id="rId35"/>
    <p:sldId id="436" r:id="rId36"/>
    <p:sldId id="404" r:id="rId37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1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32" autoAdjust="0"/>
    <p:restoredTop sz="94667" autoAdjust="0"/>
  </p:normalViewPr>
  <p:slideViewPr>
    <p:cSldViewPr>
      <p:cViewPr varScale="1">
        <p:scale>
          <a:sx n="120" d="100"/>
          <a:sy n="120" d="100"/>
        </p:scale>
        <p:origin x="12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4ADB048-B6AA-4D22-B925-1E07B42FCC2F}" type="datetimeFigureOut">
              <a:rPr lang="en-US"/>
              <a:pPr>
                <a:defRPr/>
              </a:pPr>
              <a:t>9/14/2017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CBF2CB4-761B-4BF8-ADAE-309A87B15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1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0FB345-F781-4EBF-8536-C054A4661A83}" type="datetime1">
              <a:rPr lang="sv-SE" smtClean="0"/>
              <a:t>2017-09-14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41135-FE25-4BB9-845D-2A6C9DB4D64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259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53148-B081-49CF-969A-8F318FB827C4}" type="datetime1">
              <a:rPr lang="sv-SE" smtClean="0"/>
              <a:t>2017-09-14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1788B-0916-4076-90CD-A11BF9C4C5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814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2B8A4-10FE-44C7-906F-79225CA96F1E}" type="datetime1">
              <a:rPr lang="sv-SE" smtClean="0"/>
              <a:t>2017-09-14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041AE-3DF6-4B42-A32B-B013DFED45F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370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050A4-7860-4630-96DF-3ED4F8A650FE}" type="datetime1">
              <a:rPr lang="sv-SE" smtClean="0"/>
              <a:t>2017-09-14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DAB0-3E44-4037-BFD8-EC40824E78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305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5CEDE-A80F-40C1-ABFC-0F0824898B31}" type="datetime1">
              <a:rPr lang="sv-SE" smtClean="0"/>
              <a:t>2017-09-14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9442D-BF2B-4F0F-86BC-2E9B5D092FB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476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07DBB-740F-4A95-A366-C2BFA50C23B4}" type="datetime1">
              <a:rPr lang="sv-SE" smtClean="0"/>
              <a:t>2017-09-14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43A0B-D25E-4CEE-9A8D-A89D71CA941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756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967AD-2948-4E94-902A-EF4C4A2F2D05}" type="datetime1">
              <a:rPr lang="sv-SE" smtClean="0"/>
              <a:t>2017-09-14</a:t>
            </a:fld>
            <a:endParaRPr lang="sv-S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F4E0B-44E5-4E70-A00D-EAF82574E9B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068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95290-0560-4C32-8388-82ABAEFD3F62}" type="datetime1">
              <a:rPr lang="sv-SE" smtClean="0"/>
              <a:t>2017-09-14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2B8F3-1A8A-45D7-B8F3-C3176EA372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890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2DE2C-8C2F-4F22-AC76-CE4A23BB8AA8}" type="datetime1">
              <a:rPr lang="sv-SE" smtClean="0"/>
              <a:t>2017-09-14</a:t>
            </a:fld>
            <a:endParaRPr lang="sv-S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7C067-4760-4791-9AD9-243D3788801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65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8BE28-9FE0-410E-B5EC-7B878CF3F6E1}" type="datetime1">
              <a:rPr lang="sv-SE" smtClean="0"/>
              <a:t>2017-09-14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CB188-BE35-4DCB-B587-5780F2D8A2E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57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9033-BE51-400C-8220-3559A0DED345}" type="datetime1">
              <a:rPr lang="sv-SE" smtClean="0"/>
              <a:t>2017-09-14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1C374-092E-49BD-9EFA-BFB4801F359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178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text styles</a:t>
            </a:r>
          </a:p>
          <a:p>
            <a:pPr lvl="1"/>
            <a:r>
              <a:rPr lang="en-US" altLang="sv-SE"/>
              <a:t>Second level</a:t>
            </a:r>
          </a:p>
          <a:p>
            <a:pPr lvl="2"/>
            <a:r>
              <a:rPr lang="en-US" altLang="sv-SE"/>
              <a:t>Third level</a:t>
            </a:r>
          </a:p>
          <a:p>
            <a:pPr lvl="3"/>
            <a:r>
              <a:rPr lang="en-US" altLang="sv-SE"/>
              <a:t>Fourth level</a:t>
            </a:r>
          </a:p>
          <a:p>
            <a:pPr lvl="4"/>
            <a:r>
              <a:rPr lang="en-US" altLang="sv-S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C1E732C-0A2D-404F-A72A-62E1D61CD9D8}" type="datetime1">
              <a:rPr lang="sv-SE" smtClean="0"/>
              <a:t>2017-09-14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457A1C-DCE8-4055-B631-8BF35863A1E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899592" y="1988840"/>
            <a:ext cx="7772400" cy="1470025"/>
          </a:xfrm>
        </p:spPr>
        <p:txBody>
          <a:bodyPr/>
          <a:lstStyle/>
          <a:p>
            <a:pPr eaLnBrk="1" hangingPunct="1"/>
            <a:r>
              <a:rPr lang="sv-SE" altLang="sv-SE" dirty="0"/>
              <a:t>ARIMA models-2</a:t>
            </a:r>
            <a:br>
              <a:rPr lang="sv-SE" altLang="sv-SE" dirty="0"/>
            </a:br>
            <a:r>
              <a:rPr lang="sv-SE" altLang="sv-SE" dirty="0" err="1"/>
              <a:t>Forecasting</a:t>
            </a:r>
            <a:r>
              <a:rPr lang="sv-SE" altLang="sv-SE" dirty="0"/>
              <a:t>. </a:t>
            </a:r>
            <a:r>
              <a:rPr lang="sv-SE" altLang="sv-SE" dirty="0" err="1"/>
              <a:t>Estimation</a:t>
            </a:r>
            <a:r>
              <a:rPr lang="sv-SE" altLang="sv-SE" dirty="0"/>
              <a:t>. ARIMA. </a:t>
            </a:r>
            <a:r>
              <a:rPr lang="sv-SE" altLang="sv-SE" dirty="0" err="1"/>
              <a:t>Model</a:t>
            </a:r>
            <a:r>
              <a:rPr lang="sv-SE" altLang="sv-SE" dirty="0"/>
              <a:t> </a:t>
            </a:r>
            <a:r>
              <a:rPr lang="sv-SE" altLang="sv-SE" dirty="0" err="1"/>
              <a:t>selection</a:t>
            </a:r>
            <a:r>
              <a:rPr lang="sv-SE" altLang="sv-SE" dirty="0"/>
              <a:t>.</a:t>
            </a:r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sv-SE" altLang="sv-SE" dirty="0" err="1"/>
              <a:t>Lecture</a:t>
            </a:r>
            <a:r>
              <a:rPr lang="sv-SE" altLang="sv-SE" dirty="0"/>
              <a:t> 5</a:t>
            </a:r>
          </a:p>
          <a:p>
            <a:pPr algn="l" eaLnBrk="1" hangingPunct="1"/>
            <a:endParaRPr lang="sv-SE" altLang="sv-SE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  <a:endParaRPr lang="sv-SE" dirty="0"/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BBAEBFC7-3B9F-4F60-BAB9-7BB5A934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41135-FE25-4BB9-845D-2A6C9DB4D648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A6DB20C-5BE8-4998-AF8C-CE3D5ECE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Estimation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FC9345B2-4A84-4FA5-92A7-7B6616438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 err="1">
                    <a:solidFill>
                      <a:srgbClr val="C00000"/>
                    </a:solidFill>
                  </a:rPr>
                  <a:t>Example</a:t>
                </a:r>
                <a:endParaRPr lang="sv-SE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=1.5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−0.75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FC9345B2-4A84-4FA5-92A7-7B6616438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AE72692-A2DB-4ABD-A7D8-E60C5EEA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68029C8-9DB2-4412-BC95-5255FDC5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0159F1AF-631C-4171-999A-CFB2A96A2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830925"/>
            <a:ext cx="5514286" cy="3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7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70CF0C0-5430-49E5-BEF9-9AEE2EC1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Estimation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AAD6D08-A04A-4BD5-ABAA-C262EB3CD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391CFCD-B9C7-4BBA-869A-D9F1EF16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6E667EE-9AB5-4D08-B8E4-9C633846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E380E960-342B-4F6E-ACBD-C1638E400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58109"/>
            <a:ext cx="4848225" cy="2590800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80DF80E6-1EB6-4B6C-A722-C6B41E1A0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481" y="2760592"/>
            <a:ext cx="39909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99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82451A3-6A34-4EB2-AF2F-33EC80E06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Estimation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179FE51-C8AD-4536-8D6A-7575E05C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800" dirty="0" err="1"/>
              <a:t>How</a:t>
            </a:r>
            <a:r>
              <a:rPr lang="sv-SE" sz="2800" dirty="0"/>
              <a:t> to </a:t>
            </a:r>
            <a:r>
              <a:rPr lang="sv-SE" sz="2800" dirty="0" err="1"/>
              <a:t>estimate</a:t>
            </a:r>
            <a:r>
              <a:rPr lang="sv-SE" sz="2800" dirty="0"/>
              <a:t> MA(q) or ARMA(</a:t>
            </a:r>
            <a:r>
              <a:rPr lang="sv-SE" sz="2800" dirty="0" err="1"/>
              <a:t>p,q</a:t>
            </a:r>
            <a:r>
              <a:rPr lang="sv-SE" sz="2800" dirty="0"/>
              <a:t>)?</a:t>
            </a:r>
          </a:p>
          <a:p>
            <a:endParaRPr lang="sv-SE" sz="2800" dirty="0"/>
          </a:p>
          <a:p>
            <a:r>
              <a:rPr lang="sv-SE" sz="2800" dirty="0" err="1"/>
              <a:t>Estimation</a:t>
            </a:r>
            <a:r>
              <a:rPr lang="sv-SE" sz="2800" dirty="0"/>
              <a:t> problems </a:t>
            </a:r>
            <a:r>
              <a:rPr lang="sv-SE" sz="2800" dirty="0" err="1"/>
              <a:t>with</a:t>
            </a:r>
            <a:r>
              <a:rPr lang="sv-SE" sz="2800" dirty="0"/>
              <a:t> </a:t>
            </a:r>
            <a:r>
              <a:rPr lang="sv-SE" sz="2800" dirty="0" err="1"/>
              <a:t>method</a:t>
            </a:r>
            <a:r>
              <a:rPr lang="sv-SE" sz="2800" dirty="0"/>
              <a:t> </a:t>
            </a:r>
            <a:r>
              <a:rPr lang="sv-SE" sz="2800" dirty="0" err="1"/>
              <a:t>of</a:t>
            </a:r>
            <a:r>
              <a:rPr lang="sv-SE" sz="2800" dirty="0"/>
              <a:t> moments, </a:t>
            </a:r>
            <a:r>
              <a:rPr lang="sv-SE" sz="2800" dirty="0" err="1"/>
              <a:t>see</a:t>
            </a:r>
            <a:r>
              <a:rPr lang="sv-SE" sz="2800" dirty="0"/>
              <a:t> MA(1)</a:t>
            </a:r>
          </a:p>
          <a:p>
            <a:endParaRPr lang="sv-SE" sz="2800" dirty="0"/>
          </a:p>
          <a:p>
            <a:r>
              <a:rPr lang="sv-SE" sz="2800" dirty="0" err="1"/>
              <a:t>Even</a:t>
            </a:r>
            <a:r>
              <a:rPr lang="sv-SE" sz="2800" dirty="0"/>
              <a:t> </a:t>
            </a:r>
            <a:r>
              <a:rPr lang="sv-SE" sz="2800" dirty="0" err="1"/>
              <a:t>if</a:t>
            </a:r>
            <a:r>
              <a:rPr lang="sv-SE" sz="2800" dirty="0"/>
              <a:t> </a:t>
            </a:r>
            <a:r>
              <a:rPr lang="sv-SE" sz="2800" dirty="0" err="1"/>
              <a:t>can</a:t>
            </a:r>
            <a:r>
              <a:rPr lang="sv-SE" sz="2800" dirty="0"/>
              <a:t> be </a:t>
            </a:r>
            <a:r>
              <a:rPr lang="sv-SE" sz="2800" dirty="0" err="1"/>
              <a:t>estimated</a:t>
            </a:r>
            <a:r>
              <a:rPr lang="sv-SE" sz="2800" dirty="0"/>
              <a:t>, </a:t>
            </a:r>
            <a:r>
              <a:rPr lang="sv-SE" sz="2800" dirty="0" err="1"/>
              <a:t>variance</a:t>
            </a:r>
            <a:r>
              <a:rPr lang="sv-SE" sz="2800" dirty="0"/>
              <a:t> </a:t>
            </a:r>
            <a:r>
              <a:rPr lang="sv-SE" sz="2800" dirty="0" err="1"/>
              <a:t>of</a:t>
            </a:r>
            <a:r>
              <a:rPr lang="sv-SE" sz="2800" dirty="0"/>
              <a:t> the </a:t>
            </a:r>
            <a:r>
              <a:rPr lang="sv-SE" sz="2800" dirty="0" err="1"/>
              <a:t>estimates</a:t>
            </a:r>
            <a:r>
              <a:rPr lang="sv-SE" sz="2800" dirty="0"/>
              <a:t> is </a:t>
            </a:r>
            <a:r>
              <a:rPr lang="sv-SE" sz="2800" dirty="0" err="1"/>
              <a:t>much</a:t>
            </a:r>
            <a:r>
              <a:rPr lang="sv-SE" sz="2800" dirty="0"/>
              <a:t> </a:t>
            </a:r>
            <a:r>
              <a:rPr lang="sv-SE" sz="2800" dirty="0" err="1"/>
              <a:t>greater</a:t>
            </a:r>
            <a:r>
              <a:rPr lang="sv-SE" sz="2800" dirty="0"/>
              <a:t> </a:t>
            </a:r>
            <a:r>
              <a:rPr lang="sv-SE" sz="2800" dirty="0" err="1"/>
              <a:t>than</a:t>
            </a:r>
            <a:r>
              <a:rPr lang="sv-SE" sz="2800" dirty="0"/>
              <a:t> for </a:t>
            </a:r>
            <a:r>
              <a:rPr lang="sv-SE" sz="2800" dirty="0" err="1"/>
              <a:t>other</a:t>
            </a:r>
            <a:r>
              <a:rPr lang="sv-SE" sz="2800" dirty="0"/>
              <a:t> </a:t>
            </a:r>
            <a:r>
              <a:rPr lang="sv-SE" sz="2800" dirty="0" err="1"/>
              <a:t>estimation</a:t>
            </a:r>
            <a:r>
              <a:rPr lang="sv-SE" sz="2800" dirty="0"/>
              <a:t> </a:t>
            </a:r>
            <a:r>
              <a:rPr lang="sv-SE" sz="2800" dirty="0" err="1"/>
              <a:t>methods</a:t>
            </a:r>
            <a:endParaRPr lang="sv-SE" sz="2800" dirty="0"/>
          </a:p>
          <a:p>
            <a:endParaRPr lang="sv-SE" sz="2800" dirty="0"/>
          </a:p>
          <a:p>
            <a:r>
              <a:rPr lang="sv-SE" sz="2800" dirty="0" err="1">
                <a:solidFill>
                  <a:srgbClr val="00B050"/>
                </a:solidFill>
              </a:rPr>
              <a:t>Other</a:t>
            </a:r>
            <a:r>
              <a:rPr lang="sv-SE" sz="2800" dirty="0">
                <a:solidFill>
                  <a:srgbClr val="00B050"/>
                </a:solidFill>
              </a:rPr>
              <a:t> </a:t>
            </a:r>
            <a:r>
              <a:rPr lang="sv-SE" sz="2800" dirty="0" err="1">
                <a:solidFill>
                  <a:srgbClr val="00B050"/>
                </a:solidFill>
              </a:rPr>
              <a:t>estimation</a:t>
            </a:r>
            <a:r>
              <a:rPr lang="sv-SE" sz="2800" dirty="0">
                <a:solidFill>
                  <a:srgbClr val="00B050"/>
                </a:solidFill>
              </a:rPr>
              <a:t> </a:t>
            </a:r>
            <a:r>
              <a:rPr lang="sv-SE" sz="2800" dirty="0" err="1">
                <a:solidFill>
                  <a:srgbClr val="00B050"/>
                </a:solidFill>
              </a:rPr>
              <a:t>methods</a:t>
            </a:r>
            <a:r>
              <a:rPr lang="sv-SE" sz="2800" dirty="0">
                <a:solidFill>
                  <a:srgbClr val="00B050"/>
                </a:solidFill>
              </a:rPr>
              <a:t>?</a:t>
            </a:r>
          </a:p>
          <a:p>
            <a:pPr lvl="1"/>
            <a:endParaRPr lang="sv-SE" sz="2400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9DE375E-4EFC-4E0B-AECB-416BA0FA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1E41DF9-3348-4A9B-9F08-76003A63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0871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D29D987-4E93-4DC8-B198-3311EFAC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600" dirty="0"/>
              <a:t>Maximum </a:t>
            </a:r>
            <a:r>
              <a:rPr lang="sv-SE" sz="3600" dirty="0" err="1"/>
              <a:t>likelihood</a:t>
            </a:r>
            <a:r>
              <a:rPr lang="sv-SE" sz="3600" dirty="0"/>
              <a:t> </a:t>
            </a:r>
            <a:r>
              <a:rPr lang="sv-SE" sz="3600" dirty="0" err="1"/>
              <a:t>estimation</a:t>
            </a:r>
            <a:r>
              <a:rPr lang="sv-SE" sz="3600" dirty="0"/>
              <a:t>: </a:t>
            </a:r>
            <a:r>
              <a:rPr lang="sv-SE" sz="3600" dirty="0" err="1"/>
              <a:t>reminder</a:t>
            </a:r>
            <a:endParaRPr lang="sv-SE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4973987D-458B-4B0E-8192-BE7952F8DC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/>
                  <a:t>Independent data </a:t>
                </a:r>
                <a14:m>
                  <m:oMath xmlns:m="http://schemas.openxmlformats.org/officeDocument/2006/math"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800" dirty="0"/>
              </a:p>
              <a:p>
                <a:r>
                  <a:rPr lang="sv-SE" sz="2800" dirty="0" err="1">
                    <a:solidFill>
                      <a:srgbClr val="0070C0"/>
                    </a:solidFill>
                  </a:rPr>
                  <a:t>Likelihood</a:t>
                </a:r>
                <a:r>
                  <a:rPr lang="sv-SE" sz="2800" dirty="0"/>
                  <a:t> </a:t>
                </a:r>
                <a14:m>
                  <m:oMath xmlns:m="http://schemas.openxmlformats.org/officeDocument/2006/math"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sv-SE" sz="2800" dirty="0"/>
              </a:p>
              <a:p>
                <a:r>
                  <a:rPr lang="sv-SE" sz="2800" dirty="0"/>
                  <a:t>Minus log-</a:t>
                </a:r>
                <a:r>
                  <a:rPr lang="sv-SE" sz="2800" dirty="0" err="1"/>
                  <a:t>likelihood</a:t>
                </a:r>
                <a:r>
                  <a:rPr lang="sv-SE" sz="2800" dirty="0"/>
                  <a:t> </a:t>
                </a:r>
                <a14:m>
                  <m:oMath xmlns:m="http://schemas.openxmlformats.org/officeDocument/2006/math"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sv-SE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sv-S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sv-SE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sv-SE" sz="2800" dirty="0"/>
              </a:p>
              <a:p>
                <a:r>
                  <a:rPr lang="sv-SE" sz="2800" b="1" dirty="0">
                    <a:solidFill>
                      <a:srgbClr val="0F1AF9"/>
                    </a:solidFill>
                  </a:rPr>
                  <a:t>Maximum </a:t>
                </a:r>
                <a:r>
                  <a:rPr lang="sv-SE" sz="2800" b="1" dirty="0" err="1">
                    <a:solidFill>
                      <a:srgbClr val="0F1AF9"/>
                    </a:solidFill>
                  </a:rPr>
                  <a:t>likelihood</a:t>
                </a:r>
                <a:r>
                  <a:rPr lang="sv-SE" sz="2800" dirty="0"/>
                  <a:t>: Optimal </a:t>
                </a:r>
                <a14:m>
                  <m:oMath xmlns:m="http://schemas.openxmlformats.org/officeDocument/2006/math"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sv-SE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sv-SE" sz="2800" dirty="0"/>
              </a:p>
              <a:p>
                <a:pPr marL="0" indent="0">
                  <a:buNone/>
                </a:pPr>
                <a:endParaRPr lang="sv-SE" sz="2800" dirty="0"/>
              </a:p>
              <a:p>
                <a:r>
                  <a:rPr lang="sv-SE" sz="2800" dirty="0" err="1"/>
                  <a:t>Dependent</a:t>
                </a:r>
                <a:r>
                  <a:rPr lang="sv-SE" sz="2800" dirty="0"/>
                  <a:t> data: </a:t>
                </a:r>
                <a:r>
                  <a:rPr lang="sv-SE" sz="2800" dirty="0" err="1"/>
                  <a:t>chain</a:t>
                </a:r>
                <a:r>
                  <a:rPr lang="sv-SE" sz="2800" dirty="0"/>
                  <a:t> </a:t>
                </a:r>
                <a:r>
                  <a:rPr lang="sv-SE" sz="2800" dirty="0" err="1"/>
                  <a:t>rule</a:t>
                </a:r>
                <a:r>
                  <a:rPr lang="sv-SE" sz="28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sv-SE" sz="2800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4973987D-458B-4B0E-8192-BE7952F8DC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EAB2B7F-98F2-4ECA-8357-F327083E3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D7BA9BB-B306-43A6-A8F4-7A310532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311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303AE95-F54F-4859-A30F-A308D319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3600" dirty="0"/>
              <a:t>Maximum </a:t>
            </a:r>
            <a:r>
              <a:rPr lang="sv-SE" sz="3600" dirty="0" err="1"/>
              <a:t>likelihood</a:t>
            </a:r>
            <a:r>
              <a:rPr lang="sv-SE" sz="3600" dirty="0"/>
              <a:t> </a:t>
            </a:r>
            <a:r>
              <a:rPr lang="sv-SE" sz="3600" dirty="0" err="1"/>
              <a:t>estimation</a:t>
            </a:r>
            <a:r>
              <a:rPr lang="sv-SE" sz="3600" dirty="0"/>
              <a:t>: </a:t>
            </a:r>
            <a:r>
              <a:rPr lang="sv-SE" sz="3600" dirty="0" err="1"/>
              <a:t>reminder</a:t>
            </a:r>
            <a:endParaRPr lang="sv-SE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A6FA142-C919-4EBE-A68F-F9A763D91B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/>
                  <a:t>Normal distributions: </a:t>
                </a:r>
                <a:r>
                  <a:rPr lang="sv-SE" sz="2800" dirty="0" err="1"/>
                  <a:t>if</a:t>
                </a:r>
                <a:r>
                  <a:rPr lang="sv-SE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sv-SE" sz="2800" b="0" dirty="0"/>
                  <a:t>, </a:t>
                </a:r>
                <a:r>
                  <a:rPr lang="sv-SE" sz="2800" b="0" dirty="0" err="1"/>
                  <a:t>iid</a:t>
                </a:r>
                <a:r>
                  <a:rPr lang="sv-SE" sz="2800" b="0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sv-S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sv-SE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sv-SE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sv-SE" sz="28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  <m:r>
                                    <a:rPr lang="sv-SE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e>
                            <m:sup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sv-S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sv-SE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sv-SE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sv-SE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sv-SE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sv-SE" sz="2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sv-SE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sv-SE" sz="2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sv-SE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sv-SE" sz="2800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sv-SE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sv-S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sv-SE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sv-SE" sz="2800" b="0" dirty="0"/>
              </a:p>
              <a:p>
                <a:r>
                  <a:rPr lang="sv-SE" sz="2800" dirty="0"/>
                  <a:t>Maximum </a:t>
                </a:r>
                <a:r>
                  <a:rPr lang="sv-SE" sz="2800" dirty="0" err="1"/>
                  <a:t>likelihood</a:t>
                </a:r>
                <a:endParaRPr lang="sv-SE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sv-SE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sv-SE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sv-SE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sv-SE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v-SE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v-SE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sv-SE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sv-SE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sv-SE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v-SE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sv-SE" sz="28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sv-SE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v-SE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sv-SE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sv-SE" sz="2800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A6FA142-C919-4EBE-A68F-F9A763D91B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154A87C-ECE9-4468-856D-BE9FBC8B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DF10086-67DF-43D7-8A87-4E001D376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4971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7A7B052-FFCA-4B28-8547-F745233F6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for AR(1)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2C1FE82-DFFF-4536-90EF-2C6CBFB5A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For ARMA models, assume normality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!</a:t>
                </a:r>
              </a:p>
              <a:p>
                <a:r>
                  <a:rPr lang="en-US" sz="2400" dirty="0"/>
                  <a:t>Minus log-likelihood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num>
                        <m:den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sv-SE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⁡(1−</m:t>
                      </m:r>
                      <m:sSup>
                        <m:sSup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sv-SE" sz="2400" dirty="0"/>
              </a:p>
              <a:p>
                <a:r>
                  <a:rPr lang="sv-SE" sz="2400" dirty="0" err="1"/>
                  <a:t>How</a:t>
                </a:r>
                <a:r>
                  <a:rPr lang="sv-SE" sz="2400" dirty="0"/>
                  <a:t> to </a:t>
                </a:r>
                <a:r>
                  <a:rPr lang="sv-SE" sz="2400" dirty="0" err="1"/>
                  <a:t>find</a:t>
                </a:r>
                <a:r>
                  <a:rPr lang="sv-SE" sz="2400" dirty="0"/>
                  <a:t> optimum?</a:t>
                </a:r>
              </a:p>
              <a:p>
                <a:pPr lvl="1"/>
                <a:r>
                  <a:rPr lang="sv-SE" sz="2000" dirty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v-SE" sz="2000" dirty="0"/>
                  <a:t> explicit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sz="2000" dirty="0"/>
              </a:p>
              <a:p>
                <a:pPr lvl="1"/>
                <a:r>
                  <a:rPr lang="sv-SE" sz="2000" dirty="0" err="1"/>
                  <a:t>Otherwise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numerical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optimization</a:t>
                </a:r>
                <a:r>
                  <a:rPr lang="sv-SE" sz="2000" dirty="0"/>
                  <a:t> (</a:t>
                </a:r>
                <a:r>
                  <a:rPr lang="sv-SE" sz="2000" dirty="0" err="1"/>
                  <a:t>unconstrained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optimization</a:t>
                </a:r>
                <a:r>
                  <a:rPr lang="sv-SE" sz="2000" dirty="0"/>
                  <a:t>)</a:t>
                </a:r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2C1FE82-DFFF-4536-90EF-2C6CBFB5A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 b="-229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07A4724-46EE-46F9-8A44-7A72913E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D230C0D-C57C-4CC4-B265-75A4E2C7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9909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Optimization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600200"/>
                <a:ext cx="4864058" cy="4525963"/>
              </a:xfrm>
            </p:spPr>
            <p:txBody>
              <a:bodyPr/>
              <a:lstStyle/>
              <a:p>
                <a:pPr eaLnBrk="1" hangingPunct="1">
                  <a:buFontTx/>
                  <a:buNone/>
                </a:pPr>
                <a:r>
                  <a:rPr lang="en-US" dirty="0"/>
                  <a:t>Examples:</a:t>
                </a:r>
              </a:p>
              <a:p>
                <a:pPr lvl="1" eaLnBrk="1" hangingPunct="1"/>
                <a:r>
                  <a:rPr lang="en-US" dirty="0"/>
                  <a:t>Steepest descent</a:t>
                </a:r>
              </a:p>
              <a:p>
                <a:pPr lvl="1" eaLnBrk="1" hangingPunct="1"/>
                <a:r>
                  <a:rPr lang="en-US" dirty="0"/>
                  <a:t>Newton’s Methods</a:t>
                </a:r>
              </a:p>
              <a:p>
                <a:pPr lvl="1" eaLnBrk="1" hangingPunct="1"/>
                <a:r>
                  <a:rPr lang="en-US" dirty="0"/>
                  <a:t>Gauss-Newton methods</a:t>
                </a:r>
              </a:p>
              <a:p>
                <a:pPr lvl="1" eaLnBrk="1" hangingPunct="1"/>
                <a:r>
                  <a:rPr lang="en-US" dirty="0"/>
                  <a:t> (least squares)</a:t>
                </a:r>
              </a:p>
              <a:p>
                <a:pPr lvl="1" eaLnBrk="1" hangingPunct="1"/>
                <a:r>
                  <a:rPr lang="en-US" dirty="0"/>
                  <a:t>…</a:t>
                </a:r>
              </a:p>
              <a:p>
                <a:pPr marL="457200" lvl="1" indent="0" eaLnBrk="1" hangingPunct="1">
                  <a:buNone/>
                </a:pPr>
                <a:endParaRPr lang="en-US" dirty="0"/>
              </a:p>
              <a:p>
                <a:pPr marL="457200" lvl="1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pPr lvl="1" eaLnBrk="1" hangingPunct="1"/>
                <a:endParaRPr 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765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864058" cy="4525963"/>
              </a:xfrm>
              <a:blipFill>
                <a:blip r:embed="rId2"/>
                <a:stretch>
                  <a:fillRect l="-3133" t="-175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732A62</a:t>
            </a:r>
          </a:p>
        </p:txBody>
      </p:sp>
      <p:sp>
        <p:nvSpPr>
          <p:cNvPr id="27651" name="Rectangle 11"/>
          <p:cNvSpPr>
            <a:spLocks noChangeArrowheads="1"/>
          </p:cNvSpPr>
          <p:nvPr/>
        </p:nvSpPr>
        <p:spPr bwMode="auto">
          <a:xfrm>
            <a:off x="6019800" y="1839122"/>
            <a:ext cx="2808288" cy="3024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 dirty="0"/>
          </a:p>
        </p:txBody>
      </p:sp>
      <p:sp>
        <p:nvSpPr>
          <p:cNvPr id="27654" name="Freeform 6"/>
          <p:cNvSpPr>
            <a:spLocks/>
          </p:cNvSpPr>
          <p:nvPr/>
        </p:nvSpPr>
        <p:spPr bwMode="auto">
          <a:xfrm>
            <a:off x="6520155" y="1829867"/>
            <a:ext cx="2149475" cy="2628900"/>
          </a:xfrm>
          <a:custGeom>
            <a:avLst/>
            <a:gdLst>
              <a:gd name="T0" fmla="*/ 1068388 w 1354"/>
              <a:gd name="T1" fmla="*/ 235131 h 1610"/>
              <a:gd name="T2" fmla="*/ 131763 w 1354"/>
              <a:gd name="T3" fmla="*/ 1716133 h 1610"/>
              <a:gd name="T4" fmla="*/ 1860550 w 1354"/>
              <a:gd name="T5" fmla="*/ 2604407 h 1610"/>
              <a:gd name="T6" fmla="*/ 1860550 w 1354"/>
              <a:gd name="T7" fmla="*/ 1864723 h 1610"/>
              <a:gd name="T8" fmla="*/ 1284287 w 1354"/>
              <a:gd name="T9" fmla="*/ 1418953 h 1610"/>
              <a:gd name="T10" fmla="*/ 1571625 w 1354"/>
              <a:gd name="T11" fmla="*/ 308610 h 1610"/>
              <a:gd name="T12" fmla="*/ 1068388 w 1354"/>
              <a:gd name="T13" fmla="*/ 235131 h 16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4"/>
              <a:gd name="T22" fmla="*/ 0 h 1610"/>
              <a:gd name="T23" fmla="*/ 1354 w 1354"/>
              <a:gd name="T24" fmla="*/ 1610 h 16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4" h="1610">
                <a:moveTo>
                  <a:pt x="673" y="144"/>
                </a:moveTo>
                <a:cubicBezTo>
                  <a:pt x="522" y="288"/>
                  <a:pt x="0" y="809"/>
                  <a:pt x="83" y="1051"/>
                </a:cubicBezTo>
                <a:cubicBezTo>
                  <a:pt x="166" y="1293"/>
                  <a:pt x="990" y="1580"/>
                  <a:pt x="1172" y="1595"/>
                </a:cubicBezTo>
                <a:cubicBezTo>
                  <a:pt x="1354" y="1610"/>
                  <a:pt x="1232" y="1263"/>
                  <a:pt x="1172" y="1142"/>
                </a:cubicBezTo>
                <a:cubicBezTo>
                  <a:pt x="1112" y="1021"/>
                  <a:pt x="839" y="1028"/>
                  <a:pt x="809" y="869"/>
                </a:cubicBezTo>
                <a:cubicBezTo>
                  <a:pt x="779" y="710"/>
                  <a:pt x="1013" y="310"/>
                  <a:pt x="990" y="189"/>
                </a:cubicBezTo>
                <a:cubicBezTo>
                  <a:pt x="967" y="68"/>
                  <a:pt x="824" y="0"/>
                  <a:pt x="673" y="144"/>
                </a:cubicBez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27655" name="Freeform 7"/>
          <p:cNvSpPr>
            <a:spLocks/>
          </p:cNvSpPr>
          <p:nvPr/>
        </p:nvSpPr>
        <p:spPr bwMode="auto">
          <a:xfrm>
            <a:off x="6663030" y="2333104"/>
            <a:ext cx="1655763" cy="1968500"/>
          </a:xfrm>
          <a:custGeom>
            <a:avLst/>
            <a:gdLst>
              <a:gd name="T0" fmla="*/ 822990 w 1354"/>
              <a:gd name="T1" fmla="*/ 176065 h 1610"/>
              <a:gd name="T2" fmla="*/ 101498 w 1354"/>
              <a:gd name="T3" fmla="*/ 1285027 h 1610"/>
              <a:gd name="T4" fmla="*/ 1433201 w 1354"/>
              <a:gd name="T5" fmla="*/ 1950160 h 1610"/>
              <a:gd name="T6" fmla="*/ 1433201 w 1354"/>
              <a:gd name="T7" fmla="*/ 1396290 h 1610"/>
              <a:gd name="T8" fmla="*/ 989300 w 1354"/>
              <a:gd name="T9" fmla="*/ 1062501 h 1610"/>
              <a:gd name="T10" fmla="*/ 1210639 w 1354"/>
              <a:gd name="T11" fmla="*/ 231085 h 1610"/>
              <a:gd name="T12" fmla="*/ 822990 w 1354"/>
              <a:gd name="T13" fmla="*/ 176065 h 16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4"/>
              <a:gd name="T22" fmla="*/ 0 h 1610"/>
              <a:gd name="T23" fmla="*/ 1354 w 1354"/>
              <a:gd name="T24" fmla="*/ 1610 h 16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4" h="1610">
                <a:moveTo>
                  <a:pt x="673" y="144"/>
                </a:moveTo>
                <a:cubicBezTo>
                  <a:pt x="522" y="288"/>
                  <a:pt x="0" y="809"/>
                  <a:pt x="83" y="1051"/>
                </a:cubicBezTo>
                <a:cubicBezTo>
                  <a:pt x="166" y="1293"/>
                  <a:pt x="990" y="1580"/>
                  <a:pt x="1172" y="1595"/>
                </a:cubicBezTo>
                <a:cubicBezTo>
                  <a:pt x="1354" y="1610"/>
                  <a:pt x="1232" y="1263"/>
                  <a:pt x="1172" y="1142"/>
                </a:cubicBezTo>
                <a:cubicBezTo>
                  <a:pt x="1112" y="1021"/>
                  <a:pt x="839" y="1028"/>
                  <a:pt x="809" y="869"/>
                </a:cubicBezTo>
                <a:cubicBezTo>
                  <a:pt x="779" y="710"/>
                  <a:pt x="1013" y="310"/>
                  <a:pt x="990" y="189"/>
                </a:cubicBezTo>
                <a:cubicBezTo>
                  <a:pt x="967" y="68"/>
                  <a:pt x="824" y="0"/>
                  <a:pt x="673" y="144"/>
                </a:cubicBez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27656" name="Freeform 8"/>
          <p:cNvSpPr>
            <a:spLocks/>
          </p:cNvSpPr>
          <p:nvPr/>
        </p:nvSpPr>
        <p:spPr bwMode="auto">
          <a:xfrm>
            <a:off x="6951955" y="2909367"/>
            <a:ext cx="877888" cy="1042987"/>
          </a:xfrm>
          <a:custGeom>
            <a:avLst/>
            <a:gdLst>
              <a:gd name="T0" fmla="*/ 436351 w 1354"/>
              <a:gd name="T1" fmla="*/ 93286 h 1610"/>
              <a:gd name="T2" fmla="*/ 53814 w 1354"/>
              <a:gd name="T3" fmla="*/ 680857 h 1610"/>
              <a:gd name="T4" fmla="*/ 759885 w 1354"/>
              <a:gd name="T5" fmla="*/ 1033270 h 1610"/>
              <a:gd name="T6" fmla="*/ 759885 w 1354"/>
              <a:gd name="T7" fmla="*/ 739808 h 1610"/>
              <a:gd name="T8" fmla="*/ 524528 w 1354"/>
              <a:gd name="T9" fmla="*/ 562954 h 1610"/>
              <a:gd name="T10" fmla="*/ 641883 w 1354"/>
              <a:gd name="T11" fmla="*/ 122438 h 1610"/>
              <a:gd name="T12" fmla="*/ 436351 w 1354"/>
              <a:gd name="T13" fmla="*/ 93286 h 16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4"/>
              <a:gd name="T22" fmla="*/ 0 h 1610"/>
              <a:gd name="T23" fmla="*/ 1354 w 1354"/>
              <a:gd name="T24" fmla="*/ 1610 h 16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4" h="1610">
                <a:moveTo>
                  <a:pt x="673" y="144"/>
                </a:moveTo>
                <a:cubicBezTo>
                  <a:pt x="522" y="288"/>
                  <a:pt x="0" y="809"/>
                  <a:pt x="83" y="1051"/>
                </a:cubicBezTo>
                <a:cubicBezTo>
                  <a:pt x="166" y="1293"/>
                  <a:pt x="990" y="1580"/>
                  <a:pt x="1172" y="1595"/>
                </a:cubicBezTo>
                <a:cubicBezTo>
                  <a:pt x="1354" y="1610"/>
                  <a:pt x="1232" y="1263"/>
                  <a:pt x="1172" y="1142"/>
                </a:cubicBezTo>
                <a:cubicBezTo>
                  <a:pt x="1112" y="1021"/>
                  <a:pt x="839" y="1028"/>
                  <a:pt x="809" y="869"/>
                </a:cubicBezTo>
                <a:cubicBezTo>
                  <a:pt x="779" y="710"/>
                  <a:pt x="1013" y="310"/>
                  <a:pt x="990" y="189"/>
                </a:cubicBezTo>
                <a:cubicBezTo>
                  <a:pt x="967" y="68"/>
                  <a:pt x="824" y="0"/>
                  <a:pt x="673" y="144"/>
                </a:cubicBez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 rot="-3308080">
            <a:off x="7032917" y="2188642"/>
            <a:ext cx="1241425" cy="6286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 flipH="1">
            <a:off x="7671093" y="2261667"/>
            <a:ext cx="433387" cy="2873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27659" name="Line 12"/>
          <p:cNvSpPr>
            <a:spLocks noChangeShapeType="1"/>
          </p:cNvSpPr>
          <p:nvPr/>
        </p:nvSpPr>
        <p:spPr bwMode="auto">
          <a:xfrm flipH="1">
            <a:off x="7744118" y="2261667"/>
            <a:ext cx="360362" cy="0"/>
          </a:xfrm>
          <a:prstGeom prst="line">
            <a:avLst/>
          </a:prstGeom>
          <a:noFill/>
          <a:ln w="9525">
            <a:solidFill>
              <a:srgbClr val="FF99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9829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28E491F-0F98-4BFA-A9A6-AA786C80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Least</a:t>
            </a:r>
            <a:r>
              <a:rPr lang="sv-SE" dirty="0"/>
              <a:t> </a:t>
            </a:r>
            <a:r>
              <a:rPr lang="sv-SE" dirty="0" err="1"/>
              <a:t>squares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80FC0198-54DD-46E3-A815-A1D8F54B5C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sv-SE" sz="2800" b="1" dirty="0">
                    <a:solidFill>
                      <a:srgbClr val="0F1AF9"/>
                    </a:solidFill>
                  </a:rPr>
                  <a:t>Unconditional </a:t>
                </a:r>
                <a:r>
                  <a:rPr lang="sv-SE" sz="2800" b="1" dirty="0" err="1">
                    <a:solidFill>
                      <a:srgbClr val="0F1AF9"/>
                    </a:solidFill>
                  </a:rPr>
                  <a:t>least</a:t>
                </a:r>
                <a:r>
                  <a:rPr lang="sv-SE" sz="28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800" b="1" dirty="0" err="1">
                    <a:solidFill>
                      <a:srgbClr val="0F1AF9"/>
                    </a:solidFill>
                  </a:rPr>
                  <a:t>squares</a:t>
                </a:r>
                <a:r>
                  <a:rPr lang="sv-SE" sz="2800" b="1" dirty="0">
                    <a:solidFill>
                      <a:srgbClr val="0F1AF9"/>
                    </a:solidFill>
                  </a:rPr>
                  <a:t> </a:t>
                </a:r>
              </a:p>
              <a:p>
                <a:pPr lvl="1"/>
                <a:r>
                  <a:rPr lang="sv-SE" sz="2400" dirty="0" err="1"/>
                  <a:t>Estimate</a:t>
                </a:r>
                <a:r>
                  <a:rPr lang="sv-SE" sz="2400" dirty="0"/>
                  <a:t> by </a:t>
                </a:r>
                <a:r>
                  <a:rPr lang="sv-SE" sz="2400" dirty="0" err="1"/>
                  <a:t>numerical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methods</a:t>
                </a:r>
                <a:r>
                  <a:rPr lang="sv-SE" sz="2400" dirty="0"/>
                  <a:t> or </a:t>
                </a:r>
                <a:r>
                  <a:rPr lang="sv-SE" sz="2400" dirty="0" err="1"/>
                  <a:t>sometimes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analytically</a:t>
                </a:r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sz="2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sv-SE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sv-SE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v-SE" sz="2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lim>
                          </m:limLow>
                        </m:fName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sv-S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sv-SE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v-SE" sz="2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sv-SE" sz="2800" dirty="0"/>
              </a:p>
              <a:p>
                <a:r>
                  <a:rPr lang="sv-SE" sz="2800" b="1" dirty="0" err="1">
                    <a:solidFill>
                      <a:srgbClr val="0F1AF9"/>
                    </a:solidFill>
                  </a:rPr>
                  <a:t>Conditional</a:t>
                </a:r>
                <a:r>
                  <a:rPr lang="sv-SE" sz="28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800" b="1" dirty="0" err="1">
                    <a:solidFill>
                      <a:srgbClr val="0F1AF9"/>
                    </a:solidFill>
                  </a:rPr>
                  <a:t>least</a:t>
                </a:r>
                <a:r>
                  <a:rPr lang="sv-SE" sz="28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800" b="1" dirty="0" err="1">
                    <a:solidFill>
                      <a:srgbClr val="0F1AF9"/>
                    </a:solidFill>
                  </a:rPr>
                  <a:t>squares</a:t>
                </a:r>
                <a:r>
                  <a:rPr lang="sv-SE" sz="2800" dirty="0"/>
                  <a:t>: </a:t>
                </a:r>
                <a:r>
                  <a:rPr lang="sv-SE" sz="2800" dirty="0" err="1"/>
                  <a:t>assume</a:t>
                </a:r>
                <a:r>
                  <a:rPr lang="sv-SE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v-SE" sz="2800" dirty="0"/>
                  <a:t>given (</a:t>
                </a:r>
                <a:r>
                  <a:rPr lang="sv-SE" sz="2800" dirty="0" err="1"/>
                  <a:t>constant</a:t>
                </a:r>
                <a:r>
                  <a:rPr lang="sv-SE" sz="2800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sv-SE" sz="2800" dirty="0"/>
              </a:p>
              <a:p>
                <a:pPr marL="0" indent="0">
                  <a:buNone/>
                </a:pPr>
                <a:r>
                  <a:rPr lang="sv-SE" sz="1900" dirty="0">
                    <a:latin typeface="Cambria Math" panose="02040503050406030204" pitchFamily="18" charset="0"/>
                  </a:rPr>
                  <a:t>For AR(1),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Sup>
                          <m:sSubSup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sv-SE" sz="1900" b="0" i="1" dirty="0">
                    <a:latin typeface="Cambria Math" panose="02040503050406030204" pitchFamily="18" charset="0"/>
                  </a:rPr>
                  <a:t>=</a:t>
                </a:r>
                <a:r>
                  <a:rPr lang="sv-SE" sz="19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9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v-SE" sz="19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sv-SE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9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sv-SE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sz="19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sv-SE" sz="19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9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sz="19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sv-SE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9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sv-SE" sz="19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9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sv-SE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sz="1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19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1900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sv-SE" sz="19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sv-SE" sz="1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sv-SE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sv-SE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19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sv-SE" sz="19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sv-SE" sz="19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sv-SE" sz="19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  <m:r>
                                    <a:rPr lang="sv-SE" sz="19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sv-SE" sz="19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sv-SE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19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sv-SE" sz="19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sv-SE" sz="19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sv-SE" sz="19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sv-SE" sz="19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sv-SE" sz="1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sv-SE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2600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sv-SE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sv-SE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sv-SE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v-SE" sz="2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sv-SE" sz="2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sv-SE" sz="26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sv-SE" sz="2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sv-SE" sz="26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sSub>
                                    <m:sSubPr>
                                      <m:ctrlPr>
                                        <a:rPr lang="sv-SE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v-SE" sz="2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sv-SE" sz="26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sv-SE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sv-SE" sz="2800" dirty="0"/>
              </a:p>
              <a:p>
                <a:r>
                  <a:rPr lang="sv-SE" sz="2800" dirty="0">
                    <a:solidFill>
                      <a:srgbClr val="C00000"/>
                    </a:solidFill>
                  </a:rPr>
                  <a:t>Note</a:t>
                </a:r>
                <a:r>
                  <a:rPr lang="sv-SE" sz="2800" dirty="0"/>
                  <a:t>: </a:t>
                </a:r>
                <a:r>
                  <a:rPr lang="sv-SE" sz="2800" dirty="0" err="1"/>
                  <a:t>Minimize</a:t>
                </a:r>
                <a:r>
                  <a:rPr lang="sv-SE" sz="2800" dirty="0"/>
                  <a:t> by </a:t>
                </a:r>
                <a:r>
                  <a:rPr lang="sv-SE" sz="2800" dirty="0" err="1"/>
                  <a:t>doing</a:t>
                </a:r>
                <a:r>
                  <a:rPr lang="sv-SE" sz="2800" dirty="0"/>
                  <a:t> regression </a:t>
                </a:r>
                <a14:m>
                  <m:oMath xmlns:m="http://schemas.openxmlformats.org/officeDocument/2006/math"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𝑙𝑎𝑔</m:t>
                    </m:r>
                    <m:d>
                      <m:d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sv-SE" sz="2800" dirty="0"/>
              </a:p>
              <a:p>
                <a:r>
                  <a:rPr lang="sv-SE" sz="2800" dirty="0">
                    <a:solidFill>
                      <a:srgbClr val="C00000"/>
                    </a:solidFill>
                  </a:rPr>
                  <a:t>Note</a:t>
                </a:r>
                <a:r>
                  <a:rPr lang="sv-SE" sz="2800" dirty="0"/>
                  <a:t>: </a:t>
                </a:r>
                <a:r>
                  <a:rPr lang="sv-SE" sz="2800" dirty="0" err="1"/>
                  <a:t>Estimate</a:t>
                </a:r>
                <a:r>
                  <a:rPr lang="sv-SE" sz="2800" dirty="0"/>
                  <a:t> is </a:t>
                </a:r>
                <a:r>
                  <a:rPr lang="sv-SE" sz="2800" dirty="0" err="1"/>
                  <a:t>close</a:t>
                </a:r>
                <a:r>
                  <a:rPr lang="sv-SE" sz="2800" dirty="0"/>
                  <a:t> to </a:t>
                </a:r>
                <a:r>
                  <a:rPr lang="sv-SE" sz="2800" dirty="0" err="1"/>
                  <a:t>Yule</a:t>
                </a:r>
                <a:r>
                  <a:rPr lang="sv-SE" sz="2800" dirty="0"/>
                  <a:t>-Walker</a:t>
                </a:r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80FC0198-54DD-46E3-A815-A1D8F54B5C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887" b="-229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A5DD308-0AF2-4CF5-B0AA-20CA04B6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EFBD173-F947-498E-8F46-30C415B6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2511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8E84F88-1CA5-4929-83F5-FAC60404D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Least</a:t>
            </a:r>
            <a:r>
              <a:rPr lang="sv-SE" dirty="0"/>
              <a:t> </a:t>
            </a:r>
            <a:r>
              <a:rPr lang="sv-SE" dirty="0" err="1"/>
              <a:t>squares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95DF1FE4-90BB-468A-9B1E-8F17AC9C35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sv-SE" dirty="0"/>
                  <a:t>General ARMA(</a:t>
                </a:r>
                <a:r>
                  <a:rPr lang="sv-SE" dirty="0" err="1"/>
                  <a:t>p,q</a:t>
                </a:r>
                <a:r>
                  <a:rPr lang="sv-SE" dirty="0"/>
                  <a:t>)</a:t>
                </a:r>
              </a:p>
              <a:p>
                <a:pPr lvl="1"/>
                <a:r>
                  <a:rPr lang="sv-SE" dirty="0" err="1"/>
                  <a:t>One</a:t>
                </a:r>
                <a:r>
                  <a:rPr lang="sv-SE" dirty="0"/>
                  <a:t> step </a:t>
                </a:r>
                <a:r>
                  <a:rPr lang="sv-SE" dirty="0" err="1"/>
                  <a:t>ahead</a:t>
                </a:r>
                <a:r>
                  <a:rPr lang="sv-SE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sv-S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sv-SE" i="1"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sv-SE" dirty="0"/>
              </a:p>
              <a:p>
                <a:pPr lvl="1"/>
                <a:r>
                  <a:rPr lang="sv-SE" b="1" dirty="0">
                    <a:solidFill>
                      <a:srgbClr val="0F1AF9"/>
                    </a:solidFill>
                  </a:rPr>
                  <a:t>Innovations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sv-SE" b="0" dirty="0"/>
              </a:p>
              <a:p>
                <a:pPr lvl="1"/>
                <a:r>
                  <a:rPr lang="sv-SE" dirty="0"/>
                  <a:t>All parameters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sv-SE" dirty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nary>
                        <m:naryPr>
                          <m:chr m:val="∏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func>
                            <m:func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v-SE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ctrlP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Sup>
                                        <m:sSubSupPr>
                                          <m:ctrlP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  <m:sup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sv-SE" sz="2400" b="0" dirty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sup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sv-SE" sz="2400" dirty="0"/>
              </a:p>
              <a:p>
                <a:pPr marL="800100" lvl="1"/>
                <a:r>
                  <a:rPr lang="sv-SE" sz="2400" dirty="0" err="1"/>
                  <a:t>Conditional</a:t>
                </a:r>
                <a:r>
                  <a:rPr lang="sv-SE" sz="2400" dirty="0"/>
                  <a:t> and </a:t>
                </a:r>
                <a:r>
                  <a:rPr lang="sv-SE" sz="2400" dirty="0" err="1"/>
                  <a:t>unconditional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least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squares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computed</a:t>
                </a:r>
                <a:r>
                  <a:rPr lang="sv-SE" sz="2400" dirty="0"/>
                  <a:t> </a:t>
                </a:r>
                <a:r>
                  <a:rPr lang="sv-SE" sz="2400" dirty="0" err="1"/>
                  <a:t>similarly</a:t>
                </a:r>
                <a:r>
                  <a:rPr lang="sv-SE" sz="2400" dirty="0"/>
                  <a:t>…</a:t>
                </a:r>
              </a:p>
              <a:p>
                <a:pPr marL="57150" indent="0">
                  <a:buNone/>
                </a:pPr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95DF1FE4-90BB-468A-9B1E-8F17AC9C35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85FB0DD-6554-4C96-8F0F-892D5B104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7457E00-F6CD-4610-A8D8-4B821328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6677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FAB3AE-80F7-4F86-BD46-4B3CD2D6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Estimation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E442598-DF1B-46DF-90A3-A72A44411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>
                <a:solidFill>
                  <a:srgbClr val="C00000"/>
                </a:solidFill>
              </a:rPr>
              <a:t>Theorem</a:t>
            </a:r>
            <a:r>
              <a:rPr lang="sv-SE" dirty="0"/>
              <a:t>. For </a:t>
            </a:r>
            <a:r>
              <a:rPr lang="sv-SE" dirty="0" err="1"/>
              <a:t>causal</a:t>
            </a:r>
            <a:r>
              <a:rPr lang="sv-SE" dirty="0"/>
              <a:t> and </a:t>
            </a:r>
            <a:r>
              <a:rPr lang="sv-SE" dirty="0" err="1"/>
              <a:t>invertible</a:t>
            </a:r>
            <a:r>
              <a:rPr lang="sv-SE" dirty="0"/>
              <a:t> ARMA(</a:t>
            </a:r>
            <a:r>
              <a:rPr lang="sv-SE" dirty="0" err="1"/>
              <a:t>p,q</a:t>
            </a:r>
            <a:r>
              <a:rPr lang="sv-SE" dirty="0"/>
              <a:t>) ML </a:t>
            </a:r>
            <a:r>
              <a:rPr lang="sv-SE" dirty="0" err="1"/>
              <a:t>estimator</a:t>
            </a:r>
            <a:r>
              <a:rPr lang="sv-SE" dirty="0"/>
              <a:t>, </a:t>
            </a:r>
            <a:r>
              <a:rPr lang="sv-SE" dirty="0" err="1"/>
              <a:t>conditional</a:t>
            </a:r>
            <a:r>
              <a:rPr lang="sv-SE" dirty="0"/>
              <a:t>, </a:t>
            </a:r>
            <a:r>
              <a:rPr lang="sv-SE" dirty="0" err="1"/>
              <a:t>unconditional</a:t>
            </a:r>
            <a:r>
              <a:rPr lang="sv-SE" dirty="0"/>
              <a:t> ML all </a:t>
            </a:r>
            <a:r>
              <a:rPr lang="sv-SE" b="1" dirty="0" err="1"/>
              <a:t>asymptotically</a:t>
            </a:r>
            <a:r>
              <a:rPr lang="sv-SE" dirty="0"/>
              <a:t> </a:t>
            </a:r>
            <a:r>
              <a:rPr lang="sv-SE" dirty="0" err="1"/>
              <a:t>lead</a:t>
            </a:r>
            <a:r>
              <a:rPr lang="sv-SE" dirty="0"/>
              <a:t> to the same (optimal) </a:t>
            </a:r>
            <a:r>
              <a:rPr lang="sv-SE" dirty="0" err="1"/>
              <a:t>estimator</a:t>
            </a:r>
            <a:r>
              <a:rPr lang="sv-SE" dirty="0"/>
              <a:t>.	</a:t>
            </a:r>
          </a:p>
          <a:p>
            <a:pPr lvl="1"/>
            <a:r>
              <a:rPr lang="sv-SE" dirty="0" err="1"/>
              <a:t>Yule</a:t>
            </a:r>
            <a:r>
              <a:rPr lang="sv-SE" dirty="0"/>
              <a:t>-Walker optimal for AR.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CD98D9D-630C-4E64-94E8-BE985751C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F438FD9-12C6-46B4-BCF2-C0353CB3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71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Recap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08919"/>
                <a:ext cx="8229600" cy="4756150"/>
              </a:xfrm>
            </p:spPr>
            <p:txBody>
              <a:bodyPr>
                <a:normAutofit/>
              </a:bodyPr>
              <a:lstStyle/>
              <a:p>
                <a:r>
                  <a:rPr lang="sv-SE" sz="2400" dirty="0"/>
                  <a:t>ACF for ARMA: 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General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homogeneous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equations</a:t>
                </a:r>
                <a:endParaRPr lang="sv-SE" sz="2400" b="1" dirty="0">
                  <a:solidFill>
                    <a:srgbClr val="0F1AF9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sv-SE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sv-SE" sz="2400" i="1">
                          <a:latin typeface="Cambria Math" panose="020405030504060302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sv-SE" sz="2400" i="1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sv-SE" sz="24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sv-SE" sz="2400" dirty="0"/>
              </a:p>
              <a:p>
                <a:pPr lvl="1"/>
                <a:r>
                  <a:rPr lang="sv-SE" sz="2000" dirty="0"/>
                  <a:t>Initial </a:t>
                </a:r>
                <a:r>
                  <a:rPr lang="sv-SE" sz="2000" dirty="0" err="1"/>
                  <a:t>conditions</a:t>
                </a:r>
                <a:r>
                  <a:rPr lang="sv-SE" sz="2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v-SE" sz="1800" i="1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sv-S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sv-SE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v-S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800" i="1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sv-S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sv-SE" sz="1800" i="1">
                          <a:latin typeface="Cambria Math" panose="020405030504060302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sv-S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v-SE" sz="1800" i="1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sv-S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sv-SE" sz="1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sv-SE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nary>
                        <m:naryPr>
                          <m:chr m:val="∑"/>
                          <m:ctrlPr>
                            <a:rPr lang="sv-SE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sv-SE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sv-S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sv-SE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8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sv-SE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sv-SE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sv-SE" sz="1800" i="1">
                          <a:latin typeface="Cambria Math" panose="02040503050406030204" pitchFamily="18" charset="0"/>
                        </a:rPr>
                        <m:t>, 0≤</m:t>
                      </m:r>
                      <m:r>
                        <a:rPr lang="sv-SE" sz="18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sv-SE" sz="180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sv-SE" sz="18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sv-SE" sz="18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sv-SE" sz="1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sv-SE" sz="1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v-SE" sz="18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sv-SE" sz="1800" i="1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sv-SE" sz="1800" dirty="0"/>
              </a:p>
              <a:p>
                <a:r>
                  <a:rPr lang="sv-SE" sz="2400" dirty="0" err="1"/>
                  <a:t>Define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model</a:t>
                </a:r>
                <a:r>
                  <a:rPr lang="sv-SE" sz="2400" dirty="0"/>
                  <a:t> orders: PACF and EACF</a:t>
                </a:r>
              </a:p>
              <a:p>
                <a:r>
                  <a:rPr lang="sv-SE" sz="2400" dirty="0"/>
                  <a:t>Prediction:</a:t>
                </a:r>
              </a:p>
              <a:p>
                <a:pPr lvl="1"/>
                <a:r>
                  <a:rPr lang="sv-SE" sz="2000" dirty="0"/>
                  <a:t> </a:t>
                </a:r>
                <a:r>
                  <a:rPr lang="sv-SE" sz="2000" dirty="0" err="1"/>
                  <a:t>one</a:t>
                </a:r>
                <a:r>
                  <a:rPr lang="sv-SE" sz="2000" dirty="0"/>
                  <a:t>-step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sv-SE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sv-SE" sz="2000" i="1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  <m:sSub>
                        <m:sSub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v-SE" sz="200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sv-SE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:endParaRPr lang="sv-SE" sz="2400" dirty="0"/>
              </a:p>
              <a:p>
                <a:pPr marL="0" indent="0">
                  <a:buNone/>
                </a:pPr>
                <a:endParaRPr lang="sv-SE" sz="2400" b="1" dirty="0">
                  <a:solidFill>
                    <a:srgbClr val="0F1AF9"/>
                  </a:solidFill>
                </a:endParaRPr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08919"/>
                <a:ext cx="8229600" cy="4756150"/>
              </a:xfrm>
              <a:blipFill>
                <a:blip r:embed="rId2"/>
                <a:stretch>
                  <a:fillRect l="-963" t="-102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D572479-C550-414C-95F0-E360FCAE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6965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765F238-D33B-4649-8856-348D9C229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Asymptotics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38F599E-F26E-470E-B7CE-AEC006D7AC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/>
                  <a:t>How to </a:t>
                </a:r>
                <a:r>
                  <a:rPr lang="sv-SE" sz="2800" dirty="0" err="1"/>
                  <a:t>derive</a:t>
                </a:r>
                <a:r>
                  <a:rPr lang="sv-SE" sz="2800" dirty="0"/>
                  <a:t> </a:t>
                </a:r>
                <a:r>
                  <a:rPr lang="sv-SE" sz="2800" dirty="0" err="1"/>
                  <a:t>confidence</a:t>
                </a:r>
                <a:r>
                  <a:rPr lang="sv-SE" sz="2800" dirty="0"/>
                  <a:t> </a:t>
                </a:r>
                <a:r>
                  <a:rPr lang="sv-SE" sz="2800" dirty="0" err="1"/>
                  <a:t>intervals</a:t>
                </a:r>
                <a:r>
                  <a:rPr lang="sv-SE" sz="2800" dirty="0"/>
                  <a:t> for</a:t>
                </a:r>
              </a:p>
              <a:p>
                <a:pPr marL="0" indent="0">
                  <a:buNone/>
                </a:pPr>
                <a:r>
                  <a:rPr lang="sv-SE" sz="2800" dirty="0"/>
                  <a:t> </a:t>
                </a:r>
                <a14:m>
                  <m:oMath xmlns:m="http://schemas.openxmlformats.org/officeDocument/2006/math">
                    <m:r>
                      <a:rPr lang="sv-SE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sv-SE" sz="28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sv-SE" sz="28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sv-SE" sz="2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sv-S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8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sv-SE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8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sv-S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8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sv-SE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sv-SE" sz="2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sv-S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sv-SE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sv-S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sv-SE" sz="28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sv-SE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sz="2800" dirty="0"/>
                  <a:t>?</a:t>
                </a:r>
              </a:p>
              <a:p>
                <a:r>
                  <a:rPr lang="sv-SE" sz="2800" dirty="0" err="1"/>
                  <a:t>Large</a:t>
                </a:r>
                <a:r>
                  <a:rPr lang="sv-SE" sz="2800" dirty="0"/>
                  <a:t> </a:t>
                </a:r>
                <a:r>
                  <a:rPr lang="sv-SE" sz="2800" dirty="0" err="1"/>
                  <a:t>sample</a:t>
                </a:r>
                <a:r>
                  <a:rPr lang="sv-SE" sz="2800" dirty="0"/>
                  <a:t> </a:t>
                </a:r>
                <a:r>
                  <a:rPr lang="sv-SE" sz="2800" dirty="0" err="1"/>
                  <a:t>properties</a:t>
                </a:r>
                <a:endParaRPr lang="sv-SE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Sup>
                            <m:sSubSupPr>
                              <m:ctrlP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sv-SE" sz="28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sv-SE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v-SE" sz="28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sv-SE" sz="2800" dirty="0"/>
                  <a:t> </a:t>
                </a:r>
                <a:r>
                  <a:rPr lang="sv-SE" sz="2800" dirty="0" err="1"/>
                  <a:t>contains</a:t>
                </a:r>
                <a:r>
                  <a:rPr lang="sv-SE" sz="2800" dirty="0"/>
                  <a:t> </a:t>
                </a:r>
                <a:r>
                  <a:rPr lang="sv-SE" sz="2800" dirty="0" err="1"/>
                  <a:t>covariances</a:t>
                </a:r>
                <a:r>
                  <a:rPr lang="sv-SE" sz="2800" dirty="0"/>
                  <a:t> and cross-</a:t>
                </a:r>
                <a:r>
                  <a:rPr lang="sv-SE" sz="2800" dirty="0" err="1"/>
                  <a:t>covariances</a:t>
                </a:r>
                <a:endParaRPr lang="sv-SE" sz="2800" dirty="0"/>
              </a:p>
              <a:p>
                <a:endParaRPr lang="sv-SE" sz="2800" dirty="0"/>
              </a:p>
              <a:p>
                <a:r>
                  <a:rPr lang="sv-SE" sz="2800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sz="2800" dirty="0">
                    <a:solidFill>
                      <a:srgbClr val="C00000"/>
                    </a:solidFill>
                  </a:rPr>
                  <a:t>: </a:t>
                </a:r>
                <a:r>
                  <a:rPr lang="sv-SE" sz="2800" dirty="0"/>
                  <a:t>95% CI for AR(1)</a:t>
                </a: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38F599E-F26E-470E-B7CE-AEC006D7AC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F1404D5-63E1-4058-B5BD-E0269491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C0753CB-9E1F-4470-ACA2-A882EC2A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60087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5ECB431-7835-4065-9421-57AA3B16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Estimation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269156D-2D43-4617-B067-6CEE36B0A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4012"/>
            <a:ext cx="8229600" cy="4525963"/>
          </a:xfrm>
        </p:spPr>
        <p:txBody>
          <a:bodyPr/>
          <a:lstStyle/>
          <a:p>
            <a:r>
              <a:rPr lang="sv-SE" dirty="0" err="1">
                <a:solidFill>
                  <a:srgbClr val="C00000"/>
                </a:solidFill>
              </a:rPr>
              <a:t>Example</a:t>
            </a:r>
            <a:r>
              <a:rPr lang="sv-SE" dirty="0"/>
              <a:t>: Southern Oscillation Index (SOI)</a:t>
            </a:r>
          </a:p>
          <a:p>
            <a:pPr lvl="1"/>
            <a:r>
              <a:rPr lang="sv-SE" dirty="0"/>
              <a:t>Fit ARMA(2,1)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8EE0BC0-6282-4397-B26C-AC267946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07258E2-576F-4A35-B5BF-856609E5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BF1C01FD-A3EA-4378-A397-B62FCA832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966802"/>
            <a:ext cx="4235731" cy="2664296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03FCF0B8-9AFB-434D-AAF4-5EAAAD964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428757"/>
            <a:ext cx="4487937" cy="1740385"/>
          </a:xfrm>
          <a:prstGeom prst="rect">
            <a:avLst/>
          </a:prstGeom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3D3D2880-9B29-4C8E-9D47-9057C25357F1}"/>
              </a:ext>
            </a:extLst>
          </p:cNvPr>
          <p:cNvSpPr txBox="1"/>
          <p:nvPr/>
        </p:nvSpPr>
        <p:spPr>
          <a:xfrm>
            <a:off x="4139952" y="551723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7030A0"/>
                </a:solidFill>
              </a:rPr>
              <a:t>Is </a:t>
            </a:r>
            <a:r>
              <a:rPr lang="sv-SE" dirty="0" err="1">
                <a:solidFill>
                  <a:srgbClr val="7030A0"/>
                </a:solidFill>
              </a:rPr>
              <a:t>this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model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good</a:t>
            </a:r>
            <a:r>
              <a:rPr lang="sv-SE" dirty="0">
                <a:solidFill>
                  <a:srgbClr val="7030A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80300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545C690-5DDF-45B7-939F-0C4DCF20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ARIMA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F3871E2-0C82-49BC-9637-A3F57DDD0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800" dirty="0"/>
              <a:t>ARMA for </a:t>
            </a:r>
            <a:r>
              <a:rPr lang="sv-SE" sz="2800" dirty="0" err="1"/>
              <a:t>stationary</a:t>
            </a:r>
            <a:r>
              <a:rPr lang="sv-SE" sz="2800" dirty="0"/>
              <a:t> </a:t>
            </a:r>
            <a:r>
              <a:rPr lang="sv-SE" sz="2800" dirty="0" err="1"/>
              <a:t>models</a:t>
            </a:r>
            <a:endParaRPr lang="sv-SE" sz="2800" dirty="0"/>
          </a:p>
          <a:p>
            <a:pPr lvl="1"/>
            <a:r>
              <a:rPr lang="sv-SE" sz="2400" dirty="0" err="1"/>
              <a:t>What</a:t>
            </a:r>
            <a:r>
              <a:rPr lang="sv-SE" sz="2400" dirty="0"/>
              <a:t> </a:t>
            </a:r>
            <a:r>
              <a:rPr lang="sv-SE" sz="2400" dirty="0" err="1"/>
              <a:t>if</a:t>
            </a:r>
            <a:r>
              <a:rPr lang="sv-SE" sz="2400" dirty="0"/>
              <a:t> not </a:t>
            </a:r>
            <a:r>
              <a:rPr lang="sv-SE" sz="2400" dirty="0" err="1"/>
              <a:t>stationary</a:t>
            </a:r>
            <a:r>
              <a:rPr lang="sv-SE" sz="2400" dirty="0"/>
              <a:t>?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F89F889-E9CE-4BA7-AB03-5B61F4D0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BC4778D-1EA1-4F77-8BD4-76EFE538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A45928BE-B45F-41F5-AC85-F5C380B4D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756" y="2899125"/>
            <a:ext cx="4896544" cy="3433209"/>
          </a:xfrm>
          <a:prstGeom prst="rect">
            <a:avLst/>
          </a:prstGeom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2E813B23-202B-4CC7-83C3-B453504A5F02}"/>
              </a:ext>
            </a:extLst>
          </p:cNvPr>
          <p:cNvSpPr txBox="1"/>
          <p:nvPr/>
        </p:nvSpPr>
        <p:spPr>
          <a:xfrm>
            <a:off x="3851920" y="314096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Chicken </a:t>
            </a:r>
            <a:r>
              <a:rPr lang="sv-SE" dirty="0" err="1"/>
              <a:t>prices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73373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BAEC9E2-F327-4442-A491-AFABE043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ARIMA </a:t>
            </a:r>
            <a:r>
              <a:rPr lang="sv-SE" dirty="0" err="1"/>
              <a:t>models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76CC50C4-9997-4684-8E1C-CE03CABBB8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sz="2400" dirty="0"/>
                  <a:t>Differencing </a:t>
                </a:r>
                <a:r>
                  <a:rPr lang="sv-SE" sz="2400" dirty="0" err="1"/>
                  <a:t>helps</a:t>
                </a:r>
                <a:r>
                  <a:rPr lang="sv-SE" sz="2400" dirty="0"/>
                  <a:t> (</a:t>
                </a:r>
                <a:r>
                  <a:rPr lang="sv-SE" sz="2400" dirty="0" err="1"/>
                  <a:t>lecture</a:t>
                </a:r>
                <a:r>
                  <a:rPr lang="sv-SE" sz="2400" dirty="0"/>
                  <a:t> 2)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sv-SE" sz="2000" dirty="0"/>
                  <a:t> </a:t>
                </a:r>
                <a:r>
                  <a:rPr lang="sv-SE" sz="2000" dirty="0" err="1"/>
                  <a:t>removes</a:t>
                </a:r>
                <a:r>
                  <a:rPr lang="sv-SE" sz="2000" dirty="0"/>
                  <a:t> </a:t>
                </a:r>
                <a:r>
                  <a:rPr lang="sv-SE" sz="2000" dirty="0" err="1"/>
                  <a:t>linear</a:t>
                </a:r>
                <a:r>
                  <a:rPr lang="sv-SE" sz="2000" dirty="0"/>
                  <a:t> trend and </a:t>
                </a:r>
                <a:r>
                  <a:rPr lang="sv-SE" sz="2000" dirty="0" err="1"/>
                  <a:t>random</a:t>
                </a:r>
                <a:r>
                  <a:rPr lang="sv-SE" sz="2000" dirty="0"/>
                  <a:t> walk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sz="2000" dirty="0"/>
                  <a:t> </a:t>
                </a:r>
                <a:r>
                  <a:rPr lang="sv-SE" sz="2000" dirty="0" err="1"/>
                  <a:t>removes</a:t>
                </a:r>
                <a:r>
                  <a:rPr lang="sv-SE" sz="2000" dirty="0"/>
                  <a:t> </a:t>
                </a:r>
                <a:r>
                  <a:rPr lang="sv-SE" sz="2000" dirty="0" err="1"/>
                  <a:t>polynomial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order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v-SE" sz="2000" dirty="0"/>
                  <a:t> and </a:t>
                </a:r>
                <a:r>
                  <a:rPr lang="sv-SE" sz="2000" dirty="0" err="1">
                    <a:solidFill>
                      <a:srgbClr val="0070C0"/>
                    </a:solidFill>
                  </a:rPr>
                  <a:t>some</a:t>
                </a:r>
                <a:r>
                  <a:rPr lang="sv-SE" sz="2000" dirty="0">
                    <a:solidFill>
                      <a:srgbClr val="0070C0"/>
                    </a:solidFill>
                  </a:rPr>
                  <a:t> </a:t>
                </a:r>
                <a:r>
                  <a:rPr lang="sv-SE" sz="2000" dirty="0" err="1">
                    <a:solidFill>
                      <a:srgbClr val="0070C0"/>
                    </a:solidFill>
                  </a:rPr>
                  <a:t>stochastic</a:t>
                </a:r>
                <a:r>
                  <a:rPr lang="sv-SE" sz="2000" dirty="0">
                    <a:solidFill>
                      <a:srgbClr val="0070C0"/>
                    </a:solidFill>
                  </a:rPr>
                  <a:t> trends</a:t>
                </a:r>
              </a:p>
              <a:p>
                <a:pPr lvl="1"/>
                <a:r>
                  <a:rPr lang="sv-SE" sz="2000" dirty="0"/>
                  <a:t>-&gt; </a:t>
                </a:r>
                <a:r>
                  <a:rPr lang="sv-SE" sz="2000" dirty="0" err="1"/>
                  <a:t>differencing</a:t>
                </a:r>
                <a:r>
                  <a:rPr lang="sv-SE" sz="2000" dirty="0"/>
                  <a:t> is </a:t>
                </a:r>
                <a:r>
                  <a:rPr lang="sv-SE" sz="2000" dirty="0" err="1"/>
                  <a:t>important</a:t>
                </a:r>
                <a:r>
                  <a:rPr lang="sv-SE" sz="2000" dirty="0"/>
                  <a:t> </a:t>
                </a:r>
                <a:r>
                  <a:rPr lang="sv-SE" sz="2000" dirty="0" err="1"/>
                  <a:t>modeling</a:t>
                </a:r>
                <a:r>
                  <a:rPr lang="sv-SE" sz="2000" dirty="0"/>
                  <a:t> instrument!</a:t>
                </a:r>
              </a:p>
              <a:p>
                <a:endParaRPr lang="sv-SE" sz="2800" dirty="0"/>
              </a:p>
              <a:p>
                <a:r>
                  <a:rPr lang="sv-SE" sz="2800" dirty="0">
                    <a:solidFill>
                      <a:srgbClr val="C00000"/>
                    </a:solidFill>
                  </a:rPr>
                  <a:t>Def</a:t>
                </a:r>
                <a:r>
                  <a:rPr lang="sv-SE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sz="2800" dirty="0"/>
                  <a:t> is </a:t>
                </a:r>
                <a:r>
                  <a:rPr lang="sv-SE" sz="2800" b="1" dirty="0">
                    <a:solidFill>
                      <a:srgbClr val="0F1AF9"/>
                    </a:solidFill>
                  </a:rPr>
                  <a:t>ARIMA(</a:t>
                </a:r>
                <a:r>
                  <a:rPr lang="sv-SE" sz="2800" b="1" dirty="0" err="1">
                    <a:solidFill>
                      <a:srgbClr val="0F1AF9"/>
                    </a:solidFill>
                  </a:rPr>
                  <a:t>p,d,q</a:t>
                </a:r>
                <a:r>
                  <a:rPr lang="sv-SE" sz="2800" b="1" dirty="0">
                    <a:solidFill>
                      <a:srgbClr val="0F1AF9"/>
                    </a:solidFill>
                  </a:rPr>
                  <a:t>) </a:t>
                </a:r>
                <a:r>
                  <a:rPr lang="sv-SE" sz="2800" dirty="0" err="1"/>
                  <a:t>if</a:t>
                </a:r>
                <a:r>
                  <a:rPr lang="sv-SE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sv-S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sSub>
                      <m:sSubPr>
                        <m:ctrlPr>
                          <a:rPr lang="sv-S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sz="2800" dirty="0"/>
                  <a:t> is ARMA(</a:t>
                </a:r>
                <a:r>
                  <a:rPr lang="sv-SE" sz="2800" dirty="0" err="1"/>
                  <a:t>p,q</a:t>
                </a:r>
                <a:r>
                  <a:rPr lang="sv-SE" sz="2800" dirty="0"/>
                  <a:t>), i.e.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p>
                        <m:sSup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b>
                        <m:sSub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sv-SE" sz="2800" dirty="0"/>
              </a:p>
              <a:p>
                <a:endParaRPr lang="sv-SE" sz="2400" dirty="0"/>
              </a:p>
              <a:p>
                <a:r>
                  <a:rPr lang="sv-SE" sz="2400" dirty="0"/>
                  <a:t>For </a:t>
                </a:r>
                <a:r>
                  <a:rPr lang="sv-SE" sz="2400" dirty="0" err="1"/>
                  <a:t>nonzero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mean</a:t>
                </a:r>
                <a:r>
                  <a:rPr lang="sv-SE" sz="2400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p>
                        <m:sSup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,      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76CC50C4-9997-4684-8E1C-CE03CABBB8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88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45F74E6-4436-4E06-AD45-4D84A4C8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A576E6C-09D9-4489-BB31-9D26B961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250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1F4877-D2C9-42B9-9CF7-C6D47431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ARIMA </a:t>
            </a:r>
            <a:r>
              <a:rPr lang="sv-SE" dirty="0" err="1"/>
              <a:t>models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2739EF4D-787E-4ECA-8519-B82F9E1A10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>
                    <a:solidFill>
                      <a:srgbClr val="C00000"/>
                    </a:solidFill>
                  </a:rPr>
                  <a:t>Notation</a:t>
                </a:r>
                <a:r>
                  <a:rPr lang="sv-SE" sz="2800" dirty="0"/>
                  <a:t>: p=0</a:t>
                </a:r>
                <a:r>
                  <a:rPr lang="sv-SE" sz="2800" dirty="0">
                    <a:sym typeface="Wingdings" panose="05000000000000000000" pitchFamily="2" charset="2"/>
                  </a:rPr>
                  <a:t></a:t>
                </a:r>
                <a:r>
                  <a:rPr lang="sv-SE" sz="2800" b="1" dirty="0">
                    <a:solidFill>
                      <a:srgbClr val="0F1AF9"/>
                    </a:solidFill>
                    <a:sym typeface="Wingdings" panose="05000000000000000000" pitchFamily="2" charset="2"/>
                  </a:rPr>
                  <a:t>IMA(</a:t>
                </a:r>
                <a:r>
                  <a:rPr lang="sv-SE" sz="2800" b="1" dirty="0" err="1">
                    <a:solidFill>
                      <a:srgbClr val="0F1AF9"/>
                    </a:solidFill>
                    <a:sym typeface="Wingdings" panose="05000000000000000000" pitchFamily="2" charset="2"/>
                  </a:rPr>
                  <a:t>d,q</a:t>
                </a:r>
                <a:r>
                  <a:rPr lang="sv-SE" sz="2800" b="1" dirty="0">
                    <a:solidFill>
                      <a:srgbClr val="0F1AF9"/>
                    </a:solidFill>
                    <a:sym typeface="Wingdings" panose="05000000000000000000" pitchFamily="2" charset="2"/>
                  </a:rPr>
                  <a:t>), </a:t>
                </a:r>
                <a:r>
                  <a:rPr lang="sv-SE" sz="2800" dirty="0">
                    <a:sym typeface="Wingdings" panose="05000000000000000000" pitchFamily="2" charset="2"/>
                  </a:rPr>
                  <a:t>q=0</a:t>
                </a:r>
                <a:r>
                  <a:rPr lang="sv-SE" sz="2800" b="1" dirty="0">
                    <a:solidFill>
                      <a:srgbClr val="0F1AF9"/>
                    </a:solidFill>
                    <a:sym typeface="Wingdings" panose="05000000000000000000" pitchFamily="2" charset="2"/>
                  </a:rPr>
                  <a:t>ARI(</a:t>
                </a:r>
                <a:r>
                  <a:rPr lang="sv-SE" sz="2800" b="1" dirty="0" err="1">
                    <a:solidFill>
                      <a:srgbClr val="0F1AF9"/>
                    </a:solidFill>
                    <a:sym typeface="Wingdings" panose="05000000000000000000" pitchFamily="2" charset="2"/>
                  </a:rPr>
                  <a:t>p,d</a:t>
                </a:r>
                <a:r>
                  <a:rPr lang="sv-SE" sz="2800" b="1" dirty="0">
                    <a:solidFill>
                      <a:srgbClr val="0F1AF9"/>
                    </a:solidFill>
                    <a:sym typeface="Wingdings" panose="05000000000000000000" pitchFamily="2" charset="2"/>
                  </a:rPr>
                  <a:t>)</a:t>
                </a:r>
              </a:p>
              <a:p>
                <a:r>
                  <a:rPr lang="sv-SE" sz="2800" dirty="0" err="1">
                    <a:sym typeface="Wingdings" panose="05000000000000000000" pitchFamily="2" charset="2"/>
                  </a:rPr>
                  <a:t>Estimation</a:t>
                </a:r>
                <a:r>
                  <a:rPr lang="sv-SE" sz="2800" dirty="0">
                    <a:sym typeface="Wingdings" panose="05000000000000000000" pitchFamily="2" charset="2"/>
                  </a:rPr>
                  <a:t>: </a:t>
                </a:r>
                <a:r>
                  <a:rPr lang="sv-SE" sz="2800" dirty="0" err="1">
                    <a:sym typeface="Wingdings" panose="05000000000000000000" pitchFamily="2" charset="2"/>
                  </a:rPr>
                  <a:t>Differenciate</a:t>
                </a:r>
                <a:r>
                  <a:rPr lang="sv-SE" sz="2800" dirty="0">
                    <a:sym typeface="Wingdings" panose="05000000000000000000" pitchFamily="2" charset="2"/>
                  </a:rPr>
                  <a:t> + fit ARMA</a:t>
                </a:r>
              </a:p>
              <a:p>
                <a:r>
                  <a:rPr lang="sv-SE" sz="2800" dirty="0" err="1">
                    <a:sym typeface="Wingdings" panose="05000000000000000000" pitchFamily="2" charset="2"/>
                  </a:rPr>
                  <a:t>Forecasting</a:t>
                </a:r>
                <a:r>
                  <a:rPr lang="sv-SE" sz="2800" dirty="0">
                    <a:sym typeface="Wingdings" panose="05000000000000000000" pitchFamily="2" charset="2"/>
                  </a:rPr>
                  <a:t>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sv-SE" sz="2400" dirty="0">
                    <a:sym typeface="Wingdings" panose="05000000000000000000" pitchFamily="2" charset="2"/>
                  </a:rPr>
                  <a:t>Transform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𝛻</m:t>
                        </m:r>
                      </m:e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sup>
                    </m:sSup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sz="2400" dirty="0"/>
                  <a:t> and </a:t>
                </a:r>
                <a:r>
                  <a:rPr lang="sv-SE" sz="2400" dirty="0" err="1"/>
                  <a:t>forecast</a:t>
                </a:r>
                <a:r>
                  <a:rPr lang="sv-SE" sz="2400" dirty="0"/>
                  <a:t> ARMA(</a:t>
                </a:r>
                <a:r>
                  <a:rPr lang="sv-SE" sz="2400" dirty="0" err="1"/>
                  <a:t>p,q</a:t>
                </a:r>
                <a:r>
                  <a:rPr lang="sv-SE" sz="2400" dirty="0"/>
                  <a:t>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sv-SE" sz="2400" dirty="0" err="1"/>
                  <a:t>Solve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sSubSup>
                      <m:sSub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sv-SE" sz="2400" b="0" dirty="0"/>
              </a:p>
              <a:p>
                <a:pPr marL="57150" indent="0">
                  <a:buNone/>
                </a:pPr>
                <a:endParaRPr lang="sv-SE" sz="2800" dirty="0"/>
              </a:p>
              <a:p>
                <a:pPr marL="514350" indent="-457200"/>
                <a:r>
                  <a:rPr lang="sv-SE" sz="2800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sz="2800" dirty="0"/>
                  <a:t>: d=1</a:t>
                </a: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2739EF4D-787E-4ECA-8519-B82F9E1A10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75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924252F-3BC6-4572-88B6-1A5A317D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950E7079-E9B9-48ED-97B3-FCDFC325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885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E73353D-073D-4A80-8B80-89B6C957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ARIMA </a:t>
            </a:r>
            <a:r>
              <a:rPr lang="sv-SE" dirty="0" err="1"/>
              <a:t>models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73F4CECA-9530-4BEB-8920-3B6367B8E8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/>
                  <a:t>Forecast: </a:t>
                </a:r>
                <a:r>
                  <a:rPr lang="sv-SE" sz="2800" dirty="0" err="1">
                    <a:solidFill>
                      <a:srgbClr val="FF0000"/>
                    </a:solidFill>
                  </a:rPr>
                  <a:t>prediction</a:t>
                </a:r>
                <a:r>
                  <a:rPr lang="sv-SE" sz="2800" dirty="0">
                    <a:solidFill>
                      <a:srgbClr val="FF0000"/>
                    </a:solidFill>
                  </a:rPr>
                  <a:t> </a:t>
                </a:r>
                <a:r>
                  <a:rPr lang="sv-SE" sz="2800" dirty="0" err="1">
                    <a:solidFill>
                      <a:srgbClr val="FF0000"/>
                    </a:solidFill>
                  </a:rPr>
                  <a:t>errors</a:t>
                </a:r>
                <a:endParaRPr lang="sv-SE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sv-S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sv-S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sv-S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sv-S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nary>
                        <m:naryPr>
                          <m:chr m:val="∑"/>
                          <m:ctrlPr>
                            <a:rPr lang="sv-S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sv-S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sv-S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sv-S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sv-S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sv-SE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sSup>
                            <m:sSupPr>
                              <m:ctrlP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sv-S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sv-SE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p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sv-SE" sz="2800" dirty="0"/>
              </a:p>
              <a:p>
                <a:r>
                  <a:rPr lang="sv-SE" sz="2800" dirty="0" err="1">
                    <a:solidFill>
                      <a:srgbClr val="FF0000"/>
                    </a:solidFill>
                  </a:rPr>
                  <a:t>Example</a:t>
                </a:r>
                <a:r>
                  <a:rPr lang="sv-SE" sz="2800" dirty="0"/>
                  <a:t>: IMA(1,1)</a:t>
                </a: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73F4CECA-9530-4BEB-8920-3B6367B8E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733CD5D-CA75-4D07-B5F3-2E960328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E3CAFE1-D145-4D41-8F86-7190D9F0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7840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24F9D3-AEBC-453B-BCBC-16EFB2B0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Reminder</a:t>
            </a:r>
            <a:r>
              <a:rPr lang="sv-SE" dirty="0"/>
              <a:t>: The Big Picture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EF0A9C4-F19D-4857-B1D5-D9D2EC14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Rektangel: rundade hörn 5">
            <a:extLst>
              <a:ext uri="{FF2B5EF4-FFF2-40B4-BE49-F238E27FC236}">
                <a16:creationId xmlns:a16="http://schemas.microsoft.com/office/drawing/2014/main" id="{42BE4461-DC68-47A9-B4FD-166B8D09E10A}"/>
              </a:ext>
            </a:extLst>
          </p:cNvPr>
          <p:cNvSpPr/>
          <p:nvPr/>
        </p:nvSpPr>
        <p:spPr>
          <a:xfrm>
            <a:off x="377534" y="1772816"/>
            <a:ext cx="266429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Time</a:t>
            </a:r>
            <a:r>
              <a:rPr lang="sv-SE" dirty="0"/>
              <a:t> Series data</a:t>
            </a:r>
          </a:p>
        </p:txBody>
      </p:sp>
      <p:cxnSp>
        <p:nvCxnSpPr>
          <p:cNvPr id="8" name="Rak pilkoppling 7">
            <a:extLst>
              <a:ext uri="{FF2B5EF4-FFF2-40B4-BE49-F238E27FC236}">
                <a16:creationId xmlns:a16="http://schemas.microsoft.com/office/drawing/2014/main" id="{C7053E37-B16F-4F68-BA50-2884242BB0AF}"/>
              </a:ext>
            </a:extLst>
          </p:cNvPr>
          <p:cNvCxnSpPr>
            <a:stCxn id="6" idx="2"/>
          </p:cNvCxnSpPr>
          <p:nvPr/>
        </p:nvCxnSpPr>
        <p:spPr>
          <a:xfrm flipH="1">
            <a:off x="1673678" y="2420888"/>
            <a:ext cx="36004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ktangel: rundade hörn 8">
            <a:extLst>
              <a:ext uri="{FF2B5EF4-FFF2-40B4-BE49-F238E27FC236}">
                <a16:creationId xmlns:a16="http://schemas.microsoft.com/office/drawing/2014/main" id="{AA3C5DAA-8FD6-4D6A-BC65-FE96F2DAD998}"/>
              </a:ext>
            </a:extLst>
          </p:cNvPr>
          <p:cNvSpPr/>
          <p:nvPr/>
        </p:nvSpPr>
        <p:spPr>
          <a:xfrm>
            <a:off x="356612" y="2645183"/>
            <a:ext cx="302433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Exploratory</a:t>
            </a:r>
            <a:r>
              <a:rPr lang="sv-SE" dirty="0"/>
              <a:t> data </a:t>
            </a:r>
            <a:r>
              <a:rPr lang="sv-SE" dirty="0" err="1"/>
              <a:t>analysis</a:t>
            </a:r>
            <a:endParaRPr lang="sv-SE" dirty="0"/>
          </a:p>
        </p:txBody>
      </p:sp>
      <p:cxnSp>
        <p:nvCxnSpPr>
          <p:cNvPr id="11" name="Rak pilkoppling 10">
            <a:extLst>
              <a:ext uri="{FF2B5EF4-FFF2-40B4-BE49-F238E27FC236}">
                <a16:creationId xmlns:a16="http://schemas.microsoft.com/office/drawing/2014/main" id="{1B0741A4-294F-41E1-8192-1FBAC4A65A55}"/>
              </a:ext>
            </a:extLst>
          </p:cNvPr>
          <p:cNvCxnSpPr>
            <a:stCxn id="9" idx="2"/>
          </p:cNvCxnSpPr>
          <p:nvPr/>
        </p:nvCxnSpPr>
        <p:spPr>
          <a:xfrm flipH="1">
            <a:off x="1832776" y="3509279"/>
            <a:ext cx="36004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A5EFB9C8-6BDF-40DD-9478-D85EC1D29BB9}"/>
              </a:ext>
            </a:extLst>
          </p:cNvPr>
          <p:cNvSpPr/>
          <p:nvPr/>
        </p:nvSpPr>
        <p:spPr>
          <a:xfrm>
            <a:off x="279432" y="3733574"/>
            <a:ext cx="3178696" cy="876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Make data </a:t>
            </a:r>
            <a:r>
              <a:rPr lang="sv-SE" dirty="0" err="1"/>
              <a:t>stationary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ktangel: rundade hörn 13">
                <a:extLst>
                  <a:ext uri="{FF2B5EF4-FFF2-40B4-BE49-F238E27FC236}">
                    <a16:creationId xmlns:a16="http://schemas.microsoft.com/office/drawing/2014/main" id="{FDA7BB48-9B78-4F79-B8D9-3E2E4B4BC2DF}"/>
                  </a:ext>
                </a:extLst>
              </p:cNvPr>
              <p:cNvSpPr/>
              <p:nvPr/>
            </p:nvSpPr>
            <p:spPr>
              <a:xfrm>
                <a:off x="377534" y="4941167"/>
                <a:ext cx="3402378" cy="14151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Suggest a </a:t>
                </a:r>
                <a:r>
                  <a:rPr lang="sv-SE" dirty="0" err="1"/>
                  <a:t>model</a:t>
                </a:r>
                <a:r>
                  <a:rPr lang="sv-SE" dirty="0"/>
                  <a:t> M(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sv-SE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endParaRPr lang="sv-SE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v-SE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sz="1600" dirty="0"/>
              </a:p>
              <a:p>
                <a:pPr algn="ctr"/>
                <a:endParaRPr lang="sv-SE" dirty="0"/>
              </a:p>
            </p:txBody>
          </p:sp>
        </mc:Choice>
        <mc:Fallback xmlns="">
          <p:sp>
            <p:nvSpPr>
              <p:cNvPr id="14" name="Rektangel: rundade hörn 13">
                <a:extLst>
                  <a:ext uri="{FF2B5EF4-FFF2-40B4-BE49-F238E27FC236}">
                    <a16:creationId xmlns:a16="http://schemas.microsoft.com/office/drawing/2014/main" id="{FDA7BB48-9B78-4F79-B8D9-3E2E4B4BC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34" y="4941167"/>
                <a:ext cx="3402378" cy="141518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ak pilkoppling 4">
            <a:extLst>
              <a:ext uri="{FF2B5EF4-FFF2-40B4-BE49-F238E27FC236}">
                <a16:creationId xmlns:a16="http://schemas.microsoft.com/office/drawing/2014/main" id="{873F1B3B-011F-4730-A534-6A93E204304E}"/>
              </a:ext>
            </a:extLst>
          </p:cNvPr>
          <p:cNvCxnSpPr>
            <a:stCxn id="12" idx="2"/>
          </p:cNvCxnSpPr>
          <p:nvPr/>
        </p:nvCxnSpPr>
        <p:spPr>
          <a:xfrm>
            <a:off x="1868780" y="4610159"/>
            <a:ext cx="0" cy="331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8173E9D-6E6E-45BE-BC1D-B5AB90E9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26</a:t>
            </a:fld>
            <a:endParaRPr lang="sv-SE"/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5BC1ED5F-422F-49FF-B108-915EA4CAF48A}"/>
              </a:ext>
            </a:extLst>
          </p:cNvPr>
          <p:cNvSpPr txBox="1"/>
          <p:nvPr/>
        </p:nvSpPr>
        <p:spPr>
          <a:xfrm>
            <a:off x="4355976" y="2420888"/>
            <a:ext cx="3888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To </a:t>
            </a:r>
            <a:r>
              <a:rPr lang="sv-SE" dirty="0" err="1"/>
              <a:t>achieve</a:t>
            </a:r>
            <a:r>
              <a:rPr lang="sv-SE" dirty="0"/>
              <a:t> </a:t>
            </a:r>
            <a:r>
              <a:rPr lang="sv-SE" dirty="0" err="1"/>
              <a:t>stationarity</a:t>
            </a:r>
            <a:r>
              <a:rPr lang="sv-SE" dirty="0"/>
              <a:t>:</a:t>
            </a:r>
          </a:p>
          <a:p>
            <a:endParaRPr lang="sv-SE" dirty="0"/>
          </a:p>
          <a:p>
            <a:r>
              <a:rPr lang="sv-SE" dirty="0" err="1"/>
              <a:t>Differencing</a:t>
            </a:r>
            <a:r>
              <a:rPr lang="sv-SE" dirty="0"/>
              <a:t> </a:t>
            </a:r>
            <a:r>
              <a:rPr lang="sv-SE" dirty="0">
                <a:solidFill>
                  <a:srgbClr val="C00000"/>
                </a:solidFill>
              </a:rPr>
              <a:t>(not </a:t>
            </a:r>
            <a:r>
              <a:rPr lang="sv-SE" dirty="0" err="1">
                <a:solidFill>
                  <a:srgbClr val="C00000"/>
                </a:solidFill>
              </a:rPr>
              <a:t>too</a:t>
            </a:r>
            <a:r>
              <a:rPr lang="sv-SE" dirty="0">
                <a:solidFill>
                  <a:srgbClr val="C00000"/>
                </a:solidFill>
              </a:rPr>
              <a:t> </a:t>
            </a:r>
            <a:r>
              <a:rPr lang="sv-SE" dirty="0" err="1">
                <a:solidFill>
                  <a:srgbClr val="C00000"/>
                </a:solidFill>
              </a:rPr>
              <a:t>much</a:t>
            </a:r>
            <a:r>
              <a:rPr lang="sv-SE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sv-SE" dirty="0" err="1">
                <a:solidFill>
                  <a:srgbClr val="C00000"/>
                </a:solidFill>
                <a:sym typeface="Wingdings" panose="05000000000000000000" pitchFamily="2" charset="2"/>
              </a:rPr>
              <a:t>overfitting</a:t>
            </a:r>
            <a:r>
              <a:rPr lang="sv-SE" dirty="0">
                <a:solidFill>
                  <a:srgbClr val="C00000"/>
                </a:solidFill>
                <a:sym typeface="Wingdings" panose="05000000000000000000" pitchFamily="2" charset="2"/>
              </a:rPr>
              <a:t>)  </a:t>
            </a:r>
            <a:r>
              <a:rPr lang="sv-SE" dirty="0" err="1">
                <a:solidFill>
                  <a:srgbClr val="C00000"/>
                </a:solidFill>
                <a:sym typeface="Wingdings" panose="05000000000000000000" pitchFamily="2" charset="2"/>
              </a:rPr>
              <a:t>define</a:t>
            </a:r>
            <a:r>
              <a:rPr lang="sv-SE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sv-SE" i="1" dirty="0">
                <a:solidFill>
                  <a:srgbClr val="C00000"/>
                </a:solidFill>
                <a:sym typeface="Wingdings" panose="05000000000000000000" pitchFamily="2" charset="2"/>
              </a:rPr>
              <a:t>d</a:t>
            </a:r>
            <a:r>
              <a:rPr lang="sv-SE" dirty="0">
                <a:solidFill>
                  <a:srgbClr val="C00000"/>
                </a:solidFill>
                <a:sym typeface="Wingdings" panose="05000000000000000000" pitchFamily="2" charset="2"/>
              </a:rPr>
              <a:t> in ARIMA(</a:t>
            </a:r>
            <a:r>
              <a:rPr lang="sv-SE" dirty="0" err="1">
                <a:solidFill>
                  <a:srgbClr val="C00000"/>
                </a:solidFill>
                <a:sym typeface="Wingdings" panose="05000000000000000000" pitchFamily="2" charset="2"/>
              </a:rPr>
              <a:t>p,d,q</a:t>
            </a:r>
            <a:r>
              <a:rPr lang="sv-SE" dirty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endParaRPr lang="sv-SE" dirty="0">
              <a:solidFill>
                <a:srgbClr val="C00000"/>
              </a:solidFill>
            </a:endParaRPr>
          </a:p>
          <a:p>
            <a:r>
              <a:rPr lang="sv-SE" dirty="0" err="1"/>
              <a:t>Tranfomations</a:t>
            </a:r>
            <a:endParaRPr lang="sv-SE" dirty="0"/>
          </a:p>
          <a:p>
            <a:r>
              <a:rPr lang="sv-SE" dirty="0" err="1"/>
              <a:t>Detrending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21900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28D666E-0702-4E47-97B8-32731121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Differencing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C014E5B-F4EA-48E2-B9E0-C96E9BCB03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1904" y="1592091"/>
                <a:ext cx="8064896" cy="4525963"/>
              </a:xfrm>
            </p:spPr>
            <p:txBody>
              <a:bodyPr/>
              <a:lstStyle/>
              <a:p>
                <a:r>
                  <a:rPr lang="sv-SE" sz="2400" dirty="0"/>
                  <a:t>Too </a:t>
                </a:r>
                <a:r>
                  <a:rPr lang="sv-SE" sz="2400" dirty="0" err="1"/>
                  <a:t>much</a:t>
                </a:r>
                <a:r>
                  <a:rPr lang="sv-SE" sz="2400" dirty="0"/>
                  <a:t> or not </a:t>
                </a:r>
                <a:r>
                  <a:rPr lang="sv-SE" sz="2400" dirty="0" err="1"/>
                  <a:t>too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much</a:t>
                </a:r>
                <a:r>
                  <a:rPr lang="sv-SE" sz="2400" dirty="0"/>
                  <a:t>?</a:t>
                </a:r>
              </a:p>
              <a:p>
                <a:r>
                  <a:rPr lang="sv-SE" sz="2400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Overdifferencing</a:t>
                </a:r>
                <a:r>
                  <a:rPr lang="sv-SE" sz="2400" dirty="0"/>
                  <a:t> </a:t>
                </a:r>
                <a:r>
                  <a:rPr lang="sv-SE" sz="2400" dirty="0" err="1"/>
                  <a:t>leads</a:t>
                </a:r>
                <a:r>
                  <a:rPr lang="sv-SE" sz="2400" dirty="0"/>
                  <a:t> to </a:t>
                </a:r>
                <a:r>
                  <a:rPr lang="sv-SE" sz="2400" dirty="0" err="1"/>
                  <a:t>more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complex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models</a:t>
                </a:r>
                <a:r>
                  <a:rPr lang="sv-SE" sz="2400" dirty="0"/>
                  <a:t>, try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sv-SE" sz="2400" b="0" dirty="0"/>
              </a:p>
              <a:p>
                <a:r>
                  <a:rPr lang="sv-SE" sz="2400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Underdifferenced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model</a:t>
                </a:r>
                <a:r>
                  <a:rPr lang="sv-SE" sz="2400" dirty="0"/>
                  <a:t>? Check ACF! It </a:t>
                </a:r>
                <a:r>
                  <a:rPr lang="sv-SE" sz="2400" dirty="0" err="1"/>
                  <a:t>will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decay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slowly</a:t>
                </a:r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C014E5B-F4EA-48E2-B9E0-C96E9BCB03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1904" y="1592091"/>
                <a:ext cx="8064896" cy="4525963"/>
              </a:xfrm>
              <a:blipFill>
                <a:blip r:embed="rId2"/>
                <a:stretch>
                  <a:fillRect l="-983" t="-107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6DD62F1-6188-41DB-ABF1-008001BC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103345C-CCD9-40BA-904B-C90814D8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27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E9FCA1CC-7D28-426E-A054-8CB582BAF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36" y="3573016"/>
            <a:ext cx="7061448" cy="219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22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A983D2-FEC4-4F00-8727-73AA0BD3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Differencing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DE36979A-C743-4A96-8043-99B3C21D03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Try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unit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root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test</a:t>
                </a:r>
                <a:r>
                  <a:rPr lang="sv-SE" sz="2400" dirty="0"/>
                  <a:t>:</a:t>
                </a:r>
              </a:p>
              <a:p>
                <a:r>
                  <a:rPr lang="sv-SE" sz="2400" dirty="0" err="1"/>
                  <a:t>Idea</a:t>
                </a:r>
                <a:r>
                  <a:rPr lang="sv-SE" sz="2400" dirty="0"/>
                  <a:t>: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sv-SE" sz="2400" dirty="0"/>
              </a:p>
              <a:p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h𝑎𝑠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𝑟𝑜𝑜𝑡</m:t>
                      </m:r>
                    </m:oMath>
                  </m:oMathPara>
                </a14:m>
                <a:endParaRPr lang="sv-SE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𝑑𝑜𝑒𝑠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h𝑎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𝑣𝑒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𝑟𝑜𝑜𝑡𝑠</m:t>
                      </m:r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DE36979A-C743-4A96-8043-99B3C21D0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D87D0DB-62E4-495C-91FB-9871DD39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B9EF4FD-C27E-470A-B68E-5BB06C2A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28</a:t>
            </a:fld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CC413CD9-517C-4419-B3E4-FF3A1930A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4297976"/>
            <a:ext cx="5391150" cy="1295400"/>
          </a:xfrm>
          <a:prstGeom prst="rect">
            <a:avLst/>
          </a:prstGeom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F0A862A8-A000-4EE8-8B6A-EF8AE5532783}"/>
              </a:ext>
            </a:extLst>
          </p:cNvPr>
          <p:cNvSpPr txBox="1"/>
          <p:nvPr/>
        </p:nvSpPr>
        <p:spPr>
          <a:xfrm>
            <a:off x="6372200" y="4331349"/>
            <a:ext cx="170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Conclusion</a:t>
            </a:r>
            <a:r>
              <a:rPr lang="sv-SE" dirty="0">
                <a:solidFill>
                  <a:srgbClr val="7030A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656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24F9D3-AEBC-453B-BCBC-16EFB2B0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Reminder</a:t>
            </a:r>
            <a:r>
              <a:rPr lang="sv-SE" dirty="0"/>
              <a:t>: The Big Picture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EF0A9C4-F19D-4857-B1D5-D9D2EC14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ktangel: rundade hörn 13">
                <a:extLst>
                  <a:ext uri="{FF2B5EF4-FFF2-40B4-BE49-F238E27FC236}">
                    <a16:creationId xmlns:a16="http://schemas.microsoft.com/office/drawing/2014/main" id="{FDA7BB48-9B78-4F79-B8D9-3E2E4B4BC2DF}"/>
                  </a:ext>
                </a:extLst>
              </p:cNvPr>
              <p:cNvSpPr/>
              <p:nvPr/>
            </p:nvSpPr>
            <p:spPr>
              <a:xfrm>
                <a:off x="377534" y="1916832"/>
                <a:ext cx="3402378" cy="14151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Suggest a </a:t>
                </a:r>
                <a:r>
                  <a:rPr lang="sv-SE" dirty="0" err="1"/>
                  <a:t>model</a:t>
                </a:r>
                <a:r>
                  <a:rPr lang="sv-SE" dirty="0"/>
                  <a:t> M(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sv-SE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endParaRPr lang="sv-SE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v-SE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sz="1600" dirty="0"/>
              </a:p>
              <a:p>
                <a:pPr algn="ctr"/>
                <a:endParaRPr lang="sv-SE" dirty="0"/>
              </a:p>
            </p:txBody>
          </p:sp>
        </mc:Choice>
        <mc:Fallback xmlns="">
          <p:sp>
            <p:nvSpPr>
              <p:cNvPr id="14" name="Rektangel: rundade hörn 13">
                <a:extLst>
                  <a:ext uri="{FF2B5EF4-FFF2-40B4-BE49-F238E27FC236}">
                    <a16:creationId xmlns:a16="http://schemas.microsoft.com/office/drawing/2014/main" id="{FDA7BB48-9B78-4F79-B8D9-3E2E4B4BC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34" y="1916832"/>
                <a:ext cx="3402378" cy="141518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ktangel: rundade hörn 2">
                <a:extLst>
                  <a:ext uri="{FF2B5EF4-FFF2-40B4-BE49-F238E27FC236}">
                    <a16:creationId xmlns:a16="http://schemas.microsoft.com/office/drawing/2014/main" id="{FA45931B-375D-4FBC-9267-2EBCD2B1A3BF}"/>
                  </a:ext>
                </a:extLst>
              </p:cNvPr>
              <p:cNvSpPr/>
              <p:nvPr/>
            </p:nvSpPr>
            <p:spPr>
              <a:xfrm>
                <a:off x="457200" y="3645024"/>
                <a:ext cx="3394720" cy="7920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Model </a:t>
                </a:r>
                <a:r>
                  <a:rPr lang="sv-SE" b="1" dirty="0" err="1"/>
                  <a:t>Estimation</a:t>
                </a:r>
                <a:endParaRPr lang="sv-SE" b="1" dirty="0"/>
              </a:p>
              <a:p>
                <a:pPr algn="ctr"/>
                <a:r>
                  <a:rPr lang="sv-SE" sz="1600" dirty="0"/>
                  <a:t>- </a:t>
                </a:r>
                <a:r>
                  <a:rPr lang="sv-SE" sz="1600" dirty="0" err="1"/>
                  <a:t>Estimate</a:t>
                </a:r>
                <a:r>
                  <a:rPr lang="sv-SE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v-SE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sv-SE" sz="16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v-SE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v-SE" sz="16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sv-SE" sz="1600" dirty="0"/>
              </a:p>
            </p:txBody>
          </p:sp>
        </mc:Choice>
        <mc:Fallback xmlns="">
          <p:sp>
            <p:nvSpPr>
              <p:cNvPr id="3" name="Rektangel: rundade hörn 2">
                <a:extLst>
                  <a:ext uri="{FF2B5EF4-FFF2-40B4-BE49-F238E27FC236}">
                    <a16:creationId xmlns:a16="http://schemas.microsoft.com/office/drawing/2014/main" id="{FA45931B-375D-4FBC-9267-2EBCD2B1A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645024"/>
                <a:ext cx="3394720" cy="79208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ktangel: rundade hörn 6">
            <a:extLst>
              <a:ext uri="{FF2B5EF4-FFF2-40B4-BE49-F238E27FC236}">
                <a16:creationId xmlns:a16="http://schemas.microsoft.com/office/drawing/2014/main" id="{3095562E-F6EE-4003-AC8C-040D260FBA7D}"/>
              </a:ext>
            </a:extLst>
          </p:cNvPr>
          <p:cNvSpPr/>
          <p:nvPr/>
        </p:nvSpPr>
        <p:spPr>
          <a:xfrm>
            <a:off x="161510" y="4815921"/>
            <a:ext cx="4410490" cy="15621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Model</a:t>
            </a:r>
            <a:r>
              <a:rPr lang="sv-SE" b="1" dirty="0"/>
              <a:t> </a:t>
            </a:r>
            <a:r>
              <a:rPr lang="sv-SE" b="1" dirty="0" err="1"/>
              <a:t>diagnostics</a:t>
            </a:r>
            <a:r>
              <a:rPr lang="sv-SE" b="1" dirty="0"/>
              <a:t> </a:t>
            </a:r>
            <a:r>
              <a:rPr lang="sv-SE" dirty="0"/>
              <a:t>or </a:t>
            </a:r>
            <a:r>
              <a:rPr lang="sv-SE" b="1" dirty="0" err="1"/>
              <a:t>Model</a:t>
            </a:r>
            <a:r>
              <a:rPr lang="sv-SE" b="1" dirty="0"/>
              <a:t> </a:t>
            </a:r>
            <a:r>
              <a:rPr lang="sv-SE" b="1" dirty="0" err="1"/>
              <a:t>selection</a:t>
            </a:r>
            <a:endParaRPr lang="sv-SE" b="1" dirty="0"/>
          </a:p>
          <a:p>
            <a:pPr algn="ctr"/>
            <a:endParaRPr lang="sv-SE" b="1" dirty="0"/>
          </a:p>
          <a:p>
            <a:pPr marL="285750" indent="-285750" algn="ctr">
              <a:buFontTx/>
              <a:buChar char="-"/>
            </a:pPr>
            <a:r>
              <a:rPr lang="sv-SE" sz="1600" dirty="0" err="1"/>
              <a:t>Are</a:t>
            </a:r>
            <a:r>
              <a:rPr lang="sv-SE" sz="1600" dirty="0"/>
              <a:t> </a:t>
            </a:r>
            <a:r>
              <a:rPr lang="sv-SE" sz="1600" dirty="0" err="1"/>
              <a:t>p,q</a:t>
            </a:r>
            <a:r>
              <a:rPr lang="sv-SE" sz="1600" dirty="0"/>
              <a:t>,… chosen </a:t>
            </a:r>
            <a:r>
              <a:rPr lang="sv-SE" sz="1600" dirty="0" err="1"/>
              <a:t>inappropriately</a:t>
            </a:r>
            <a:r>
              <a:rPr lang="sv-SE" sz="1600" dirty="0"/>
              <a:t>?</a:t>
            </a:r>
          </a:p>
          <a:p>
            <a:pPr marL="285750" indent="-285750" algn="ctr">
              <a:buFontTx/>
              <a:buChar char="-"/>
            </a:pPr>
            <a:r>
              <a:rPr lang="sv-SE" sz="1600" dirty="0" err="1"/>
              <a:t>Are</a:t>
            </a:r>
            <a:r>
              <a:rPr lang="sv-SE" sz="1600" dirty="0"/>
              <a:t> </a:t>
            </a:r>
            <a:r>
              <a:rPr lang="sv-SE" sz="1600" dirty="0" err="1"/>
              <a:t>there</a:t>
            </a:r>
            <a:r>
              <a:rPr lang="sv-SE" sz="1600" dirty="0"/>
              <a:t> </a:t>
            </a:r>
            <a:r>
              <a:rPr lang="sv-SE" sz="1600" dirty="0" err="1"/>
              <a:t>better</a:t>
            </a:r>
            <a:r>
              <a:rPr lang="sv-SE" sz="1600" dirty="0"/>
              <a:t> </a:t>
            </a:r>
            <a:r>
              <a:rPr lang="sv-SE" sz="1600" dirty="0" err="1"/>
              <a:t>models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</a:t>
            </a:r>
            <a:r>
              <a:rPr lang="sv-SE" sz="1600" dirty="0" err="1"/>
              <a:t>other</a:t>
            </a:r>
            <a:r>
              <a:rPr lang="sv-SE" sz="1600" dirty="0"/>
              <a:t> </a:t>
            </a:r>
            <a:r>
              <a:rPr lang="sv-SE" sz="1600" dirty="0" err="1"/>
              <a:t>p,q</a:t>
            </a:r>
            <a:r>
              <a:rPr lang="sv-SE" sz="1600" dirty="0"/>
              <a:t>,…</a:t>
            </a:r>
          </a:p>
          <a:p>
            <a:pPr marL="285750" indent="-285750" algn="ctr">
              <a:buFontTx/>
              <a:buChar char="-"/>
            </a:pPr>
            <a:r>
              <a:rPr lang="sv-SE" sz="1600" dirty="0" err="1"/>
              <a:t>Are</a:t>
            </a:r>
            <a:r>
              <a:rPr lang="sv-SE" sz="1600" dirty="0"/>
              <a:t> </a:t>
            </a:r>
            <a:r>
              <a:rPr lang="sv-SE" sz="1600" dirty="0" err="1"/>
              <a:t>there</a:t>
            </a:r>
            <a:r>
              <a:rPr lang="sv-SE" sz="1600" dirty="0"/>
              <a:t> </a:t>
            </a:r>
            <a:r>
              <a:rPr lang="sv-SE" sz="1600" dirty="0" err="1"/>
              <a:t>better</a:t>
            </a:r>
            <a:r>
              <a:rPr lang="sv-SE" sz="1600" dirty="0"/>
              <a:t> </a:t>
            </a:r>
            <a:r>
              <a:rPr lang="sv-SE" sz="1600" dirty="0" err="1"/>
              <a:t>models</a:t>
            </a:r>
            <a:r>
              <a:rPr lang="sv-SE" sz="1600" dirty="0"/>
              <a:t> </a:t>
            </a:r>
            <a:r>
              <a:rPr lang="sv-SE" sz="1600" dirty="0" err="1"/>
              <a:t>of</a:t>
            </a:r>
            <a:r>
              <a:rPr lang="sv-SE" sz="1600" dirty="0"/>
              <a:t> </a:t>
            </a:r>
            <a:r>
              <a:rPr lang="sv-SE" sz="1600" dirty="0" err="1"/>
              <a:t>other</a:t>
            </a:r>
            <a:r>
              <a:rPr lang="sv-SE" sz="1600" dirty="0"/>
              <a:t> kind?</a:t>
            </a:r>
          </a:p>
          <a:p>
            <a:pPr algn="ctr"/>
            <a:endParaRPr lang="sv-SE" dirty="0"/>
          </a:p>
        </p:txBody>
      </p:sp>
      <p:cxnSp>
        <p:nvCxnSpPr>
          <p:cNvPr id="6" name="Rak pilkoppling 5">
            <a:extLst>
              <a:ext uri="{FF2B5EF4-FFF2-40B4-BE49-F238E27FC236}">
                <a16:creationId xmlns:a16="http://schemas.microsoft.com/office/drawing/2014/main" id="{03D6F576-899E-421F-B9A2-5053E7C8A76F}"/>
              </a:ext>
            </a:extLst>
          </p:cNvPr>
          <p:cNvCxnSpPr>
            <a:stCxn id="14" idx="2"/>
            <a:endCxn id="3" idx="0"/>
          </p:cNvCxnSpPr>
          <p:nvPr/>
        </p:nvCxnSpPr>
        <p:spPr>
          <a:xfrm>
            <a:off x="2078723" y="3332015"/>
            <a:ext cx="75837" cy="31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2F57AB9F-A3EA-4778-9069-9F33F653015A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2154560" y="4437112"/>
            <a:ext cx="212195" cy="37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ktangel: rundade hörn 4">
            <a:extLst>
              <a:ext uri="{FF2B5EF4-FFF2-40B4-BE49-F238E27FC236}">
                <a16:creationId xmlns:a16="http://schemas.microsoft.com/office/drawing/2014/main" id="{E745C0A1-42E7-48E8-9170-F2D34BC07AF0}"/>
              </a:ext>
            </a:extLst>
          </p:cNvPr>
          <p:cNvSpPr/>
          <p:nvPr/>
        </p:nvSpPr>
        <p:spPr>
          <a:xfrm>
            <a:off x="5994618" y="3606590"/>
            <a:ext cx="252028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Revise</a:t>
            </a:r>
            <a:r>
              <a:rPr lang="sv-SE" dirty="0"/>
              <a:t> the </a:t>
            </a:r>
            <a:r>
              <a:rPr lang="sv-SE" dirty="0" err="1"/>
              <a:t>model</a:t>
            </a:r>
            <a:endParaRPr lang="sv-SE" dirty="0"/>
          </a:p>
        </p:txBody>
      </p:sp>
      <p:cxnSp>
        <p:nvCxnSpPr>
          <p:cNvPr id="10" name="Rak pilkoppling 9">
            <a:extLst>
              <a:ext uri="{FF2B5EF4-FFF2-40B4-BE49-F238E27FC236}">
                <a16:creationId xmlns:a16="http://schemas.microsoft.com/office/drawing/2014/main" id="{EA069D8C-FF7C-4270-9DF9-482B0E9B9911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592588" y="4182654"/>
            <a:ext cx="1402030" cy="159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>
            <a:extLst>
              <a:ext uri="{FF2B5EF4-FFF2-40B4-BE49-F238E27FC236}">
                <a16:creationId xmlns:a16="http://schemas.microsoft.com/office/drawing/2014/main" id="{B02EEAC6-CADA-4AF4-9A55-CCF95E8E1F33}"/>
              </a:ext>
            </a:extLst>
          </p:cNvPr>
          <p:cNvSpPr txBox="1"/>
          <p:nvPr/>
        </p:nvSpPr>
        <p:spPr>
          <a:xfrm>
            <a:off x="4927378" y="4446589"/>
            <a:ext cx="105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Yes</a:t>
            </a:r>
            <a:endParaRPr lang="sv-SE" dirty="0"/>
          </a:p>
        </p:txBody>
      </p:sp>
      <p:cxnSp>
        <p:nvCxnSpPr>
          <p:cNvPr id="15" name="Koppling: vinklad 14">
            <a:extLst>
              <a:ext uri="{FF2B5EF4-FFF2-40B4-BE49-F238E27FC236}">
                <a16:creationId xmlns:a16="http://schemas.microsoft.com/office/drawing/2014/main" id="{76BD978F-47A1-4375-B3EB-1BFF1C72F82B}"/>
              </a:ext>
            </a:extLst>
          </p:cNvPr>
          <p:cNvCxnSpPr>
            <a:stCxn id="5" idx="0"/>
          </p:cNvCxnSpPr>
          <p:nvPr/>
        </p:nvCxnSpPr>
        <p:spPr>
          <a:xfrm>
            <a:off x="7254758" y="3606590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Koppling: vinklad 16">
            <a:extLst>
              <a:ext uri="{FF2B5EF4-FFF2-40B4-BE49-F238E27FC236}">
                <a16:creationId xmlns:a16="http://schemas.microsoft.com/office/drawing/2014/main" id="{F846A36A-500F-485F-992F-B8D2DE022A37}"/>
              </a:ext>
            </a:extLst>
          </p:cNvPr>
          <p:cNvCxnSpPr>
            <a:stCxn id="5" idx="0"/>
            <a:endCxn id="3" idx="3"/>
          </p:cNvCxnSpPr>
          <p:nvPr/>
        </p:nvCxnSpPr>
        <p:spPr>
          <a:xfrm rot="16200000" flipH="1" flipV="1">
            <a:off x="5336100" y="2122410"/>
            <a:ext cx="434478" cy="3402838"/>
          </a:xfrm>
          <a:prstGeom prst="bentConnector4">
            <a:avLst>
              <a:gd name="adj1" fmla="val -52615"/>
              <a:gd name="adj2" fmla="val 68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latshållare för bildnummer 17">
            <a:extLst>
              <a:ext uri="{FF2B5EF4-FFF2-40B4-BE49-F238E27FC236}">
                <a16:creationId xmlns:a16="http://schemas.microsoft.com/office/drawing/2014/main" id="{A9E72B18-E78C-4F7A-9CB1-B1259971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750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1EF4A89-1044-4636-83A1-3AEE87E9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m-step-</a:t>
            </a:r>
            <a:r>
              <a:rPr lang="sv-SE" dirty="0" err="1"/>
              <a:t>ahead</a:t>
            </a:r>
            <a:r>
              <a:rPr lang="sv-SE" dirty="0"/>
              <a:t> for ARMA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3BF172BA-9C30-4C1D-9981-3796E38DCB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sz="2400" dirty="0" err="1"/>
                  <a:t>Assume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causal</a:t>
                </a:r>
                <a:r>
                  <a:rPr lang="sv-SE" sz="2400" dirty="0"/>
                  <a:t> and </a:t>
                </a:r>
                <a:r>
                  <a:rPr lang="sv-SE" sz="2400" dirty="0" err="1"/>
                  <a:t>invertible</a:t>
                </a:r>
                <a:r>
                  <a:rPr lang="sv-SE" sz="2400" dirty="0"/>
                  <a:t> ARMA(</a:t>
                </a:r>
                <a:r>
                  <a:rPr lang="sv-SE" sz="2400" dirty="0" err="1"/>
                  <a:t>p,q</a:t>
                </a:r>
                <a:r>
                  <a:rPr lang="sv-SE" sz="2400" dirty="0"/>
                  <a:t>)</a:t>
                </a:r>
              </a:p>
              <a:p>
                <a:r>
                  <a:rPr lang="sv-SE" sz="2400" b="1" dirty="0" err="1">
                    <a:solidFill>
                      <a:srgbClr val="0F1AF9"/>
                    </a:solidFill>
                  </a:rPr>
                  <a:t>Finite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past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prediction</a:t>
                </a:r>
                <a:endParaRPr lang="sv-SE" sz="2400" b="1" dirty="0">
                  <a:solidFill>
                    <a:srgbClr val="0F1AF9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, ..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sz="2400" dirty="0"/>
              </a:p>
              <a:p>
                <a:r>
                  <a:rPr lang="sv-SE" sz="2400" b="1" dirty="0" err="1">
                    <a:solidFill>
                      <a:srgbClr val="0F1AF9"/>
                    </a:solidFill>
                  </a:rPr>
                  <a:t>Infinite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past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prediction</a:t>
                </a:r>
                <a:endParaRPr lang="sv-SE" sz="2400" b="1" dirty="0">
                  <a:solidFill>
                    <a:srgbClr val="0F1AF9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, ..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,…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sz="2400" dirty="0"/>
              </a:p>
              <a:p>
                <a:r>
                  <a:rPr lang="sv-SE" sz="2400" b="1" dirty="0">
                    <a:solidFill>
                      <a:srgbClr val="0F1AF9"/>
                    </a:solidFill>
                  </a:rPr>
                  <a:t>m-step-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ahead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forecast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dirty="0"/>
                  <a:t>for </a:t>
                </a:r>
                <a:r>
                  <a:rPr lang="sv-SE" sz="2400" dirty="0" err="1"/>
                  <a:t>infinite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past</a:t>
                </a:r>
                <a:endParaRPr lang="sv-SE" sz="2400" dirty="0"/>
              </a:p>
              <a:p>
                <a:pPr lvl="1"/>
                <a:r>
                  <a:rPr lang="sv-SE" sz="2000" dirty="0" err="1"/>
                  <a:t>Compute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recursively</a:t>
                </a:r>
                <a:endParaRPr lang="sv-SE" sz="2000" dirty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sv-SE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sv-SE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sz="24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dirty="0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sv-SE" sz="24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sz="24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sv-SE" sz="24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sv-SE" sz="24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sv-SE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sv-SE" sz="24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=1,2,…</m:t>
                      </m:r>
                    </m:oMath>
                  </m:oMathPara>
                </a14:m>
                <a:endParaRPr lang="sv-SE" sz="2400" dirty="0"/>
              </a:p>
              <a:p>
                <a:pPr marL="400050"/>
                <a:r>
                  <a:rPr lang="sv-SE" sz="2400" b="1" dirty="0">
                    <a:solidFill>
                      <a:srgbClr val="0F1AF9"/>
                    </a:solidFill>
                  </a:rPr>
                  <a:t>m-step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ahead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prediction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error</a:t>
                </a:r>
                <a:r>
                  <a:rPr lang="sv-SE" sz="24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nary>
                      <m:naryPr>
                        <m:chr m:val="∑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sv-SE" sz="2400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3BF172BA-9C30-4C1D-9981-3796E38DCB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 b="-53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A8DE27B-E41C-4860-9EDC-2399212C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D33434A-1F36-47A8-8D33-75A55AE4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6441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B861E43-08B3-410A-AFB9-D3783717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selection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6D027C0-E189-4873-AF61-B168CD2038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r>
                  <a:rPr lang="sv-SE" sz="2800" dirty="0"/>
                  <a:t>Which </a:t>
                </a:r>
                <a:r>
                  <a:rPr lang="sv-SE" sz="2800" dirty="0" err="1"/>
                  <a:t>model</a:t>
                </a:r>
                <a:r>
                  <a:rPr lang="sv-SE" sz="2800" dirty="0"/>
                  <a:t> is </a:t>
                </a:r>
                <a:r>
                  <a:rPr lang="sv-SE" sz="2800" dirty="0" err="1"/>
                  <a:t>suitable</a:t>
                </a:r>
                <a:r>
                  <a:rPr lang="sv-SE" sz="2800" dirty="0"/>
                  <a:t>?</a:t>
                </a:r>
              </a:p>
              <a:p>
                <a:pPr lvl="1"/>
                <a:r>
                  <a:rPr lang="sv-SE" sz="2400" dirty="0" err="1"/>
                  <a:t>What</a:t>
                </a:r>
                <a:r>
                  <a:rPr lang="sv-SE" sz="2400" dirty="0"/>
                  <a:t> is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sv-SE" sz="2400" dirty="0"/>
                  <a:t> is ARIMA(</a:t>
                </a:r>
                <a:r>
                  <a:rPr lang="sv-SE" sz="2400" dirty="0" err="1"/>
                  <a:t>p,d,q</a:t>
                </a:r>
                <a:r>
                  <a:rPr lang="sv-SE" sz="2400" dirty="0"/>
                  <a:t>)?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sv-SE" sz="2400" dirty="0"/>
                  <a:t> is </a:t>
                </a:r>
                <a:r>
                  <a:rPr lang="sv-SE" sz="2400" dirty="0" err="1"/>
                  <a:t>defined</a:t>
                </a:r>
                <a:r>
                  <a:rPr lang="sv-SE" sz="2400" dirty="0"/>
                  <a:t> </a:t>
                </a:r>
                <a:r>
                  <a:rPr lang="sv-SE" sz="2400" dirty="0" err="1"/>
                  <a:t>before</a:t>
                </a:r>
                <a:r>
                  <a:rPr lang="sv-SE" sz="2400" dirty="0"/>
                  <a:t>!</a:t>
                </a:r>
              </a:p>
              <a:p>
                <a:pPr lvl="1"/>
                <a:endParaRPr lang="sv-SE" sz="2400" dirty="0"/>
              </a:p>
              <a:p>
                <a:pPr marL="514350" indent="-457200"/>
                <a:r>
                  <a:rPr lang="sv-SE" sz="2800" dirty="0">
                    <a:solidFill>
                      <a:srgbClr val="00B050"/>
                    </a:solidFill>
                  </a:rPr>
                  <a:t>Step 1: </a:t>
                </a:r>
                <a:r>
                  <a:rPr lang="sv-SE" sz="2800" dirty="0"/>
                  <a:t>Check ACF, PACF and EACF to </a:t>
                </a:r>
                <a:r>
                  <a:rPr lang="sv-SE" sz="2800" dirty="0" err="1"/>
                  <a:t>define</a:t>
                </a:r>
                <a:r>
                  <a:rPr lang="sv-SE" sz="2800" dirty="0"/>
                  <a:t> a </a:t>
                </a:r>
                <a:r>
                  <a:rPr lang="sv-SE" sz="2800" dirty="0" err="1"/>
                  <a:t>few</a:t>
                </a:r>
                <a:r>
                  <a:rPr lang="sv-SE" sz="2800" dirty="0"/>
                  <a:t> tentative </a:t>
                </a:r>
                <a:r>
                  <a:rPr lang="sv-SE" sz="2800" dirty="0" err="1"/>
                  <a:t>models</a:t>
                </a:r>
                <a:endParaRPr lang="sv-SE" sz="2800" dirty="0"/>
              </a:p>
              <a:p>
                <a:pPr marL="57150" indent="0">
                  <a:buNone/>
                </a:pPr>
                <a:endParaRPr lang="sv-SE" sz="28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6D027C0-E189-4873-AF61-B168CD2038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8711A00-26A3-4899-9714-436706D4C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D427410-D608-44E7-9E99-EDEA9A42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5342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D1BA56A-D19D-4389-B396-87D66D36A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selection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F344029-E04A-46BD-A4D1-FE00BBC5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55F75D7-5EF4-42C0-A3CF-F028D695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31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2F035A69-D982-4257-A75D-29BC57CA2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86" y="2383456"/>
            <a:ext cx="7596336" cy="259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67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D4EDA2C-4A45-4216-B4F7-8F386B1B0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selection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2254FB6-1885-4AD7-82C0-8C0B25916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>
                <a:solidFill>
                  <a:srgbClr val="C00000"/>
                </a:solidFill>
              </a:rPr>
              <a:t>Example</a:t>
            </a:r>
            <a:r>
              <a:rPr lang="sv-SE" sz="2400" dirty="0"/>
              <a:t>: GNP data</a:t>
            </a:r>
          </a:p>
          <a:p>
            <a:pPr lvl="1"/>
            <a:r>
              <a:rPr lang="sv-SE" sz="2000" dirty="0" err="1"/>
              <a:t>Trying</a:t>
            </a:r>
            <a:r>
              <a:rPr lang="sv-SE" sz="2000" dirty="0"/>
              <a:t> </a:t>
            </a:r>
            <a:r>
              <a:rPr lang="sv-SE" sz="2000" dirty="0" err="1"/>
              <a:t>differencing</a:t>
            </a:r>
            <a:r>
              <a:rPr lang="sv-SE" sz="2000" dirty="0" err="1">
                <a:sym typeface="Wingdings" panose="05000000000000000000" pitchFamily="2" charset="2"/>
              </a:rPr>
              <a:t>non-constant</a:t>
            </a:r>
            <a:r>
              <a:rPr lang="sv-SE" sz="2000" dirty="0">
                <a:sym typeface="Wingdings" panose="05000000000000000000" pitchFamily="2" charset="2"/>
              </a:rPr>
              <a:t> </a:t>
            </a:r>
            <a:r>
              <a:rPr lang="sv-SE" sz="2000" dirty="0" err="1">
                <a:sym typeface="Wingdings" panose="05000000000000000000" pitchFamily="2" charset="2"/>
              </a:rPr>
              <a:t>variance</a:t>
            </a:r>
            <a:r>
              <a:rPr lang="sv-SE" sz="2000" dirty="0">
                <a:sym typeface="Wingdings" panose="05000000000000000000" pitchFamily="2" charset="2"/>
              </a:rPr>
              <a:t> and </a:t>
            </a:r>
            <a:r>
              <a:rPr lang="sv-SE" sz="2000" dirty="0" err="1">
                <a:sym typeface="Wingdings" panose="05000000000000000000" pitchFamily="2" charset="2"/>
              </a:rPr>
              <a:t>maybe</a:t>
            </a:r>
            <a:r>
              <a:rPr lang="sv-SE" sz="2000" dirty="0">
                <a:sym typeface="Wingdings" panose="05000000000000000000" pitchFamily="2" charset="2"/>
              </a:rPr>
              <a:t> trend?transformation</a:t>
            </a:r>
            <a:endParaRPr lang="sv-SE" sz="2000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C4CB83C-A8C2-407A-A815-FAC4D9B9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4D2866E-34CE-4CE8-8E75-6895F3AF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32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4702AEF8-78F7-4DB7-998F-B2F45A02C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2" y="2636912"/>
            <a:ext cx="7705165" cy="314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52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D4EDA2C-4A45-4216-B4F7-8F386B1B0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selection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2254FB6-1885-4AD7-82C0-8C0B25916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>
                <a:solidFill>
                  <a:srgbClr val="C00000"/>
                </a:solidFill>
              </a:rPr>
              <a:t>Example</a:t>
            </a:r>
            <a:r>
              <a:rPr lang="sv-SE" sz="2400" dirty="0"/>
              <a:t>: GNP data</a:t>
            </a:r>
          </a:p>
          <a:p>
            <a:pPr lvl="1"/>
            <a:r>
              <a:rPr lang="sv-SE" sz="2000" dirty="0" err="1"/>
              <a:t>Taking</a:t>
            </a:r>
            <a:r>
              <a:rPr lang="sv-SE" sz="2000" dirty="0"/>
              <a:t> log and </a:t>
            </a:r>
            <a:r>
              <a:rPr lang="sv-SE" sz="2000" dirty="0" err="1"/>
              <a:t>then</a:t>
            </a:r>
            <a:r>
              <a:rPr lang="sv-SE" sz="2000" dirty="0"/>
              <a:t> </a:t>
            </a:r>
            <a:r>
              <a:rPr lang="sv-SE" sz="2000" dirty="0" err="1"/>
              <a:t>differncing</a:t>
            </a:r>
            <a:r>
              <a:rPr lang="sv-SE" sz="2000" dirty="0" err="1">
                <a:sym typeface="Wingdings" panose="05000000000000000000" pitchFamily="2" charset="2"/>
              </a:rPr>
              <a:t>still</a:t>
            </a:r>
            <a:r>
              <a:rPr lang="sv-SE" sz="2000" dirty="0">
                <a:sym typeface="Wingdings" panose="05000000000000000000" pitchFamily="2" charset="2"/>
              </a:rPr>
              <a:t> not </a:t>
            </a:r>
            <a:r>
              <a:rPr lang="sv-SE" sz="2000" dirty="0" err="1">
                <a:sym typeface="Wingdings" panose="05000000000000000000" pitchFamily="2" charset="2"/>
              </a:rPr>
              <a:t>perfect</a:t>
            </a:r>
            <a:r>
              <a:rPr lang="sv-SE" sz="2000" dirty="0">
                <a:sym typeface="Wingdings" panose="05000000000000000000" pitchFamily="2" charset="2"/>
              </a:rPr>
              <a:t>, </a:t>
            </a:r>
            <a:r>
              <a:rPr lang="sv-SE" sz="2000" dirty="0" err="1">
                <a:sym typeface="Wingdings" panose="05000000000000000000" pitchFamily="2" charset="2"/>
              </a:rPr>
              <a:t>but</a:t>
            </a:r>
            <a:r>
              <a:rPr lang="sv-SE" sz="2000" dirty="0">
                <a:sym typeface="Wingdings" panose="05000000000000000000" pitchFamily="2" charset="2"/>
              </a:rPr>
              <a:t>… </a:t>
            </a:r>
            <a:r>
              <a:rPr lang="sv-SE" sz="2000" dirty="0" err="1">
                <a:sym typeface="Wingdings" panose="05000000000000000000" pitchFamily="2" charset="2"/>
              </a:rPr>
              <a:t>keep</a:t>
            </a:r>
            <a:r>
              <a:rPr lang="sv-SE" sz="2000" dirty="0">
                <a:sym typeface="Wingdings" panose="05000000000000000000" pitchFamily="2" charset="2"/>
              </a:rPr>
              <a:t> it as is.</a:t>
            </a:r>
            <a:endParaRPr lang="sv-SE" sz="2000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C4CB83C-A8C2-407A-A815-FAC4D9B9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4D2866E-34CE-4CE8-8E75-6895F3AF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33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7B1C4116-57C9-4B89-BBBD-F41B43DFD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780928"/>
            <a:ext cx="4022744" cy="2559928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38BB9E8F-ADD7-4CEB-81EB-4C60807A8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501008"/>
            <a:ext cx="3908897" cy="106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54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99F2DB-07DC-4187-B0A5-FE52F31B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selection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0EAB0E6-A0D2-46A9-98D3-87949E4B2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>
                <a:solidFill>
                  <a:srgbClr val="C00000"/>
                </a:solidFill>
              </a:rPr>
              <a:t>Example</a:t>
            </a:r>
            <a:r>
              <a:rPr lang="sv-SE" sz="2400" dirty="0"/>
              <a:t>: GNP data</a:t>
            </a:r>
          </a:p>
          <a:p>
            <a:pPr lvl="1"/>
            <a:r>
              <a:rPr lang="sv-SE" sz="2000" dirty="0" err="1"/>
              <a:t>Testing</a:t>
            </a:r>
            <a:r>
              <a:rPr lang="sv-SE" sz="2000" dirty="0"/>
              <a:t> ACF and PACF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AD20124-EA5C-41A5-AEE2-0B75DC917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F0EF060-C04C-4FF0-8EE2-3F4BC2C0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34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E634157E-9A24-47C1-BD85-0D172A9A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867" y="2428050"/>
            <a:ext cx="4333333" cy="3723809"/>
          </a:xfrm>
          <a:prstGeom prst="rect">
            <a:avLst/>
          </a:prstGeom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D8B27F14-0EE7-4E53-91BC-583A7F25AAB0}"/>
              </a:ext>
            </a:extLst>
          </p:cNvPr>
          <p:cNvSpPr txBox="1"/>
          <p:nvPr/>
        </p:nvSpPr>
        <p:spPr>
          <a:xfrm>
            <a:off x="6804248" y="292494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Conclusion</a:t>
            </a:r>
            <a:r>
              <a:rPr lang="sv-SE" dirty="0">
                <a:solidFill>
                  <a:srgbClr val="7030A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20382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99F2DB-07DC-4187-B0A5-FE52F31B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selection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0EAB0E6-A0D2-46A9-98D3-87949E4B2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>
                <a:solidFill>
                  <a:srgbClr val="C00000"/>
                </a:solidFill>
              </a:rPr>
              <a:t>Example</a:t>
            </a:r>
            <a:r>
              <a:rPr lang="sv-SE" sz="2400" dirty="0"/>
              <a:t>: GMP data</a:t>
            </a:r>
          </a:p>
          <a:p>
            <a:pPr lvl="1"/>
            <a:r>
              <a:rPr lang="sv-SE" sz="2000" dirty="0" err="1"/>
              <a:t>Checking</a:t>
            </a:r>
            <a:r>
              <a:rPr lang="sv-SE" sz="2000" dirty="0"/>
              <a:t> EACF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AD20124-EA5C-41A5-AEE2-0B75DC917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F0EF060-C04C-4FF0-8EE2-3F4BC2C0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35</a:t>
            </a:fld>
            <a:endParaRPr lang="sv-SE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D8B27F14-0EE7-4E53-91BC-583A7F25AAB0}"/>
              </a:ext>
            </a:extLst>
          </p:cNvPr>
          <p:cNvSpPr txBox="1"/>
          <p:nvPr/>
        </p:nvSpPr>
        <p:spPr>
          <a:xfrm>
            <a:off x="6804248" y="292494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Conclusion</a:t>
            </a:r>
            <a:r>
              <a:rPr lang="sv-SE" dirty="0">
                <a:solidFill>
                  <a:srgbClr val="7030A0"/>
                </a:solidFill>
              </a:rPr>
              <a:t>?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764993CD-68A1-4A6C-B5FB-1F13B7743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637" y="2924944"/>
            <a:ext cx="29241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33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D41BB01-A4DC-4739-8FB7-B56C71AA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Read </a:t>
            </a:r>
            <a:r>
              <a:rPr lang="sv-SE" dirty="0" err="1"/>
              <a:t>home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C2F30E7-3491-4283-B27E-AB5851962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Ch</a:t>
            </a:r>
            <a:r>
              <a:rPr lang="sv-SE" dirty="0"/>
              <a:t> 3.5-3.7</a:t>
            </a:r>
          </a:p>
          <a:p>
            <a:endParaRPr lang="sv-SE" dirty="0"/>
          </a:p>
          <a:p>
            <a:r>
              <a:rPr lang="sv-SE" dirty="0"/>
              <a:t>R </a:t>
            </a:r>
            <a:r>
              <a:rPr lang="sv-SE" dirty="0" err="1"/>
              <a:t>code</a:t>
            </a:r>
            <a:r>
              <a:rPr lang="sv-SE" dirty="0"/>
              <a:t>: </a:t>
            </a:r>
            <a:r>
              <a:rPr lang="sv-SE" dirty="0" err="1"/>
              <a:t>predict.Arima</a:t>
            </a:r>
            <a:r>
              <a:rPr lang="sv-SE" dirty="0"/>
              <a:t>, ar, </a:t>
            </a:r>
            <a:r>
              <a:rPr lang="sv-SE" dirty="0" err="1"/>
              <a:t>ar.yw</a:t>
            </a:r>
            <a:r>
              <a:rPr lang="sv-SE" dirty="0"/>
              <a:t>, </a:t>
            </a:r>
            <a:r>
              <a:rPr lang="sv-SE" dirty="0" err="1"/>
              <a:t>adf.test</a:t>
            </a:r>
            <a:r>
              <a:rPr lang="sv-SE"/>
              <a:t>, acf2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FCAC82D-3E2D-4FA1-8BA4-9BED6180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282EFFA-2FC9-4240-BACA-CEE613CE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094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42536D-2B01-47C0-90D9-9B569C02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Long-</a:t>
            </a:r>
            <a:r>
              <a:rPr lang="sv-SE" dirty="0" err="1"/>
              <a:t>range</a:t>
            </a:r>
            <a:r>
              <a:rPr lang="sv-SE" dirty="0"/>
              <a:t> </a:t>
            </a:r>
            <a:r>
              <a:rPr lang="sv-SE" dirty="0" err="1"/>
              <a:t>forecasts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D70AA03A-381E-4C00-A6E7-38C4EA942E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What </a:t>
                </a:r>
                <a:r>
                  <a:rPr lang="sv-SE" dirty="0" err="1"/>
                  <a:t>if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→∞?</m:t>
                    </m:r>
                  </m:oMath>
                </a14:m>
                <a:endParaRPr lang="sv-SE" dirty="0"/>
              </a:p>
              <a:p>
                <a:pPr marL="457200" lvl="1" indent="0">
                  <a:buNone/>
                </a:pPr>
                <a:endParaRPr lang="sv-SE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sv-SE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→0 (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sv-SE" dirty="0"/>
              </a:p>
              <a:p>
                <a:pPr lvl="1"/>
                <a:endParaRPr lang="sv-SE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D70AA03A-381E-4C00-A6E7-38C4EA942E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198C0A2-B051-4087-BB90-E7C41A70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99A3803D-0C9C-462B-BE07-F1741F7F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401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3EA0590-7309-40AF-8B59-1329FAAA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m-step-</a:t>
            </a:r>
            <a:r>
              <a:rPr lang="sv-SE" dirty="0" err="1"/>
              <a:t>ahead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BDC70C9-2260-4223-B545-33C528939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Recruitment</a:t>
            </a:r>
            <a:r>
              <a:rPr lang="sv-SE" dirty="0"/>
              <a:t>, AR(2)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7FBA7C4-AD66-4C7B-B933-E0EC5C3D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9D99A21-15F9-4C05-BDBC-37B38BEE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C79BC6B1-8381-4003-B4F7-FDD839F08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905" y="2442064"/>
            <a:ext cx="5476190" cy="39142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ruta 6">
                <a:extLst>
                  <a:ext uri="{FF2B5EF4-FFF2-40B4-BE49-F238E27FC236}">
                    <a16:creationId xmlns:a16="http://schemas.microsoft.com/office/drawing/2014/main" id="{F955915C-F39C-438E-91F9-43E83E013907}"/>
                  </a:ext>
                </a:extLst>
              </p:cNvPr>
              <p:cNvSpPr txBox="1"/>
              <p:nvPr/>
            </p:nvSpPr>
            <p:spPr>
              <a:xfrm>
                <a:off x="2839346" y="2442064"/>
                <a:ext cx="1732654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  <m:sup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ad>
                        <m:radPr>
                          <m:degHide m:val="on"/>
                          <m:ctrlP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</m:sub>
                            <m:sup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sv-SE" b="1" dirty="0"/>
              </a:p>
            </p:txBody>
          </p:sp>
        </mc:Choice>
        <mc:Fallback xmlns="">
          <p:sp>
            <p:nvSpPr>
              <p:cNvPr id="7" name="textruta 6">
                <a:extLst>
                  <a:ext uri="{FF2B5EF4-FFF2-40B4-BE49-F238E27FC236}">
                    <a16:creationId xmlns:a16="http://schemas.microsoft.com/office/drawing/2014/main" id="{F955915C-F39C-438E-91F9-43E83E013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346" y="2442064"/>
                <a:ext cx="1732654" cy="335413"/>
              </a:xfrm>
              <a:prstGeom prst="rect">
                <a:avLst/>
              </a:prstGeom>
              <a:blipFill>
                <a:blip r:embed="rId3"/>
                <a:stretch>
                  <a:fillRect l="-1056" b="-1272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65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81A997C-3E95-49CF-B21B-FFC430D8B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Truncated</a:t>
            </a:r>
            <a:r>
              <a:rPr lang="sv-SE" dirty="0"/>
              <a:t> </a:t>
            </a:r>
            <a:r>
              <a:rPr lang="sv-SE" dirty="0" err="1"/>
              <a:t>prediction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617A8FD-1787-4FA2-80BF-92BF91270D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4" y="1600200"/>
                <a:ext cx="8229600" cy="4525963"/>
              </a:xfrm>
            </p:spPr>
            <p:txBody>
              <a:bodyPr/>
              <a:lstStyle/>
              <a:p>
                <a:r>
                  <a:rPr lang="sv-SE" sz="2400" dirty="0"/>
                  <a:t>Ignore non-positive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sv-SE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sv-SE" sz="2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sv-SE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sv-SE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sz="24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v-SE" sz="24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v-SE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sv-SE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sv-SE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sv-SE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v-SE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v-SE" sz="24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sv-SE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sv-SE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sv-SE" sz="24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sv-SE" sz="24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sv-SE" sz="2400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sv-SE" sz="2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sv-SE" sz="24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sv-SE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=0,1,…</m:t>
                      </m:r>
                    </m:oMath>
                  </m:oMathPara>
                </a14:m>
                <a:endParaRPr lang="sv-SE" sz="2400" dirty="0"/>
              </a:p>
              <a:p>
                <a:r>
                  <a:rPr lang="sv-SE" sz="2400" dirty="0"/>
                  <a:t>For ARMA,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truncated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prediction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formula</a:t>
                </a:r>
                <a:r>
                  <a:rPr lang="sv-SE" sz="2400" dirty="0"/>
                  <a:t>:</a:t>
                </a:r>
              </a:p>
              <a:p>
                <a:pPr lvl="1"/>
                <a:r>
                  <a:rPr lang="sv-SE" sz="2000" dirty="0" err="1"/>
                  <a:t>Recursive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computation</a:t>
                </a:r>
                <a:r>
                  <a:rPr lang="sv-SE" sz="2000" dirty="0"/>
                  <a:t>, explicit </a:t>
                </a:r>
              </a:p>
              <a:p>
                <a:pPr marL="0" indent="0">
                  <a:buNone/>
                </a:pPr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sv-SE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sv-SE" sz="2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sv-SE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sv-SE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v-SE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sz="20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sv-SE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sv-SE" sz="2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sv-SE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sv-SE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v-SE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sz="20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sv-SE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Sup>
                        <m:sSubSup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sv-SE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sv-SE" sz="2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sv-SE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sv-SE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sv-SE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sv-SE" sz="2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sv-SE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sv-SE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sv-SE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sv-SE" sz="2000" b="0" i="1" dirty="0" smtClean="0">
                          <a:latin typeface="Cambria Math" panose="020405030504060302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sv-SE" sz="2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sv-SE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sv-SE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sv-SE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sv-SE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sv-SE" sz="2000" b="0" i="1" dirty="0" smtClean="0">
                          <a:latin typeface="Cambria Math" panose="02040503050406030204" pitchFamily="18" charset="0"/>
                        </a:rPr>
                        <m:t>−…</m:t>
                      </m:r>
                      <m:sSub>
                        <m:sSubPr>
                          <m:ctrlPr>
                            <a:rPr lang="sv-SE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20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Sup>
                        <m:sSubSup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sv-SE" sz="2000" dirty="0"/>
              </a:p>
              <a:p>
                <a:pPr marL="0" indent="0">
                  <a:buNone/>
                </a:pPr>
                <a:endParaRPr lang="sv-SE" sz="2000" dirty="0"/>
              </a:p>
              <a:p>
                <a:pPr marL="0" indent="0">
                  <a:buNone/>
                </a:pPr>
                <a:r>
                  <a:rPr lang="sv-SE" sz="2000" dirty="0" err="1"/>
                  <a:t>Boundary</a:t>
                </a:r>
                <a:r>
                  <a:rPr lang="sv-SE" sz="2000" dirty="0"/>
                  <a:t> </a:t>
                </a:r>
                <a:r>
                  <a:rPr lang="sv-SE" sz="2000" dirty="0" err="1"/>
                  <a:t>conditions</a:t>
                </a:r>
                <a:r>
                  <a:rPr lang="sv-SE" sz="2000" dirty="0"/>
                  <a:t>:</a:t>
                </a:r>
                <a14:m>
                  <m:oMath xmlns:m="http://schemas.openxmlformats.org/officeDocument/2006/math">
                    <m:r>
                      <a:rPr lang="sv-SE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sv-SE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sv-SE" sz="2000" dirty="0"/>
                  <a:t>,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sz="2000" b="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sv-SE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0, </m:t>
                    </m:r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sv-SE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≤0 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sv-SE" sz="2000" b="0" dirty="0"/>
              </a:p>
              <a:p>
                <a:pPr marL="0" indent="0"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617A8FD-1787-4FA2-80BF-92BF91270D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600200"/>
                <a:ext cx="8229600" cy="4525963"/>
              </a:xfrm>
              <a:blipFill>
                <a:blip r:embed="rId2"/>
                <a:stretch>
                  <a:fillRect l="-1037" t="-943" b="-80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FD9CD07-DD75-4037-AF2D-226B5F90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F8052CF-989C-4C02-8D4C-6B3F1201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5184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8E24D07-9248-494A-AF1E-15CD4695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Estimation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4E22596-CFA1-4327-AD68-26FB8575B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ARMA(</a:t>
                </a:r>
                <a:r>
                  <a:rPr lang="sv-SE" sz="2400" dirty="0" err="1"/>
                  <a:t>p,q</a:t>
                </a:r>
                <a:r>
                  <a:rPr lang="sv-SE" sz="2400" dirty="0"/>
                  <a:t>) parameters from data?</a:t>
                </a:r>
              </a:p>
              <a:p>
                <a:pPr lvl="1"/>
                <a:r>
                  <a:rPr lang="sv-SE" sz="2000" dirty="0" err="1"/>
                  <a:t>Assume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causality</a:t>
                </a:r>
                <a:r>
                  <a:rPr lang="sv-SE" sz="2000" dirty="0"/>
                  <a:t> and </a:t>
                </a:r>
                <a:r>
                  <a:rPr lang="sv-SE" sz="2000" dirty="0" err="1"/>
                  <a:t>invertibility</a:t>
                </a:r>
                <a:endParaRPr lang="sv-SE" sz="2000" dirty="0"/>
              </a:p>
              <a:p>
                <a:r>
                  <a:rPr lang="sv-SE" sz="2400" dirty="0"/>
                  <a:t>For AR(p), </a:t>
                </a:r>
                <a:r>
                  <a:rPr lang="sv-SE" sz="2400" dirty="0">
                    <a:solidFill>
                      <a:srgbClr val="0F1AF9"/>
                    </a:solidFill>
                  </a:rPr>
                  <a:t>general </a:t>
                </a:r>
                <a:r>
                  <a:rPr lang="sv-SE" sz="2400" dirty="0" err="1">
                    <a:solidFill>
                      <a:srgbClr val="0F1AF9"/>
                    </a:solidFill>
                  </a:rPr>
                  <a:t>homogeneous</a:t>
                </a:r>
                <a:r>
                  <a:rPr lang="sv-SE" sz="2400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0F1AF9"/>
                    </a:solidFill>
                  </a:rPr>
                  <a:t>equations</a:t>
                </a:r>
                <a:endParaRPr lang="sv-SE" sz="2400" dirty="0">
                  <a:solidFill>
                    <a:srgbClr val="0F1AF9"/>
                  </a:solidFill>
                </a:endParaRPr>
              </a:p>
              <a:p>
                <a:pPr marL="0" indent="0">
                  <a:buNone/>
                </a:pPr>
                <a:endParaRPr lang="sv-SE" sz="1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v-SE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sv-SE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sz="1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v-SE" sz="1800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sv-SE" sz="1800" i="1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sv-SE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800" i="1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sv-SE" sz="1800" i="1">
                        <a:latin typeface="Cambria Math" panose="02040503050406030204" pitchFamily="18" charset="0"/>
                      </a:rPr>
                      <m:t>−…−</m:t>
                    </m:r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sv-SE" sz="1800" i="1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sv-SE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v-SE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v-SE" sz="1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sv-SE" sz="1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sv-SE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−1:</m:t>
                    </m:r>
                  </m:oMath>
                </a14:m>
                <a:r>
                  <a:rPr lang="sv-SE" sz="18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v-SE" sz="1800" i="1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sv-SE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800" i="1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sv-SE" sz="1800" i="1">
                        <a:latin typeface="Cambria Math" panose="02040503050406030204" pitchFamily="18" charset="0"/>
                      </a:rPr>
                      <m:t>−…−</m:t>
                    </m:r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sv-SE" sz="1800" i="1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sv-SE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v-SE" sz="1800" i="1" dirty="0">
                    <a:latin typeface="Cambria Math" panose="02040503050406030204" pitchFamily="18" charset="0"/>
                  </a:rPr>
                  <a:t>  </a:t>
                </a:r>
                <a:r>
                  <a:rPr lang="sv-SE" sz="1800" dirty="0">
                    <a:latin typeface="Cambria Math" panose="02040503050406030204" pitchFamily="18" charset="0"/>
                  </a:rPr>
                  <a:t>( 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sv-SE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sz="1800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sv-SE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sv-SE" sz="1800" b="0" i="1" smtClean="0"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r>
                  <a:rPr lang="sv-SE" sz="1800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v-SE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sv-SE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r>
                  <a:rPr lang="sv-SE" sz="18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v-SE" sz="1800" i="1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sv-SE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800" i="1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sv-SE" sz="1800" i="1">
                        <a:latin typeface="Cambria Math" panose="02040503050406030204" pitchFamily="18" charset="0"/>
                      </a:rPr>
                      <m:t>−…−</m:t>
                    </m:r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sv-SE" sz="1800" i="1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sv-SE" sz="1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sv-SE" sz="1800" dirty="0">
                    <a:latin typeface="Cambria Math" panose="02040503050406030204" pitchFamily="18" charset="0"/>
                  </a:rPr>
                  <a:t> ( 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sv-SE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sv-SE" sz="1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sv-S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sv-SE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8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sv-SE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sz="1800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sv-SE" sz="1800" i="1" dirty="0">
                  <a:latin typeface="Cambria Math" panose="02040503050406030204" pitchFamily="18" charset="0"/>
                </a:endParaRPr>
              </a:p>
              <a:p>
                <a:r>
                  <a:rPr lang="sv-SE" sz="2400" b="1" dirty="0" err="1">
                    <a:solidFill>
                      <a:srgbClr val="0F1AF9"/>
                    </a:solidFill>
                    <a:latin typeface="Cambria Math" panose="02040503050406030204" pitchFamily="18" charset="0"/>
                  </a:rPr>
                  <a:t>Yule-walker</a:t>
                </a:r>
                <a:r>
                  <a:rPr lang="sv-SE" sz="2400" b="1" dirty="0">
                    <a:solidFill>
                      <a:srgbClr val="0F1AF9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sv-SE" sz="2400" b="1" dirty="0" err="1">
                    <a:solidFill>
                      <a:srgbClr val="0F1AF9"/>
                    </a:solidFill>
                    <a:latin typeface="Cambria Math" panose="02040503050406030204" pitchFamily="18" charset="0"/>
                  </a:rPr>
                  <a:t>equations</a:t>
                </a:r>
                <a:endParaRPr lang="sv-SE" sz="2400" b="1" dirty="0">
                  <a:solidFill>
                    <a:srgbClr val="0F1AF9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sv-SE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v-SE" sz="18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sSubSup>
                        <m:sSubSupPr>
                          <m:ctrlPr>
                            <a:rPr lang="sv-SE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sv-SE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sv-SE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sv-S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sv-S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sv-SE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sv-SE" sz="1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4E22596-CFA1-4327-AD68-26FB8575B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543D0D5-59DB-47A3-BB14-43017AA1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07C5D3A-E5CE-47A7-86FE-55FACBAD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330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6147326-3DFD-442D-BC21-9FFE4046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Estimation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8A55951-8838-4E91-B94C-4B88D0687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b="1" dirty="0">
                    <a:solidFill>
                      <a:srgbClr val="0F1AF9"/>
                    </a:solidFill>
                    <a:latin typeface="Cambria Math" panose="02040503050406030204" pitchFamily="18" charset="0"/>
                  </a:rPr>
                  <a:t>Yule-walker </a:t>
                </a:r>
                <a:r>
                  <a:rPr lang="sv-SE" sz="2800" b="1" dirty="0" err="1">
                    <a:solidFill>
                      <a:srgbClr val="0F1AF9"/>
                    </a:solidFill>
                    <a:latin typeface="Cambria Math" panose="02040503050406030204" pitchFamily="18" charset="0"/>
                  </a:rPr>
                  <a:t>estimators</a:t>
                </a:r>
                <a:endParaRPr lang="sv-SE" sz="2800" b="1" dirty="0">
                  <a:solidFill>
                    <a:srgbClr val="0F1AF9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sv-SE" sz="2400" b="1" dirty="0" err="1">
                    <a:solidFill>
                      <a:srgbClr val="C00000"/>
                    </a:solidFill>
                  </a:rPr>
                  <a:t>Method</a:t>
                </a:r>
                <a:r>
                  <a:rPr lang="sv-SE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C00000"/>
                    </a:solidFill>
                  </a:rPr>
                  <a:t>of</a:t>
                </a:r>
                <a:r>
                  <a:rPr lang="sv-SE" sz="2400" b="1" dirty="0">
                    <a:solidFill>
                      <a:srgbClr val="C00000"/>
                    </a:solidFill>
                  </a:rPr>
                  <a:t> moments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Replace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truth</a:t>
                </a:r>
                <a:r>
                  <a:rPr lang="sv-SE" sz="2400" dirty="0"/>
                  <a:t> by </a:t>
                </a:r>
                <a:r>
                  <a:rPr lang="sv-SE" sz="2400" dirty="0" err="1"/>
                  <a:t>sample</a:t>
                </a:r>
                <a:r>
                  <a:rPr lang="sv-SE" sz="2400" dirty="0"/>
                  <a:t> est.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sv-SE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sv-SE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sv-SE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sv-SE" sz="28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</m:acc>
                        </m:e>
                        <m:sub>
                          <m:r>
                            <a:rPr lang="sv-SE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sv-SE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sv-SE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v-SE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sv-SE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sv-SE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v-SE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sSubSup>
                        <m:sSubSupPr>
                          <m:ctrlPr>
                            <a:rPr lang="sv-SE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sv-SE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sv-SE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sv-SE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sv-SE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sv-SE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d>
                        <m:dPr>
                          <m:ctrlPr>
                            <a:rPr lang="sv-SE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sv-SE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sv-SE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sv-SE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sv-SE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sv-SE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sv-SE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sv-SE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sv-SE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sv-SE" sz="28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</m:acc>
                        </m:e>
                        <m:sub>
                          <m:r>
                            <a:rPr lang="sv-SE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sv-SE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sv-SE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sv-SE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8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sv-SE" sz="28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sv-SE" sz="2800" dirty="0">
                  <a:solidFill>
                    <a:schemeClr val="tx1"/>
                  </a:solidFill>
                </a:endParaRPr>
              </a:p>
              <a:p>
                <a:pPr marL="914400" lvl="1" indent="-457200"/>
                <a:r>
                  <a:rPr lang="sv-SE" sz="2400" dirty="0" err="1"/>
                  <a:t>Divide</a:t>
                </a:r>
                <a:r>
                  <a:rPr lang="sv-SE" sz="2400" dirty="0"/>
                  <a:t> by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sv-SE" sz="2400" dirty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sv-SE" sz="2800" i="1" dirty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sv-SE" sz="2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sv-SE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sv-SE" sz="2800" dirty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</m:acc>
                        </m:e>
                        <m:sub>
                          <m:r>
                            <a:rPr lang="sv-SE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sv-SE" sz="28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sv-SE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sv-SE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800" b="0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sv-SE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v-SE" sz="2800" i="1" dirty="0">
                          <a:latin typeface="Cambria Math" panose="02040503050406030204" pitchFamily="18" charset="0"/>
                        </a:rPr>
                        <m:t>         </m:t>
                      </m:r>
                      <m:sSubSup>
                        <m:sSubSupPr>
                          <m:ctrlPr>
                            <a:rPr lang="sv-SE" sz="2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sv-SE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8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sv-SE" sz="28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sv-SE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sv-SE" sz="2800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sv-SE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800" i="1" dirty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d>
                        <m:dPr>
                          <m:ctrlPr>
                            <a:rPr lang="sv-SE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sv-SE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v-SE" sz="2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sv-SE" sz="2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sv-SE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sz="2800" b="0" i="1" dirty="0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sz="28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sv-SE" sz="28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sv-SE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sv-SE" sz="2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sv-SE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 sz="2800" b="0" i="0" dirty="0" smtClean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sz="28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sv-SE" sz="28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sv-SE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sv-SE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sz="2800" b="0" i="1" dirty="0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sz="28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v-SE" sz="2800" dirty="0">
                  <a:solidFill>
                    <a:schemeClr val="tx1"/>
                  </a:solidFill>
                </a:endParaRPr>
              </a:p>
              <a:p>
                <a:pPr marL="514350" indent="-457200"/>
                <a:endParaRPr lang="sv-SE" sz="2800" dirty="0">
                  <a:solidFill>
                    <a:srgbClr val="C00000"/>
                  </a:solidFill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sv-SE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v-S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sv-SE" sz="2400" dirty="0">
                  <a:solidFill>
                    <a:schemeClr val="tx1"/>
                  </a:solidFill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sv-S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sv-S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8A55951-8838-4E91-B94C-4B88D0687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F4C520E-B066-486F-87E8-1E143CA9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754D5DC-00D9-4362-8BBD-EB4E3876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7625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447769A-668A-48DD-88DC-7DB3C260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Estimation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2010D4AB-AF77-4C67-A377-3F1FE2A0C2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457200"/>
                <a:r>
                  <a:rPr lang="sv-SE" dirty="0">
                    <a:solidFill>
                      <a:srgbClr val="C00000"/>
                    </a:solidFill>
                  </a:rPr>
                  <a:t>Theorem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  <m:r>
                          <a:rPr lang="sv-S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𝐴𝑁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sv-SE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sv-SE" dirty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sv-SE" i="1" dirty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sv-SE" dirty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sv-SE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𝐴𝑁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sv-S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sv-SE" dirty="0"/>
              </a:p>
              <a:p>
                <a:pPr marL="57150" indent="0">
                  <a:buNone/>
                </a:pPr>
                <a:endParaRPr lang="sv-SE" dirty="0"/>
              </a:p>
              <a:p>
                <a:pPr marL="514350" indent="-457200"/>
                <a:r>
                  <a:rPr lang="sv-SE" sz="2800" dirty="0" err="1"/>
                  <a:t>Yule</a:t>
                </a:r>
                <a:r>
                  <a:rPr lang="sv-SE" sz="2800" dirty="0"/>
                  <a:t>-Walker </a:t>
                </a:r>
                <a:r>
                  <a:rPr lang="sv-SE" sz="2800" dirty="0" err="1"/>
                  <a:t>estimates</a:t>
                </a:r>
                <a:r>
                  <a:rPr lang="sv-SE" sz="2800" dirty="0"/>
                  <a:t> </a:t>
                </a:r>
                <a:r>
                  <a:rPr lang="sv-SE" sz="2800" dirty="0" err="1"/>
                  <a:t>are</a:t>
                </a:r>
                <a:r>
                  <a:rPr lang="sv-SE" sz="2800" dirty="0"/>
                  <a:t> optimal for AR: </a:t>
                </a:r>
                <a:r>
                  <a:rPr lang="sv-SE" sz="2800" dirty="0" err="1"/>
                  <a:t>their</a:t>
                </a:r>
                <a:r>
                  <a:rPr lang="sv-SE" sz="2800" dirty="0"/>
                  <a:t> distribution is the best </a:t>
                </a:r>
                <a:r>
                  <a:rPr lang="sv-SE" sz="2800" dirty="0" err="1"/>
                  <a:t>possible</a:t>
                </a:r>
                <a:endParaRPr lang="sv-SE" sz="2800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2010D4AB-AF77-4C67-A377-3F1FE2A0C2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80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E497FA7-952D-4739-8964-E7F8B3BB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881A133-1A0C-4931-922F-9F4171FB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8623772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E0E97B22FDF145A776654C9AEDE736" ma:contentTypeVersion="3" ma:contentTypeDescription="Create a new document." ma:contentTypeScope="" ma:versionID="5e10ab08c2b57b1012e47ee246f8dbea">
  <xsd:schema xmlns:xsd="http://www.w3.org/2001/XMLSchema" xmlns:xs="http://www.w3.org/2001/XMLSchema" xmlns:p="http://schemas.microsoft.com/office/2006/metadata/properties" xmlns:ns2="74f9dfbc-448a-4789-886b-1f1e27813bd9" xmlns:ns3="6e1aa665-21f9-4691-bb7b-9d17af4a4710" targetNamespace="http://schemas.microsoft.com/office/2006/metadata/properties" ma:root="true" ma:fieldsID="bf4b8f638160f97a11dbc20a9f08477c" ns2:_="" ns3:_="">
    <xsd:import namespace="74f9dfbc-448a-4789-886b-1f1e27813bd9"/>
    <xsd:import namespace="6e1aa665-21f9-4691-bb7b-9d17af4a4710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f9dfbc-448a-4789-886b-1f1e27813bd9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Description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1aa665-21f9-4691-bb7b-9d17af4a47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74f9dfbc-448a-4789-886b-1f1e27813bd9" xsi:nil="true"/>
  </documentManagement>
</p:properties>
</file>

<file path=customXml/itemProps1.xml><?xml version="1.0" encoding="utf-8"?>
<ds:datastoreItem xmlns:ds="http://schemas.openxmlformats.org/officeDocument/2006/customXml" ds:itemID="{842931AA-A38C-4770-89ED-C945DAEFBC81}"/>
</file>

<file path=customXml/itemProps2.xml><?xml version="1.0" encoding="utf-8"?>
<ds:datastoreItem xmlns:ds="http://schemas.openxmlformats.org/officeDocument/2006/customXml" ds:itemID="{FF631EDB-9CF9-4BA8-99AF-8D1948154FDB}"/>
</file>

<file path=customXml/itemProps3.xml><?xml version="1.0" encoding="utf-8"?>
<ds:datastoreItem xmlns:ds="http://schemas.openxmlformats.org/officeDocument/2006/customXml" ds:itemID="{4A2636E5-CEDB-4F6C-B30D-2485C619B154}"/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81893</TotalTime>
  <Words>1507</Words>
  <Application>Microsoft Office PowerPoint</Application>
  <PresentationFormat>Bildspel på skärmen (4:3)</PresentationFormat>
  <Paragraphs>307</Paragraphs>
  <Slides>36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36</vt:i4>
      </vt:variant>
    </vt:vector>
  </HeadingPairs>
  <TitlesOfParts>
    <vt:vector size="41" baseType="lpstr">
      <vt:lpstr>Arial</vt:lpstr>
      <vt:lpstr>Calibri</vt:lpstr>
      <vt:lpstr>Cambria Math</vt:lpstr>
      <vt:lpstr>Wingdings</vt:lpstr>
      <vt:lpstr>mytheme</vt:lpstr>
      <vt:lpstr>ARIMA models-2 Forecasting. Estimation. ARIMA. Model selection.</vt:lpstr>
      <vt:lpstr>Recap</vt:lpstr>
      <vt:lpstr>m-step-ahead for ARMA</vt:lpstr>
      <vt:lpstr>Long-range forecasts</vt:lpstr>
      <vt:lpstr>m-step-ahead</vt:lpstr>
      <vt:lpstr>Truncated prediction</vt:lpstr>
      <vt:lpstr>Estimation</vt:lpstr>
      <vt:lpstr>Estimation</vt:lpstr>
      <vt:lpstr>Estimation</vt:lpstr>
      <vt:lpstr>Estimation</vt:lpstr>
      <vt:lpstr>Estimation</vt:lpstr>
      <vt:lpstr>Estimation</vt:lpstr>
      <vt:lpstr>Maximum likelihood estimation: reminder</vt:lpstr>
      <vt:lpstr>Maximum likelihood estimation: reminder</vt:lpstr>
      <vt:lpstr>ML for AR(1)</vt:lpstr>
      <vt:lpstr>Optimization methods</vt:lpstr>
      <vt:lpstr>Least squares</vt:lpstr>
      <vt:lpstr>Least squares</vt:lpstr>
      <vt:lpstr>Estimation</vt:lpstr>
      <vt:lpstr>Asymptotics</vt:lpstr>
      <vt:lpstr>Estimation</vt:lpstr>
      <vt:lpstr>ARIMA models</vt:lpstr>
      <vt:lpstr>ARIMA models</vt:lpstr>
      <vt:lpstr>ARIMA models</vt:lpstr>
      <vt:lpstr>ARIMA models</vt:lpstr>
      <vt:lpstr>Reminder: The Big Picture</vt:lpstr>
      <vt:lpstr>Differencing</vt:lpstr>
      <vt:lpstr>Differencing</vt:lpstr>
      <vt:lpstr>Reminder: The Big Picture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Read home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Oleg</dc:creator>
  <cp:lastModifiedBy>Oleg Sysoev</cp:lastModifiedBy>
  <cp:revision>1000</cp:revision>
  <dcterms:created xsi:type="dcterms:W3CDTF">2008-10-17T08:20:23Z</dcterms:created>
  <dcterms:modified xsi:type="dcterms:W3CDTF">2017-09-14T15:53:54Z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0x01010024E0E97B22FDF145A776654C9AEDE736</vt:lpwstr>
  </property>
</Properties>
</file>