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40"/>
  </p:notesMasterIdLst>
  <p:sldIdLst>
    <p:sldId id="256" r:id="rId2"/>
    <p:sldId id="289" r:id="rId3"/>
    <p:sldId id="431" r:id="rId4"/>
    <p:sldId id="439" r:id="rId5"/>
    <p:sldId id="440" r:id="rId6"/>
    <p:sldId id="437" r:id="rId7"/>
    <p:sldId id="438" r:id="rId8"/>
    <p:sldId id="441" r:id="rId9"/>
    <p:sldId id="442" r:id="rId10"/>
    <p:sldId id="443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1" r:id="rId37"/>
    <p:sldId id="472" r:id="rId38"/>
    <p:sldId id="404" r:id="rId39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2" autoAdjust="0"/>
    <p:restoredTop sz="94667" autoAdjust="0"/>
  </p:normalViewPr>
  <p:slideViewPr>
    <p:cSldViewPr>
      <p:cViewPr varScale="1">
        <p:scale>
          <a:sx n="69" d="100"/>
          <a:sy n="69" d="100"/>
        </p:scale>
        <p:origin x="13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B345-F781-4EBF-8536-C054A4661A83}" type="datetime1">
              <a:rPr lang="sv-SE" smtClean="0"/>
              <a:t>2017-09-18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3148-B081-49CF-969A-8F318FB827C4}" type="datetime1">
              <a:rPr lang="sv-SE" smtClean="0"/>
              <a:t>2017-09-18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B8A4-10FE-44C7-906F-79225CA96F1E}" type="datetime1">
              <a:rPr lang="sv-SE" smtClean="0"/>
              <a:t>2017-09-18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0A4-7860-4630-96DF-3ED4F8A650FE}" type="datetime1">
              <a:rPr lang="sv-SE" smtClean="0"/>
              <a:t>2017-09-18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CEDE-A80F-40C1-ABFC-0F0824898B31}" type="datetime1">
              <a:rPr lang="sv-SE" smtClean="0"/>
              <a:t>2017-09-18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7DBB-740F-4A95-A366-C2BFA50C23B4}" type="datetime1">
              <a:rPr lang="sv-SE" smtClean="0"/>
              <a:t>2017-09-18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67AD-2948-4E94-902A-EF4C4A2F2D05}" type="datetime1">
              <a:rPr lang="sv-SE" smtClean="0"/>
              <a:t>2017-09-18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95290-0560-4C32-8388-82ABAEFD3F62}" type="datetime1">
              <a:rPr lang="sv-SE" smtClean="0"/>
              <a:t>2017-09-18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DE2C-8C2F-4F22-AC76-CE4A23BB8AA8}" type="datetime1">
              <a:rPr lang="sv-SE" smtClean="0"/>
              <a:t>2017-09-18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BE28-9FE0-410E-B5EC-7B878CF3F6E1}" type="datetime1">
              <a:rPr lang="sv-SE" smtClean="0"/>
              <a:t>2017-09-18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9033-BE51-400C-8220-3559A0DED345}" type="datetime1">
              <a:rPr lang="sv-SE" smtClean="0"/>
              <a:t>2017-09-18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732C-0A2D-404F-A72A-62E1D61CD9D8}" type="datetime1">
              <a:rPr lang="sv-SE" smtClean="0"/>
              <a:t>2017-09-18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000" dirty="0"/>
              <a:t>ARIMA models-3</a:t>
            </a:r>
            <a:br>
              <a:rPr lang="sv-SE" altLang="sv-SE" sz="4000" dirty="0"/>
            </a:br>
            <a:r>
              <a:rPr lang="sv-SE" altLang="sv-SE" sz="4000" dirty="0" err="1"/>
              <a:t>Model</a:t>
            </a:r>
            <a:r>
              <a:rPr lang="sv-SE" altLang="sv-SE" sz="4000" dirty="0"/>
              <a:t> </a:t>
            </a:r>
            <a:r>
              <a:rPr lang="sv-SE" altLang="sv-SE" sz="4000" dirty="0" err="1"/>
              <a:t>selection</a:t>
            </a:r>
            <a:r>
              <a:rPr lang="sv-SE" altLang="sv-SE" sz="4000" dirty="0"/>
              <a:t>. </a:t>
            </a:r>
            <a:r>
              <a:rPr lang="sv-SE" altLang="sv-SE" sz="4000" dirty="0" err="1"/>
              <a:t>Seasonal</a:t>
            </a:r>
            <a:r>
              <a:rPr lang="sv-SE" altLang="sv-SE" sz="4000" dirty="0"/>
              <a:t> </a:t>
            </a:r>
            <a:r>
              <a:rPr lang="sv-SE" altLang="sv-SE" sz="4000" dirty="0" err="1"/>
              <a:t>models</a:t>
            </a:r>
            <a:r>
              <a:rPr lang="sv-SE" altLang="sv-SE" sz="4000" dirty="0"/>
              <a:t>.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/>
              <a:t> 6</a:t>
            </a:r>
            <a:endParaRPr lang="sv-SE" altLang="sv-SE" dirty="0"/>
          </a:p>
          <a:p>
            <a:pPr algn="l" eaLnBrk="1" hangingPunct="1"/>
            <a:endParaRPr lang="sv-SE" alt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BBAEBFC7-3B9F-4F60-BAB9-7BB5A93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E05695-C528-4C43-980F-C50D658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Residual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8C8106-8F1C-4B58-AE75-315D0E0A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data</a:t>
            </a:r>
          </a:p>
          <a:p>
            <a:pPr lvl="1"/>
            <a:r>
              <a:rPr lang="sv-SE" sz="2000" dirty="0" err="1"/>
              <a:t>Fitting</a:t>
            </a:r>
            <a:r>
              <a:rPr lang="sv-SE" sz="2000" dirty="0"/>
              <a:t> ARIMA(1,1,0) to log(</a:t>
            </a:r>
            <a:r>
              <a:rPr lang="sv-SE" sz="2000" dirty="0" err="1"/>
              <a:t>gmp</a:t>
            </a:r>
            <a:r>
              <a:rPr lang="sv-SE" sz="2000" dirty="0"/>
              <a:t>)</a:t>
            </a:r>
          </a:p>
          <a:p>
            <a:pPr lvl="1"/>
            <a:r>
              <a:rPr lang="sv-SE" sz="2000" dirty="0"/>
              <a:t>Histogram and </a:t>
            </a:r>
            <a:r>
              <a:rPr lang="sv-SE" sz="2000" dirty="0" err="1"/>
              <a:t>visual</a:t>
            </a:r>
            <a:r>
              <a:rPr lang="sv-SE" sz="2000" dirty="0"/>
              <a:t> </a:t>
            </a:r>
            <a:r>
              <a:rPr lang="sv-SE" sz="2000" dirty="0" err="1"/>
              <a:t>inspection</a:t>
            </a:r>
            <a:endParaRPr lang="sv-SE" sz="2000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4F0B32-DC92-4BC8-AD38-894CC434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4A71DCF-6996-404E-8C29-B55304D1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665FACD-17CF-430F-992C-586DF31D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9" y="3374961"/>
            <a:ext cx="4351349" cy="2727501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1F2E9E34-1408-4F8E-BFC7-E4E6DA0D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33" y="3068960"/>
            <a:ext cx="3268298" cy="2853171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C5063492-8F2F-4647-8D72-3D30AE4E9B99}"/>
              </a:ext>
            </a:extLst>
          </p:cNvPr>
          <p:cNvSpPr txBox="1"/>
          <p:nvPr/>
        </p:nvSpPr>
        <p:spPr>
          <a:xfrm>
            <a:off x="5868144" y="19888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Conclusions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68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E05695-C528-4C43-980F-C50D658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Residual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8C8106-8F1C-4B58-AE75-315D0E0A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data</a:t>
            </a: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4F0B32-DC92-4BC8-AD38-894CC434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4A71DCF-6996-404E-8C29-B55304D1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FB876AD-8C04-4D95-99D3-DBCBA5D0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92588"/>
            <a:ext cx="4362085" cy="4333575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6F2166A8-BB23-4830-B721-752285A4599A}"/>
              </a:ext>
            </a:extLst>
          </p:cNvPr>
          <p:cNvSpPr txBox="1"/>
          <p:nvPr/>
        </p:nvSpPr>
        <p:spPr>
          <a:xfrm>
            <a:off x="457200" y="39593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Conclusions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1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E05695-C528-4C43-980F-C50D658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Residual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8C8106-8F1C-4B58-AE75-315D0E0A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data</a:t>
            </a: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4F0B32-DC92-4BC8-AD38-894CC434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4A71DCF-6996-404E-8C29-B55304D1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6F2166A8-BB23-4830-B721-752285A4599A}"/>
              </a:ext>
            </a:extLst>
          </p:cNvPr>
          <p:cNvSpPr txBox="1"/>
          <p:nvPr/>
        </p:nvSpPr>
        <p:spPr>
          <a:xfrm>
            <a:off x="457200" y="39593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Conclusions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D0B30D2-C8B4-4B45-8CDD-03528763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58419"/>
            <a:ext cx="4180952" cy="3209524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27ABF3F3-3150-4FD5-8C19-E5860C48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56" y="5278237"/>
            <a:ext cx="1752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997A53-CFBC-49CD-A056-4CDDA29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Overfitting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0BC1A79-4357-42B9-AECD-A29A4F2F0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Occam’s </a:t>
                </a:r>
                <a:r>
                  <a:rPr lang="sv-SE" sz="2400" dirty="0" err="1"/>
                  <a:t>razor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among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equally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good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choose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simplest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one</a:t>
                </a:r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Overfitting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taking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complex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leads</a:t>
                </a:r>
                <a:r>
                  <a:rPr lang="sv-SE" sz="2400" dirty="0"/>
                  <a:t> to bad </a:t>
                </a:r>
                <a:r>
                  <a:rPr lang="sv-SE" sz="2400" dirty="0" err="1"/>
                  <a:t>predictions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𝐴𝑅𝐼𝑀𝐴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has </a:t>
                </a:r>
                <a:r>
                  <a:rPr lang="sv-SE" sz="2400" dirty="0" err="1"/>
                  <a:t>almost</a:t>
                </a:r>
                <a:r>
                  <a:rPr lang="sv-SE" sz="2400" dirty="0"/>
                  <a:t> the same </a:t>
                </a:r>
                <a:r>
                  <a:rPr lang="sv-SE" sz="2400" dirty="0" err="1"/>
                  <a:t>predictive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quality</a:t>
                </a:r>
                <a:r>
                  <a:rPr lang="sv-SE" sz="2400" dirty="0"/>
                  <a:t> as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𝐴𝑅𝐼𝑀𝐴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take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one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less parameters</a:t>
                </a:r>
              </a:p>
              <a:p>
                <a:pPr lvl="1"/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0BC1A79-4357-42B9-AECD-A29A4F2F0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795417F-629F-4128-81D9-2992EDCC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B1290F5-A172-4053-9C62-365B916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45257949-0907-4E03-9E3F-56D31557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41" y="2492896"/>
            <a:ext cx="5448300" cy="2124075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9E05695-C528-4C43-980F-C50D658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Overfitting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8C8106-8F1C-4B58-AE75-315D0E0A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</a:t>
            </a:r>
            <a:r>
              <a:rPr lang="sv-SE" sz="2400" dirty="0" err="1"/>
              <a:t>Recruitment</a:t>
            </a:r>
            <a:r>
              <a:rPr lang="sv-SE" sz="2400" dirty="0"/>
              <a:t> series</a:t>
            </a:r>
          </a:p>
          <a:p>
            <a:pPr lvl="1"/>
            <a:r>
              <a:rPr lang="sv-SE" sz="2000" dirty="0"/>
              <a:t>Fit ARIMA(1,0,3) and ARIMA(5,0,5)</a:t>
            </a: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4F0B32-DC92-4BC8-AD38-894CC434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4A71DCF-6996-404E-8C29-B55304D1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6F2166A8-BB23-4830-B721-752285A4599A}"/>
              </a:ext>
            </a:extLst>
          </p:cNvPr>
          <p:cNvSpPr txBox="1"/>
          <p:nvPr/>
        </p:nvSpPr>
        <p:spPr>
          <a:xfrm>
            <a:off x="457200" y="39593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Conclusions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64A9351-6050-4362-A033-2E7CA2D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209201"/>
            <a:ext cx="5785012" cy="23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1F4E5D-218E-4BED-8D72-B99EECC3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Regression </a:t>
            </a:r>
            <a:r>
              <a:rPr lang="sv-SE" sz="4000" dirty="0" err="1"/>
              <a:t>with</a:t>
            </a:r>
            <a:r>
              <a:rPr lang="sv-SE" sz="4000" dirty="0"/>
              <a:t> </a:t>
            </a:r>
            <a:r>
              <a:rPr lang="sv-SE" sz="4000" dirty="0" err="1"/>
              <a:t>autocorrelated</a:t>
            </a:r>
            <a:r>
              <a:rPr lang="sv-SE" sz="4000" dirty="0"/>
              <a:t> </a:t>
            </a:r>
            <a:r>
              <a:rPr lang="sv-SE" sz="4000" dirty="0" err="1"/>
              <a:t>errors</a:t>
            </a:r>
            <a:endParaRPr lang="sv-S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EC35DA4-44C8-4775-805B-709BC8388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How shall we model regression with autocorrelated errors</a:t>
                </a:r>
                <a:r>
                  <a:rPr lang="sv-SE" sz="2400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𝑤𝑛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Approach 1</a:t>
                </a:r>
                <a:r>
                  <a:rPr lang="sv-SE" sz="2400" dirty="0"/>
                  <a:t>(naive):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400" dirty="0"/>
                  <a:t>Fit </a:t>
                </a:r>
                <a:r>
                  <a:rPr lang="sv-SE" sz="2400" dirty="0" err="1"/>
                  <a:t>usual</a:t>
                </a:r>
                <a:r>
                  <a:rPr lang="sv-SE" sz="2400" dirty="0"/>
                  <a:t> regression to </a:t>
                </a:r>
                <a14:m>
                  <m:oMath xmlns:m="http://schemas.openxmlformats.org/officeDocument/2006/math"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estimate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𝜷</m:t>
                        </m:r>
                      </m:e>
                    </m:acc>
                  </m:oMath>
                </a14:m>
                <a:endParaRPr lang="sv-SE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400" b="0" dirty="0"/>
                  <a:t> </a:t>
                </a:r>
                <a:r>
                  <a:rPr lang="sv-SE" sz="2400" b="0" dirty="0" err="1"/>
                  <a:t>Compute</a:t>
                </a:r>
                <a:r>
                  <a:rPr lang="sv-SE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400" dirty="0" err="1"/>
                  <a:t>Estimate</a:t>
                </a:r>
                <a:r>
                  <a:rPr lang="sv-SE" sz="2400" dirty="0"/>
                  <a:t> ARIMA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v-SE" sz="2400" dirty="0"/>
                  <a:t> get </a:t>
                </a:r>
                <a:r>
                  <a:rPr lang="sv-SE" sz="2400" dirty="0" err="1"/>
                  <a:t>predicted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400" dirty="0" err="1"/>
                  <a:t>Predict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EC35DA4-44C8-4775-805B-709BC8388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96BF73A-55D6-4A90-9161-AADCBC61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200710B-A697-4175-90FF-E29BE01D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22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EC09C0-86E8-4FA2-B4B4-53E2681F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Regression </a:t>
            </a:r>
            <a:r>
              <a:rPr lang="sv-SE" sz="4000" dirty="0" err="1"/>
              <a:t>with</a:t>
            </a:r>
            <a:r>
              <a:rPr lang="sv-SE" sz="4000" dirty="0"/>
              <a:t> </a:t>
            </a:r>
            <a:r>
              <a:rPr lang="sv-SE" sz="4000" dirty="0" err="1"/>
              <a:t>autocorrelated</a:t>
            </a:r>
            <a:r>
              <a:rPr lang="sv-SE" sz="4000" dirty="0"/>
              <a:t> </a:t>
            </a:r>
            <a:r>
              <a:rPr lang="sv-SE" sz="4000" dirty="0" err="1"/>
              <a:t>errors</a:t>
            </a:r>
            <a:endParaRPr lang="sv-SE" sz="40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085944-57B9-4657-976A-AEC86E29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: </a:t>
            </a:r>
            <a:r>
              <a:rPr lang="sv-SE" sz="2800" dirty="0" err="1"/>
              <a:t>mortality</a:t>
            </a:r>
            <a:r>
              <a:rPr lang="sv-SE" sz="2800" dirty="0"/>
              <a:t> and pollution</a:t>
            </a:r>
          </a:p>
          <a:p>
            <a:pPr lvl="1"/>
            <a:r>
              <a:rPr lang="sv-SE" sz="2400" dirty="0" err="1"/>
              <a:t>Mortality</a:t>
            </a:r>
            <a:r>
              <a:rPr lang="sv-SE" sz="2400" dirty="0"/>
              <a:t>=</a:t>
            </a:r>
            <a:r>
              <a:rPr lang="sv-SE" sz="2400" dirty="0" err="1"/>
              <a:t>linear</a:t>
            </a:r>
            <a:r>
              <a:rPr lang="sv-SE" sz="2400" dirty="0"/>
              <a:t>(</a:t>
            </a:r>
            <a:r>
              <a:rPr lang="sv-SE" sz="2400" dirty="0" err="1"/>
              <a:t>time</a:t>
            </a:r>
            <a:r>
              <a:rPr lang="sv-SE" sz="2400" dirty="0"/>
              <a:t>, </a:t>
            </a:r>
            <a:r>
              <a:rPr lang="sv-SE" sz="2400" dirty="0" err="1"/>
              <a:t>temper</a:t>
            </a:r>
            <a:r>
              <a:rPr lang="sv-SE" sz="2400" dirty="0"/>
              <a:t>, temper^2,particles)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74F1F12-7790-444E-AE4B-5D8B46EC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F2780A8-79B2-42AD-8309-8197E1EB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C849D24-C8E8-4BAF-83B6-0D128085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4480497" cy="3096344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46E036F9-B2D6-41FC-8A62-649C584F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97" y="2460539"/>
            <a:ext cx="4142857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EC09C0-86E8-4FA2-B4B4-53E2681F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Regression </a:t>
            </a:r>
            <a:r>
              <a:rPr lang="sv-SE" sz="4000" dirty="0" err="1"/>
              <a:t>with</a:t>
            </a:r>
            <a:r>
              <a:rPr lang="sv-SE" sz="4000" dirty="0"/>
              <a:t> </a:t>
            </a:r>
            <a:r>
              <a:rPr lang="sv-SE" sz="4000" dirty="0" err="1"/>
              <a:t>autocorrelated</a:t>
            </a:r>
            <a:r>
              <a:rPr lang="sv-SE" sz="4000" dirty="0"/>
              <a:t> </a:t>
            </a:r>
            <a:r>
              <a:rPr lang="sv-SE" sz="4000" dirty="0" err="1"/>
              <a:t>errors</a:t>
            </a:r>
            <a:endParaRPr lang="sv-SE" sz="40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085944-57B9-4657-976A-AEC86E29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: </a:t>
            </a:r>
            <a:r>
              <a:rPr lang="sv-SE" sz="2800" dirty="0" err="1"/>
              <a:t>mortality</a:t>
            </a:r>
            <a:r>
              <a:rPr lang="sv-SE" sz="2800" dirty="0"/>
              <a:t> and pollution</a:t>
            </a:r>
          </a:p>
          <a:p>
            <a:pPr lvl="1"/>
            <a:r>
              <a:rPr lang="sv-SE" sz="2400" dirty="0" err="1"/>
              <a:t>Mortality</a:t>
            </a:r>
            <a:r>
              <a:rPr lang="sv-SE" sz="2400" dirty="0"/>
              <a:t>=</a:t>
            </a:r>
            <a:r>
              <a:rPr lang="sv-SE" sz="2400" dirty="0" err="1"/>
              <a:t>linear</a:t>
            </a:r>
            <a:r>
              <a:rPr lang="sv-SE" sz="2400" dirty="0"/>
              <a:t>(</a:t>
            </a:r>
            <a:r>
              <a:rPr lang="sv-SE" sz="2400" dirty="0" err="1"/>
              <a:t>time</a:t>
            </a:r>
            <a:r>
              <a:rPr lang="sv-SE" sz="2400" dirty="0"/>
              <a:t>, </a:t>
            </a:r>
            <a:r>
              <a:rPr lang="sv-SE" sz="2400" dirty="0" err="1"/>
              <a:t>temper</a:t>
            </a:r>
            <a:r>
              <a:rPr lang="sv-SE" sz="2400" dirty="0"/>
              <a:t>, temper^2,particles)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74F1F12-7790-444E-AE4B-5D8B46EC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F2780A8-79B2-42AD-8309-8197E1EB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98370665-099E-421A-8BCE-61A5FF74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847975"/>
            <a:ext cx="6924675" cy="116205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BFAA10C-6F9E-4FF9-8F03-24F91E0B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4814887"/>
            <a:ext cx="2895600" cy="885825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81920B46-2DED-46FE-9C62-12E3BB002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2" y="5048249"/>
            <a:ext cx="25050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24FCB3-7CC0-4596-8120-7C537B31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Regression </a:t>
            </a:r>
            <a:r>
              <a:rPr lang="sv-SE" sz="4000" dirty="0" err="1"/>
              <a:t>with</a:t>
            </a:r>
            <a:r>
              <a:rPr lang="sv-SE" sz="4000" dirty="0"/>
              <a:t> </a:t>
            </a:r>
            <a:r>
              <a:rPr lang="sv-SE" sz="4000" dirty="0" err="1"/>
              <a:t>autocorrelated</a:t>
            </a:r>
            <a:r>
              <a:rPr lang="sv-SE" sz="4000" dirty="0"/>
              <a:t> </a:t>
            </a:r>
            <a:r>
              <a:rPr lang="sv-SE" sz="4000" dirty="0" err="1"/>
              <a:t>errors</a:t>
            </a:r>
            <a:endParaRPr lang="sv-S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25598B3-FBA1-4B00-8843-749EEA3BB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 smtClean="0">
                    <a:solidFill>
                      <a:srgbClr val="FF0000"/>
                    </a:solidFill>
                  </a:rPr>
                  <a:t>Problems </a:t>
                </a:r>
                <a:r>
                  <a:rPr lang="sv-S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sv-SE" sz="2800" dirty="0">
                    <a:solidFill>
                      <a:srgbClr val="FF0000"/>
                    </a:solidFill>
                  </a:rPr>
                  <a:t> Approach 1</a:t>
                </a:r>
                <a:r>
                  <a:rPr lang="sv-SE" sz="2800" dirty="0"/>
                  <a:t>:</a:t>
                </a:r>
              </a:p>
              <a:p>
                <a:pPr lvl="1"/>
                <a:r>
                  <a:rPr lang="sv-SE" sz="2400" dirty="0"/>
                  <a:t>Estimates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biased</a:t>
                </a:r>
                <a:r>
                  <a:rPr lang="sv-SE" sz="2400" dirty="0"/>
                  <a:t>: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 </a:t>
                </a:r>
                <a:r>
                  <a:rPr lang="sv-SE" sz="2400" dirty="0" smtClean="0">
                    <a:sym typeface="Wingdings" panose="05000000000000000000" pitchFamily="2" charset="2"/>
                  </a:rPr>
                  <a:t>in </a:t>
                </a:r>
                <a:r>
                  <a:rPr lang="sv-SE" sz="2400" dirty="0" err="1" smtClean="0">
                    <a:sym typeface="Wingdings" panose="05000000000000000000" pitchFamily="2" charset="2"/>
                  </a:rPr>
                  <a:t>linear</a:t>
                </a:r>
                <a:r>
                  <a:rPr lang="sv-SE" sz="2400" dirty="0" smtClean="0">
                    <a:sym typeface="Wingdings" panose="05000000000000000000" pitchFamily="2" charset="2"/>
                  </a:rPr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regression and ARIMA </a:t>
                </a:r>
                <a:r>
                  <a:rPr lang="sv-SE" sz="2400" dirty="0" err="1">
                    <a:sym typeface="Wingdings" panose="05000000000000000000" pitchFamily="2" charset="2"/>
                  </a:rPr>
                  <a:t>need</a:t>
                </a:r>
                <a:r>
                  <a:rPr lang="sv-SE" sz="2400" dirty="0">
                    <a:sym typeface="Wingdings" panose="05000000000000000000" pitchFamily="2" charset="2"/>
                  </a:rPr>
                  <a:t> to be </a:t>
                </a:r>
                <a:r>
                  <a:rPr lang="sv-SE" sz="2400" dirty="0" err="1">
                    <a:sym typeface="Wingdings" panose="05000000000000000000" pitchFamily="2" charset="2"/>
                  </a:rPr>
                  <a:t>estimated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simultaneously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 err="1">
                    <a:sym typeface="Wingdings" panose="05000000000000000000" pitchFamily="2" charset="2"/>
                  </a:rPr>
                  <a:t>How</a:t>
                </a:r>
                <a:r>
                  <a:rPr lang="sv-SE" sz="2400" dirty="0">
                    <a:sym typeface="Wingdings" panose="05000000000000000000" pitchFamily="2" charset="2"/>
                  </a:rPr>
                  <a:t> to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ym typeface="Wingdings" panose="05000000000000000000" pitchFamily="2" charset="2"/>
                  </a:rPr>
                  <a:t>variance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prediction</a:t>
                </a:r>
                <a:r>
                  <a:rPr lang="sv-SE" sz="2400" dirty="0">
                    <a:sym typeface="Wingdings" panose="05000000000000000000" pitchFamily="2" charset="2"/>
                  </a:rPr>
                  <a:t>?</a:t>
                </a:r>
              </a:p>
              <a:p>
                <a:endParaRPr lang="sv-SE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1" i="1"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800" dirty="0">
                  <a:sym typeface="Wingdings" panose="05000000000000000000" pitchFamily="2" charset="2"/>
                </a:endParaRPr>
              </a:p>
              <a:p>
                <a:r>
                  <a:rPr lang="sv-SE" sz="2800" dirty="0">
                    <a:sym typeface="Wingdings" panose="05000000000000000000" pitchFamily="2" charset="2"/>
                  </a:rPr>
                  <a:t>If </a:t>
                </a:r>
                <a:r>
                  <a:rPr lang="sv-SE" sz="2800" dirty="0" err="1">
                    <a:sym typeface="Wingdings" panose="05000000000000000000" pitchFamily="2" charset="2"/>
                  </a:rPr>
                  <a:t>we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know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𝐴𝑅𝑀𝐴</m:t>
                    </m:r>
                    <m:r>
                      <a:rPr lang="sv-S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sv-S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sv-S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sv-S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sv-S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800" dirty="0"/>
              </a:p>
              <a:p>
                <a:pPr marL="0" indent="0">
                  <a:buNone/>
                </a:pPr>
                <a:endParaRPr lang="sv-SE" sz="28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25598B3-FBA1-4B00-8843-749EEA3BB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53F8034-6899-4318-80E9-24D9FDDF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0F8AF30-FC0E-478C-A99A-D3B4B69F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5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93F1F-BDBA-499A-9F7C-9D6180E3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Regression </a:t>
            </a:r>
            <a:r>
              <a:rPr lang="sv-SE" sz="4000" dirty="0" err="1"/>
              <a:t>with</a:t>
            </a:r>
            <a:r>
              <a:rPr lang="sv-SE" sz="4000" dirty="0"/>
              <a:t> </a:t>
            </a:r>
            <a:r>
              <a:rPr lang="sv-SE" sz="4000" dirty="0" err="1"/>
              <a:t>autocorrelated</a:t>
            </a:r>
            <a:r>
              <a:rPr lang="sv-SE" sz="4000" dirty="0"/>
              <a:t> </a:t>
            </a:r>
            <a:r>
              <a:rPr lang="sv-SE" sz="4000" dirty="0" err="1"/>
              <a:t>errors</a:t>
            </a:r>
            <a:endParaRPr lang="sv-S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2F19D27-15CB-409B-AB41-9744CC7BC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(∗)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Approach 2</a:t>
                </a:r>
                <a:r>
                  <a:rPr lang="sv-SE" sz="2400" dirty="0"/>
                  <a:t>: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weighted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least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squares</a:t>
                </a:r>
                <a:endParaRPr lang="sv-SE" sz="2400" b="1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/>
                  <a:t>Fit </a:t>
                </a:r>
                <a:r>
                  <a:rPr lang="sv-SE" sz="2400" dirty="0" err="1"/>
                  <a:t>usual</a:t>
                </a:r>
                <a:r>
                  <a:rPr lang="sv-SE" sz="2400" dirty="0"/>
                  <a:t> regression to </a:t>
                </a:r>
                <a14:m>
                  <m:oMath xmlns:m="http://schemas.openxmlformats.org/officeDocument/2006/math">
                    <m:r>
                      <a:rPr lang="sv-SE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estimate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4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𝜷</m:t>
                        </m:r>
                      </m:e>
                    </m:acc>
                  </m:oMath>
                </a14:m>
                <a:r>
                  <a:rPr lang="sv-SE" sz="2400" dirty="0"/>
                  <a:t> and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1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Identify</a:t>
                </a:r>
                <a:r>
                  <a:rPr lang="sv-SE" sz="2400" dirty="0"/>
                  <a:t> ARMA orders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Estimate</a:t>
                </a:r>
                <a:r>
                  <a:rPr lang="sv-SE" sz="2400" dirty="0"/>
                  <a:t> parameters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minimizing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v-SE" sz="2400" dirty="0"/>
              </a:p>
              <a:p>
                <a:pPr marL="914400" lvl="1" indent="-514350"/>
                <a:r>
                  <a:rPr lang="sv-SE" sz="2000" dirty="0" err="1"/>
                  <a:t>Numerical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optimization</a:t>
                </a:r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Inspect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residuals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adjust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neeeded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2F19D27-15CB-409B-AB41-9744CC7BC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7DDC72-7712-4F18-8BA0-847E3B42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69DCC1-F3D1-470C-AC5E-9F2179B9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5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919"/>
                <a:ext cx="8229600" cy="4756150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ARIMA </a:t>
                </a:r>
                <a:r>
                  <a:rPr lang="sv-SE" sz="2400" dirty="0" err="1"/>
                  <a:t>models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/>
                  <a:t>What</a:t>
                </a:r>
                <a:r>
                  <a:rPr lang="sv-SE" sz="2400" dirty="0"/>
                  <a:t> is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v-SE" sz="2400" dirty="0"/>
                  <a:t> in ARIMA(</a:t>
                </a:r>
                <a:r>
                  <a:rPr lang="sv-SE" sz="2400" dirty="0" err="1"/>
                  <a:t>p,d,q</a:t>
                </a:r>
                <a:r>
                  <a:rPr lang="sv-SE" sz="2400" dirty="0"/>
                  <a:t>)?</a:t>
                </a:r>
              </a:p>
              <a:p>
                <a:endParaRPr lang="sv-SE" sz="2400" dirty="0"/>
              </a:p>
              <a:p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>
                    <a:solidFill>
                      <a:srgbClr val="00B050"/>
                    </a:solidFill>
                  </a:rPr>
                  <a:t>Step 1: </a:t>
                </a:r>
                <a:r>
                  <a:rPr lang="sv-SE" sz="2400" dirty="0"/>
                  <a:t>Check ACF, PACF and EACF to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few</a:t>
                </a:r>
                <a:r>
                  <a:rPr lang="sv-SE" sz="2400" dirty="0"/>
                  <a:t> tentative </a:t>
                </a:r>
                <a:r>
                  <a:rPr lang="sv-SE" sz="2400" dirty="0" err="1"/>
                  <a:t>models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endParaRPr lang="sv-SE" sz="2400" b="1" dirty="0">
                  <a:solidFill>
                    <a:srgbClr val="0F1AF9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919"/>
                <a:ext cx="8229600" cy="4756150"/>
              </a:xfrm>
              <a:blipFill>
                <a:blip r:embed="rId2"/>
                <a:stretch>
                  <a:fillRect l="-1111" t="-102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572479-C550-414C-95F0-E360FCA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E7AD75-9E06-45DA-B8ED-1DAF8B6B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Regression </a:t>
            </a:r>
            <a:r>
              <a:rPr lang="sv-SE" sz="4000" dirty="0" err="1"/>
              <a:t>with</a:t>
            </a:r>
            <a:r>
              <a:rPr lang="sv-SE" sz="4000" dirty="0"/>
              <a:t> </a:t>
            </a:r>
            <a:r>
              <a:rPr lang="sv-SE" sz="4000" dirty="0" err="1"/>
              <a:t>autocorrelated</a:t>
            </a:r>
            <a:r>
              <a:rPr lang="sv-SE" sz="4000" dirty="0"/>
              <a:t> </a:t>
            </a:r>
            <a:r>
              <a:rPr lang="sv-SE" sz="4000" dirty="0" err="1"/>
              <a:t>errors</a:t>
            </a:r>
            <a:endParaRPr lang="sv-S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5E0911E-9E92-4880-B6C5-624D873A3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How to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from data?</a:t>
                </a:r>
              </a:p>
              <a:p>
                <a:pPr lvl="1"/>
                <a:r>
                  <a:rPr lang="sv-SE" sz="2000" dirty="0" err="1">
                    <a:solidFill>
                      <a:srgbClr val="FF0000"/>
                    </a:solidFill>
                  </a:rPr>
                  <a:t>Example</a:t>
                </a:r>
                <a:r>
                  <a:rPr lang="sv-SE" sz="2000" dirty="0"/>
                  <a:t>: AR(1)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Mortality</a:t>
                </a:r>
                <a:r>
                  <a:rPr lang="sv-SE" sz="2400" dirty="0"/>
                  <a:t> and pollution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5E0911E-9E92-4880-B6C5-624D873A3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E5700B-7249-4403-9020-D4121CC9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CCBBF31-3F50-48DB-85D1-736FC6C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2E4BF28-EF4A-4BD2-985B-D56C9244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854529"/>
            <a:ext cx="5848350" cy="87630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82FB416-5009-4B9C-90D5-EF8A0E6B0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980820"/>
            <a:ext cx="2571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E49F20-143A-4A96-A4C7-BB93DDEB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Seasonal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484A6F1-8C46-4391-A15D-6E212B465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Seasonal patterns</a:t>
                </a:r>
              </a:p>
              <a:p>
                <a:pPr lvl="1"/>
                <a:r>
                  <a:rPr lang="en-US" sz="2400" dirty="0"/>
                  <a:t>Yearly (ocean temperature)</a:t>
                </a:r>
              </a:p>
              <a:p>
                <a:pPr lvl="1"/>
                <a:r>
                  <a:rPr lang="en-US" sz="2400" dirty="0"/>
                  <a:t>Daily, weekly (Server workload)</a:t>
                </a:r>
              </a:p>
              <a:p>
                <a:r>
                  <a:rPr lang="en-US" sz="2800" dirty="0"/>
                  <a:t>Strong correlation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=12, 24,…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Applications</a:t>
                </a:r>
              </a:p>
              <a:p>
                <a:pPr lvl="1"/>
                <a:r>
                  <a:rPr lang="en-US" sz="2400" dirty="0"/>
                  <a:t>Physics, biology, economics, computer science…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484A6F1-8C46-4391-A15D-6E212B465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8F11735-9E84-4971-A287-ABF88071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DA1A1D9-5517-43C1-A477-602F878B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811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AD6CEA-D7B9-4C00-A463-FD9FAA67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Seasonal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7ED3ECF-AE60-44E9-8312-34E28C41D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Pure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seasonal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𝑨𝑹𝑴𝑨</m:t>
                    </m:r>
                    <m:sSub>
                      <m:sSubPr>
                        <m:ctrlPr>
                          <a:rPr lang="sv-SE" sz="2400" b="1" i="1" smtClean="0">
                            <a:solidFill>
                              <a:srgbClr val="0F1A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400" b="1" i="1" smtClean="0">
                                <a:solidFill>
                                  <a:srgbClr val="0F1A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1" i="1" smtClean="0">
                                <a:solidFill>
                                  <a:srgbClr val="0F1AF9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sv-SE" sz="2400" b="1" i="1" smtClean="0">
                                <a:solidFill>
                                  <a:srgbClr val="0F1AF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1" i="1" smtClean="0">
                                <a:solidFill>
                                  <a:srgbClr val="0F1AF9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  <m:sub>
                        <m:r>
                          <a:rPr lang="sv-SE" sz="2400" b="1" i="1" smtClean="0">
                            <a:solidFill>
                              <a:srgbClr val="0F1AF9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sv-SE" sz="2400" b="1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0F1AF9"/>
                    </a:solidFill>
                  </a:rPr>
                  <a:t>Seasonal</a:t>
                </a:r>
                <a:r>
                  <a:rPr lang="sv-SE" sz="2400" dirty="0">
                    <a:solidFill>
                      <a:srgbClr val="0F1AF9"/>
                    </a:solidFill>
                  </a:rPr>
                  <a:t> autoregressive operator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1⋅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0F1AF9"/>
                    </a:solidFill>
                  </a:rPr>
                  <a:t>Seasonal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moving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average</a:t>
                </a:r>
                <a:r>
                  <a:rPr lang="sv-SE" sz="2400" dirty="0">
                    <a:solidFill>
                      <a:srgbClr val="0F1AF9"/>
                    </a:solidFill>
                  </a:rPr>
                  <a:t> operator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1⋅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Same </a:t>
                </a:r>
                <a:r>
                  <a:rPr lang="sv-SE" sz="2400" dirty="0" err="1"/>
                  <a:t>principles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causality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invertibility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𝐴𝑅𝑀𝐴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sv-SE" sz="2400" b="0" dirty="0"/>
                  <a:t> and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𝐴𝑅𝑀𝐴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endParaRPr lang="sv-SE" sz="2400" b="0" dirty="0"/>
              </a:p>
              <a:p>
                <a:pPr lvl="1"/>
                <a:r>
                  <a:rPr lang="sv-SE" sz="2000" dirty="0" err="1"/>
                  <a:t>Autocovariance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7ED3ECF-AE60-44E9-8312-34E28C41D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3771B00-0869-4E6F-9880-0664E3ED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1E3EAE4-7238-45BC-BC46-BE5136E6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614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C954D8-708C-472B-8738-4D16EEFF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Seasonal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F3B8DF7-782E-4D6E-B7DD-1CCB3E77F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Simulated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𝐴𝑅𝑀𝐴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sv-SE" sz="2400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F3B8DF7-782E-4D6E-B7DD-1CCB3E77F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0C77D07-4866-412D-A8B4-99D0B86A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6D3F357-D76B-4BF5-B7C5-F333711E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C12A658-2FDA-492C-A392-1BF85615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1" y="2569741"/>
            <a:ext cx="3866300" cy="244767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3E95D89-F272-422F-B683-B8D4AFC14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91" y="2348365"/>
            <a:ext cx="3637896" cy="40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3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C954D8-708C-472B-8738-4D16EEFF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Seasonal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F3B8DF7-782E-4D6E-B7DD-1CCB3E77F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Simulated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𝐴𝑅𝑀𝐴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Theoretical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ones</a:t>
                </a:r>
                <a:r>
                  <a:rPr lang="sv-SE" sz="2000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F3B8DF7-782E-4D6E-B7DD-1CCB3E77F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0C77D07-4866-412D-A8B4-99D0B86A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6D3F357-D76B-4BF5-B7C5-F333711E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E40A4A1-FE55-404C-BB1E-39D75388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13157"/>
            <a:ext cx="4190476" cy="237142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443B3214-5F9F-4495-B96A-CCC167137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573016"/>
            <a:ext cx="2918779" cy="16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27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A7065E-AF34-483D-B8BD-B87A325D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Seasonal</a:t>
            </a:r>
            <a:r>
              <a:rPr lang="sv-SE" dirty="0"/>
              <a:t> ARMA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9ED124-7169-4107-97C8-FF12834A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4C19759-510C-4E3F-9677-BF289D71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A40734-1724-4289-9BDB-7A3D820D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A514927B-ED05-44EC-9BD4-0D7921DE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64" y="2060848"/>
            <a:ext cx="7596336" cy="22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3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F7F16A-FB69-4A47-9628-BAF9DA70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Multiplicative</a:t>
            </a:r>
            <a:r>
              <a:rPr lang="sv-SE" dirty="0"/>
              <a:t> </a:t>
            </a:r>
            <a:r>
              <a:rPr lang="sv-SE" dirty="0" err="1"/>
              <a:t>seasonal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3EE73BA-445A-41A3-99BB-84852D05A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Problem</a:t>
                </a:r>
                <a:r>
                  <a:rPr lang="sv-SE" sz="2400" dirty="0"/>
                  <a:t>: in real data, it is hard to </a:t>
                </a:r>
                <a:r>
                  <a:rPr lang="sv-SE" sz="2400" dirty="0" err="1"/>
                  <a:t>assume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dependent</a:t>
                </a:r>
                <a:r>
                  <a:rPr lang="sv-SE" sz="24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𝑘h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only</a:t>
                </a:r>
                <a:r>
                  <a:rPr lang="sv-SE" sz="2400" dirty="0"/>
                  <a:t>… </a:t>
                </a:r>
              </a:p>
              <a:p>
                <a:pPr lvl="1"/>
                <a:r>
                  <a:rPr lang="sv-SE" sz="2000" dirty="0" err="1"/>
                  <a:t>Combinal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seasonal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nonseasonal</a:t>
                </a:r>
                <a:r>
                  <a:rPr lang="sv-SE" sz="2000" dirty="0"/>
                  <a:t>!</a:t>
                </a:r>
              </a:p>
              <a:p>
                <a:endParaRPr lang="sv-SE" sz="240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Multiplicative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Seasonal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𝑨𝑹𝑴𝑨</m:t>
                    </m:r>
                    <m:r>
                      <a:rPr lang="sv-SE" sz="24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sv-SE" sz="24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sv-SE" sz="24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sv-SE" sz="2400" b="1" i="1" smtClean="0">
                            <a:solidFill>
                              <a:srgbClr val="0F1AF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400" b="1" i="1" smtClean="0">
                                <a:solidFill>
                                  <a:srgbClr val="0F1AF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1" i="1" smtClean="0">
                                <a:solidFill>
                                  <a:srgbClr val="0F1AF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sv-SE" sz="2400" b="1" i="1" smtClean="0">
                                <a:solidFill>
                                  <a:srgbClr val="0F1AF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1" i="1" smtClean="0">
                                <a:solidFill>
                                  <a:srgbClr val="0F1AF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  <m:sub>
                        <m:r>
                          <a:rPr lang="sv-SE" sz="2400" b="1" i="1" smtClean="0">
                            <a:solidFill>
                              <a:srgbClr val="0F1AF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sv-SE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 Expression for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𝐴𝑅𝑀𝐴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(1,1)×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3EE73BA-445A-41A3-99BB-84852D05A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08CA7F6-6663-476C-901E-85160098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949580C-DD35-4C4E-8E5D-C7FD2CD1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6552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E87D42-A46D-4B62-B1A9-450BB8F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Multiplicative</a:t>
            </a:r>
            <a:r>
              <a:rPr lang="sv-SE" dirty="0"/>
              <a:t> </a:t>
            </a:r>
            <a:r>
              <a:rPr lang="sv-SE" dirty="0" err="1"/>
              <a:t>seasonal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58D5EFA-1911-4ADD-9322-3F8BD878E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=0.8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58D5EFA-1911-4ADD-9322-3F8BD878E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86CA09-66C9-474E-8F2F-9AF75A0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96ACD99-F436-4558-825C-1CB97A80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C3E6839-3955-4585-8A6D-EC95BE740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20888"/>
            <a:ext cx="4732741" cy="333515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7336B10F-61DD-4250-AD85-25138EA9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261" y="2453891"/>
            <a:ext cx="4103886" cy="34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E87D42-A46D-4B62-B1A9-450BB8F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Multiplicative</a:t>
            </a:r>
            <a:r>
              <a:rPr lang="sv-SE" dirty="0"/>
              <a:t> </a:t>
            </a:r>
            <a:r>
              <a:rPr lang="sv-SE" dirty="0" err="1"/>
              <a:t>seasonal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58D5EFA-1911-4ADD-9322-3F8BD878E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=0.8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sv-SE" sz="2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v-SE" sz="2000" dirty="0" err="1"/>
                  <a:t>Theoretical</a:t>
                </a: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58D5EFA-1911-4ADD-9322-3F8BD878E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86CA09-66C9-474E-8F2F-9AF75A0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96ACD99-F436-4558-825C-1CB97A80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7B547FA4-74D2-4498-A24D-E945D3C9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69" y="2248111"/>
            <a:ext cx="3314726" cy="38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3C303D-D5FD-4130-8152-2E70EC9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FBC7A6D-F56F-4731-88C5-6E2D182A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What</a:t>
            </a:r>
            <a:r>
              <a:rPr lang="sv-SE" sz="2400" dirty="0"/>
              <a:t> </a:t>
            </a:r>
            <a:r>
              <a:rPr lang="sv-SE" sz="2400" dirty="0" err="1"/>
              <a:t>if</a:t>
            </a:r>
            <a:r>
              <a:rPr lang="sv-SE" sz="2400" dirty="0"/>
              <a:t> </a:t>
            </a:r>
            <a:r>
              <a:rPr lang="sv-SE" sz="2400" dirty="0" err="1"/>
              <a:t>there</a:t>
            </a:r>
            <a:r>
              <a:rPr lang="sv-SE" sz="2400" dirty="0"/>
              <a:t> is a </a:t>
            </a:r>
            <a:r>
              <a:rPr lang="sv-SE" sz="2400" dirty="0" err="1"/>
              <a:t>seasonal</a:t>
            </a:r>
            <a:r>
              <a:rPr lang="sv-SE" sz="2400" dirty="0"/>
              <a:t> </a:t>
            </a:r>
            <a:r>
              <a:rPr lang="sv-SE" sz="2400" dirty="0" err="1"/>
              <a:t>pattern</a:t>
            </a:r>
            <a:r>
              <a:rPr lang="sv-SE" sz="2400" dirty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</a:t>
            </a:r>
            <a:r>
              <a:rPr lang="sv-SE" sz="2400" dirty="0" err="1" smtClean="0"/>
              <a:t>differs</a:t>
            </a:r>
            <a:r>
              <a:rPr lang="sv-SE" sz="2400" dirty="0" smtClean="0"/>
              <a:t> </a:t>
            </a:r>
            <a:r>
              <a:rPr lang="sv-SE" sz="2400" dirty="0"/>
              <a:t>a </a:t>
            </a:r>
            <a:r>
              <a:rPr lang="sv-SE" sz="2400" dirty="0" err="1"/>
              <a:t>little</a:t>
            </a:r>
            <a:r>
              <a:rPr lang="sv-SE" sz="2400" dirty="0"/>
              <a:t> </a:t>
            </a:r>
            <a:r>
              <a:rPr lang="sv-SE" sz="2400" dirty="0" err="1"/>
              <a:t>between</a:t>
            </a:r>
            <a:r>
              <a:rPr lang="sv-SE" sz="2400" dirty="0"/>
              <a:t> the series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D46CBF7-11B4-48DC-980D-A73D4D10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813BDC0-ABB4-40E7-8611-959E0B58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7B0A336-72B8-4A24-859D-7A9DE23B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3466801" cy="177017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659DD28-83B2-4185-9C25-6F7C1FEB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26" y="2420888"/>
            <a:ext cx="4599547" cy="3155406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8BA180EE-25F6-447B-91C3-27F7B105DBB1}"/>
              </a:ext>
            </a:extLst>
          </p:cNvPr>
          <p:cNvSpPr txBox="1"/>
          <p:nvPr/>
        </p:nvSpPr>
        <p:spPr>
          <a:xfrm>
            <a:off x="611560" y="486916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C00000"/>
                </a:solidFill>
              </a:rPr>
              <a:t>Note</a:t>
            </a:r>
            <a:r>
              <a:rPr lang="sv-SE" dirty="0"/>
              <a:t>: ACF </a:t>
            </a:r>
            <a:r>
              <a:rPr lang="sv-SE" dirty="0" err="1" smtClean="0"/>
              <a:t>decays</a:t>
            </a:r>
            <a:r>
              <a:rPr lang="sv-SE" dirty="0" smtClean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slowly</a:t>
            </a:r>
            <a:r>
              <a:rPr lang="sv-SE" dirty="0"/>
              <a:t> at </a:t>
            </a:r>
            <a:r>
              <a:rPr lang="sv-SE" dirty="0" err="1"/>
              <a:t>peaks</a:t>
            </a:r>
            <a:r>
              <a:rPr lang="sv-SE" dirty="0"/>
              <a:t> 12h</a:t>
            </a:r>
          </a:p>
        </p:txBody>
      </p:sp>
    </p:spTree>
    <p:extLst>
      <p:ext uri="{BB962C8B-B14F-4D97-AF65-F5344CB8AC3E}">
        <p14:creationId xmlns:p14="http://schemas.microsoft.com/office/powerpoint/2010/main" val="28281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E8CBCE-2446-4490-910D-0C046051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8868420-2DA0-4B6E-9B1F-0969DBB56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v-SE" sz="2800" dirty="0">
                    <a:solidFill>
                      <a:srgbClr val="00B050"/>
                    </a:solidFill>
                  </a:rPr>
                  <a:t>Step 2: </a:t>
                </a:r>
                <a:r>
                  <a:rPr lang="sv-SE" sz="2800" dirty="0"/>
                  <a:t>Fit the tentative </a:t>
                </a:r>
                <a:r>
                  <a:rPr lang="sv-SE" sz="2800" dirty="0" err="1"/>
                  <a:t>models</a:t>
                </a:r>
                <a:r>
                  <a:rPr lang="sv-SE" sz="2800" dirty="0"/>
                  <a:t>, </a:t>
                </a:r>
                <a:r>
                  <a:rPr lang="sv-SE" sz="2800" dirty="0" err="1"/>
                  <a:t>compare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them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Analytical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measures</a:t>
                </a:r>
                <a:r>
                  <a:rPr lang="sv-SE" sz="2400" dirty="0"/>
                  <a:t>: AIC, BIC</a:t>
                </a:r>
              </a:p>
              <a:p>
                <a:pPr lvl="2"/>
                <a:r>
                  <a:rPr lang="sv-SE" sz="2000" dirty="0" err="1"/>
                  <a:t>Penalize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models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many</a:t>
                </a:r>
                <a:r>
                  <a:rPr lang="sv-SE" sz="2000" dirty="0"/>
                  <a:t> </a:t>
                </a:r>
                <a:r>
                  <a:rPr lang="sv-SE" sz="2000" dirty="0" smtClean="0"/>
                  <a:t>parameters</a:t>
                </a:r>
                <a:r>
                  <a:rPr lang="sv-SE" sz="2000" dirty="0">
                    <a:sym typeface="Wingdings" panose="05000000000000000000" pitchFamily="2" charset="2"/>
                  </a:rPr>
                  <a:t> </a:t>
                </a:r>
                <a:r>
                  <a:rPr lang="sv-SE" sz="2000" dirty="0" err="1">
                    <a:sym typeface="Wingdings" panose="05000000000000000000" pitchFamily="2" charset="2"/>
                  </a:rPr>
                  <a:t>simpler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models</a:t>
                </a:r>
                <a:endParaRPr lang="sv-SE" sz="2000" dirty="0"/>
              </a:p>
              <a:p>
                <a:pPr lvl="1"/>
                <a:r>
                  <a:rPr lang="sv-SE" sz="2400" dirty="0" err="1"/>
                  <a:t>Residual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analysis</a:t>
                </a:r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Akaike</a:t>
                </a:r>
                <a:r>
                  <a:rPr lang="sv-SE" sz="2400" dirty="0">
                    <a:solidFill>
                      <a:srgbClr val="0070C0"/>
                    </a:solidFill>
                  </a:rPr>
                  <a:t> Information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Criterion</a:t>
                </a:r>
                <a:r>
                  <a:rPr lang="sv-SE" sz="2400" dirty="0">
                    <a:solidFill>
                      <a:srgbClr val="0070C0"/>
                    </a:solidFill>
                  </a:rPr>
                  <a:t> (AIC)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−1 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Corrected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Akaike</a:t>
                </a:r>
                <a:r>
                  <a:rPr lang="sv-SE" sz="2400" dirty="0">
                    <a:solidFill>
                      <a:srgbClr val="0070C0"/>
                    </a:solidFill>
                  </a:rPr>
                  <a:t> Information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Criterion</a:t>
                </a:r>
                <a:r>
                  <a:rPr lang="sv-SE" sz="2400" dirty="0">
                    <a:solidFill>
                      <a:srgbClr val="0070C0"/>
                    </a:solidFill>
                  </a:rPr>
                  <a:t> (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AICc</a:t>
                </a:r>
                <a:r>
                  <a:rPr lang="sv-SE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𝐴𝐼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Bayesian</a:t>
                </a:r>
                <a:r>
                  <a:rPr lang="sv-SE" sz="2400" dirty="0">
                    <a:solidFill>
                      <a:srgbClr val="0070C0"/>
                    </a:solidFill>
                  </a:rPr>
                  <a:t> information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criterion</a:t>
                </a:r>
                <a:r>
                  <a:rPr lang="sv-SE" sz="2400" dirty="0">
                    <a:solidFill>
                      <a:srgbClr val="0070C0"/>
                    </a:solidFill>
                  </a:rPr>
                  <a:t> (BIC)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𝑘𝑙𝑜𝑔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8868420-2DA0-4B6E-9B1F-0969DBB56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13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92B4498-4D12-4C44-9645-2C35DF6D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BE47EE7-31AC-4672-8EBC-2E96030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0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6E28E6-5061-4166-90C2-4EE350C3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22B2B5C-A20D-446F-ADC8-B3D0B29BB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22B2B5C-A20D-446F-ADC8-B3D0B29BB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04556E3-6A78-4088-BF4A-05333B2B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495FAE4-0FCB-44D1-B53C-CCF552C8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2DB935B-6DD4-4961-9592-E8E9CCC1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54957"/>
            <a:ext cx="4760168" cy="47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0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DA06C1-7ABF-4E2B-8B74-5551F644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7B6D8DB-B416-42E6-991D-C44BD6CB62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Multiplicative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seasonal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autoregressive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integrated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moving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average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sv-SE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0070C0"/>
                    </a:solidFill>
                  </a:rPr>
                  <a:t>How</a:t>
                </a:r>
                <a:r>
                  <a:rPr lang="sv-SE" sz="2400" dirty="0">
                    <a:solidFill>
                      <a:srgbClr val="0070C0"/>
                    </a:solidFill>
                  </a:rPr>
                  <a:t> to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identify</a:t>
                </a:r>
                <a:r>
                  <a:rPr lang="sv-SE" sz="2400" dirty="0">
                    <a:solidFill>
                      <a:srgbClr val="0070C0"/>
                    </a:solidFill>
                  </a:rPr>
                  <a:t> SARIMA?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400" dirty="0" err="1"/>
                  <a:t>Perform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differencing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first</a:t>
                </a:r>
                <a:r>
                  <a:rPr lang="sv-SE" sz="2400" dirty="0"/>
                  <a:t> (trend)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400" dirty="0" err="1"/>
                  <a:t>Investigate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ACF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slowly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decays</a:t>
                </a:r>
                <a:r>
                  <a:rPr lang="sv-SE" sz="2400" dirty="0">
                    <a:sym typeface="Wingdings" panose="05000000000000000000" pitchFamily="2" charset="2"/>
                  </a:rPr>
                  <a:t> at </a:t>
                </a:r>
                <a:r>
                  <a:rPr lang="sv-SE" sz="2400" dirty="0" err="1">
                    <a:sym typeface="Wingdings" panose="05000000000000000000" pitchFamily="2" charset="2"/>
                  </a:rPr>
                  <a:t>peaks</a:t>
                </a:r>
                <a:r>
                  <a:rPr lang="sv-SE" sz="2400" dirty="0">
                    <a:sym typeface="Wingdings" panose="05000000000000000000" pitchFamily="2" charset="2"/>
                  </a:rPr>
                  <a:t>?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sv-SE" sz="2000" dirty="0" err="1">
                    <a:sym typeface="Wingdings" panose="05000000000000000000" pitchFamily="2" charset="2"/>
                  </a:rPr>
                  <a:t>YesAdditional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differencing</a:t>
                </a:r>
                <a:r>
                  <a:rPr lang="sv-SE" sz="2000" dirty="0">
                    <a:sym typeface="Wingdings" panose="05000000000000000000" pitchFamily="2" charset="2"/>
                  </a:rPr>
                  <a:t>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sv-SE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400" dirty="0" err="1"/>
                  <a:t>Model</a:t>
                </a:r>
                <a:r>
                  <a:rPr lang="sv-SE" sz="2400" dirty="0"/>
                  <a:t> non-</a:t>
                </a:r>
                <a:r>
                  <a:rPr lang="sv-SE" sz="2400" dirty="0" err="1"/>
                  <a:t>seasonal</a:t>
                </a:r>
                <a:r>
                  <a:rPr lang="sv-SE" sz="2400" dirty="0"/>
                  <a:t> </a:t>
                </a:r>
                <a:r>
                  <a:rPr lang="sv-SE" sz="2400" dirty="0" smtClean="0"/>
                  <a:t>part, look at </a:t>
                </a:r>
                <a:r>
                  <a:rPr lang="sv-SE" sz="2400" dirty="0" err="1" smtClean="0"/>
                  <a:t>low</a:t>
                </a:r>
                <a:r>
                  <a:rPr lang="sv-SE" sz="2400" dirty="0" smtClean="0"/>
                  <a:t> ACF, PACF </a:t>
                </a:r>
                <a:r>
                  <a:rPr lang="sv-SE" sz="2400" dirty="0" err="1" smtClean="0"/>
                  <a:t>values</a:t>
                </a:r>
                <a:r>
                  <a:rPr lang="sv-SE" sz="2400" dirty="0" smtClean="0"/>
                  <a:t>.</a:t>
                </a:r>
                <a:endParaRPr lang="sv-SE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seasonal</a:t>
                </a:r>
                <a:r>
                  <a:rPr lang="sv-SE" sz="2400" dirty="0"/>
                  <a:t> part (check </a:t>
                </a:r>
                <a:r>
                  <a:rPr lang="sv-SE" sz="2400" dirty="0" err="1"/>
                  <a:t>peaks</a:t>
                </a:r>
                <a:r>
                  <a:rPr lang="sv-SE" sz="2400" dirty="0"/>
                  <a:t>), check ACF and PACF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residuals</a:t>
                </a:r>
                <a:endParaRPr lang="sv-SE" sz="2400" dirty="0"/>
              </a:p>
              <a:p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7B6D8DB-B416-42E6-991D-C44BD6CB62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B8F9AC-2938-4B31-945C-6E9AF166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B407427-31A1-431F-88CF-D0B857E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830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230510C6-026F-41AC-A48A-F464DA13B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830451"/>
            <a:ext cx="4714485" cy="4683672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F2D9AC86-14A6-4162-8530-9FA7D2D7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7EB470-4FA5-49AD-8DB1-EEA5C248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: Air </a:t>
            </a:r>
            <a:r>
              <a:rPr lang="sv-SE" sz="2800" dirty="0" err="1" smtClean="0"/>
              <a:t>passengers</a:t>
            </a:r>
            <a:endParaRPr lang="sv-SE" sz="28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878FC5F-B74A-406B-9369-E738DCC5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140E69-2B23-4B1D-9A47-25B0AB0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B375440-1162-466C-A960-9508008A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8" y="2400632"/>
            <a:ext cx="3566621" cy="35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67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D42E7C-AB63-4B02-A60C-7CE6EEEB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5B1846-AA56-4CE2-A3D7-E91F4812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 Air </a:t>
            </a:r>
            <a:r>
              <a:rPr lang="sv-SE" dirty="0" err="1" smtClean="0"/>
              <a:t>passengers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E0087B0-C966-4521-AEF2-32D9CD73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20C2CE-D92E-47B8-B64E-18B852A4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F340B10-A949-4CF1-AACA-5067EB73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42774"/>
            <a:ext cx="4187171" cy="3683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1CCE5B1-7F9D-4A08-8971-B679E3B8E987}"/>
                  </a:ext>
                </a:extLst>
              </p:cNvPr>
              <p:cNvSpPr txBox="1"/>
              <p:nvPr/>
            </p:nvSpPr>
            <p:spPr>
              <a:xfrm>
                <a:off x="5652120" y="2852936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0,1,1</m:t>
                              </m:r>
                            </m:e>
                          </m:d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1,1,0</m:t>
                              </m:r>
                            </m:e>
                          </m:d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1CCE5B1-7F9D-4A08-8971-B679E3B8E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852936"/>
                <a:ext cx="23762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090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EDC07E-A0FC-42A0-995C-A27BDD1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4667CD8-0F6F-4CCC-BD18-B6C4FB04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7159838-2FE7-48F4-949F-AC31BF5D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25EC68-41A5-4AC8-BBD1-E28355EC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C1E0182-3A2D-4001-89DA-82D581FC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07" y="1647825"/>
            <a:ext cx="3648248" cy="426734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C4714BC-F320-4D23-9B15-83231334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86" y="1600200"/>
            <a:ext cx="3607114" cy="45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2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7DE1A0-008E-49F9-A1AB-904EAAD9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DB645DE-A628-4F29-9DCB-39BBD4C4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Remove</a:t>
            </a:r>
            <a:r>
              <a:rPr lang="sv-SE" sz="2400" dirty="0"/>
              <a:t> AR term!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9C194AD-3A5B-42EB-A27E-6DF03993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73244E1-AD80-48AC-B212-EBF594F7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35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4BC7CE9-D266-48C0-8901-62255F49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37" y="2141978"/>
            <a:ext cx="6609357" cy="3984185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1984FE2C-109B-49B5-8C8D-F6EF20593B8E}"/>
              </a:ext>
            </a:extLst>
          </p:cNvPr>
          <p:cNvSpPr txBox="1"/>
          <p:nvPr/>
        </p:nvSpPr>
        <p:spPr>
          <a:xfrm>
            <a:off x="5436096" y="170371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7030A0"/>
                </a:solidFill>
              </a:rPr>
              <a:t>Is </a:t>
            </a:r>
            <a:r>
              <a:rPr lang="sv-SE" dirty="0" err="1">
                <a:solidFill>
                  <a:srgbClr val="7030A0"/>
                </a:solidFill>
              </a:rPr>
              <a:t>one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model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much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better</a:t>
            </a:r>
            <a:r>
              <a:rPr lang="sv-SE" dirty="0">
                <a:solidFill>
                  <a:srgbClr val="7030A0"/>
                </a:solidFill>
              </a:rPr>
              <a:t> the </a:t>
            </a:r>
            <a:r>
              <a:rPr lang="sv-SE" dirty="0" err="1">
                <a:solidFill>
                  <a:srgbClr val="7030A0"/>
                </a:solidFill>
              </a:rPr>
              <a:t>other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one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4CE1ABD4-D420-4116-A961-F999756675C3}"/>
                  </a:ext>
                </a:extLst>
              </p:cNvPr>
              <p:cNvSpPr txBox="1"/>
              <p:nvPr/>
            </p:nvSpPr>
            <p:spPr>
              <a:xfrm>
                <a:off x="41506" y="4797152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0,1,1</m:t>
                              </m:r>
                            </m:e>
                          </m:d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4CE1ABD4-D420-4116-A961-F9997566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6" y="4797152"/>
                <a:ext cx="23762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B295C139-411E-4615-A12F-A4E546915E4F}"/>
                  </a:ext>
                </a:extLst>
              </p:cNvPr>
              <p:cNvSpPr/>
              <p:nvPr/>
            </p:nvSpPr>
            <p:spPr>
              <a:xfrm>
                <a:off x="216125" y="2922729"/>
                <a:ext cx="2061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1,1,0</m:t>
                              </m:r>
                            </m:e>
                          </m:d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B295C139-411E-4615-A12F-A4E54691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25" y="2922729"/>
                <a:ext cx="20612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48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4C26F8-CF1D-4F0E-AE92-E79E4F7A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932E45-D63C-4354-A25F-D8283416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1CB30FE-A5E1-4819-81E3-5DDC99D4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5695C5D-51E7-4EAC-93F7-3808C88F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36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AAE82233-2DD8-4632-ABD6-139CE8CA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5533"/>
            <a:ext cx="4101183" cy="4588619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6324EDD0-5171-4AB0-B223-67FE41A5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780928"/>
            <a:ext cx="3190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9311C3-8D32-4EDB-A073-AB289E8E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SARIMA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13C2A0-7630-47F8-A6BA-E2023276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Forecasting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7705F7D-F083-4D3B-BCEF-9D635900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F274EDB-E0F3-4BC4-ADA6-50D8942C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37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A8501802-DD41-40B7-9B74-1AFC5D99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80" y="2348880"/>
            <a:ext cx="5819050" cy="39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8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41BB01-A4DC-4739-8FB7-B56C71AA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2F30E7-3491-4283-B27E-AB585196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Ch</a:t>
            </a:r>
            <a:r>
              <a:rPr lang="sv-SE" dirty="0"/>
              <a:t> 3.7-3.9</a:t>
            </a:r>
          </a:p>
          <a:p>
            <a:endParaRPr lang="sv-SE" dirty="0"/>
          </a:p>
          <a:p>
            <a:r>
              <a:rPr lang="sv-SE" dirty="0"/>
              <a:t>R </a:t>
            </a:r>
            <a:r>
              <a:rPr lang="sv-SE" dirty="0" err="1"/>
              <a:t>code</a:t>
            </a:r>
            <a:r>
              <a:rPr lang="sv-SE" dirty="0"/>
              <a:t>: </a:t>
            </a:r>
            <a:r>
              <a:rPr lang="sv-SE" dirty="0" err="1"/>
              <a:t>sarima</a:t>
            </a:r>
            <a:r>
              <a:rPr lang="sv-SE" dirty="0"/>
              <a:t>, </a:t>
            </a:r>
            <a:r>
              <a:rPr lang="sv-SE" dirty="0" err="1"/>
              <a:t>sarima.for</a:t>
            </a:r>
            <a:r>
              <a:rPr lang="sv-SE" dirty="0"/>
              <a:t>, </a:t>
            </a:r>
            <a:r>
              <a:rPr lang="sv-SE"/>
              <a:t>runs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FCAC82D-3E2D-4FA1-8BA4-9BED618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282EFFA-2FC9-4240-BACA-CEE613CE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9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7D05FD-9414-4141-9245-0264FEC0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F5E393-DF8B-45F9-B84D-FCE82F37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data</a:t>
            </a:r>
          </a:p>
          <a:p>
            <a:pPr lvl="1"/>
            <a:r>
              <a:rPr lang="sv-SE" sz="2000" dirty="0" err="1"/>
              <a:t>Fitting</a:t>
            </a:r>
            <a:r>
              <a:rPr lang="sv-SE" sz="2000" dirty="0"/>
              <a:t> ARIMA(1,1,0) to log(</a:t>
            </a:r>
            <a:r>
              <a:rPr lang="sv-SE" sz="2000" dirty="0" err="1"/>
              <a:t>gmp</a:t>
            </a:r>
            <a:r>
              <a:rPr lang="sv-SE" sz="2000" dirty="0"/>
              <a:t>)</a:t>
            </a:r>
          </a:p>
          <a:p>
            <a:pPr lvl="1"/>
            <a:r>
              <a:rPr lang="sv-SE" sz="2000" dirty="0" err="1"/>
              <a:t>Write</a:t>
            </a:r>
            <a:r>
              <a:rPr lang="sv-SE" sz="2000" dirty="0"/>
              <a:t> down </a:t>
            </a:r>
            <a:r>
              <a:rPr lang="sv-SE" sz="2000" dirty="0" err="1"/>
              <a:t>equation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the </a:t>
            </a:r>
            <a:r>
              <a:rPr lang="sv-SE" sz="2000" dirty="0" err="1"/>
              <a:t>model</a:t>
            </a:r>
            <a:r>
              <a:rPr lang="sv-SE" sz="2000" dirty="0"/>
              <a:t>…</a:t>
            </a: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FC0B23D-0F29-4F18-8809-BB1F8537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6E298D4-E331-4F91-828F-9BD89DF5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82E6B3D-F9C1-4E8F-B69E-E17F9A7C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830425"/>
            <a:ext cx="5666631" cy="34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7D05FD-9414-4141-9245-0264FEC0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F5E393-DF8B-45F9-B84D-FCE82F37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data</a:t>
            </a:r>
          </a:p>
          <a:p>
            <a:pPr lvl="1"/>
            <a:r>
              <a:rPr lang="sv-SE" sz="2000" dirty="0" err="1"/>
              <a:t>Fitting</a:t>
            </a:r>
            <a:r>
              <a:rPr lang="sv-SE" sz="2000" dirty="0"/>
              <a:t> ARIMA(0,1,2) to log(</a:t>
            </a:r>
            <a:r>
              <a:rPr lang="sv-SE" sz="2000" dirty="0" err="1"/>
              <a:t>gmp</a:t>
            </a:r>
            <a:r>
              <a:rPr lang="sv-SE" sz="2000" dirty="0"/>
              <a:t>)</a:t>
            </a:r>
          </a:p>
          <a:p>
            <a:pPr lvl="1"/>
            <a:r>
              <a:rPr lang="sv-SE" sz="2000" dirty="0" err="1"/>
              <a:t>Write</a:t>
            </a:r>
            <a:r>
              <a:rPr lang="sv-SE" sz="2000" dirty="0"/>
              <a:t> down </a:t>
            </a:r>
            <a:r>
              <a:rPr lang="sv-SE" sz="2000" dirty="0" err="1"/>
              <a:t>equation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the </a:t>
            </a:r>
            <a:r>
              <a:rPr lang="sv-SE" sz="2000" dirty="0" err="1"/>
              <a:t>model</a:t>
            </a:r>
            <a:r>
              <a:rPr lang="sv-SE" sz="2000" dirty="0"/>
              <a:t>…</a:t>
            </a: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FC0B23D-0F29-4F18-8809-BB1F8537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6E298D4-E331-4F91-828F-9BD89DF5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120F954-C92A-4A89-93F5-D7400C9D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61807"/>
            <a:ext cx="5615955" cy="3562896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E19DCB9D-3A11-4864-B83F-74F674A6F7D1}"/>
              </a:ext>
            </a:extLst>
          </p:cNvPr>
          <p:cNvSpPr txBox="1"/>
          <p:nvPr/>
        </p:nvSpPr>
        <p:spPr>
          <a:xfrm>
            <a:off x="5292080" y="427707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Which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model</a:t>
            </a:r>
            <a:r>
              <a:rPr lang="sv-SE" dirty="0">
                <a:solidFill>
                  <a:srgbClr val="7030A0"/>
                </a:solidFill>
              </a:rPr>
              <a:t> is optimal </a:t>
            </a:r>
            <a:r>
              <a:rPr lang="sv-SE" dirty="0" err="1">
                <a:solidFill>
                  <a:srgbClr val="7030A0"/>
                </a:solidFill>
              </a:rPr>
              <a:t>according</a:t>
            </a:r>
            <a:r>
              <a:rPr lang="sv-SE" dirty="0">
                <a:solidFill>
                  <a:srgbClr val="7030A0"/>
                </a:solidFill>
              </a:rPr>
              <a:t> to AIC, </a:t>
            </a:r>
            <a:r>
              <a:rPr lang="sv-SE" dirty="0" err="1">
                <a:solidFill>
                  <a:srgbClr val="7030A0"/>
                </a:solidFill>
              </a:rPr>
              <a:t>AICc</a:t>
            </a:r>
            <a:r>
              <a:rPr lang="sv-SE" dirty="0">
                <a:solidFill>
                  <a:srgbClr val="7030A0"/>
                </a:solidFill>
              </a:rPr>
              <a:t> and BIC?</a:t>
            </a:r>
          </a:p>
        </p:txBody>
      </p:sp>
    </p:spTree>
    <p:extLst>
      <p:ext uri="{BB962C8B-B14F-4D97-AF65-F5344CB8AC3E}">
        <p14:creationId xmlns:p14="http://schemas.microsoft.com/office/powerpoint/2010/main" val="42708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0F9C30-49F1-4E17-9224-441F2C5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Residual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51FEF96-D340-443D-83A3-48FB485C6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dirty="0"/>
                  <a:t>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sv-SE" sz="2800" dirty="0">
                    <a:sym typeface="Wingdings" panose="05000000000000000000" pitchFamily="2" charset="2"/>
                  </a:rPr>
                  <a:t></a:t>
                </a:r>
                <a:r>
                  <a:rPr lang="sv-SE" sz="2800" dirty="0" err="1">
                    <a:sym typeface="Wingdings" panose="05000000000000000000" pitchFamily="2" charset="2"/>
                  </a:rPr>
                  <a:t>they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are</a:t>
                </a:r>
                <a:r>
                  <a:rPr lang="sv-SE" sz="2800" dirty="0">
                    <a:sym typeface="Wingdings" panose="05000000000000000000" pitchFamily="2" charset="2"/>
                  </a:rPr>
                  <a:t> innovations</a:t>
                </a:r>
                <a:endParaRPr lang="sv-SE" sz="2800" dirty="0"/>
              </a:p>
              <a:p>
                <a:pPr lvl="1"/>
                <a:r>
                  <a:rPr lang="sv-SE" sz="2400" dirty="0"/>
                  <a:t>Note: </a:t>
                </a:r>
                <a:r>
                  <a:rPr lang="sv-SE" sz="2400" dirty="0" err="1"/>
                  <a:t>computed</a:t>
                </a:r>
                <a:r>
                  <a:rPr lang="sv-SE" sz="2400" dirty="0"/>
                  <a:t> from </a:t>
                </a:r>
                <a:r>
                  <a:rPr lang="sv-SE" sz="2400" dirty="0" err="1"/>
                  <a:t>one</a:t>
                </a:r>
                <a:r>
                  <a:rPr lang="sv-SE" sz="2400" dirty="0"/>
                  <a:t>-step-</a:t>
                </a:r>
                <a:r>
                  <a:rPr lang="sv-SE" sz="2400" dirty="0" err="1"/>
                  <a:t>ahead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predictions</a:t>
                </a:r>
                <a:r>
                  <a:rPr lang="sv-SE" sz="2400" dirty="0"/>
                  <a:t>!</a:t>
                </a:r>
              </a:p>
              <a:p>
                <a:pPr lvl="1"/>
                <a:r>
                  <a:rPr lang="sv-SE" sz="2400" dirty="0" err="1"/>
                  <a:t>Measures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predictive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quality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compare</a:t>
                </a:r>
                <a:r>
                  <a:rPr lang="sv-SE" sz="2400" dirty="0"/>
                  <a:t> OLS)</a:t>
                </a:r>
              </a:p>
              <a:p>
                <a:endParaRPr lang="sv-SE" sz="2800" dirty="0"/>
              </a:p>
              <a:p>
                <a:r>
                  <a:rPr lang="sv-SE" sz="2800" dirty="0" err="1">
                    <a:solidFill>
                      <a:srgbClr val="C00000"/>
                    </a:solidFill>
                  </a:rPr>
                  <a:t>Residual</a:t>
                </a:r>
                <a:r>
                  <a:rPr lang="sv-SE" sz="2800" dirty="0">
                    <a:solidFill>
                      <a:srgbClr val="C0000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C00000"/>
                    </a:solidFill>
                  </a:rPr>
                  <a:t>analysis</a:t>
                </a:r>
                <a:endParaRPr lang="sv-SE" sz="28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sv-SE" sz="2400" dirty="0"/>
                  <a:t>Visual </a:t>
                </a:r>
                <a:r>
                  <a:rPr lang="sv-SE" sz="2400" dirty="0" err="1"/>
                  <a:t>inspection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stationary</a:t>
                </a:r>
                <a:r>
                  <a:rPr lang="sv-SE" sz="2400" dirty="0"/>
                  <a:t>? </a:t>
                </a:r>
                <a:r>
                  <a:rPr lang="sv-SE" sz="2400" dirty="0" err="1"/>
                  <a:t>Patterns</a:t>
                </a:r>
                <a:r>
                  <a:rPr lang="sv-SE" sz="2400" dirty="0"/>
                  <a:t>?</a:t>
                </a:r>
              </a:p>
              <a:p>
                <a:pPr lvl="1"/>
                <a:r>
                  <a:rPr lang="sv-SE" sz="2400" dirty="0"/>
                  <a:t>Histograms, Q-Q </a:t>
                </a:r>
                <a:r>
                  <a:rPr lang="sv-SE" sz="2400" dirty="0" err="1"/>
                  <a:t>plots</a:t>
                </a:r>
                <a:endParaRPr lang="sv-SE" sz="2400" dirty="0"/>
              </a:p>
              <a:p>
                <a:pPr lvl="1"/>
                <a:r>
                  <a:rPr lang="sv-SE" sz="2400" dirty="0"/>
                  <a:t>ACF, PACF</a:t>
                </a:r>
              </a:p>
              <a:p>
                <a:pPr lvl="1"/>
                <a:r>
                  <a:rPr lang="sv-SE" sz="2400" dirty="0" err="1"/>
                  <a:t>Runs</a:t>
                </a:r>
                <a:r>
                  <a:rPr lang="sv-SE" sz="2400" dirty="0"/>
                  <a:t> test</a:t>
                </a:r>
              </a:p>
              <a:p>
                <a:pPr lvl="1"/>
                <a:r>
                  <a:rPr lang="sv-SE" sz="2400" dirty="0"/>
                  <a:t>Box-Ljung test</a:t>
                </a:r>
              </a:p>
              <a:p>
                <a:pPr lvl="1"/>
                <a:endParaRPr lang="sv-SE" sz="2400" dirty="0"/>
              </a:p>
              <a:p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51FEF96-D340-443D-83A3-48FB485C6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43DF619-3531-4C9B-BD66-107B88FC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8421C4F-A54C-4214-AA8A-6B8A9C58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6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89F750-30F1-4289-9B10-9D1CEAF1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Q-Q </a:t>
            </a:r>
            <a:r>
              <a:rPr lang="sv-SE" dirty="0" err="1"/>
              <a:t>plots</a:t>
            </a:r>
            <a:endParaRPr lang="sv-SE" dirty="0"/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4E686DAE-9B27-4046-B23C-620ADB0A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429000" cy="3000375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4797A9C-967B-4F44-AC4F-F5B19296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98BCF7B-C2D5-412C-A709-021F11D4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CB42690-768F-4411-9640-C044A7B8FD49}"/>
              </a:ext>
            </a:extLst>
          </p:cNvPr>
          <p:cNvSpPr txBox="1"/>
          <p:nvPr/>
        </p:nvSpPr>
        <p:spPr>
          <a:xfrm>
            <a:off x="7020272" y="493041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/>
              <a:t>Wikipedia</a:t>
            </a:r>
            <a:endParaRPr lang="sv-SE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E9816C0F-C3B1-44E5-BA7D-DD6313A3E18F}"/>
                  </a:ext>
                </a:extLst>
              </p:cNvPr>
              <p:cNvSpPr txBox="1"/>
              <p:nvPr/>
            </p:nvSpPr>
            <p:spPr>
              <a:xfrm>
                <a:off x="611560" y="2132856"/>
                <a:ext cx="4752528" cy="1477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sv-SE" sz="2000" dirty="0"/>
                  <a:t>Sort data</a:t>
                </a:r>
              </a:p>
              <a:p>
                <a:pPr marL="342900" indent="-342900">
                  <a:buAutoNum type="arabicPeriod"/>
                </a:pPr>
                <a:r>
                  <a:rPr lang="sv-SE" sz="2000" dirty="0"/>
                  <a:t>For </a:t>
                </a:r>
                <a:r>
                  <a:rPr lang="sv-SE" sz="2000" dirty="0" err="1"/>
                  <a:t>each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sz="2000" dirty="0"/>
                  <a:t>, </a:t>
                </a: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sv-SE" sz="2000" dirty="0"/>
              </a:p>
              <a:p>
                <a:pPr marL="342900" indent="-342900">
                  <a:buAutoNum type="arabicPeriod"/>
                </a:pPr>
                <a:r>
                  <a:rPr lang="sv-SE" sz="2000" dirty="0"/>
                  <a:t>For </a:t>
                </a:r>
                <a:r>
                  <a:rPr lang="sv-SE" sz="2000" dirty="0" err="1"/>
                  <a:t>each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sz="2000" dirty="0"/>
                  <a:t>, </a:t>
                </a: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sv-SE" sz="2000" dirty="0"/>
              </a:p>
              <a:p>
                <a:pPr marL="342900" indent="-342900">
                  <a:buAutoNum type="arabicPeriod"/>
                </a:pPr>
                <a:r>
                  <a:rPr lang="sv-SE" sz="2000" dirty="0" err="1"/>
                  <a:t>Plot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E9816C0F-C3B1-44E5-BA7D-DD6313A3E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752528" cy="1477969"/>
              </a:xfrm>
              <a:prstGeom prst="rect">
                <a:avLst/>
              </a:prstGeom>
              <a:blipFill>
                <a:blip r:embed="rId3"/>
                <a:stretch>
                  <a:fillRect l="-1154" t="-2066" b="-702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ruta 9">
            <a:extLst>
              <a:ext uri="{FF2B5EF4-FFF2-40B4-BE49-F238E27FC236}">
                <a16:creationId xmlns:a16="http://schemas.microsoft.com/office/drawing/2014/main" id="{254CA7E6-98B7-4ADB-B960-239102F08E3A}"/>
              </a:ext>
            </a:extLst>
          </p:cNvPr>
          <p:cNvSpPr txBox="1"/>
          <p:nvPr/>
        </p:nvSpPr>
        <p:spPr>
          <a:xfrm>
            <a:off x="899592" y="458112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If ECDF </a:t>
            </a:r>
            <a:r>
              <a:rPr lang="sv-SE" dirty="0" err="1"/>
              <a:t>reminds</a:t>
            </a:r>
            <a:r>
              <a:rPr lang="sv-SE" dirty="0"/>
              <a:t> normal, </a:t>
            </a:r>
            <a:r>
              <a:rPr lang="sv-SE" dirty="0" err="1"/>
              <a:t>quantiles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coincide</a:t>
            </a:r>
            <a:r>
              <a:rPr lang="sv-SE" dirty="0">
                <a:sym typeface="Wingdings" panose="05000000000000000000" pitchFamily="2" charset="2"/>
              </a:rPr>
              <a:t> straight </a:t>
            </a:r>
            <a:r>
              <a:rPr lang="sv-SE" dirty="0" err="1">
                <a:sym typeface="Wingdings" panose="05000000000000000000" pitchFamily="2" charset="2"/>
              </a:rPr>
              <a:t>line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27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E70FC8-38BD-4669-99F9-1107564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Runs</a:t>
            </a:r>
            <a:r>
              <a:rPr lang="sv-SE" dirty="0"/>
              <a:t>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152FA27-105C-4CFC-A0E7-2756AAF97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 err="1">
                    <a:latin typeface="Cambria Math" panose="02040503050406030204" pitchFamily="18" charset="0"/>
                  </a:rPr>
                  <a:t>Used</a:t>
                </a:r>
                <a:r>
                  <a:rPr lang="sv-SE" sz="2400" dirty="0">
                    <a:latin typeface="Cambria Math" panose="02040503050406030204" pitchFamily="18" charset="0"/>
                  </a:rPr>
                  <a:t> to test </a:t>
                </a:r>
                <a:r>
                  <a:rPr lang="sv-SE" sz="2400" dirty="0" err="1">
                    <a:latin typeface="Cambria Math" panose="02040503050406030204" pitchFamily="18" charset="0"/>
                  </a:rPr>
                  <a:t>independence</a:t>
                </a:r>
                <a:endParaRPr lang="sv-SE" sz="2400" b="0" dirty="0">
                  <a:latin typeface="Cambria Math" panose="02040503050406030204" pitchFamily="18" charset="0"/>
                </a:endParaRPr>
              </a:p>
              <a:p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FF0000"/>
                    </a:solidFill>
                  </a:rPr>
                  <a:t>Idea</a:t>
                </a:r>
                <a:r>
                  <a:rPr lang="sv-SE" sz="2400" dirty="0"/>
                  <a:t>:</a:t>
                </a:r>
              </a:p>
              <a:p>
                <a:pPr lvl="1"/>
                <a:r>
                  <a:rPr lang="sv-SE" sz="2000" dirty="0"/>
                  <a:t>Count </a:t>
                </a:r>
                <a:r>
                  <a:rPr lang="sv-SE" sz="2000" dirty="0" err="1"/>
                  <a:t>amount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segments (</a:t>
                </a:r>
                <a:r>
                  <a:rPr lang="sv-SE" sz="2000" dirty="0" err="1"/>
                  <a:t>runs</a:t>
                </a:r>
                <a:r>
                  <a:rPr lang="sv-SE" sz="2000" dirty="0"/>
                  <a:t>) </a:t>
                </a:r>
                <a:r>
                  <a:rPr lang="sv-SE" sz="2000" dirty="0" err="1"/>
                  <a:t>where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  <a:p>
                <a:pPr lvl="1"/>
                <a:r>
                  <a:rPr lang="sv-SE" sz="2000" dirty="0"/>
                  <a:t>If the </a:t>
                </a:r>
                <a:r>
                  <a:rPr lang="sv-SE" sz="2000" dirty="0" err="1"/>
                  <a:t>amount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segments </a:t>
                </a:r>
                <a:r>
                  <a:rPr lang="sv-SE" sz="2000" dirty="0" err="1"/>
                  <a:t>large</a:t>
                </a:r>
                <a:r>
                  <a:rPr lang="sv-SE" sz="2000" dirty="0" err="1">
                    <a:sym typeface="Wingdings" panose="05000000000000000000" pitchFamily="2" charset="2"/>
                  </a:rPr>
                  <a:t>negative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dependence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If the </a:t>
                </a:r>
                <a:r>
                  <a:rPr lang="sv-SE" sz="2000" dirty="0" err="1">
                    <a:sym typeface="Wingdings" panose="05000000000000000000" pitchFamily="2" charset="2"/>
                  </a:rPr>
                  <a:t>amount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of</a:t>
                </a:r>
                <a:r>
                  <a:rPr lang="sv-SE" sz="2000" dirty="0">
                    <a:sym typeface="Wingdings" panose="05000000000000000000" pitchFamily="2" charset="2"/>
                  </a:rPr>
                  <a:t> segments </a:t>
                </a:r>
                <a:r>
                  <a:rPr lang="sv-SE" sz="2000" dirty="0" err="1">
                    <a:sym typeface="Wingdings" panose="05000000000000000000" pitchFamily="2" charset="2"/>
                  </a:rPr>
                  <a:t>smallpositive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dependence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Medium? </a:t>
                </a:r>
                <a:r>
                  <a:rPr lang="sv-SE" sz="2000" dirty="0" err="1">
                    <a:sym typeface="Wingdings" panose="05000000000000000000" pitchFamily="2" charset="2"/>
                  </a:rPr>
                  <a:t>independence</a:t>
                </a:r>
                <a:endParaRPr lang="sv-SE" sz="20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152FA27-105C-4CFC-A0E7-2756AAF97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25C491-B8EF-4A9A-9BBC-76FE619C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3EAEBD9-24FE-4516-9C9C-0DC6F76D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19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968858A-A682-4C28-9493-B7C141A6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Box-Ljung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81CA042-966D-45FD-823E-73427154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Do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observe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white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noise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each</a:t>
                </a:r>
                <a:r>
                  <a:rPr lang="sv-SE" sz="2400" dirty="0"/>
                  <a:t> ACF </a:t>
                </a:r>
                <a:r>
                  <a:rPr lang="sv-SE" sz="2400" dirty="0" err="1"/>
                  <a:t>value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below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threshold</a:t>
                </a:r>
                <a:r>
                  <a:rPr lang="sv-SE" sz="2400" dirty="0"/>
                  <a:t>?</a:t>
                </a:r>
              </a:p>
              <a:p>
                <a:pPr lvl="1"/>
                <a:r>
                  <a:rPr lang="sv-SE" sz="2000" dirty="0" err="1"/>
                  <a:t>Many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them</a:t>
                </a:r>
                <a:r>
                  <a:rPr lang="sv-SE" sz="2000" dirty="0"/>
                  <a:t> just </a:t>
                </a:r>
                <a:r>
                  <a:rPr lang="sv-SE" sz="2000" dirty="0" err="1"/>
                  <a:t>below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threshold</a:t>
                </a:r>
                <a:r>
                  <a:rPr lang="sv-SE" sz="2000" dirty="0"/>
                  <a:t>?</a:t>
                </a:r>
              </a:p>
              <a:p>
                <a:pPr lvl="1"/>
                <a:endParaRPr lang="sv-SE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000" dirty="0"/>
                  <a:t>Test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different H</a:t>
                </a:r>
                <a:r>
                  <a:rPr lang="sv-SE" sz="2000" dirty="0">
                    <a:sym typeface="Wingdings" panose="05000000000000000000" pitchFamily="2" charset="2"/>
                  </a:rPr>
                  <a:t> </a:t>
                </a:r>
                <a:r>
                  <a:rPr lang="sv-SE" sz="2000" dirty="0" err="1">
                    <a:sym typeface="Wingdings" panose="05000000000000000000" pitchFamily="2" charset="2"/>
                  </a:rPr>
                  <a:t>almost</a:t>
                </a:r>
                <a:r>
                  <a:rPr lang="sv-SE" sz="2000" dirty="0">
                    <a:sym typeface="Wingdings" panose="05000000000000000000" pitchFamily="2" charset="2"/>
                  </a:rPr>
                  <a:t> all Q-</a:t>
                </a:r>
                <a:r>
                  <a:rPr lang="sv-SE" sz="2000" dirty="0" err="1">
                    <a:sym typeface="Wingdings" panose="05000000000000000000" pitchFamily="2" charset="2"/>
                  </a:rPr>
                  <a:t>values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are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large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when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reject</a:t>
                </a:r>
                <a:endParaRPr lang="sv-SE" sz="20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81CA042-966D-45FD-823E-73427154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E95BD8-E309-4DBB-92B3-126EFAED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C383BF1-EF98-4AE7-B123-14F29954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96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0E97B22FDF145A776654C9AEDE736" ma:contentTypeVersion="3" ma:contentTypeDescription="Create a new document." ma:contentTypeScope="" ma:versionID="5e10ab08c2b57b1012e47ee246f8dbea">
  <xsd:schema xmlns:xsd="http://www.w3.org/2001/XMLSchema" xmlns:xs="http://www.w3.org/2001/XMLSchema" xmlns:p="http://schemas.microsoft.com/office/2006/metadata/properties" xmlns:ns2="74f9dfbc-448a-4789-886b-1f1e27813bd9" xmlns:ns3="6e1aa665-21f9-4691-bb7b-9d17af4a4710" targetNamespace="http://schemas.microsoft.com/office/2006/metadata/properties" ma:root="true" ma:fieldsID="bf4b8f638160f97a11dbc20a9f08477c" ns2:_="" ns3:_="">
    <xsd:import namespace="74f9dfbc-448a-4789-886b-1f1e27813bd9"/>
    <xsd:import namespace="6e1aa665-21f9-4691-bb7b-9d17af4a471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fbc-448a-4789-886b-1f1e27813bd9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aa665-21f9-4691-bb7b-9d17af4a4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f9dfbc-448a-4789-886b-1f1e27813bd9" xsi:nil="true"/>
  </documentManagement>
</p:properties>
</file>

<file path=customXml/itemProps1.xml><?xml version="1.0" encoding="utf-8"?>
<ds:datastoreItem xmlns:ds="http://schemas.openxmlformats.org/officeDocument/2006/customXml" ds:itemID="{0BF034E1-A452-47B4-BFCB-65A7EDDEFC57}"/>
</file>

<file path=customXml/itemProps2.xml><?xml version="1.0" encoding="utf-8"?>
<ds:datastoreItem xmlns:ds="http://schemas.openxmlformats.org/officeDocument/2006/customXml" ds:itemID="{7852253C-E86E-42BD-9A37-81EE1EBCEFEA}"/>
</file>

<file path=customXml/itemProps3.xml><?xml version="1.0" encoding="utf-8"?>
<ds:datastoreItem xmlns:ds="http://schemas.openxmlformats.org/officeDocument/2006/customXml" ds:itemID="{45ACD8B9-78F8-425C-826D-82A09D1127D0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78133</TotalTime>
  <Words>531</Words>
  <Application>Microsoft Office PowerPoint</Application>
  <PresentationFormat>Bildspel på skärmen (4:3)</PresentationFormat>
  <Paragraphs>284</Paragraphs>
  <Slides>38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mytheme</vt:lpstr>
      <vt:lpstr>ARIMA models-3 Model selection. Seasonal models.</vt:lpstr>
      <vt:lpstr>Recap</vt:lpstr>
      <vt:lpstr>Model selection</vt:lpstr>
      <vt:lpstr>Model selection</vt:lpstr>
      <vt:lpstr>Model selection</vt:lpstr>
      <vt:lpstr>Residual analysis</vt:lpstr>
      <vt:lpstr>Q-Q plots</vt:lpstr>
      <vt:lpstr>Runs test</vt:lpstr>
      <vt:lpstr>Box-Ljung test</vt:lpstr>
      <vt:lpstr>Residual analysis</vt:lpstr>
      <vt:lpstr>Residual analysis</vt:lpstr>
      <vt:lpstr>Residual analysis</vt:lpstr>
      <vt:lpstr>Overfitting</vt:lpstr>
      <vt:lpstr>Overfitting</vt:lpstr>
      <vt:lpstr>Regression with autocorrelated errors</vt:lpstr>
      <vt:lpstr>Regression with autocorrelated errors</vt:lpstr>
      <vt:lpstr>Regression with autocorrelated errors</vt:lpstr>
      <vt:lpstr>Regression with autocorrelated errors</vt:lpstr>
      <vt:lpstr>Regression with autocorrelated errors</vt:lpstr>
      <vt:lpstr>Regression with autocorrelated errors</vt:lpstr>
      <vt:lpstr>Seasonal ARMA</vt:lpstr>
      <vt:lpstr>Seasonal ARMA</vt:lpstr>
      <vt:lpstr>Seasonal ARMA</vt:lpstr>
      <vt:lpstr>Seasonal ARMA</vt:lpstr>
      <vt:lpstr>Seasonal ARMA</vt:lpstr>
      <vt:lpstr>Multiplicative seasonal ARMA</vt:lpstr>
      <vt:lpstr>Multiplicative seasonal ARMA</vt:lpstr>
      <vt:lpstr>Multiplicative seasonal ARMA</vt:lpstr>
      <vt:lpstr>SARIMA</vt:lpstr>
      <vt:lpstr>SARIMA</vt:lpstr>
      <vt:lpstr>SARIMA</vt:lpstr>
      <vt:lpstr>SARIMA</vt:lpstr>
      <vt:lpstr>SARIMA</vt:lpstr>
      <vt:lpstr>SARIMA</vt:lpstr>
      <vt:lpstr>SARIMA</vt:lpstr>
      <vt:lpstr>SARIMA</vt:lpstr>
      <vt:lpstr>SARIMA</vt:lpstr>
      <vt:lpstr>Read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997</cp:revision>
  <dcterms:created xsi:type="dcterms:W3CDTF">2008-10-17T08:20:23Z</dcterms:created>
  <dcterms:modified xsi:type="dcterms:W3CDTF">2017-09-18T17:23:21Z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0x01010024E0E97B22FDF145A776654C9AEDE736</vt:lpwstr>
  </property>
</Properties>
</file>