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6"/>
  </p:notesMasterIdLst>
  <p:sldIdLst>
    <p:sldId id="256" r:id="rId2"/>
    <p:sldId id="295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4" r:id="rId13"/>
    <p:sldId id="310" r:id="rId14"/>
    <p:sldId id="332" r:id="rId15"/>
    <p:sldId id="333" r:id="rId16"/>
    <p:sldId id="334" r:id="rId17"/>
    <p:sldId id="311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1" r:id="rId34"/>
    <p:sldId id="330" r:id="rId35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80" d="100"/>
          <a:sy n="8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0FB345-F781-4EBF-8536-C054A4661A83}" type="datetime1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3148-B081-49CF-969A-8F318FB827C4}" type="datetime1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B8A4-10FE-44C7-906F-79225CA96F1E}" type="datetime1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0A4-7860-4630-96DF-3ED4F8A650FE}" type="datetime1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CEDE-A80F-40C1-ABFC-0F0824898B31}" type="datetime1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07DBB-740F-4A95-A366-C2BFA50C23B4}" type="datetime1">
              <a:rPr lang="sv-SE" smtClean="0"/>
              <a:t>2017-09-27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67AD-2948-4E94-902A-EF4C4A2F2D05}" type="datetime1">
              <a:rPr lang="sv-SE" smtClean="0"/>
              <a:t>2017-09-27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95290-0560-4C32-8388-82ABAEFD3F62}" type="datetime1">
              <a:rPr lang="sv-SE" smtClean="0"/>
              <a:t>2017-09-27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DE2C-8C2F-4F22-AC76-CE4A23BB8AA8}" type="datetime1">
              <a:rPr lang="sv-SE" smtClean="0"/>
              <a:t>2017-09-27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BE28-9FE0-410E-B5EC-7B878CF3F6E1}" type="datetime1">
              <a:rPr lang="sv-SE" smtClean="0"/>
              <a:t>2017-09-27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9033-BE51-400C-8220-3559A0DED345}" type="datetime1">
              <a:rPr lang="sv-SE" smtClean="0"/>
              <a:t>2017-09-27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1E732C-0A2D-404F-A72A-62E1D61CD9D8}" type="datetime1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 err="1"/>
              <a:t>Spectral</a:t>
            </a:r>
            <a:r>
              <a:rPr lang="sv-SE" altLang="sv-SE" sz="4800" dirty="0"/>
              <a:t> </a:t>
            </a:r>
            <a:r>
              <a:rPr lang="sv-SE" altLang="sv-SE" sz="4800" dirty="0" err="1"/>
              <a:t>analysis</a:t>
            </a:r>
            <a:r>
              <a:rPr lang="sv-SE" altLang="sv-SE" sz="4800" dirty="0"/>
              <a:t> and </a:t>
            </a:r>
            <a:r>
              <a:rPr lang="sv-SE" altLang="sv-SE" sz="4800" dirty="0" err="1"/>
              <a:t>filtering</a:t>
            </a:r>
            <a:r>
              <a:rPr lang="sv-SE" altLang="sv-SE" sz="4800" dirty="0"/>
              <a:t> 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  <a:endParaRPr lang="sv-SE" dirty="0"/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BBAEBFC7-3B9F-4F60-BAB9-7BB5A93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44737A-C8B9-4AFA-B98F-68069502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D01260E-B146-40BA-8B16-8646DFF48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Amplitudes</a:t>
                </a:r>
                <a:endParaRPr lang="sv-SE" sz="2400" b="1" i="1" dirty="0">
                  <a:solidFill>
                    <a:srgbClr val="0F1AF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f>
                        <m:f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sv-SE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>
                    <a:solidFill>
                      <a:srgbClr val="00B050"/>
                    </a:solidFill>
                  </a:rPr>
                  <a:t>This</a:t>
                </a:r>
                <a:r>
                  <a:rPr lang="sv-SE" sz="2400" dirty="0">
                    <a:solidFill>
                      <a:srgbClr val="00B05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can</a:t>
                </a:r>
                <a:r>
                  <a:rPr lang="sv-SE" sz="2400" dirty="0">
                    <a:solidFill>
                      <a:srgbClr val="00B050"/>
                    </a:solidFill>
                  </a:rPr>
                  <a:t> be 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computed</a:t>
                </a:r>
                <a:r>
                  <a:rPr lang="sv-SE" sz="2400" dirty="0">
                    <a:solidFill>
                      <a:srgbClr val="00B050"/>
                    </a:solidFill>
                  </a:rPr>
                  <a:t> from the data!</a:t>
                </a:r>
              </a:p>
              <a:p>
                <a:endParaRPr lang="sv-SE" sz="2400" dirty="0">
                  <a:solidFill>
                    <a:srgbClr val="00B050"/>
                  </a:solidFill>
                </a:endParaRPr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Scaled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periodogram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estimate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:r>
                  <a:rPr lang="sv-SE" sz="2000" dirty="0" err="1"/>
                  <a:t>variance</a:t>
                </a:r>
                <a:r>
                  <a:rPr lang="sv-SE" sz="2000" dirty="0"/>
                  <a:t> at </a:t>
                </a:r>
                <a:r>
                  <a:rPr lang="sv-SE" sz="2000" dirty="0" err="1"/>
                  <a:t>each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20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D01260E-B146-40BA-8B16-8646DFF48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6629ADC-2024-4CB8-84A1-3FC8436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F7F7F07-6CD5-415E-A703-E127F1A2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6BBE75B-F435-436A-9A76-424C0DF2EABD}"/>
              </a:ext>
            </a:extLst>
          </p:cNvPr>
          <p:cNvSpPr txBox="1"/>
          <p:nvPr/>
        </p:nvSpPr>
        <p:spPr>
          <a:xfrm>
            <a:off x="4114800" y="29698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2960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7459A3-1E58-4388-8D2A-A73EACAF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77BA409-B1B8-4F0B-A3F8-B0D619358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⋅0.1</m:t>
                            </m:r>
                          </m:e>
                        </m:d>
                      </m:e>
                    </m:func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+6</m:t>
                    </m:r>
                    <m:func>
                      <m:func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⋅0.3</m:t>
                            </m:r>
                          </m:e>
                        </m:d>
                      </m:e>
                    </m:func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77BA409-B1B8-4F0B-A3F8-B0D619358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2028DFC-F4D6-4046-A17E-3060B15A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B96286F-36B5-4AB6-B499-03683C4D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6457492-0631-40D1-803C-559124BC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35687"/>
            <a:ext cx="4809524" cy="3590476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622B9436-AAC9-4977-8960-24060556E7D1}"/>
              </a:ext>
            </a:extLst>
          </p:cNvPr>
          <p:cNvSpPr txBox="1"/>
          <p:nvPr/>
        </p:nvSpPr>
        <p:spPr>
          <a:xfrm>
            <a:off x="6553200" y="2924944"/>
            <a:ext cx="197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Which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frequences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extracted</a:t>
            </a:r>
            <a:r>
              <a:rPr lang="sv-SE" dirty="0">
                <a:solidFill>
                  <a:srgbClr val="7030A0"/>
                </a:solidFill>
              </a:rPr>
              <a:t>? 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CF78228F-F5E2-4DAA-A6A3-D93DB2EDFAD5}"/>
              </a:ext>
            </a:extLst>
          </p:cNvPr>
          <p:cNvSpPr txBox="1"/>
          <p:nvPr/>
        </p:nvSpPr>
        <p:spPr>
          <a:xfrm>
            <a:off x="6631833" y="4803686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Are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P’s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correct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06C88B3B-9BED-458C-8775-E2CDAB271306}"/>
              </a:ext>
            </a:extLst>
          </p:cNvPr>
          <p:cNvSpPr txBox="1"/>
          <p:nvPr/>
        </p:nvSpPr>
        <p:spPr>
          <a:xfrm>
            <a:off x="5436096" y="58772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Always </a:t>
            </a:r>
            <a:r>
              <a:rPr lang="sv-SE" dirty="0" err="1">
                <a:solidFill>
                  <a:srgbClr val="FF0000"/>
                </a:solidFill>
              </a:rPr>
              <a:t>symmetric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around</a:t>
            </a:r>
            <a:r>
              <a:rPr lang="sv-SE" dirty="0">
                <a:solidFill>
                  <a:srgbClr val="FF0000"/>
                </a:solidFill>
              </a:rPr>
              <a:t> 0.5</a:t>
            </a:r>
          </a:p>
        </p:txBody>
      </p:sp>
    </p:spTree>
    <p:extLst>
      <p:ext uri="{BB962C8B-B14F-4D97-AF65-F5344CB8AC3E}">
        <p14:creationId xmlns:p14="http://schemas.microsoft.com/office/powerpoint/2010/main" val="190929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7459A3-1E58-4388-8D2A-A73EACAF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77BA409-B1B8-4F0B-A3F8-B0D619358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000" dirty="0">
                    <a:solidFill>
                      <a:srgbClr val="C00000"/>
                    </a:solidFill>
                  </a:rPr>
                  <a:t>Example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⋅0.1</m:t>
                            </m:r>
                          </m:e>
                        </m:d>
                      </m:e>
                    </m:func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+6</m:t>
                    </m:r>
                    <m:func>
                      <m:func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⋅0.3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(0,9)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77BA409-B1B8-4F0B-A3F8-B0D619358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2028DFC-F4D6-4046-A17E-3060B15A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B96286F-36B5-4AB6-B499-03683C4D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622B9436-AAC9-4977-8960-24060556E7D1}"/>
              </a:ext>
            </a:extLst>
          </p:cNvPr>
          <p:cNvSpPr txBox="1"/>
          <p:nvPr/>
        </p:nvSpPr>
        <p:spPr>
          <a:xfrm>
            <a:off x="6553200" y="2924944"/>
            <a:ext cx="197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7030A0"/>
                </a:solidFill>
              </a:rPr>
              <a:t>Changes? 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AB95BABC-FC80-40D3-B03D-59F0B0D9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6" y="2071934"/>
            <a:ext cx="4866667" cy="4133333"/>
          </a:xfrm>
          <a:prstGeom prst="rect">
            <a:avLst/>
          </a:prstGeo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29578DEB-D23A-456A-82C5-1B2D397144B3}"/>
              </a:ext>
            </a:extLst>
          </p:cNvPr>
          <p:cNvSpPr txBox="1"/>
          <p:nvPr/>
        </p:nvSpPr>
        <p:spPr>
          <a:xfrm>
            <a:off x="6019800" y="3771027"/>
            <a:ext cx="2512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70C0"/>
                </a:solidFill>
              </a:rPr>
              <a:t>Simple approach</a:t>
            </a:r>
            <a:r>
              <a:rPr lang="sv-SE" dirty="0"/>
              <a:t>:</a:t>
            </a:r>
          </a:p>
          <a:p>
            <a:r>
              <a:rPr lang="sv-SE" dirty="0"/>
              <a:t> 1) filter </a:t>
            </a:r>
            <a:r>
              <a:rPr lang="sv-SE" dirty="0" err="1"/>
              <a:t>out</a:t>
            </a:r>
            <a:r>
              <a:rPr lang="sv-SE" dirty="0"/>
              <a:t> the </a:t>
            </a:r>
            <a:r>
              <a:rPr lang="sv-SE" dirty="0" err="1"/>
              <a:t>periodogram</a:t>
            </a:r>
            <a:endParaRPr lang="sv-SE" dirty="0"/>
          </a:p>
          <a:p>
            <a:r>
              <a:rPr lang="sv-SE" dirty="0"/>
              <a:t>2) </a:t>
            </a:r>
            <a:r>
              <a:rPr lang="sv-SE" dirty="0" err="1"/>
              <a:t>Compose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from the </a:t>
            </a:r>
            <a:r>
              <a:rPr lang="sv-SE" dirty="0" err="1"/>
              <a:t>remaining</a:t>
            </a:r>
            <a:r>
              <a:rPr lang="sv-SE" dirty="0"/>
              <a:t> </a:t>
            </a:r>
            <a:r>
              <a:rPr lang="sv-SE" dirty="0" err="1"/>
              <a:t>frequences</a:t>
            </a:r>
            <a:endParaRPr lang="sv-SE" dirty="0"/>
          </a:p>
          <a:p>
            <a:r>
              <a:rPr lang="sv-SE" dirty="0"/>
              <a:t>3) Make </a:t>
            </a:r>
            <a:r>
              <a:rPr lang="sv-SE" dirty="0" err="1"/>
              <a:t>forecasting</a:t>
            </a:r>
            <a:r>
              <a:rPr lang="sv-SE" dirty="0"/>
              <a:t> by </a:t>
            </a:r>
            <a:r>
              <a:rPr lang="sv-SE" dirty="0" err="1"/>
              <a:t>Inverse</a:t>
            </a:r>
            <a:r>
              <a:rPr lang="sv-SE" dirty="0"/>
              <a:t> </a:t>
            </a:r>
            <a:r>
              <a:rPr lang="sv-SE" dirty="0" err="1"/>
              <a:t>Fourier</a:t>
            </a:r>
            <a:r>
              <a:rPr lang="sv-SE" dirty="0"/>
              <a:t> Transform</a:t>
            </a:r>
          </a:p>
        </p:txBody>
      </p:sp>
    </p:spTree>
    <p:extLst>
      <p:ext uri="{BB962C8B-B14F-4D97-AF65-F5344CB8AC3E}">
        <p14:creationId xmlns:p14="http://schemas.microsoft.com/office/powerpoint/2010/main" val="40073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85B25A-F658-4F6E-8779-357C01A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31E37DD-C8DC-4A04-B557-4D67C527A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sv-SE" sz="2400" dirty="0"/>
                  <a:t>How to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quickly</a:t>
                </a:r>
                <a:r>
                  <a:rPr lang="sv-SE" sz="2400" dirty="0"/>
                  <a:t>? </a:t>
                </a:r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Discrete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Fourier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transform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>
                                <m:f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Periodogram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Property 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Inverse Fourier 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sv-SE" sz="2400" dirty="0">
                  <a:solidFill>
                    <a:srgbClr val="C00000"/>
                  </a:solidFill>
                </a:endParaRPr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Connection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31E37DD-C8DC-4A04-B557-4D67C527A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5773BDF-DF59-48C8-8FD3-A1519F56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409A31F-EC71-47E2-98A6-B8A11A26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526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E1B25C-EF65-4A65-B473-5E5917ED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Discrete</a:t>
            </a:r>
            <a:r>
              <a:rPr lang="sv-SE" dirty="0"/>
              <a:t> </a:t>
            </a:r>
            <a:r>
              <a:rPr lang="sv-SE" dirty="0" err="1"/>
              <a:t>Fourier</a:t>
            </a:r>
            <a:r>
              <a:rPr lang="sv-SE" dirty="0"/>
              <a:t>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71D799A-0CC6-4C9A-92A3-82C7FEC39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>
                              <m:f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sv-SE" sz="2400" dirty="0"/>
              </a:p>
              <a:p>
                <a:r>
                  <a:rPr lang="sv-SE" sz="2400" dirty="0" err="1"/>
                  <a:t>Amplitudes</a:t>
                </a:r>
                <a:r>
                  <a:rPr lang="sv-SE" sz="2400" dirty="0"/>
                  <a:t> can be seen in DFT!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  <a:p>
                <a:r>
                  <a:rPr lang="sv-SE" sz="2400" dirty="0"/>
                  <a:t>In </a:t>
                </a:r>
                <a:r>
                  <a:rPr lang="sv-SE" sz="2400" b="1" dirty="0"/>
                  <a:t>R: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>
                              <m:f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ad>
                      <m:radPr>
                        <m:degHide m:val="on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sv-SE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sv-SE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sv-SE" sz="2400" dirty="0"/>
              </a:p>
              <a:p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sv-SE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sv-SE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sv-SE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sv-SE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2400" dirty="0"/>
              </a:p>
              <a:p>
                <a:r>
                  <a:rPr lang="sv-SE" sz="2400" dirty="0">
                    <a:latin typeface="Cambria Math" panose="02040503050406030204" pitchFamily="18" charset="0"/>
                  </a:rPr>
                  <a:t>FFT=</a:t>
                </a:r>
                <a:r>
                  <a:rPr lang="sv-SE" sz="2400" dirty="0" err="1">
                    <a:latin typeface="Cambria Math" panose="02040503050406030204" pitchFamily="18" charset="0"/>
                  </a:rPr>
                  <a:t>Efficient</a:t>
                </a:r>
                <a:r>
                  <a:rPr lang="sv-SE" sz="2400" dirty="0">
                    <a:latin typeface="Cambria Math" panose="02040503050406030204" pitchFamily="18" charset="0"/>
                  </a:rPr>
                  <a:t> </a:t>
                </a:r>
                <a:r>
                  <a:rPr lang="sv-SE" sz="2400" dirty="0" err="1">
                    <a:latin typeface="Cambria Math" panose="02040503050406030204" pitchFamily="18" charset="0"/>
                  </a:rPr>
                  <a:t>method</a:t>
                </a:r>
                <a:r>
                  <a:rPr lang="sv-SE" sz="2400" dirty="0">
                    <a:latin typeface="Cambria Math" panose="02040503050406030204" pitchFamily="18" charset="0"/>
                  </a:rPr>
                  <a:t> for </a:t>
                </a:r>
                <a:r>
                  <a:rPr lang="sv-SE" sz="2400" dirty="0" err="1">
                    <a:latin typeface="Cambria Math" panose="02040503050406030204" pitchFamily="18" charset="0"/>
                  </a:rPr>
                  <a:t>computing</a:t>
                </a:r>
                <a:r>
                  <a:rPr lang="sv-SE" sz="2400" dirty="0">
                    <a:latin typeface="Cambria Math" panose="02040503050406030204" pitchFamily="18" charset="0"/>
                  </a:rPr>
                  <a:t> DFT</a:t>
                </a:r>
              </a:p>
              <a:p>
                <a:pPr lvl="1"/>
                <a:r>
                  <a:rPr lang="sv-SE" sz="2000" dirty="0" err="1">
                    <a:latin typeface="Cambria Math" panose="02040503050406030204" pitchFamily="18" charset="0"/>
                  </a:rPr>
                  <a:t>When</a:t>
                </a:r>
                <a:r>
                  <a:rPr lang="sv-SE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000" dirty="0">
                    <a:latin typeface="Cambria Math" panose="02040503050406030204" pitchFamily="18" charset="0"/>
                  </a:rPr>
                  <a:t> has  a </a:t>
                </a:r>
                <a:r>
                  <a:rPr lang="sv-SE" sz="2000" dirty="0" err="1">
                    <a:latin typeface="Cambria Math" panose="02040503050406030204" pitchFamily="18" charset="0"/>
                  </a:rPr>
                  <a:t>lot</a:t>
                </a:r>
                <a:r>
                  <a:rPr lang="sv-SE" sz="2000" dirty="0">
                    <a:latin typeface="Cambria Math" panose="02040503050406030204" pitchFamily="18" charset="0"/>
                  </a:rPr>
                  <a:t> </a:t>
                </a:r>
                <a:r>
                  <a:rPr lang="sv-SE" sz="2000" dirty="0" err="1">
                    <a:latin typeface="Cambria Math" panose="02040503050406030204" pitchFamily="18" charset="0"/>
                  </a:rPr>
                  <a:t>of</a:t>
                </a:r>
                <a:r>
                  <a:rPr lang="sv-SE" sz="2000" dirty="0">
                    <a:latin typeface="Cambria Math" panose="02040503050406030204" pitchFamily="18" charset="0"/>
                  </a:rPr>
                  <a:t> </a:t>
                </a:r>
                <a:r>
                  <a:rPr lang="sv-SE" sz="2000" dirty="0" err="1">
                    <a:latin typeface="Cambria Math" panose="02040503050406030204" pitchFamily="18" charset="0"/>
                  </a:rPr>
                  <a:t>factors</a:t>
                </a:r>
                <a:endParaRPr lang="sv-SE" sz="2000" dirty="0">
                  <a:latin typeface="Cambria Math" panose="02040503050406030204" pitchFamily="18" charset="0"/>
                </a:endParaRPr>
              </a:p>
              <a:p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71D799A-0CC6-4C9A-92A3-82C7FEC39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10598C6-7AEC-4669-AC26-C7A2AF7F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B243D4-3B46-429D-8E79-754CD069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841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0F446C-39BE-4ADE-982A-5EA7EE0B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Fast </a:t>
            </a:r>
            <a:r>
              <a:rPr lang="sv-SE" dirty="0" err="1"/>
              <a:t>Fourier</a:t>
            </a:r>
            <a:r>
              <a:rPr lang="sv-SE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7656C17-00D5-48A8-9184-0E88B5DD3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⋅0.1</m:t>
                            </m:r>
                          </m:e>
                        </m:d>
                      </m:e>
                    </m:func>
                    <m:r>
                      <a:rPr lang="sv-SE" sz="2400" i="1">
                        <a:latin typeface="Cambria Math" panose="02040503050406030204" pitchFamily="18" charset="0"/>
                      </a:rPr>
                      <m:t>+6</m:t>
                    </m:r>
                    <m:func>
                      <m:func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⋅0.3</m:t>
                            </m:r>
                          </m:e>
                        </m:d>
                      </m:e>
                    </m:func>
                    <m:r>
                      <a:rPr lang="sv-SE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7656C17-00D5-48A8-9184-0E88B5DD3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09153AE-BBD3-4245-A283-66B30078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C83473E-B913-436E-857E-55D9244A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32EE3A56-796F-49CC-B90E-B58B511F3899}"/>
                  </a:ext>
                </a:extLst>
              </p:cNvPr>
              <p:cNvSpPr/>
              <p:nvPr/>
            </p:nvSpPr>
            <p:spPr>
              <a:xfrm>
                <a:off x="2627784" y="2060848"/>
                <a:ext cx="3866956" cy="67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32EE3A56-796F-49CC-B90E-B58B511F3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060848"/>
                <a:ext cx="3866956" cy="676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dobjekt 7">
            <a:extLst>
              <a:ext uri="{FF2B5EF4-FFF2-40B4-BE49-F238E27FC236}">
                <a16:creationId xmlns:a16="http://schemas.microsoft.com/office/drawing/2014/main" id="{083DEC41-2FBB-4AA6-A2A1-392439571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28" y="2715418"/>
            <a:ext cx="8391525" cy="2295525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E40D3767-BAE1-4A69-B320-4B0AFC2D6EDC}"/>
              </a:ext>
            </a:extLst>
          </p:cNvPr>
          <p:cNvSpPr txBox="1"/>
          <p:nvPr/>
        </p:nvSpPr>
        <p:spPr>
          <a:xfrm>
            <a:off x="1763688" y="544522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Frequencies</a:t>
            </a:r>
            <a:r>
              <a:rPr lang="sv-SE" dirty="0"/>
              <a:t> starts from 0/n</a:t>
            </a:r>
          </a:p>
        </p:txBody>
      </p:sp>
    </p:spTree>
    <p:extLst>
      <p:ext uri="{BB962C8B-B14F-4D97-AF65-F5344CB8AC3E}">
        <p14:creationId xmlns:p14="http://schemas.microsoft.com/office/powerpoint/2010/main" val="324572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3668BB-625B-4C51-B4FB-12C2948C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Fast </a:t>
            </a:r>
            <a:r>
              <a:rPr lang="sv-SE" dirty="0" err="1"/>
              <a:t>Fourier</a:t>
            </a:r>
            <a:r>
              <a:rPr lang="sv-SE" dirty="0"/>
              <a:t>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D4973B2-924B-454C-8109-1BDE5BE73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What </a:t>
                </a:r>
                <a:r>
                  <a:rPr lang="sv-SE" sz="2800" dirty="0" err="1"/>
                  <a:t>if</a:t>
                </a:r>
                <a:r>
                  <a:rPr lang="sv-SE" sz="2800" dirty="0"/>
                  <a:t> n </a:t>
                </a:r>
                <a:r>
                  <a:rPr lang="sv-SE" sz="2800" dirty="0" err="1"/>
                  <a:t>does</a:t>
                </a:r>
                <a:r>
                  <a:rPr lang="sv-SE" sz="2800" dirty="0"/>
                  <a:t> not </a:t>
                </a:r>
                <a:r>
                  <a:rPr lang="sv-SE" sz="2800" dirty="0" err="1"/>
                  <a:t>have</a:t>
                </a:r>
                <a:r>
                  <a:rPr lang="sv-SE" sz="2800" dirty="0"/>
                  <a:t> a </a:t>
                </a:r>
                <a:r>
                  <a:rPr lang="sv-SE" sz="2800" dirty="0" err="1"/>
                  <a:t>lot</a:t>
                </a:r>
                <a:r>
                  <a:rPr lang="sv-SE" sz="2800" dirty="0"/>
                  <a:t> </a:t>
                </a:r>
                <a:r>
                  <a:rPr lang="sv-SE" sz="2800" dirty="0" err="1"/>
                  <a:t>of</a:t>
                </a:r>
                <a:r>
                  <a:rPr lang="sv-SE" sz="2800" dirty="0"/>
                  <a:t> </a:t>
                </a:r>
                <a:r>
                  <a:rPr lang="sv-SE" sz="2800" dirty="0" err="1"/>
                  <a:t>factors</a:t>
                </a:r>
                <a:r>
                  <a:rPr lang="sv-SE" sz="2800" dirty="0"/>
                  <a:t>?</a:t>
                </a:r>
              </a:p>
              <a:p>
                <a:pPr lvl="1"/>
                <a:r>
                  <a:rPr lang="sv-SE" sz="2400" dirty="0" err="1"/>
                  <a:t>Find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nearest</a:t>
                </a:r>
                <a:r>
                  <a:rPr lang="sv-SE" sz="2400" dirty="0"/>
                  <a:t> n’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lot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factors</a:t>
                </a:r>
                <a:endParaRPr lang="sv-SE" sz="2400" dirty="0"/>
              </a:p>
              <a:p>
                <a:pPr lvl="1"/>
                <a:r>
                  <a:rPr lang="sv-SE" sz="2400" dirty="0" err="1"/>
                  <a:t>Complete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your</a:t>
                </a:r>
                <a:r>
                  <a:rPr lang="sv-SE" sz="2400" dirty="0"/>
                  <a:t> data to </a:t>
                </a:r>
                <a:r>
                  <a:rPr lang="sv-SE" sz="2400" dirty="0" err="1"/>
                  <a:t>size</a:t>
                </a:r>
                <a:r>
                  <a:rPr lang="sv-SE" sz="2400" dirty="0"/>
                  <a:t> n’ by </a:t>
                </a:r>
                <a:r>
                  <a:rPr lang="sv-SE" sz="2400" dirty="0" err="1"/>
                  <a:t>adding</a:t>
                </a:r>
                <a:r>
                  <a:rPr lang="sv-SE" sz="2400" dirty="0"/>
                  <a:t> n’-n </a:t>
                </a:r>
                <a:r>
                  <a:rPr lang="sv-SE" sz="2400" dirty="0" err="1"/>
                  <a:t>values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sv-SE" sz="2800" dirty="0">
                    <a:solidFill>
                      <a:srgbClr val="0F1AF9"/>
                    </a:solidFill>
                  </a:rPr>
                  <a:t>Note</a:t>
                </a:r>
                <a:r>
                  <a:rPr lang="sv-SE" sz="2800" dirty="0"/>
                  <a:t>: </a:t>
                </a:r>
                <a:r>
                  <a:rPr lang="sv-SE" sz="2800" b="1" dirty="0"/>
                  <a:t>Prior to </a:t>
                </a:r>
                <a:r>
                  <a:rPr lang="sv-SE" sz="2800" b="1" dirty="0" err="1"/>
                  <a:t>Fourier</a:t>
                </a:r>
                <a:r>
                  <a:rPr lang="sv-SE" sz="2800" b="1" dirty="0"/>
                  <a:t> </a:t>
                </a:r>
                <a:r>
                  <a:rPr lang="sv-SE" sz="2800" b="1" dirty="0" err="1"/>
                  <a:t>analysis</a:t>
                </a:r>
                <a:r>
                  <a:rPr lang="sv-SE" sz="2800" b="1" dirty="0"/>
                  <a:t> </a:t>
                </a:r>
                <a:r>
                  <a:rPr lang="sv-SE" sz="2800" b="1" dirty="0" err="1"/>
                  <a:t>needs</a:t>
                </a:r>
                <a:r>
                  <a:rPr lang="sv-SE" sz="2800" b="1" dirty="0"/>
                  <a:t> to </a:t>
                </a:r>
                <a:r>
                  <a:rPr lang="sv-SE" sz="2800" b="1" dirty="0" err="1"/>
                  <a:t>become</a:t>
                </a:r>
                <a:r>
                  <a:rPr lang="sv-SE" sz="2800" b="1" dirty="0"/>
                  <a:t> </a:t>
                </a:r>
                <a:r>
                  <a:rPr lang="sv-SE" sz="2800" b="1" dirty="0" err="1"/>
                  <a:t>stationary</a:t>
                </a:r>
                <a:r>
                  <a:rPr lang="sv-SE" sz="2800" b="1" dirty="0"/>
                  <a:t> </a:t>
                </a:r>
                <a:r>
                  <a:rPr lang="sv-SE" sz="2800" b="1" dirty="0" err="1"/>
                  <a:t>with</a:t>
                </a:r>
                <a:r>
                  <a:rPr lang="sv-SE" sz="2800" b="1" dirty="0"/>
                  <a:t> </a:t>
                </a:r>
                <a:r>
                  <a:rPr lang="sv-SE" sz="2800" b="1" dirty="0" err="1"/>
                  <a:t>mean</a:t>
                </a:r>
                <a:r>
                  <a:rPr lang="sv-SE" sz="2800" b="1" dirty="0"/>
                  <a:t> 0</a:t>
                </a:r>
              </a:p>
              <a:p>
                <a:pPr lvl="1"/>
                <a:r>
                  <a:rPr lang="en-US" sz="2400" dirty="0"/>
                  <a:t>Signal filtering: may be nonstationary, but with mean 0</a:t>
                </a:r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D4973B2-924B-454C-8109-1BDE5BE73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b="-31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183B3BD-D4BA-4229-BDC5-3A589004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AB671B2-E9DD-43B4-96A5-2D9AF655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47222710-CE0F-4785-9F68-866B0E20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501008"/>
            <a:ext cx="2256886" cy="5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6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CC07B6-C7D0-4AA6-963A-1CB3CACE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Spectral</a:t>
            </a:r>
            <a:r>
              <a:rPr lang="sv-SE" dirty="0"/>
              <a:t> distribution </a:t>
            </a:r>
            <a:r>
              <a:rPr lang="sv-SE" dirty="0" err="1"/>
              <a:t>function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D83473E-2526-4E5F-86F2-9B01BF860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>
                    <a:solidFill>
                      <a:srgbClr val="00B050"/>
                    </a:solidFill>
                  </a:rPr>
                  <a:t>Periodogram is a 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sample-based</a:t>
                </a:r>
                <a:r>
                  <a:rPr lang="sv-SE" sz="2400" dirty="0">
                    <a:solidFill>
                      <a:srgbClr val="00B05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B050"/>
                    </a:solidFill>
                  </a:rPr>
                  <a:t>concept</a:t>
                </a:r>
                <a:r>
                  <a:rPr lang="sv-SE" sz="24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is</a:t>
                </a:r>
                <a:r>
                  <a:rPr lang="sv-SE" sz="2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there</a:t>
                </a:r>
                <a:r>
                  <a:rPr lang="sv-SE" sz="2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a </a:t>
                </a:r>
                <a:r>
                  <a:rPr lang="sv-SE" sz="24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underlying</a:t>
                </a:r>
                <a:r>
                  <a:rPr lang="sv-SE" sz="2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theoretical</a:t>
                </a:r>
                <a:r>
                  <a:rPr lang="sv-SE" sz="2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concept</a:t>
                </a:r>
                <a:r>
                  <a:rPr lang="sv-SE" sz="2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?</a:t>
                </a:r>
              </a:p>
              <a:p>
                <a:pPr lvl="1"/>
                <a:r>
                  <a:rPr lang="sv-SE" sz="2000" dirty="0" err="1">
                    <a:sym typeface="Wingdings" panose="05000000000000000000" pitchFamily="2" charset="2"/>
                  </a:rPr>
                  <a:t>Compare</a:t>
                </a:r>
                <a:r>
                  <a:rPr lang="sv-SE" sz="2000" dirty="0">
                    <a:sym typeface="Wingdings" panose="05000000000000000000" pitchFamily="2" charset="2"/>
                  </a:rPr>
                  <a:t>: </a:t>
                </a:r>
                <a:r>
                  <a:rPr lang="sv-SE" sz="2000" dirty="0" err="1">
                    <a:sym typeface="Wingdings" panose="05000000000000000000" pitchFamily="2" charset="2"/>
                  </a:rPr>
                  <a:t>Sample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variancevariance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P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roperty</a:t>
                </a:r>
                <a:r>
                  <a:rPr lang="sv-SE" sz="2400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stationary</a:t>
                </a:r>
                <a:r>
                  <a:rPr lang="sv-SE" sz="2400" dirty="0"/>
                  <a:t> ,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there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exist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monotonically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increasing</a:t>
                </a:r>
                <a:r>
                  <a:rPr lang="sv-SE" sz="2400" dirty="0"/>
                  <a:t> 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spectral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distribution function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𝑖𝑤h</m:t>
                              </m:r>
                            </m:sup>
                          </m:s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=0              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>
                    <a:solidFill>
                      <a:srgbClr val="C00000"/>
                    </a:solidFill>
                  </a:rPr>
                  <a:t>: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Single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frequency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D83473E-2526-4E5F-86F2-9B01BF860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022" b="-25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98D38EC-B5E0-4367-87B8-37223FAC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586939E-2A33-4919-B56C-2EBB52F9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280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847627-4F1C-4043-974C-7A818E70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density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6471D04-4D22-4033-AE35-D7F80DDE3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Property</a:t>
                </a:r>
                <a:r>
                  <a:rPr lang="en-US" sz="2400" dirty="0">
                    <a:solidFill>
                      <a:schemeClr val="tx1"/>
                    </a:solidFill>
                  </a:rPr>
                  <a:t>. If process is stationary,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r>
                  <a:rPr lang="sv-SE" sz="2400" dirty="0">
                    <a:solidFill>
                      <a:schemeClr val="tx1"/>
                    </a:solidFill>
                  </a:rPr>
                  <a:t>, the 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spectral</a:t>
                </a:r>
                <a:r>
                  <a:rPr lang="sv-SE" sz="2400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density</a:t>
                </a:r>
                <a:r>
                  <a:rPr lang="sv-SE" sz="2400" dirty="0">
                    <a:solidFill>
                      <a:srgbClr val="0F1AF9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p>
                            <m:sSupPr>
                              <m:ctrlP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𝑖𝑤h</m:t>
                              </m:r>
                            </m:sup>
                          </m:sSup>
                        </m:e>
                      </m:nary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f>
                        <m:fPr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sv-SE" sz="2400" dirty="0"/>
                  <a:t>and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𝑖𝑤h</m:t>
                              </m:r>
                            </m:sup>
                          </m:s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>
                    <a:solidFill>
                      <a:schemeClr val="tx1"/>
                    </a:solidFill>
                  </a:rPr>
                  <a:t> 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only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positive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values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plotted</a:t>
                </a:r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6471D04-4D22-4033-AE35-D7F80DDE3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3342" r="-7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25CD61-B03B-4A83-81EE-273341B5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1CE3F5F-3C92-4B32-BB6F-AC562FB3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100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C7ECBD-030E-454F-BD08-D8810FF9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density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B75C324-B492-4F9B-92D7-BA3E4F9B2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𝑑𝐹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endParaRPr lang="sv-SE" sz="2400" dirty="0"/>
              </a:p>
              <a:p>
                <a:endParaRPr lang="sv-SE" sz="2400" dirty="0">
                  <a:solidFill>
                    <a:srgbClr val="C00000"/>
                  </a:solidFill>
                </a:endParaRPr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think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sv-SE" sz="2400" dirty="0"/>
                  <a:t> as </a:t>
                </a:r>
                <a:r>
                  <a:rPr lang="sv-SE" sz="2400" dirty="0" err="1"/>
                  <a:t>pdf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cdf</a:t>
                </a:r>
                <a:endParaRPr lang="sv-SE" sz="2400" dirty="0"/>
              </a:p>
              <a:p>
                <a:endParaRPr lang="sv-SE" sz="2400" dirty="0">
                  <a:solidFill>
                    <a:srgbClr val="C00000"/>
                  </a:solidFill>
                </a:endParaRPr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expressed</a:t>
                </a:r>
                <a:r>
                  <a:rPr lang="sv-SE" sz="2400" dirty="0"/>
                  <a:t> from </a:t>
                </a:r>
                <a:r>
                  <a:rPr lang="sv-SE" sz="2400" dirty="0" err="1"/>
                  <a:t>each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other</a:t>
                </a:r>
                <a:r>
                  <a:rPr lang="sv-SE" sz="2400" dirty="0"/>
                  <a:t> </a:t>
                </a: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contain</a:t>
                </a:r>
                <a:r>
                  <a:rPr lang="sv-SE" sz="2400" dirty="0">
                    <a:sym typeface="Wingdings" panose="05000000000000000000" pitchFamily="2" charset="2"/>
                  </a:rPr>
                  <a:t> same information</a:t>
                </a:r>
              </a:p>
              <a:p>
                <a:endParaRPr lang="sv-SE" sz="2400" dirty="0">
                  <a:solidFill>
                    <a:srgbClr val="C00000"/>
                  </a:solidFill>
                </a:endParaRPr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satisfied</a:t>
                </a:r>
                <a:r>
                  <a:rPr lang="sv-SE" sz="2400" dirty="0"/>
                  <a:t> for ARMA </a:t>
                </a:r>
                <a:r>
                  <a:rPr lang="sv-SE" sz="2400" dirty="0" err="1"/>
                  <a:t>models</a:t>
                </a:r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Spectral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density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white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noise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B75C324-B492-4F9B-92D7-BA3E4F9B2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A6CB5E7-3891-4876-AA2B-C4E6600D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178575-AF1D-4281-ADB2-73D5B8D9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70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21FA68-3F5F-4FF6-8B4C-C982A9DC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264AADE-21D6-41BE-AE02-FB2EE678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2857AFC-D9A9-44DE-9E44-2A5A73502131}"/>
              </a:ext>
            </a:extLst>
          </p:cNvPr>
          <p:cNvSpPr/>
          <p:nvPr/>
        </p:nvSpPr>
        <p:spPr>
          <a:xfrm>
            <a:off x="2843808" y="1666121"/>
            <a:ext cx="38164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Time</a:t>
            </a:r>
            <a:r>
              <a:rPr lang="sv-SE" dirty="0"/>
              <a:t> series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5C399B6-0CA1-46BD-AD6B-13C90B555E54}"/>
              </a:ext>
            </a:extLst>
          </p:cNvPr>
          <p:cNvSpPr/>
          <p:nvPr/>
        </p:nvSpPr>
        <p:spPr>
          <a:xfrm>
            <a:off x="755576" y="3645024"/>
            <a:ext cx="3384376" cy="18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Time</a:t>
            </a:r>
            <a:r>
              <a:rPr lang="sv-SE" b="1" dirty="0"/>
              <a:t> </a:t>
            </a:r>
            <a:r>
              <a:rPr lang="sv-SE" b="1" dirty="0" err="1"/>
              <a:t>Domain</a:t>
            </a:r>
            <a:endParaRPr lang="sv-SE" b="1" dirty="0"/>
          </a:p>
          <a:p>
            <a:pPr algn="ctr"/>
            <a:endParaRPr lang="sv-SE" dirty="0"/>
          </a:p>
          <a:p>
            <a:pPr marL="285750" indent="-285750" algn="ctr">
              <a:buFontTx/>
              <a:buChar char="-"/>
            </a:pPr>
            <a:r>
              <a:rPr lang="sv-SE" sz="1600" dirty="0"/>
              <a:t>ARIMA </a:t>
            </a:r>
            <a:r>
              <a:rPr lang="sv-SE" sz="1600" dirty="0" err="1"/>
              <a:t>models</a:t>
            </a:r>
            <a:endParaRPr lang="sv-SE" sz="1600" dirty="0"/>
          </a:p>
          <a:p>
            <a:pPr marL="285750" indent="-285750" algn="ctr">
              <a:buFontTx/>
              <a:buChar char="-"/>
            </a:pPr>
            <a:r>
              <a:rPr lang="sv-SE" sz="1600" dirty="0"/>
              <a:t>GARCH </a:t>
            </a:r>
            <a:r>
              <a:rPr lang="sv-SE" sz="1600" dirty="0" err="1"/>
              <a:t>models</a:t>
            </a:r>
            <a:endParaRPr lang="sv-SE" sz="1600" dirty="0"/>
          </a:p>
          <a:p>
            <a:pPr marL="285750" indent="-285750" algn="ctr">
              <a:buFontTx/>
              <a:buChar char="-"/>
            </a:pPr>
            <a:r>
              <a:rPr lang="sv-SE" sz="1600" dirty="0"/>
              <a:t>Transfer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endParaRPr lang="sv-SE" sz="1600" dirty="0"/>
          </a:p>
          <a:p>
            <a:pPr marL="285750" indent="-285750" algn="ctr">
              <a:buFontTx/>
              <a:buChar char="-"/>
            </a:pPr>
            <a:endParaRPr lang="sv-SE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8CC9C00-3999-4918-833A-7F66BCF818A2}"/>
              </a:ext>
            </a:extLst>
          </p:cNvPr>
          <p:cNvSpPr/>
          <p:nvPr/>
        </p:nvSpPr>
        <p:spPr>
          <a:xfrm>
            <a:off x="5652120" y="3645024"/>
            <a:ext cx="3168352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Frequency</a:t>
            </a:r>
            <a:r>
              <a:rPr lang="sv-SE" b="1" dirty="0"/>
              <a:t> </a:t>
            </a:r>
            <a:r>
              <a:rPr lang="sv-SE" b="1" dirty="0" err="1"/>
              <a:t>domain</a:t>
            </a:r>
            <a:endParaRPr lang="sv-SE" b="1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marL="285750" indent="-285750" algn="ctr">
              <a:buFontTx/>
              <a:buChar char="-"/>
            </a:pPr>
            <a:r>
              <a:rPr lang="sv-SE" dirty="0" err="1"/>
              <a:t>Spectral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  <a:p>
            <a:pPr marL="285750" indent="-285750" algn="ctr">
              <a:buFontTx/>
              <a:buChar char="-"/>
            </a:pPr>
            <a:r>
              <a:rPr lang="sv-SE" dirty="0" err="1"/>
              <a:t>Filtering</a:t>
            </a:r>
            <a:endParaRPr lang="sv-SE" dirty="0"/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4B1AEFEC-EC94-41FD-8A44-6B25B093A824}"/>
              </a:ext>
            </a:extLst>
          </p:cNvPr>
          <p:cNvCxnSpPr>
            <a:stCxn id="5" idx="2"/>
          </p:cNvCxnSpPr>
          <p:nvPr/>
        </p:nvCxnSpPr>
        <p:spPr>
          <a:xfrm flipH="1">
            <a:off x="2627784" y="2746241"/>
            <a:ext cx="2124236" cy="8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84D7DB00-BE81-4497-BED5-7DCD7CF6FFB2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752020" y="2746241"/>
            <a:ext cx="2484276" cy="8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6258C10E-7563-4EAD-A132-63AFFEE0E06A}"/>
              </a:ext>
            </a:extLst>
          </p:cNvPr>
          <p:cNvSpPr txBox="1"/>
          <p:nvPr/>
        </p:nvSpPr>
        <p:spPr>
          <a:xfrm>
            <a:off x="2915816" y="5824133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Can</a:t>
            </a:r>
            <a:r>
              <a:rPr lang="sv-SE" dirty="0">
                <a:solidFill>
                  <a:srgbClr val="C00000"/>
                </a:solidFill>
              </a:rPr>
              <a:t> be </a:t>
            </a:r>
            <a:r>
              <a:rPr lang="sv-SE" dirty="0" err="1">
                <a:solidFill>
                  <a:srgbClr val="C00000"/>
                </a:solidFill>
              </a:rPr>
              <a:t>applied</a:t>
            </a:r>
            <a:r>
              <a:rPr lang="sv-SE" dirty="0">
                <a:solidFill>
                  <a:srgbClr val="C00000"/>
                </a:solidFill>
              </a:rPr>
              <a:t> to same kind </a:t>
            </a:r>
            <a:r>
              <a:rPr lang="sv-SE" dirty="0" err="1">
                <a:solidFill>
                  <a:srgbClr val="C00000"/>
                </a:solidFill>
              </a:rPr>
              <a:t>of</a:t>
            </a:r>
            <a:r>
              <a:rPr lang="sv-SE" dirty="0">
                <a:solidFill>
                  <a:srgbClr val="C00000"/>
                </a:solidFill>
              </a:rPr>
              <a:t> data!</a:t>
            </a:r>
          </a:p>
        </p:txBody>
      </p:sp>
      <p:sp>
        <p:nvSpPr>
          <p:cNvPr id="15" name="Platshållare för bildnummer 14">
            <a:extLst>
              <a:ext uri="{FF2B5EF4-FFF2-40B4-BE49-F238E27FC236}">
                <a16:creationId xmlns:a16="http://schemas.microsoft.com/office/drawing/2014/main" id="{803B46AD-04B9-4F1D-9BF1-0379BB4B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80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CCDE30-2E2D-4A35-ABF6-7BF6D5ED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density of ARMA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4012C3F-9D1E-4F9C-9A25-7886F2371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Property</a:t>
                </a:r>
                <a:r>
                  <a:rPr lang="sv-SE" sz="2400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ARMA(</a:t>
                </a:r>
                <a:r>
                  <a:rPr lang="sv-SE" sz="2400" dirty="0" err="1"/>
                  <a:t>p,q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characteristic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polynomials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sv-SE" sz="2400" dirty="0"/>
                  <a:t>, its </a:t>
                </a:r>
                <a:r>
                  <a:rPr lang="sv-SE" sz="2400" dirty="0" err="1"/>
                  <a:t>spectral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density</a:t>
                </a:r>
                <a:endParaRPr lang="sv-SE" sz="2400" dirty="0"/>
              </a:p>
              <a:p>
                <a:pPr marL="0" indent="0">
                  <a:buNone/>
                </a:pPr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𝑖𝑤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  <m:t>𝑖𝑤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Spectral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density</a:t>
                </a:r>
                <a:r>
                  <a:rPr lang="sv-SE" sz="2400" dirty="0"/>
                  <a:t> for MA(1)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4012C3F-9D1E-4F9C-9A25-7886F2371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32442F-46FA-43F1-85E0-7EB8F58B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CD2DE20-03CD-4186-8E5F-2FFD2083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476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12F3C4-A0E3-48FA-966F-FA43D956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Spectral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ARMA</a:t>
            </a:r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C4F5B632-0CCA-40BA-8F52-1ACADBE5A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551" y="1635136"/>
            <a:ext cx="3290898" cy="4525963"/>
          </a:xfrm>
          <a:prstGeom prst="rect">
            <a:avLst/>
          </a:prstGeom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971BDA5-7B6D-440A-991E-604C148F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8151822-541D-4F70-8E5F-C8A8C41F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D27834-612E-4DC5-876B-11B70185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Spectral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 and </a:t>
            </a:r>
            <a:r>
              <a:rPr lang="sv-SE" dirty="0" err="1"/>
              <a:t>periodogram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13AD389-481D-4AE2-A5A3-F4AE44339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Recall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^2 </m:t>
                    </m:r>
                  </m:oMath>
                </a14:m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Fourier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frequencies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r>
                  <a:rPr lang="sv-SE" sz="2400" dirty="0"/>
                  <a:t>It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shown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d>
                              <m:d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nary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sv-SE" sz="2400" dirty="0"/>
              </a:p>
              <a:p>
                <a:pPr lvl="1"/>
                <a:r>
                  <a:rPr lang="sv-SE" sz="2000" dirty="0" err="1"/>
                  <a:t>Compare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with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spectral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density</a:t>
                </a:r>
                <a:r>
                  <a:rPr lang="sv-SE" sz="2000" dirty="0"/>
                  <a:t>!</a:t>
                </a:r>
              </a:p>
              <a:p>
                <a:pPr lvl="1"/>
                <a:endParaRPr lang="sv-SE" sz="2000" dirty="0"/>
              </a:p>
              <a:p>
                <a:r>
                  <a:rPr lang="sv-SE" sz="2400" dirty="0" err="1">
                    <a:solidFill>
                      <a:srgbClr val="0070C0"/>
                    </a:solidFill>
                  </a:rPr>
                  <a:t>Periodogram</a:t>
                </a:r>
                <a:r>
                  <a:rPr lang="sv-SE" sz="2400" dirty="0">
                    <a:solidFill>
                      <a:srgbClr val="0070C0"/>
                    </a:solidFill>
                  </a:rPr>
                  <a:t> is a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sample</a:t>
                </a:r>
                <a:r>
                  <a:rPr lang="sv-SE" sz="2400" dirty="0">
                    <a:solidFill>
                      <a:srgbClr val="0070C0"/>
                    </a:solidFill>
                  </a:rPr>
                  <a:t> version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of</a:t>
                </a:r>
                <a:r>
                  <a:rPr lang="sv-SE" sz="2400" dirty="0">
                    <a:solidFill>
                      <a:srgbClr val="0070C0"/>
                    </a:solidFill>
                  </a:rPr>
                  <a:t> the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spectral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density</a:t>
                </a:r>
                <a:endParaRPr lang="sv-SE" sz="2400" dirty="0">
                  <a:solidFill>
                    <a:srgbClr val="0070C0"/>
                  </a:solidFill>
                </a:endParaRPr>
              </a:p>
              <a:p>
                <a:endParaRPr lang="sv-SE" sz="2400" dirty="0">
                  <a:solidFill>
                    <a:srgbClr val="0070C0"/>
                  </a:solidFill>
                </a:endParaRPr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Unfortunately, </a:t>
                </a:r>
                <a14:m>
                  <m:oMath xmlns:m="http://schemas.openxmlformats.org/officeDocument/2006/math">
                    <m:r>
                      <a:rPr lang="sv-S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v-S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dirty="0">
                    <a:solidFill>
                      <a:srgbClr val="C00000"/>
                    </a:solidFill>
                  </a:rPr>
                  <a:t> is not a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good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estimate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of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>
                    <a:solidFill>
                      <a:srgbClr val="C00000"/>
                    </a:solidFill>
                  </a:rPr>
                  <a:t> in general…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sv-SE" sz="2000" dirty="0">
                    <a:solidFill>
                      <a:schemeClr val="tx1"/>
                    </a:solidFill>
                  </a:rPr>
                  <a:t> is </a:t>
                </a:r>
                <a:r>
                  <a:rPr lang="sv-SE" sz="2000" dirty="0" err="1">
                    <a:solidFill>
                      <a:schemeClr val="tx1"/>
                    </a:solidFill>
                  </a:rPr>
                  <a:t>estimated</a:t>
                </a:r>
                <a:r>
                  <a:rPr lang="sv-SE" sz="2000" dirty="0">
                    <a:solidFill>
                      <a:schemeClr val="tx1"/>
                    </a:solidFill>
                  </a:rPr>
                  <a:t> by 2 observations!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13AD389-481D-4AE2-A5A3-F4AE44339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70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1E241F0-BF58-425B-9CB8-C3DCE9A8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7F01157-146A-4E54-9A9B-4A7FA48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608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A90A91-C7B8-4231-AE75-C7B5F468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/>
              <a:t>Large</a:t>
            </a:r>
            <a:r>
              <a:rPr lang="sv-SE" sz="3600" dirty="0"/>
              <a:t> </a:t>
            </a:r>
            <a:r>
              <a:rPr lang="sv-SE" sz="3600" dirty="0" err="1"/>
              <a:t>sample</a:t>
            </a:r>
            <a:r>
              <a:rPr lang="sv-SE" sz="3600" dirty="0"/>
              <a:t> </a:t>
            </a:r>
            <a:r>
              <a:rPr lang="sv-SE" sz="3600" dirty="0" err="1"/>
              <a:t>properties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</a:t>
            </a:r>
            <a:r>
              <a:rPr lang="sv-SE" sz="3600" dirty="0" err="1"/>
              <a:t>periodogram</a:t>
            </a:r>
            <a:endParaRPr lang="sv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44E866C-91B1-455B-B9A0-24740ABA3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let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sv-SE" sz="2400" dirty="0"/>
                  <a:t> be the best approximation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2400" b="0" dirty="0"/>
              </a:p>
              <a:p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Property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Property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sv-S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num>
                      <m:den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sz="2400" dirty="0"/>
                  <a:t> under </a:t>
                </a:r>
                <a:r>
                  <a:rPr lang="sv-SE" sz="2400" dirty="0" err="1"/>
                  <a:t>certain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conditions</a:t>
                </a:r>
                <a:endParaRPr lang="sv-SE" sz="2400" dirty="0"/>
              </a:p>
              <a:p>
                <a:r>
                  <a:rPr lang="sv-SE" sz="2400" dirty="0" err="1"/>
                  <a:t>Confidence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interval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v-SE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:r>
                  <a:rPr lang="sv-SE" sz="2400" b="1" dirty="0" err="1"/>
                  <a:t>confidence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interval</a:t>
                </a:r>
                <a:r>
                  <a:rPr lang="sv-SE" sz="2400" b="1" dirty="0"/>
                  <a:t> is </a:t>
                </a:r>
                <a:r>
                  <a:rPr lang="sv-SE" sz="2400" b="1" dirty="0" err="1"/>
                  <a:t>does</a:t>
                </a:r>
                <a:r>
                  <a:rPr lang="sv-SE" sz="2400" b="1" dirty="0"/>
                  <a:t> not </a:t>
                </a:r>
                <a:r>
                  <a:rPr lang="sv-SE" sz="2400" b="1" dirty="0" err="1"/>
                  <a:t>tend</a:t>
                </a:r>
                <a:r>
                  <a:rPr lang="sv-SE" sz="2400" b="1" dirty="0"/>
                  <a:t> to </a:t>
                </a:r>
                <a:r>
                  <a:rPr lang="sv-SE" sz="2400" b="1" dirty="0" err="1"/>
                  <a:t>zero</a:t>
                </a:r>
                <a:r>
                  <a:rPr lang="sv-SE" sz="2400" b="1" dirty="0"/>
                  <a:t>!!!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44E866C-91B1-455B-B9A0-24740ABA3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45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DC6A279-B20A-44E8-B306-E5AD4A07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D733636-A7A6-40FB-B14F-2F69B45E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4819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70EB25-39BF-42A9-8D79-7EB20CCE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/>
              <a:t>Large</a:t>
            </a:r>
            <a:r>
              <a:rPr lang="sv-SE" sz="3600" dirty="0"/>
              <a:t> </a:t>
            </a:r>
            <a:r>
              <a:rPr lang="sv-SE" sz="3600" dirty="0" err="1"/>
              <a:t>sample</a:t>
            </a:r>
            <a:r>
              <a:rPr lang="sv-SE" sz="3600" dirty="0"/>
              <a:t> </a:t>
            </a:r>
            <a:r>
              <a:rPr lang="sv-SE" sz="3600" dirty="0" err="1"/>
              <a:t>properties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</a:t>
            </a:r>
            <a:r>
              <a:rPr lang="sv-SE" sz="3600" dirty="0" err="1"/>
              <a:t>periodogram</a:t>
            </a:r>
            <a:endParaRPr lang="sv-SE" sz="36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7C6449E-FCD7-44D5-B2D9-10B18D4E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/>
              <a:t>: SOI series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E296A6B-288D-4CDF-97B6-A10721F7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84A07A-5391-4272-AF6E-AACFEB4A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A0F4CEE-07DC-4D05-8952-C5E59E85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6" y="2348880"/>
            <a:ext cx="4104456" cy="2124236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A553F277-E4AE-400F-A766-340D4FE0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831" y="2636912"/>
            <a:ext cx="3662737" cy="2530083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05AB26E3-B25D-4E5B-A2BC-78A1E229C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6" y="4416680"/>
            <a:ext cx="3686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03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5E52BA-5D96-458F-B410-08802D1D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estimates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89530A9-6398-4ED7-97CF-12594E83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Periodogram</a:t>
            </a:r>
            <a:r>
              <a:rPr lang="sv-SE" sz="2400" dirty="0"/>
              <a:t> is not a </a:t>
            </a:r>
            <a:r>
              <a:rPr lang="sv-SE" sz="2400" dirty="0" err="1"/>
              <a:t>consistent</a:t>
            </a:r>
            <a:r>
              <a:rPr lang="sv-SE" sz="2400" dirty="0"/>
              <a:t> </a:t>
            </a:r>
            <a:r>
              <a:rPr lang="sv-SE" sz="2400" dirty="0" err="1"/>
              <a:t>estimator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</a:t>
            </a:r>
            <a:r>
              <a:rPr lang="sv-SE" sz="2400" dirty="0" err="1"/>
              <a:t>spectral</a:t>
            </a:r>
            <a:r>
              <a:rPr lang="sv-SE" sz="2400" dirty="0"/>
              <a:t> </a:t>
            </a:r>
            <a:r>
              <a:rPr lang="sv-SE" sz="2400" dirty="0" err="1"/>
              <a:t>density</a:t>
            </a:r>
            <a:endParaRPr lang="sv-SE" sz="2400" dirty="0"/>
          </a:p>
          <a:p>
            <a:pPr lvl="1"/>
            <a:r>
              <a:rPr lang="sv-SE" sz="2000" dirty="0"/>
              <a:t>CI </a:t>
            </a:r>
            <a:r>
              <a:rPr lang="sv-SE" sz="2000" dirty="0" err="1"/>
              <a:t>does</a:t>
            </a:r>
            <a:r>
              <a:rPr lang="sv-SE" sz="2000" dirty="0"/>
              <a:t> not </a:t>
            </a:r>
            <a:r>
              <a:rPr lang="sv-SE" sz="2000" dirty="0" err="1"/>
              <a:t>shrunk</a:t>
            </a:r>
            <a:endParaRPr lang="sv-SE" sz="2000" dirty="0"/>
          </a:p>
          <a:p>
            <a:endParaRPr lang="sv-SE" sz="2400" dirty="0">
              <a:solidFill>
                <a:srgbClr val="00B050"/>
              </a:solidFill>
            </a:endParaRPr>
          </a:p>
          <a:p>
            <a:r>
              <a:rPr lang="sv-SE" sz="2400" dirty="0" err="1">
                <a:solidFill>
                  <a:srgbClr val="00B050"/>
                </a:solidFill>
              </a:rPr>
              <a:t>Better</a:t>
            </a:r>
            <a:r>
              <a:rPr lang="sv-SE" sz="2400" dirty="0">
                <a:solidFill>
                  <a:srgbClr val="00B050"/>
                </a:solidFill>
              </a:rPr>
              <a:t> </a:t>
            </a:r>
            <a:r>
              <a:rPr lang="sv-SE" sz="2400" dirty="0" err="1">
                <a:solidFill>
                  <a:srgbClr val="00B050"/>
                </a:solidFill>
              </a:rPr>
              <a:t>estimators</a:t>
            </a:r>
            <a:r>
              <a:rPr lang="sv-SE" sz="2400" dirty="0">
                <a:solidFill>
                  <a:srgbClr val="00B050"/>
                </a:solidFill>
              </a:rPr>
              <a:t> </a:t>
            </a:r>
            <a:r>
              <a:rPr lang="sv-SE" sz="2400" dirty="0" err="1">
                <a:solidFill>
                  <a:srgbClr val="00B050"/>
                </a:solidFill>
              </a:rPr>
              <a:t>than</a:t>
            </a:r>
            <a:r>
              <a:rPr lang="sv-SE" sz="2400" dirty="0">
                <a:solidFill>
                  <a:srgbClr val="00B050"/>
                </a:solidFill>
              </a:rPr>
              <a:t> </a:t>
            </a:r>
            <a:r>
              <a:rPr lang="sv-SE" sz="2400" dirty="0" err="1">
                <a:solidFill>
                  <a:srgbClr val="00B050"/>
                </a:solidFill>
              </a:rPr>
              <a:t>periodogram</a:t>
            </a:r>
            <a:r>
              <a:rPr lang="sv-SE" sz="2400" dirty="0">
                <a:solidFill>
                  <a:srgbClr val="00B050"/>
                </a:solidFill>
              </a:rPr>
              <a:t>?</a:t>
            </a:r>
          </a:p>
          <a:p>
            <a:endParaRPr lang="sv-SE" sz="2400" dirty="0">
              <a:solidFill>
                <a:srgbClr val="00B050"/>
              </a:solidFill>
            </a:endParaRPr>
          </a:p>
          <a:p>
            <a:r>
              <a:rPr lang="sv-SE" sz="2400" dirty="0">
                <a:solidFill>
                  <a:srgbClr val="0070C0"/>
                </a:solidFill>
              </a:rPr>
              <a:t>Alternative A: </a:t>
            </a:r>
            <a:r>
              <a:rPr lang="sv-SE" sz="2400" dirty="0"/>
              <a:t>No </a:t>
            </a:r>
            <a:r>
              <a:rPr lang="sv-SE" sz="2400" dirty="0" err="1"/>
              <a:t>assumption</a:t>
            </a:r>
            <a:r>
              <a:rPr lang="sv-SE" sz="2400" dirty="0"/>
              <a:t> </a:t>
            </a:r>
            <a:r>
              <a:rPr lang="sv-SE" sz="2400" dirty="0" err="1"/>
              <a:t>about</a:t>
            </a:r>
            <a:r>
              <a:rPr lang="sv-SE" sz="2400" dirty="0"/>
              <a:t> the </a:t>
            </a:r>
            <a:r>
              <a:rPr lang="sv-SE" sz="2400" dirty="0" err="1"/>
              <a:t>underlying</a:t>
            </a:r>
            <a:r>
              <a:rPr lang="sv-SE" sz="2400" dirty="0"/>
              <a:t> </a:t>
            </a:r>
            <a:r>
              <a:rPr lang="sv-SE" sz="2400" dirty="0" err="1"/>
              <a:t>model</a:t>
            </a:r>
            <a:r>
              <a:rPr lang="sv-SE" sz="2400" dirty="0" err="1">
                <a:sym typeface="Wingdings" panose="05000000000000000000" pitchFamily="2" charset="2"/>
              </a:rPr>
              <a:t></a:t>
            </a:r>
            <a:r>
              <a:rPr lang="sv-SE" sz="2400" b="1" dirty="0" err="1">
                <a:solidFill>
                  <a:srgbClr val="0F1AF9"/>
                </a:solidFill>
                <a:sym typeface="Wingdings" panose="05000000000000000000" pitchFamily="2" charset="2"/>
              </a:rPr>
              <a:t>nonparametric</a:t>
            </a:r>
            <a:r>
              <a:rPr lang="sv-SE" sz="2400" b="1" dirty="0">
                <a:solidFill>
                  <a:srgbClr val="0F1AF9"/>
                </a:solidFill>
                <a:sym typeface="Wingdings" panose="05000000000000000000" pitchFamily="2" charset="2"/>
              </a:rPr>
              <a:t> </a:t>
            </a:r>
            <a:r>
              <a:rPr lang="sv-SE" sz="2400" b="1" dirty="0" err="1">
                <a:solidFill>
                  <a:srgbClr val="0F1AF9"/>
                </a:solidFill>
                <a:sym typeface="Wingdings" panose="05000000000000000000" pitchFamily="2" charset="2"/>
              </a:rPr>
              <a:t>spectral</a:t>
            </a:r>
            <a:r>
              <a:rPr lang="sv-SE" sz="2400" b="1" dirty="0">
                <a:solidFill>
                  <a:srgbClr val="0F1AF9"/>
                </a:solidFill>
                <a:sym typeface="Wingdings" panose="05000000000000000000" pitchFamily="2" charset="2"/>
              </a:rPr>
              <a:t> </a:t>
            </a:r>
            <a:r>
              <a:rPr lang="sv-SE" sz="2400" b="1" dirty="0" err="1">
                <a:solidFill>
                  <a:srgbClr val="0F1AF9"/>
                </a:solidFill>
                <a:sym typeface="Wingdings" panose="05000000000000000000" pitchFamily="2" charset="2"/>
              </a:rPr>
              <a:t>estimation</a:t>
            </a:r>
            <a:endParaRPr lang="sv-SE" sz="2400" b="1" dirty="0">
              <a:solidFill>
                <a:srgbClr val="0F1AF9"/>
              </a:solidFill>
              <a:sym typeface="Wingdings" panose="05000000000000000000" pitchFamily="2" charset="2"/>
            </a:endParaRPr>
          </a:p>
          <a:p>
            <a:r>
              <a:rPr lang="sv-SE" sz="2400" dirty="0">
                <a:solidFill>
                  <a:srgbClr val="0070C0"/>
                </a:solidFill>
                <a:sym typeface="Wingdings" panose="05000000000000000000" pitchFamily="2" charset="2"/>
              </a:rPr>
              <a:t>Alternative B</a:t>
            </a:r>
            <a:r>
              <a:rPr lang="sv-SE" sz="2400" dirty="0">
                <a:solidFill>
                  <a:srgbClr val="00B050"/>
                </a:solidFill>
                <a:sym typeface="Wingdings" panose="05000000000000000000" pitchFamily="2" charset="2"/>
              </a:rPr>
              <a:t>: </a:t>
            </a:r>
            <a:r>
              <a:rPr lang="sv-SE" sz="2400" dirty="0" err="1">
                <a:sym typeface="Wingdings" panose="05000000000000000000" pitchFamily="2" charset="2"/>
              </a:rPr>
              <a:t>Assume</a:t>
            </a:r>
            <a:r>
              <a:rPr lang="sv-SE" sz="2400" dirty="0">
                <a:sym typeface="Wingdings" panose="05000000000000000000" pitchFamily="2" charset="2"/>
              </a:rPr>
              <a:t> a </a:t>
            </a:r>
            <a:r>
              <a:rPr lang="sv-SE" sz="2400" dirty="0" err="1">
                <a:sym typeface="Wingdings" panose="05000000000000000000" pitchFamily="2" charset="2"/>
              </a:rPr>
              <a:t>model</a:t>
            </a:r>
            <a:r>
              <a:rPr lang="sv-SE" sz="2400" dirty="0">
                <a:sym typeface="Wingdings" panose="05000000000000000000" pitchFamily="2" charset="2"/>
              </a:rPr>
              <a:t> (ARMA) </a:t>
            </a:r>
            <a:r>
              <a:rPr lang="sv-SE" sz="2400" b="1" dirty="0" err="1">
                <a:solidFill>
                  <a:srgbClr val="0F1AF9"/>
                </a:solidFill>
                <a:sym typeface="Wingdings" panose="05000000000000000000" pitchFamily="2" charset="2"/>
              </a:rPr>
              <a:t>parametric</a:t>
            </a:r>
            <a:r>
              <a:rPr lang="sv-SE" sz="2400" b="1" dirty="0">
                <a:solidFill>
                  <a:srgbClr val="0F1AF9"/>
                </a:solidFill>
                <a:sym typeface="Wingdings" panose="05000000000000000000" pitchFamily="2" charset="2"/>
              </a:rPr>
              <a:t> </a:t>
            </a:r>
            <a:r>
              <a:rPr lang="sv-SE" sz="2400" b="1" dirty="0" err="1">
                <a:solidFill>
                  <a:srgbClr val="0F1AF9"/>
                </a:solidFill>
                <a:sym typeface="Wingdings" panose="05000000000000000000" pitchFamily="2" charset="2"/>
              </a:rPr>
              <a:t>spectral</a:t>
            </a:r>
            <a:r>
              <a:rPr lang="sv-SE" sz="2400" b="1" dirty="0">
                <a:solidFill>
                  <a:srgbClr val="0F1AF9"/>
                </a:solidFill>
                <a:sym typeface="Wingdings" panose="05000000000000000000" pitchFamily="2" charset="2"/>
              </a:rPr>
              <a:t> </a:t>
            </a:r>
            <a:r>
              <a:rPr lang="sv-SE" sz="2400" b="1" dirty="0" err="1">
                <a:solidFill>
                  <a:srgbClr val="0F1AF9"/>
                </a:solidFill>
                <a:sym typeface="Wingdings" panose="05000000000000000000" pitchFamily="2" charset="2"/>
              </a:rPr>
              <a:t>estimation</a:t>
            </a:r>
            <a:endParaRPr lang="sv-SE" sz="2400" b="1" dirty="0">
              <a:solidFill>
                <a:srgbClr val="0F1AF9"/>
              </a:solidFill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B076BDA-D74E-4569-94F0-B821838E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8E3C80-0821-4166-90C2-F2F24F11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832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6699F6-A90B-4ABF-B45F-96CB869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Nonparametric</a:t>
            </a:r>
            <a:r>
              <a:rPr lang="sv-SE" dirty="0"/>
              <a:t> </a:t>
            </a:r>
            <a:r>
              <a:rPr lang="sv-SE" dirty="0" err="1"/>
              <a:t>spectral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66DF9D5-5D86-464D-82E0-AB6CA916E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Choose </a:t>
                </a:r>
                <a:r>
                  <a:rPr lang="sv-SE" sz="2800" dirty="0">
                    <a:solidFill>
                      <a:srgbClr val="0F1AF9"/>
                    </a:solidFill>
                  </a:rPr>
                  <a:t>band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sv-SE" sz="2800" b="0" dirty="0"/>
              </a:p>
              <a:p>
                <a:r>
                  <a:rPr lang="sv-SE" sz="2800" dirty="0" err="1"/>
                  <a:t>Compute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weighted</a:t>
                </a:r>
                <a:r>
                  <a:rPr lang="sv-SE" sz="2800" dirty="0"/>
                  <a:t> </a:t>
                </a:r>
                <a:r>
                  <a:rPr lang="sv-SE" sz="2800" dirty="0" err="1"/>
                  <a:t>average</a:t>
                </a:r>
                <a:r>
                  <a:rPr lang="sv-SE" sz="2800" dirty="0"/>
                  <a:t>: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smoothed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periodogram</a:t>
                </a:r>
                <a:endParaRPr lang="sv-SE" sz="2800" b="1" dirty="0">
                  <a:solidFill>
                    <a:srgbClr val="0F1AF9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weights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sum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up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one</a:t>
                </a:r>
                <a:r>
                  <a:rPr lang="sv-SE" sz="2400" dirty="0"/>
                  <a:t>. </a:t>
                </a:r>
              </a:p>
              <a:p>
                <a:pPr lvl="1"/>
                <a:r>
                  <a:rPr lang="sv-SE" sz="2400" dirty="0"/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66DF9D5-5D86-464D-82E0-AB6CA916E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2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0577DCA-293A-460C-81FD-E996C2F4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3E1DBBD-DCFB-4850-9C85-5459BEF3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3441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E83CF8-7C28-4606-B7E6-52DD5AE4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err="1"/>
              <a:t>Smoothed</a:t>
            </a:r>
            <a:r>
              <a:rPr lang="sv-SE" sz="3200" dirty="0"/>
              <a:t> </a:t>
            </a:r>
            <a:r>
              <a:rPr lang="sv-SE" sz="3200" dirty="0" err="1"/>
              <a:t>periodogram</a:t>
            </a:r>
            <a:r>
              <a:rPr lang="sv-SE" sz="3200" dirty="0"/>
              <a:t>: </a:t>
            </a:r>
            <a:r>
              <a:rPr lang="sv-SE" sz="3200" dirty="0" err="1"/>
              <a:t>large</a:t>
            </a:r>
            <a:r>
              <a:rPr lang="sv-SE" sz="3200" dirty="0"/>
              <a:t> </a:t>
            </a:r>
            <a:r>
              <a:rPr lang="sv-SE" sz="3200" dirty="0" err="1"/>
              <a:t>sample</a:t>
            </a:r>
            <a:r>
              <a:rPr lang="sv-SE" sz="3200" dirty="0"/>
              <a:t> </a:t>
            </a:r>
            <a:r>
              <a:rPr lang="sv-SE" sz="3200" dirty="0" err="1"/>
              <a:t>properties</a:t>
            </a:r>
            <a:endParaRPr lang="sv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B4F7E09-49DD-4A65-BB3D-3DBE97353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Confidence </a:t>
                </a:r>
                <a:r>
                  <a:rPr lang="sv-SE" sz="2400" dirty="0" err="1"/>
                  <a:t>interval</a:t>
                </a:r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 err="1"/>
                  <a:t>where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sv-SE" sz="24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Bandwidth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B4F7E09-49DD-4A65-BB3D-3DBE97353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EE61AA9-701D-4795-9C68-3C6F5310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1FCF6B6-6ECC-4FAA-B3DC-37C4B8D8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8040A9B-3FEC-4349-A6BD-200F0A2A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5323181"/>
            <a:ext cx="6210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96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2825A3-67E4-4351-B03E-60BF8CAD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Smoothed</a:t>
            </a:r>
            <a:r>
              <a:rPr lang="sv-SE" dirty="0"/>
              <a:t> </a:t>
            </a:r>
            <a:r>
              <a:rPr lang="sv-SE" dirty="0" err="1"/>
              <a:t>periodogram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B2932D-B0B3-4EE7-B916-9C11524F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/>
              <a:t>Which</a:t>
            </a:r>
            <a:r>
              <a:rPr lang="sv-SE" sz="2800" dirty="0"/>
              <a:t> </a:t>
            </a:r>
            <a:r>
              <a:rPr lang="sv-SE" sz="2800" dirty="0" err="1"/>
              <a:t>bandwidth</a:t>
            </a:r>
            <a:r>
              <a:rPr lang="sv-SE" sz="2800" dirty="0"/>
              <a:t> to </a:t>
            </a:r>
            <a:r>
              <a:rPr lang="sv-SE" sz="2800" dirty="0" err="1"/>
              <a:t>take</a:t>
            </a:r>
            <a:r>
              <a:rPr lang="sv-SE" sz="2800" dirty="0"/>
              <a:t>?</a:t>
            </a:r>
          </a:p>
          <a:p>
            <a:pPr lvl="1"/>
            <a:r>
              <a:rPr lang="sv-SE" sz="2400" dirty="0" err="1"/>
              <a:t>Take</a:t>
            </a:r>
            <a:r>
              <a:rPr lang="sv-SE" sz="2400" dirty="0"/>
              <a:t> the </a:t>
            </a:r>
            <a:r>
              <a:rPr lang="sv-SE" sz="2400" dirty="0" err="1"/>
              <a:t>one</a:t>
            </a:r>
            <a:r>
              <a:rPr lang="sv-SE" sz="2400" dirty="0"/>
              <a:t> over </a:t>
            </a:r>
            <a:r>
              <a:rPr lang="sv-SE" sz="2400" dirty="0" err="1"/>
              <a:t>which</a:t>
            </a:r>
            <a:r>
              <a:rPr lang="sv-SE" sz="2400" dirty="0"/>
              <a:t> the </a:t>
            </a:r>
            <a:r>
              <a:rPr lang="sv-SE" sz="2400" dirty="0" err="1"/>
              <a:t>spectrum</a:t>
            </a:r>
            <a:r>
              <a:rPr lang="sv-SE" sz="2400" dirty="0"/>
              <a:t> is </a:t>
            </a:r>
            <a:r>
              <a:rPr lang="sv-SE" sz="2400" dirty="0" err="1"/>
              <a:t>essentially</a:t>
            </a:r>
            <a:r>
              <a:rPr lang="sv-SE" sz="2400" dirty="0"/>
              <a:t> </a:t>
            </a:r>
            <a:r>
              <a:rPr lang="sv-SE" sz="2400" dirty="0" err="1"/>
              <a:t>constant</a:t>
            </a:r>
            <a:endParaRPr lang="sv-SE" sz="2400" dirty="0"/>
          </a:p>
          <a:p>
            <a:pPr lvl="1"/>
            <a:r>
              <a:rPr lang="sv-SE" sz="2400" dirty="0" err="1"/>
              <a:t>Too</a:t>
            </a:r>
            <a:r>
              <a:rPr lang="sv-SE" sz="2400" dirty="0"/>
              <a:t> </a:t>
            </a:r>
            <a:r>
              <a:rPr lang="sv-SE" sz="2400" dirty="0" err="1"/>
              <a:t>narrow</a:t>
            </a:r>
            <a:r>
              <a:rPr lang="sv-SE" sz="2400" dirty="0"/>
              <a:t> </a:t>
            </a:r>
            <a:r>
              <a:rPr lang="sv-SE" sz="2400" dirty="0" err="1"/>
              <a:t>band</a:t>
            </a:r>
            <a:r>
              <a:rPr lang="sv-SE" sz="2400" dirty="0" err="1">
                <a:sym typeface="Wingdings" panose="05000000000000000000" pitchFamily="2" charset="2"/>
              </a:rPr>
              <a:t>too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wide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confidence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intervals</a:t>
            </a:r>
            <a:endParaRPr lang="sv-SE" sz="2400" dirty="0">
              <a:sym typeface="Wingdings" panose="05000000000000000000" pitchFamily="2" charset="2"/>
            </a:endParaRPr>
          </a:p>
          <a:p>
            <a:pPr lvl="1"/>
            <a:r>
              <a:rPr lang="sv-SE" sz="2400" dirty="0" err="1">
                <a:sym typeface="Wingdings" panose="05000000000000000000" pitchFamily="2" charset="2"/>
              </a:rPr>
              <a:t>Too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wide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bandvalid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peaks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will</a:t>
            </a:r>
            <a:r>
              <a:rPr lang="sv-SE" sz="2400" dirty="0">
                <a:sym typeface="Wingdings" panose="05000000000000000000" pitchFamily="2" charset="2"/>
              </a:rPr>
              <a:t> be </a:t>
            </a:r>
            <a:r>
              <a:rPr lang="sv-SE" sz="2400" dirty="0" err="1">
                <a:sym typeface="Wingdings" panose="05000000000000000000" pitchFamily="2" charset="2"/>
              </a:rPr>
              <a:t>smoothed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out</a:t>
            </a:r>
            <a:endParaRPr lang="sv-SE" sz="2400" dirty="0">
              <a:sym typeface="Wingdings" panose="05000000000000000000" pitchFamily="2" charset="2"/>
            </a:endParaRPr>
          </a:p>
          <a:p>
            <a:pPr lvl="1"/>
            <a:r>
              <a:rPr lang="sv-SE" sz="2400" dirty="0">
                <a:sym typeface="Wingdings" panose="05000000000000000000" pitchFamily="2" charset="2"/>
              </a:rPr>
              <a:t></a:t>
            </a:r>
            <a:r>
              <a:rPr lang="sv-SE" sz="2400" dirty="0" err="1">
                <a:sym typeface="Wingdings" panose="05000000000000000000" pitchFamily="2" charset="2"/>
              </a:rPr>
              <a:t>Take</a:t>
            </a:r>
            <a:r>
              <a:rPr lang="sv-SE" sz="2400" dirty="0">
                <a:sym typeface="Wingdings" panose="05000000000000000000" pitchFamily="2" charset="2"/>
              </a:rPr>
              <a:t> the </a:t>
            </a:r>
            <a:r>
              <a:rPr lang="sv-SE" sz="2400" dirty="0" err="1">
                <a:sym typeface="Wingdings" panose="05000000000000000000" pitchFamily="2" charset="2"/>
              </a:rPr>
              <a:t>smallest</a:t>
            </a:r>
            <a:r>
              <a:rPr lang="sv-SE" sz="2400" dirty="0">
                <a:sym typeface="Wingdings" panose="05000000000000000000" pitchFamily="2" charset="2"/>
              </a:rPr>
              <a:t> band </a:t>
            </a:r>
            <a:r>
              <a:rPr lang="sv-SE" sz="2400" dirty="0" err="1">
                <a:sym typeface="Wingdings" panose="05000000000000000000" pitchFamily="2" charset="2"/>
              </a:rPr>
              <a:t>giving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good</a:t>
            </a:r>
            <a:r>
              <a:rPr lang="sv-SE" sz="2400" dirty="0">
                <a:sym typeface="Wingdings" panose="05000000000000000000" pitchFamily="2" charset="2"/>
              </a:rPr>
              <a:t> CI and not </a:t>
            </a:r>
            <a:r>
              <a:rPr lang="sv-SE" sz="2400" dirty="0" err="1">
                <a:sym typeface="Wingdings" panose="05000000000000000000" pitchFamily="2" charset="2"/>
              </a:rPr>
              <a:t>destroying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peaks</a:t>
            </a:r>
            <a:r>
              <a:rPr lang="sv-SE" sz="2400" dirty="0">
                <a:sym typeface="Wingdings" panose="05000000000000000000" pitchFamily="2" charset="2"/>
              </a:rPr>
              <a:t>!</a:t>
            </a:r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BD43206-9757-4CD8-99A0-FA73D13C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C5FF409-98FD-4B3F-8D7C-27B14F3F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69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3DEEB4-BA71-4492-96F9-94967EEF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Smoothed</a:t>
            </a:r>
            <a:r>
              <a:rPr lang="sv-SE" dirty="0"/>
              <a:t> </a:t>
            </a:r>
            <a:r>
              <a:rPr lang="sv-SE" dirty="0" err="1"/>
              <a:t>periodogram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A053E7D-30A8-4452-BEDC-7B23BC1F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SOI </a:t>
            </a:r>
            <a:r>
              <a:rPr lang="sv-SE" sz="2400" dirty="0" err="1"/>
              <a:t>with</a:t>
            </a:r>
            <a:r>
              <a:rPr lang="sv-SE" sz="2400" dirty="0"/>
              <a:t> </a:t>
            </a:r>
            <a:r>
              <a:rPr lang="sv-SE" sz="2400" dirty="0" err="1"/>
              <a:t>Modified</a:t>
            </a:r>
            <a:r>
              <a:rPr lang="sv-SE" sz="2400" dirty="0"/>
              <a:t> </a:t>
            </a:r>
            <a:r>
              <a:rPr lang="sv-SE" sz="2400" dirty="0" err="1"/>
              <a:t>Daniell</a:t>
            </a:r>
            <a:r>
              <a:rPr lang="sv-SE" sz="2400" dirty="0"/>
              <a:t> </a:t>
            </a:r>
            <a:r>
              <a:rPr lang="sv-SE" sz="2400" dirty="0" err="1"/>
              <a:t>Kernel</a:t>
            </a:r>
            <a:r>
              <a:rPr lang="sv-SE" sz="2400" dirty="0"/>
              <a:t>(3,3)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B32363F-BC34-45C1-9112-7F3E9E8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4E12E6F-4678-4077-9885-68BA30F3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46056864-F0C0-4BA8-B84B-445F8B86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62" y="2204864"/>
            <a:ext cx="4390476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7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4E87D7-E429-4FD4-81C5-33A4B5F3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Frequency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C132E0-2E14-4839-B6C3-2FA8DDE1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AE5AE86-A6AD-493D-9EE9-C7CC6556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30A8508-E777-4985-9E8C-2F998ED8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20" y="2104767"/>
            <a:ext cx="4832176" cy="3160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FCB1CB1E-5C29-4A0A-84D3-D38D0292E1FA}"/>
                  </a:ext>
                </a:extLst>
              </p:cNvPr>
              <p:cNvSpPr txBox="1"/>
              <p:nvPr/>
            </p:nvSpPr>
            <p:spPr>
              <a:xfrm>
                <a:off x="251520" y="1988840"/>
                <a:ext cx="8784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+13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+20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+13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(0,0.5)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FCB1CB1E-5C29-4A0A-84D3-D38D0292E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8784976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ruta 6">
            <a:extLst>
              <a:ext uri="{FF2B5EF4-FFF2-40B4-BE49-F238E27FC236}">
                <a16:creationId xmlns:a16="http://schemas.microsoft.com/office/drawing/2014/main" id="{A5B9CB56-26C5-4E0D-A07E-5CCB9D4F0236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DC8269F-BAA1-4C29-BC9C-81CCC8936F83}"/>
              </a:ext>
            </a:extLst>
          </p:cNvPr>
          <p:cNvSpPr txBox="1"/>
          <p:nvPr/>
        </p:nvSpPr>
        <p:spPr>
          <a:xfrm>
            <a:off x="539552" y="5013176"/>
            <a:ext cx="814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No sin() or cos() </a:t>
            </a:r>
            <a:r>
              <a:rPr lang="sv-SE" dirty="0" err="1"/>
              <a:t>are</a:t>
            </a:r>
            <a:r>
              <a:rPr lang="sv-SE" dirty="0"/>
              <a:t> evident from the </a:t>
            </a:r>
            <a:r>
              <a:rPr lang="sv-SE" dirty="0" err="1"/>
              <a:t>picture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restore</a:t>
            </a:r>
            <a:r>
              <a:rPr lang="sv-SE" dirty="0"/>
              <a:t> original </a:t>
            </a:r>
            <a:r>
              <a:rPr lang="sv-SE" dirty="0" err="1"/>
              <a:t>frequencies</a:t>
            </a:r>
            <a:r>
              <a:rPr lang="sv-S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account</a:t>
            </a:r>
            <a:r>
              <a:rPr lang="sv-SE" dirty="0"/>
              <a:t> for the </a:t>
            </a:r>
            <a:r>
              <a:rPr lang="sv-SE" dirty="0" err="1"/>
              <a:t>noise</a:t>
            </a:r>
            <a:r>
              <a:rPr lang="sv-SE" dirty="0"/>
              <a:t>?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B0A091DB-4E02-4152-8023-57000BC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3187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83E74F-66C4-4F36-B4AD-22DFAB8A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Parametric</a:t>
            </a:r>
            <a:r>
              <a:rPr lang="sv-SE" dirty="0"/>
              <a:t> </a:t>
            </a:r>
            <a:r>
              <a:rPr lang="sv-SE" dirty="0" err="1"/>
              <a:t>spectral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C009A89-37FD-47FA-9369-1D74E9649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v-SE" dirty="0"/>
                  <a:t>Estimate </a:t>
                </a:r>
                <a:r>
                  <a:rPr lang="sv-SE" dirty="0" err="1"/>
                  <a:t>coefficients</a:t>
                </a:r>
                <a:r>
                  <a:rPr lang="sv-SE" dirty="0"/>
                  <a:t> in ARMA(</a:t>
                </a:r>
                <a:r>
                  <a:rPr lang="sv-SE" dirty="0" err="1"/>
                  <a:t>p,q</a:t>
                </a:r>
                <a:r>
                  <a:rPr lang="sv-SE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𝑖𝑤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b="0" i="1" dirty="0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𝑖𝑤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endParaRPr lang="sv-SE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usually</a:t>
                </a:r>
                <a:r>
                  <a:rPr lang="sv-SE" sz="2400" dirty="0"/>
                  <a:t> AR(p)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used</a:t>
                </a:r>
                <a:r>
                  <a:rPr lang="sv-SE" sz="2400" dirty="0"/>
                  <a:t> for </a:t>
                </a:r>
                <a:r>
                  <a:rPr lang="sv-SE" sz="2400" dirty="0" err="1"/>
                  <a:t>fitting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where</a:t>
                </a:r>
                <a:r>
                  <a:rPr lang="sv-SE" sz="2400" dirty="0"/>
                  <a:t> order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large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Estimated</a:t>
                </a:r>
                <a:r>
                  <a:rPr lang="sv-SE" sz="2000" dirty="0"/>
                  <a:t> by AIC</a:t>
                </a:r>
              </a:p>
              <a:p>
                <a:r>
                  <a:rPr lang="sv-SE" sz="2400" dirty="0"/>
                  <a:t>AR(p) is </a:t>
                </a:r>
                <a:r>
                  <a:rPr lang="sv-SE" sz="2400" dirty="0" err="1"/>
                  <a:t>preferred</a:t>
                </a:r>
                <a:r>
                  <a:rPr lang="sv-SE" sz="2400" dirty="0"/>
                  <a:t> by </a:t>
                </a:r>
                <a:r>
                  <a:rPr lang="sv-SE" sz="2400" dirty="0" err="1"/>
                  <a:t>engineering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applications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C009A89-37FD-47FA-9369-1D74E9649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481A800-0D5B-4F88-8DFE-62BF7470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05E437-0B12-4DDD-8C39-4BFF4426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6728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E53F92-F5C7-402C-A738-5F88F1C4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Parametric</a:t>
            </a:r>
            <a:r>
              <a:rPr lang="sv-SE" dirty="0"/>
              <a:t> </a:t>
            </a:r>
            <a:r>
              <a:rPr lang="sv-SE" dirty="0" err="1"/>
              <a:t>spectral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3B1396C-3F4D-4C4B-9FEC-967E374E6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Large </a:t>
                </a:r>
                <a:r>
                  <a:rPr lang="sv-SE" sz="2400" dirty="0" err="1"/>
                  <a:t>sample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properties</a:t>
                </a:r>
                <a:r>
                  <a:rPr lang="sv-SE" sz="2400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→∞)</m:t>
                    </m:r>
                  </m:oMath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sv-SE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sv-SE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sSub>
                            <m:sSubPr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den>
                      </m:f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Property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sv-SE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normally</a:t>
                </a:r>
                <a:r>
                  <a:rPr lang="sv-SE" sz="2400" dirty="0"/>
                  <a:t> not fulfilled by </a:t>
                </a:r>
                <a:r>
                  <a:rPr lang="sv-SE" sz="2400" dirty="0" err="1"/>
                  <a:t>applications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3B1396C-3F4D-4C4B-9FEC-967E374E6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2FD3715-0DFD-4D09-8634-42B69D0E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8994572-506D-454B-A65E-87960400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8905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D68C07-DB14-4F67-B5DF-96D51452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Parametric</a:t>
            </a:r>
            <a:r>
              <a:rPr lang="sv-SE" dirty="0"/>
              <a:t> </a:t>
            </a:r>
            <a:r>
              <a:rPr lang="sv-SE" dirty="0" err="1"/>
              <a:t>spectral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43E9FB-B711-4044-8193-E47A89C59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/>
              <a:t>: SOI series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60C159B-4AB8-43AD-91B8-CA3B6083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4492174-B05E-4F23-AFB3-CBE4A43A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68938AD-A72D-44EE-9546-BDA24A1F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4523809" cy="300000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91F34884-A15A-43CB-AA47-45DD9D72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587" y="2572307"/>
            <a:ext cx="4274693" cy="27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82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B1D2CA-251B-4108-AA78-BA11CE5D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Spectral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 and </a:t>
            </a:r>
            <a:r>
              <a:rPr lang="sv-SE" dirty="0" err="1"/>
              <a:t>Machine</a:t>
            </a:r>
            <a:r>
              <a:rPr lang="sv-SE" dirty="0"/>
              <a:t> Learning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1A293E-EB66-4C5B-B321-B3BED4C3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0F1AF9"/>
                </a:solidFill>
              </a:rPr>
              <a:t>Clustering</a:t>
            </a:r>
            <a:r>
              <a:rPr lang="sv-SE" sz="2400" dirty="0">
                <a:solidFill>
                  <a:srgbClr val="0F1AF9"/>
                </a:solidFill>
              </a:rPr>
              <a:t>  or </a:t>
            </a:r>
            <a:r>
              <a:rPr lang="sv-SE" sz="2400" dirty="0" err="1">
                <a:solidFill>
                  <a:srgbClr val="0F1AF9"/>
                </a:solidFill>
              </a:rPr>
              <a:t>classification</a:t>
            </a:r>
            <a:r>
              <a:rPr lang="sv-SE" sz="2400" dirty="0">
                <a:solidFill>
                  <a:srgbClr val="0F1AF9"/>
                </a:solidFill>
              </a:rPr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time</a:t>
            </a:r>
            <a:r>
              <a:rPr lang="sv-SE" sz="2400" dirty="0"/>
              <a:t> series in </a:t>
            </a:r>
            <a:r>
              <a:rPr lang="sv-SE" sz="2400" dirty="0" err="1"/>
              <a:t>frequency</a:t>
            </a:r>
            <a:r>
              <a:rPr lang="sv-SE" sz="2400" dirty="0"/>
              <a:t> </a:t>
            </a:r>
            <a:r>
              <a:rPr lang="sv-SE" sz="2400" dirty="0" err="1"/>
              <a:t>domain</a:t>
            </a:r>
            <a:endParaRPr lang="sv-SE" sz="2400" dirty="0"/>
          </a:p>
          <a:p>
            <a:pPr marL="971550" lvl="1" indent="-514350">
              <a:buFont typeface="+mj-lt"/>
              <a:buAutoNum type="arabicPeriod"/>
            </a:pPr>
            <a:r>
              <a:rPr lang="sv-SE" sz="2000" dirty="0" err="1"/>
              <a:t>Estimate</a:t>
            </a:r>
            <a:r>
              <a:rPr lang="sv-SE" sz="2000" dirty="0"/>
              <a:t> </a:t>
            </a:r>
            <a:r>
              <a:rPr lang="sv-SE" sz="2000" dirty="0" err="1"/>
              <a:t>frequencies</a:t>
            </a:r>
            <a:r>
              <a:rPr lang="sv-SE" sz="2000" dirty="0"/>
              <a:t> from </a:t>
            </a:r>
            <a:r>
              <a:rPr lang="sv-SE" sz="2000" dirty="0" err="1"/>
              <a:t>multiple</a:t>
            </a:r>
            <a:r>
              <a:rPr lang="sv-SE" sz="2000" dirty="0"/>
              <a:t> </a:t>
            </a:r>
            <a:r>
              <a:rPr lang="sv-SE" sz="2000" dirty="0" err="1"/>
              <a:t>time</a:t>
            </a:r>
            <a:r>
              <a:rPr lang="sv-SE" sz="2000" dirty="0"/>
              <a:t> series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sv-SE" sz="2000" dirty="0"/>
              <a:t>Filter </a:t>
            </a:r>
            <a:r>
              <a:rPr lang="sv-SE" sz="2000" dirty="0" err="1"/>
              <a:t>our</a:t>
            </a:r>
            <a:r>
              <a:rPr lang="sv-SE" sz="2000" dirty="0"/>
              <a:t> </a:t>
            </a:r>
            <a:r>
              <a:rPr lang="sv-SE" sz="2000" dirty="0" err="1"/>
              <a:t>noise</a:t>
            </a:r>
            <a:endParaRPr lang="sv-SE" sz="2000" dirty="0"/>
          </a:p>
          <a:p>
            <a:pPr marL="971550" lvl="1" indent="-514350">
              <a:buFont typeface="+mj-lt"/>
              <a:buAutoNum type="arabicPeriod"/>
            </a:pPr>
            <a:r>
              <a:rPr lang="sv-SE" sz="2000" dirty="0" err="1"/>
              <a:t>Use</a:t>
            </a:r>
            <a:r>
              <a:rPr lang="sv-SE" sz="2000" dirty="0"/>
              <a:t> </a:t>
            </a:r>
            <a:r>
              <a:rPr lang="sv-SE" sz="2000" dirty="0" err="1"/>
              <a:t>resulting</a:t>
            </a:r>
            <a:r>
              <a:rPr lang="sv-SE" sz="2000" dirty="0"/>
              <a:t> set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frequences</a:t>
            </a:r>
            <a:r>
              <a:rPr lang="sv-SE" sz="2000" dirty="0"/>
              <a:t> per series as an observation in </a:t>
            </a:r>
            <a:r>
              <a:rPr lang="sv-SE" sz="2000" dirty="0" err="1"/>
              <a:t>clustering</a:t>
            </a:r>
            <a:r>
              <a:rPr lang="sv-SE" sz="2000" dirty="0"/>
              <a:t> or </a:t>
            </a:r>
            <a:r>
              <a:rPr lang="sv-SE" sz="2000" dirty="0" err="1"/>
              <a:t>classification</a:t>
            </a:r>
            <a:endParaRPr lang="sv-SE" sz="2000" dirty="0"/>
          </a:p>
          <a:p>
            <a:endParaRPr lang="sv-SE" sz="2400" dirty="0"/>
          </a:p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</a:t>
            </a:r>
            <a:r>
              <a:rPr lang="sv-SE" sz="2400" dirty="0" err="1"/>
              <a:t>discriminate</a:t>
            </a:r>
            <a:r>
              <a:rPr lang="sv-SE" sz="2400" dirty="0"/>
              <a:t> </a:t>
            </a:r>
            <a:r>
              <a:rPr lang="sv-SE" sz="2400" dirty="0" err="1"/>
              <a:t>earthquakes</a:t>
            </a:r>
            <a:r>
              <a:rPr lang="sv-SE" sz="2400" dirty="0"/>
              <a:t> and mining explosions (</a:t>
            </a:r>
            <a:r>
              <a:rPr lang="sv-SE" sz="2400" dirty="0" err="1"/>
              <a:t>threat</a:t>
            </a:r>
            <a:r>
              <a:rPr lang="sv-SE" sz="2400" dirty="0"/>
              <a:t> </a:t>
            </a:r>
            <a:r>
              <a:rPr lang="sv-SE" sz="2400" dirty="0" err="1"/>
              <a:t>monitoring</a:t>
            </a:r>
            <a:r>
              <a:rPr lang="sv-SE" sz="2400" dirty="0"/>
              <a:t>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27FA6D7-9A8F-4029-9CA3-90212B9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E79E56D-F747-4EF8-BC11-3936C571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6434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03F342-4754-458F-9DFB-B84758DE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Home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D48559D-70A4-45BA-99DD-58E0DBAB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SS, </a:t>
            </a:r>
            <a:r>
              <a:rPr lang="sv-SE" dirty="0" err="1"/>
              <a:t>ch</a:t>
            </a:r>
            <a:r>
              <a:rPr lang="sv-SE" dirty="0"/>
              <a:t> 4.1, 4.2, 4.3 </a:t>
            </a:r>
            <a:r>
              <a:rPr lang="sv-SE" dirty="0" err="1"/>
              <a:t>pp</a:t>
            </a:r>
            <a:r>
              <a:rPr lang="sv-SE" dirty="0"/>
              <a:t>. 180-181,186-188, ch.4.4 </a:t>
            </a:r>
            <a:r>
              <a:rPr lang="sv-SE" dirty="0" err="1"/>
              <a:t>briefly</a:t>
            </a:r>
            <a:r>
              <a:rPr lang="sv-SE" dirty="0"/>
              <a:t>, </a:t>
            </a:r>
            <a:r>
              <a:rPr lang="sv-SE" dirty="0" err="1"/>
              <a:t>ch</a:t>
            </a:r>
            <a:r>
              <a:rPr lang="sv-SE" dirty="0"/>
              <a:t>. 4.5</a:t>
            </a:r>
          </a:p>
          <a:p>
            <a:r>
              <a:rPr lang="sv-SE" dirty="0" err="1"/>
              <a:t>Fft</a:t>
            </a:r>
            <a:r>
              <a:rPr lang="sv-SE" dirty="0"/>
              <a:t>, </a:t>
            </a:r>
            <a:r>
              <a:rPr lang="sv-SE" dirty="0" err="1"/>
              <a:t>arma.spec</a:t>
            </a:r>
            <a:r>
              <a:rPr lang="sv-SE" dirty="0"/>
              <a:t>, </a:t>
            </a:r>
            <a:r>
              <a:rPr lang="sv-SE" dirty="0" err="1"/>
              <a:t>mvspec</a:t>
            </a:r>
            <a:r>
              <a:rPr lang="sv-SE" dirty="0"/>
              <a:t>, spec.ar, ar,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40F08CC-C6C6-47D1-8413-7A8B1B9D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A3FE64A-EBA7-4AB6-A55F-E3E28F31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861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D06078EA-16DA-4B00-8F17-15186FB9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82822"/>
            <a:ext cx="4200000" cy="3380952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E3D90059-8980-456A-80AF-D1BE3A25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Frequency</a:t>
            </a:r>
            <a:r>
              <a:rPr lang="sv-SE" dirty="0"/>
              <a:t> and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014371F-9C73-49D5-99EF-91C654435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000" b="1" dirty="0">
                    <a:solidFill>
                      <a:srgbClr val="0F1AF9"/>
                    </a:solidFill>
                  </a:rPr>
                  <a:t>Period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sv-SE" sz="2000" dirty="0"/>
                  <a:t> =</a:t>
                </a:r>
                <a:r>
                  <a:rPr lang="sv-SE" sz="2000" dirty="0" err="1"/>
                  <a:t>points</a:t>
                </a:r>
                <a:r>
                  <a:rPr lang="sv-SE" sz="2000" dirty="0"/>
                  <a:t> per </a:t>
                </a:r>
                <a:r>
                  <a:rPr lang="sv-SE" sz="2000" dirty="0" err="1"/>
                  <a:t>cycle</a:t>
                </a:r>
                <a:endParaRPr lang="sv-SE" sz="2000" dirty="0"/>
              </a:p>
              <a:p>
                <a:r>
                  <a:rPr lang="sv-SE" sz="2000" b="1" dirty="0">
                    <a:solidFill>
                      <a:srgbClr val="0F1AF9"/>
                    </a:solidFill>
                  </a:rPr>
                  <a:t>Frequency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sv-SE" sz="2000" b="0" dirty="0"/>
              </a:p>
              <a:p>
                <a:r>
                  <a:rPr lang="sv-SE" sz="2000" dirty="0" err="1"/>
                  <a:t>What</a:t>
                </a:r>
                <a:r>
                  <a:rPr lang="sv-SE" sz="2000" dirty="0"/>
                  <a:t> is </a:t>
                </a:r>
                <a:r>
                  <a:rPr lang="sv-SE" sz="2000" dirty="0" err="1"/>
                  <a:t>highest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possible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sv-SE" sz="2000" dirty="0"/>
                  <a:t>?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sv-SE" sz="2000" dirty="0"/>
                  <a:t> is </a:t>
                </a:r>
                <a:r>
                  <a:rPr lang="sv-SE" sz="2000" b="1" dirty="0" err="1">
                    <a:solidFill>
                      <a:srgbClr val="0F1AF9"/>
                    </a:solidFill>
                  </a:rPr>
                  <a:t>folding</a:t>
                </a:r>
                <a:r>
                  <a:rPr lang="sv-SE" sz="20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F1AF9"/>
                    </a:solidFill>
                  </a:rPr>
                  <a:t>frequency</a:t>
                </a:r>
                <a:endParaRPr lang="sv-SE" sz="2000" dirty="0">
                  <a:solidFill>
                    <a:srgbClr val="0F1AF9"/>
                  </a:solidFill>
                </a:endParaRPr>
              </a:p>
              <a:p>
                <a:r>
                  <a:rPr lang="sv-SE" sz="20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What</a:t>
                </a:r>
                <a:r>
                  <a:rPr lang="sv-SE" sz="2000" dirty="0"/>
                  <a:t> is </a:t>
                </a:r>
                <a:r>
                  <a:rPr lang="sv-SE" sz="2000" i="1" dirty="0"/>
                  <a:t>d</a:t>
                </a:r>
                <a:r>
                  <a:rPr lang="sv-SE" sz="2000" dirty="0"/>
                  <a:t> and </a:t>
                </a:r>
                <a:r>
                  <a:rPr lang="sv-SE" sz="2000" i="1" dirty="0"/>
                  <a:t>w</a:t>
                </a:r>
                <a:r>
                  <a:rPr lang="sv-SE" sz="2000" dirty="0"/>
                  <a:t> for </a:t>
                </a:r>
                <a:r>
                  <a:rPr lang="sv-SE" sz="2000" dirty="0" err="1"/>
                  <a:t>Johnson&amp;Johnson</a:t>
                </a:r>
                <a:r>
                  <a:rPr lang="sv-SE" sz="2000" dirty="0"/>
                  <a:t> and </a:t>
                </a:r>
                <a:r>
                  <a:rPr lang="sv-SE" sz="2000" dirty="0" err="1"/>
                  <a:t>Recruitment</a:t>
                </a:r>
                <a:r>
                  <a:rPr lang="sv-SE" sz="2000" dirty="0"/>
                  <a:t>?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014371F-9C73-49D5-99EF-91C654435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3F349EA-40E0-4E9C-959C-52C459A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5918586-5D7A-4C37-9F98-98983474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59A5D13-65C7-41F8-8E3C-A99302634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190" y="3193577"/>
            <a:ext cx="4349610" cy="31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3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F7E4AE-D322-4514-B361-8F5643D1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frequency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C4D49E5-816B-418D-8F01-0353228AA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/>
                  <a:t>Assumptions</a:t>
                </a:r>
                <a:r>
                  <a:rPr lang="sv-SE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random</a:t>
                </a:r>
                <a:r>
                  <a:rPr lang="sv-SE" sz="2000" dirty="0"/>
                  <a:t> </a:t>
                </a:r>
                <a:r>
                  <a:rPr lang="sv-SE" sz="2000" dirty="0" err="1"/>
                  <a:t>variable</a:t>
                </a:r>
                <a:r>
                  <a:rPr lang="sv-SE" sz="2000" dirty="0"/>
                  <a:t> (</a:t>
                </a:r>
                <a:r>
                  <a:rPr lang="sv-SE" sz="2000" b="1" dirty="0" err="1">
                    <a:solidFill>
                      <a:srgbClr val="0F1AF9"/>
                    </a:solidFill>
                  </a:rPr>
                  <a:t>amplitude</a:t>
                </a:r>
                <a:r>
                  <a:rPr lang="sv-SE" sz="20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random</a:t>
                </a:r>
                <a:r>
                  <a:rPr lang="sv-SE" sz="2000" dirty="0"/>
                  <a:t> </a:t>
                </a:r>
                <a:r>
                  <a:rPr lang="sv-SE" sz="2000" dirty="0" err="1"/>
                  <a:t>variable</a:t>
                </a:r>
                <a:r>
                  <a:rPr lang="sv-SE" sz="2000" dirty="0"/>
                  <a:t> (</a:t>
                </a:r>
                <a:r>
                  <a:rPr lang="sv-SE" sz="2000" b="1" dirty="0" err="1">
                    <a:solidFill>
                      <a:srgbClr val="0F1AF9"/>
                    </a:solidFill>
                  </a:rPr>
                  <a:t>phase</a:t>
                </a:r>
                <a:r>
                  <a:rPr lang="sv-SE" sz="20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2000" dirty="0"/>
                  <a:t> ,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sv-SE" sz="2000" dirty="0"/>
                  <a:t>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nonrandom</a:t>
                </a:r>
                <a:r>
                  <a:rPr lang="sv-SE" sz="2000" dirty="0"/>
                  <a:t> (</a:t>
                </a:r>
                <a:r>
                  <a:rPr lang="sv-SE" sz="2000" dirty="0" err="1"/>
                  <a:t>frequency</a:t>
                </a:r>
                <a:r>
                  <a:rPr lang="sv-SE" sz="2000" dirty="0"/>
                  <a:t>)</a:t>
                </a:r>
              </a:p>
              <a:p>
                <a:endParaRPr lang="sv-SE" sz="16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C4D49E5-816B-418D-8F01-0353228AA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986F1A2-1F8B-4D25-ADB7-99966F93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72FDA6B-EE21-4194-8961-0D375B6F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955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446347-344F-45CF-B37A-61CAACBB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frequency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7B91FA7-12A5-4AD4-854B-7DF848F94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sz="2400" dirty="0">
                    <a:solidFill>
                      <a:srgbClr val="0070C0"/>
                    </a:solidFill>
                  </a:rPr>
                  <a:t>Equivalent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model</a:t>
                </a:r>
                <a:endParaRPr lang="sv-SE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/>
                  <a:t>Assumptions</a:t>
                </a:r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>
                        <a:latin typeface="Cambria Math" panose="02040503050406030204" pitchFamily="18" charset="0"/>
                      </a:rPr>
                      <m:t>U</m:t>
                    </m:r>
                    <m:r>
                      <a:rPr lang="sv-SE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sv-SE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sv-SE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sz="200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sv-SE" sz="2000">
                        <a:latin typeface="Cambria Math" panose="02040503050406030204" pitchFamily="18" charset="0"/>
                      </a:rPr>
                      <m:t>wn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v-SE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v-SE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v-SE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1600" dirty="0"/>
                  <a:t> independent</a:t>
                </a:r>
              </a:p>
              <a:p>
                <a:pPr lvl="2"/>
                <a:endParaRPr lang="sv-SE" sz="16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pattern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repeats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after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points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one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cycle</a:t>
                </a:r>
                <a:r>
                  <a:rPr lang="sv-SE" sz="2400" dirty="0"/>
                  <a:t>)</a:t>
                </a:r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Autocovariance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𝑤h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Assume</a:t>
                </a:r>
                <a:r>
                  <a:rPr lang="sv-SE" sz="2400" dirty="0"/>
                  <a:t>  we observed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Estimate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variance</a:t>
                </a:r>
                <a:r>
                  <a:rPr lang="sv-SE" sz="2400" dirty="0"/>
                  <a:t> of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sv-SE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2400" b="0" dirty="0"/>
              </a:p>
              <a:p>
                <a:endParaRPr lang="sv-SE" sz="2400" dirty="0"/>
              </a:p>
              <a:p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fit to data by Maximum 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lvl="1"/>
                <a:r>
                  <a:rPr lang="sv-SE" sz="2000" dirty="0" err="1"/>
                  <a:t>Uninteresting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only</a:t>
                </a:r>
                <a:r>
                  <a:rPr lang="sv-SE" sz="2000" dirty="0"/>
                  <a:t> simple </a:t>
                </a:r>
                <a:r>
                  <a:rPr lang="sv-SE" sz="2000" dirty="0" err="1"/>
                  <a:t>patterns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be fit</a:t>
                </a:r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7B91FA7-12A5-4AD4-854B-7DF848F94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752" b="-14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F2CCB9A-0329-45FE-9B6C-DC3D764E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14DAB5-D1BC-48BC-BEA8-5B0DA5C9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085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DCACD0-495F-49E3-9033-4DFD79B5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frequency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4FE5C5E-A76D-4216-91B6-B65FC542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sv-SE" sz="2400" dirty="0"/>
                  <a:t> uncorrelated</a:t>
                </a:r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Autocovariance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sv-SE" sz="24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v-SE" sz="2400" dirty="0"/>
                          <m:t> </m:t>
                        </m:r>
                      </m:e>
                    </m:nary>
                  </m:oMath>
                </a14:m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Variance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Sup>
                          <m:sSub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sv-SE" sz="2400" dirty="0">
                  <a:solidFill>
                    <a:srgbClr val="C00000"/>
                  </a:solidFill>
                </a:endParaRPr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Estimate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of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variance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4FE5C5E-A76D-4216-91B6-B65FC542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EF7EADF-B8FF-4C96-AA01-21C6AC54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A9ABF9B-F139-415C-A3BA-E7F06643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211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33B182-636D-4B57-B401-A2D1FDD9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/>
              <a:t>Multiple</a:t>
            </a:r>
            <a:r>
              <a:rPr lang="sv-SE" sz="3600" dirty="0"/>
              <a:t> </a:t>
            </a:r>
            <a:r>
              <a:rPr lang="sv-SE" sz="3600" dirty="0" err="1"/>
              <a:t>frequency</a:t>
            </a:r>
            <a:r>
              <a:rPr lang="sv-SE" sz="3600" dirty="0"/>
              <a:t> </a:t>
            </a:r>
            <a:r>
              <a:rPr lang="sv-SE" sz="3600" dirty="0" err="1"/>
              <a:t>model</a:t>
            </a:r>
            <a:endParaRPr lang="sv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A98AAB9-E00C-47A9-8759-8DFEB640E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Problem</a:t>
                </a:r>
                <a:r>
                  <a:rPr lang="sv-SE" sz="2400" dirty="0"/>
                  <a:t>: to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from data,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need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know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but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don’t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A98AAB9-E00C-47A9-8759-8DFEB640E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7CA2DBA-3B23-46B0-841B-5D1FEDD5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z="1050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9176BDB-583D-43B9-BCC0-0DC7575E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z="1050" smtClean="0"/>
              <a:pPr>
                <a:defRPr/>
              </a:pPr>
              <a:t>8</a:t>
            </a:fld>
            <a:endParaRPr lang="sv-SE" sz="105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8EF0C40-81A4-4F77-BA81-D0515889C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3852289" cy="2663983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2741D342-42DD-4DCB-BB08-E261696DA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820204"/>
            <a:ext cx="3648840" cy="23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9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D67FAF-BB2D-4EC3-B896-48872599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12C0B43-A065-4913-96AB-76A934585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v-SE" sz="2400" dirty="0"/>
                  <a:t>Consider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Fourier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frequencies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/>
                  <a:t>(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fundamental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frequences</a:t>
                </a:r>
                <a:r>
                  <a:rPr lang="sv-SE" sz="2400" dirty="0"/>
                  <a:t>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sv-SE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600" dirty="0"/>
                  <a:t> for </a:t>
                </a:r>
                <a:r>
                  <a:rPr lang="sv-SE" sz="1600" dirty="0" err="1"/>
                  <a:t>odd</a:t>
                </a:r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v-SE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sv-SE" sz="1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sv-SE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v-SE" sz="16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v-SE" sz="1600" dirty="0"/>
                  <a:t> for </a:t>
                </a:r>
                <a:r>
                  <a:rPr lang="sv-SE" sz="1600" dirty="0" err="1"/>
                  <a:t>even</a:t>
                </a:r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sz="1600" dirty="0"/>
              </a:p>
              <a:p>
                <a:r>
                  <a:rPr lang="sv-SE" sz="2400" dirty="0" err="1"/>
                  <a:t>Multiple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frequency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>
                                    <m:f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>
                                    <m:f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000" dirty="0" err="1"/>
                  <a:t>Denote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=(1,</m:t>
                    </m:r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>
                              <m:f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sv-SE" sz="2000" dirty="0"/>
                  <a:t>,…,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>
                              <m:f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>
                              <m:f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sv-SE" sz="2000" dirty="0"/>
                  <a:t>… 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>
                              <m:f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sv-SE" sz="2400" dirty="0"/>
              </a:p>
              <a:p>
                <a:r>
                  <a:rPr lang="sv-SE" sz="2000" dirty="0" err="1"/>
                  <a:t>Denote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,..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/>
                  <a:t>Solve</a:t>
                </a:r>
                <a:r>
                  <a:rPr lang="sv-SE" sz="2400" dirty="0"/>
                  <a:t> system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equations</a:t>
                </a:r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12C0B43-A065-4913-96AB-76A934585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943" b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1C7D9D0-EDF8-48B1-A6CC-CD319EE2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6919A14-E10B-4DB8-9BA2-1B9D0464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07050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0E97B22FDF145A776654C9AEDE736" ma:contentTypeVersion="3" ma:contentTypeDescription="Create a new document." ma:contentTypeScope="" ma:versionID="5e10ab08c2b57b1012e47ee246f8dbea">
  <xsd:schema xmlns:xsd="http://www.w3.org/2001/XMLSchema" xmlns:xs="http://www.w3.org/2001/XMLSchema" xmlns:p="http://schemas.microsoft.com/office/2006/metadata/properties" xmlns:ns2="74f9dfbc-448a-4789-886b-1f1e27813bd9" xmlns:ns3="6e1aa665-21f9-4691-bb7b-9d17af4a4710" targetNamespace="http://schemas.microsoft.com/office/2006/metadata/properties" ma:root="true" ma:fieldsID="bf4b8f638160f97a11dbc20a9f08477c" ns2:_="" ns3:_="">
    <xsd:import namespace="74f9dfbc-448a-4789-886b-1f1e27813bd9"/>
    <xsd:import namespace="6e1aa665-21f9-4691-bb7b-9d17af4a4710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9dfbc-448a-4789-886b-1f1e27813bd9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aa665-21f9-4691-bb7b-9d17af4a47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74f9dfbc-448a-4789-886b-1f1e27813bd9" xsi:nil="true"/>
  </documentManagement>
</p:properties>
</file>

<file path=customXml/itemProps1.xml><?xml version="1.0" encoding="utf-8"?>
<ds:datastoreItem xmlns:ds="http://schemas.openxmlformats.org/officeDocument/2006/customXml" ds:itemID="{41BE6DE7-1363-42DA-B836-84E2532C6B78}"/>
</file>

<file path=customXml/itemProps2.xml><?xml version="1.0" encoding="utf-8"?>
<ds:datastoreItem xmlns:ds="http://schemas.openxmlformats.org/officeDocument/2006/customXml" ds:itemID="{62F6F88A-DDA0-4B67-A0A4-B5A6E7AC0623}"/>
</file>

<file path=customXml/itemProps3.xml><?xml version="1.0" encoding="utf-8"?>
<ds:datastoreItem xmlns:ds="http://schemas.openxmlformats.org/officeDocument/2006/customXml" ds:itemID="{724F84FB-5073-4CBA-8C0F-FA5E170BA48E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62499</TotalTime>
  <Words>1407</Words>
  <Application>Microsoft Office PowerPoint</Application>
  <PresentationFormat>Bildspel på skärmen (4:3)</PresentationFormat>
  <Paragraphs>301</Paragraphs>
  <Slides>34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mytheme</vt:lpstr>
      <vt:lpstr>Spectral analysis and filtering </vt:lpstr>
      <vt:lpstr>The Big Picture</vt:lpstr>
      <vt:lpstr>Frequency domain: example</vt:lpstr>
      <vt:lpstr>Frequency and period</vt:lpstr>
      <vt:lpstr>Single frequency model</vt:lpstr>
      <vt:lpstr>Single frequency model</vt:lpstr>
      <vt:lpstr>Multiple frequency model</vt:lpstr>
      <vt:lpstr>Multiple frequency model</vt:lpstr>
      <vt:lpstr>Estimation</vt:lpstr>
      <vt:lpstr>Estimation</vt:lpstr>
      <vt:lpstr>Estimation</vt:lpstr>
      <vt:lpstr>Estimation</vt:lpstr>
      <vt:lpstr>Estimation</vt:lpstr>
      <vt:lpstr>Discrete Fourier Transform</vt:lpstr>
      <vt:lpstr>Fast Fourier Transform</vt:lpstr>
      <vt:lpstr>Fast Fourier Transform</vt:lpstr>
      <vt:lpstr>Spectral distribution function</vt:lpstr>
      <vt:lpstr>Spectral density</vt:lpstr>
      <vt:lpstr>Spectral density</vt:lpstr>
      <vt:lpstr>Spectral density of ARMA</vt:lpstr>
      <vt:lpstr>Spectral density of ARMA</vt:lpstr>
      <vt:lpstr>Spectral density and periodogram</vt:lpstr>
      <vt:lpstr>Large sample properties of periodogram</vt:lpstr>
      <vt:lpstr>Large sample properties of periodogram</vt:lpstr>
      <vt:lpstr>Better estimates</vt:lpstr>
      <vt:lpstr>Nonparametric spectral estimation</vt:lpstr>
      <vt:lpstr>Smoothed periodogram: large sample properties</vt:lpstr>
      <vt:lpstr>Smoothed periodogram</vt:lpstr>
      <vt:lpstr>Smoothed periodogram</vt:lpstr>
      <vt:lpstr>Parametric spectral estimation</vt:lpstr>
      <vt:lpstr>Parametric spectral estimation</vt:lpstr>
      <vt:lpstr>Parametric spectral estimation</vt:lpstr>
      <vt:lpstr>Spectral density and Machine Learning</vt:lpstr>
      <vt:lpstr>Home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799</cp:revision>
  <dcterms:created xsi:type="dcterms:W3CDTF">2008-10-17T08:20:23Z</dcterms:created>
  <dcterms:modified xsi:type="dcterms:W3CDTF">2017-09-27T07:12:58Z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0x01010024E0E97B22FDF145A776654C9AEDE736</vt:lpwstr>
  </property>
</Properties>
</file>