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7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344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5" r:id="rId22"/>
    <p:sldId id="358" r:id="rId23"/>
    <p:sldId id="357" r:id="rId24"/>
    <p:sldId id="356" r:id="rId25"/>
    <p:sldId id="354" r:id="rId26"/>
    <p:sldId id="360" r:id="rId27"/>
    <p:sldId id="364" r:id="rId28"/>
    <p:sldId id="363" r:id="rId29"/>
    <p:sldId id="359" r:id="rId30"/>
    <p:sldId id="365" r:id="rId31"/>
    <p:sldId id="366" r:id="rId32"/>
    <p:sldId id="367" r:id="rId33"/>
    <p:sldId id="368" r:id="rId34"/>
    <p:sldId id="369" r:id="rId35"/>
    <p:sldId id="370" r:id="rId36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7" autoAdjust="0"/>
  </p:normalViewPr>
  <p:slideViewPr>
    <p:cSldViewPr>
      <p:cViewPr varScale="1">
        <p:scale>
          <a:sx n="80" d="100"/>
          <a:sy n="8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2017-10-02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2017-10-02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2017-10-02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2017-10-02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2017-10-02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2017-10-02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2017-10-02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2017-10-02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2017-10-02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2017-10-02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2017-10-02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2017-10-02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dirty="0" err="1"/>
              <a:t>Advanced</a:t>
            </a:r>
            <a:r>
              <a:rPr lang="sv-SE" altLang="sv-SE" dirty="0"/>
              <a:t> </a:t>
            </a:r>
            <a:r>
              <a:rPr lang="sv-SE" altLang="sv-SE" dirty="0" err="1"/>
              <a:t>Time</a:t>
            </a:r>
            <a:r>
              <a:rPr lang="sv-SE" altLang="sv-SE" dirty="0"/>
              <a:t> </a:t>
            </a:r>
            <a:r>
              <a:rPr lang="sv-SE" altLang="sv-SE" dirty="0" err="1"/>
              <a:t>Domain</a:t>
            </a:r>
            <a:r>
              <a:rPr lang="sv-SE" altLang="sv-SE" dirty="0"/>
              <a:t> </a:t>
            </a:r>
            <a:r>
              <a:rPr lang="sv-SE" altLang="sv-SE" dirty="0" err="1"/>
              <a:t>models</a:t>
            </a:r>
            <a:endParaRPr lang="sv-SE" altLang="sv-SE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A38FA3-745A-4493-AEB9-8EDC38BF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Mixed ARMA-ARCH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65E9E6-D0B1-4A08-8E9A-45014DD0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series</a:t>
            </a:r>
          </a:p>
          <a:p>
            <a:pPr lvl="1"/>
            <a:r>
              <a:rPr lang="sv-SE" sz="2000" dirty="0" err="1"/>
              <a:t>Fitting</a:t>
            </a:r>
            <a:r>
              <a:rPr lang="sv-SE" sz="2000" dirty="0"/>
              <a:t> AR(1) to </a:t>
            </a:r>
            <a:r>
              <a:rPr lang="sv-SE" sz="2000" dirty="0" err="1"/>
              <a:t>diff</a:t>
            </a:r>
            <a:r>
              <a:rPr lang="sv-SE" sz="2000" dirty="0"/>
              <a:t>(log(</a:t>
            </a:r>
            <a:r>
              <a:rPr lang="sv-SE" sz="2000" dirty="0" err="1"/>
              <a:t>gnp</a:t>
            </a:r>
            <a:r>
              <a:rPr lang="sv-SE" sz="2000" dirty="0"/>
              <a:t>))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A176711-A3E3-4FFE-A292-71AD4BA5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20D0FBA-E040-4A14-9080-2BDC0089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82DD6D9-3902-4BD3-8D5E-0BF04F48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1" y="2622108"/>
            <a:ext cx="3861072" cy="350405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E8C935B2-4DFA-4477-AC69-61FDEFFEA0D7}"/>
              </a:ext>
            </a:extLst>
          </p:cNvPr>
          <p:cNvSpPr txBox="1"/>
          <p:nvPr/>
        </p:nvSpPr>
        <p:spPr>
          <a:xfrm>
            <a:off x="5447839" y="174182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Is </a:t>
            </a:r>
            <a:r>
              <a:rPr lang="sv-SE" dirty="0" err="1">
                <a:solidFill>
                  <a:srgbClr val="7030A0"/>
                </a:solidFill>
              </a:rPr>
              <a:t>variance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constant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17AA0120-7B53-472F-8212-04ACC090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27" y="2622108"/>
            <a:ext cx="2941408" cy="3644476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CDBE93E9-AEA2-42D6-83ED-CB144503D5CB}"/>
              </a:ext>
            </a:extLst>
          </p:cNvPr>
          <p:cNvSpPr txBox="1"/>
          <p:nvPr/>
        </p:nvSpPr>
        <p:spPr>
          <a:xfrm>
            <a:off x="5309282" y="2295151"/>
            <a:ext cx="351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Does ACF </a:t>
            </a:r>
            <a:r>
              <a:rPr lang="sv-SE" dirty="0" err="1">
                <a:solidFill>
                  <a:srgbClr val="7030A0"/>
                </a:solidFill>
              </a:rPr>
              <a:t>suggest</a:t>
            </a:r>
            <a:r>
              <a:rPr lang="sv-SE" dirty="0">
                <a:solidFill>
                  <a:srgbClr val="7030A0"/>
                </a:solidFill>
              </a:rPr>
              <a:t> ARCH(1)?</a:t>
            </a:r>
          </a:p>
        </p:txBody>
      </p:sp>
    </p:spTree>
    <p:extLst>
      <p:ext uri="{BB962C8B-B14F-4D97-AF65-F5344CB8AC3E}">
        <p14:creationId xmlns:p14="http://schemas.microsoft.com/office/powerpoint/2010/main" val="422845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A38FA3-745A-4493-AEB9-8EDC38BF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Mixed ARMA-ARCH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65E9E6-D0B1-4A08-8E9A-45014DD0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6515" cy="4525963"/>
          </a:xfrm>
        </p:spPr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series</a:t>
            </a:r>
          </a:p>
          <a:p>
            <a:pPr lvl="1"/>
            <a:r>
              <a:rPr lang="sv-SE" sz="2000" dirty="0" err="1"/>
              <a:t>Fitting</a:t>
            </a:r>
            <a:r>
              <a:rPr lang="sv-SE" sz="2000" dirty="0"/>
              <a:t> </a:t>
            </a:r>
            <a:r>
              <a:rPr lang="sv-SE" sz="2000" b="1" dirty="0"/>
              <a:t>AR(1)-ARCH(1) </a:t>
            </a:r>
            <a:r>
              <a:rPr lang="sv-SE" sz="2000" dirty="0"/>
              <a:t>to </a:t>
            </a:r>
            <a:r>
              <a:rPr lang="sv-SE" sz="2000" dirty="0" err="1"/>
              <a:t>diff</a:t>
            </a:r>
            <a:r>
              <a:rPr lang="sv-SE" sz="2000" dirty="0"/>
              <a:t>(log(</a:t>
            </a:r>
            <a:r>
              <a:rPr lang="sv-SE" sz="2000" dirty="0" err="1"/>
              <a:t>gnp</a:t>
            </a:r>
            <a:r>
              <a:rPr lang="sv-SE" sz="2000" dirty="0"/>
              <a:t>))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A176711-A3E3-4FFE-A292-71AD4BA5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20D0FBA-E040-4A14-9080-2BDC0089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10DC55C-F6AC-4022-9914-26E73EB4D0CA}"/>
              </a:ext>
            </a:extLst>
          </p:cNvPr>
          <p:cNvSpPr/>
          <p:nvPr/>
        </p:nvSpPr>
        <p:spPr>
          <a:xfrm>
            <a:off x="1115616" y="2498827"/>
            <a:ext cx="595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</a:rPr>
              <a:t>fit=</a:t>
            </a:r>
            <a:r>
              <a:rPr lang="sv-SE" sz="1400" dirty="0" err="1">
                <a:latin typeface="Consolas" panose="020B0609020204030204" pitchFamily="49" charset="0"/>
              </a:rPr>
              <a:t>garchFit</a:t>
            </a:r>
            <a:r>
              <a:rPr lang="sv-SE" sz="1400" dirty="0">
                <a:latin typeface="Consolas" panose="020B0609020204030204" pitchFamily="49" charset="0"/>
              </a:rPr>
              <a:t>(~arma(1,0)+</a:t>
            </a:r>
            <a:r>
              <a:rPr lang="sv-SE" sz="1400" dirty="0" err="1">
                <a:latin typeface="Consolas" panose="020B0609020204030204" pitchFamily="49" charset="0"/>
              </a:rPr>
              <a:t>garch</a:t>
            </a:r>
            <a:r>
              <a:rPr lang="sv-SE" sz="1400" dirty="0">
                <a:latin typeface="Consolas" panose="020B0609020204030204" pitchFamily="49" charset="0"/>
              </a:rPr>
              <a:t>(1,0),data=</a:t>
            </a:r>
            <a:r>
              <a:rPr lang="sv-SE" sz="1400" dirty="0" err="1">
                <a:latin typeface="Consolas" panose="020B0609020204030204" pitchFamily="49" charset="0"/>
              </a:rPr>
              <a:t>lgnp</a:t>
            </a:r>
            <a:r>
              <a:rPr lang="sv-SE" sz="14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</a:rPr>
              <a:t>(fit)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BAF52611-8C0A-4D81-8198-91530D04388E}"/>
                  </a:ext>
                </a:extLst>
              </p:cNvPr>
              <p:cNvSpPr txBox="1"/>
              <p:nvPr/>
            </p:nvSpPr>
            <p:spPr>
              <a:xfrm>
                <a:off x="876764" y="5463838"/>
                <a:ext cx="3096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Omega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Ar1: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sv-S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Mu: </a:t>
                </a:r>
                <a:r>
                  <a:rPr lang="sv-SE" dirty="0" err="1"/>
                  <a:t>Intercept</a:t>
                </a:r>
                <a:r>
                  <a:rPr lang="sv-SE" dirty="0"/>
                  <a:t> in AR(1)</a:t>
                </a:r>
              </a:p>
            </p:txBody>
          </p:sp>
        </mc:Choice>
        <mc:Fallback xmlns="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BAF52611-8C0A-4D81-8198-91530D043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4" y="5463838"/>
                <a:ext cx="3096344" cy="923330"/>
              </a:xfrm>
              <a:prstGeom prst="rect">
                <a:avLst/>
              </a:prstGeom>
              <a:blipFill>
                <a:blip r:embed="rId2"/>
                <a:stretch>
                  <a:fillRect l="-1378" t="-3289" b="-92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dobjekt 10">
            <a:extLst>
              <a:ext uri="{FF2B5EF4-FFF2-40B4-BE49-F238E27FC236}">
                <a16:creationId xmlns:a16="http://schemas.microsoft.com/office/drawing/2014/main" id="{E425CF25-1AA7-40DF-B11C-CBFA18E2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39" y="3314399"/>
            <a:ext cx="6162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7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A38FA3-745A-4493-AEB9-8EDC38BF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Mixed ARMA-ARCH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65E9E6-D0B1-4A08-8E9A-45014DD0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6515" cy="4525963"/>
          </a:xfrm>
        </p:spPr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series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A176711-A3E3-4FFE-A292-71AD4BA5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20D0FBA-E040-4A14-9080-2BDC0089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AF52611-8C0A-4D81-8198-91530D04388E}"/>
              </a:ext>
            </a:extLst>
          </p:cNvPr>
          <p:cNvSpPr txBox="1"/>
          <p:nvPr/>
        </p:nvSpPr>
        <p:spPr>
          <a:xfrm>
            <a:off x="487251" y="3050569"/>
            <a:ext cx="2962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err="1"/>
              <a:t>Jarque-Bera</a:t>
            </a:r>
            <a:r>
              <a:rPr lang="sv-SE" dirty="0"/>
              <a:t>: Small p=non-normal </a:t>
            </a:r>
            <a:r>
              <a:rPr lang="sv-SE" dirty="0" err="1"/>
              <a:t>residuals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/>
              <a:t>Shapiro-</a:t>
            </a:r>
            <a:r>
              <a:rPr lang="sv-SE" b="1" dirty="0" err="1"/>
              <a:t>Wilk</a:t>
            </a:r>
            <a:r>
              <a:rPr lang="sv-SE" dirty="0"/>
              <a:t>: Small p=non-normal </a:t>
            </a:r>
            <a:r>
              <a:rPr lang="sv-SE" dirty="0" err="1"/>
              <a:t>residuals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/>
              <a:t>Ljung-Box</a:t>
            </a:r>
            <a:r>
              <a:rPr lang="sv-SE" dirty="0"/>
              <a:t>: Small p=</a:t>
            </a:r>
            <a:r>
              <a:rPr lang="sv-SE" dirty="0" err="1"/>
              <a:t>dependent</a:t>
            </a:r>
            <a:r>
              <a:rPr lang="sv-SE" dirty="0"/>
              <a:t> </a:t>
            </a:r>
            <a:r>
              <a:rPr lang="sv-SE" dirty="0" err="1"/>
              <a:t>residuals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6B9D3A2-13B4-4E73-BBC9-E8A9D5A1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708920"/>
            <a:ext cx="50292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3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CCC2F8-CCD0-479B-99E0-0F01E116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ARCH(p)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9C91AEF-E184-45A6-94D6-D8530264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b="1" dirty="0">
                    <a:sym typeface="Wingdings" panose="05000000000000000000" pitchFamily="2" charset="2"/>
                  </a:rPr>
                  <a:t>ARCH(p)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sz="2400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Simulation</a:t>
                </a:r>
                <a:r>
                  <a:rPr lang="sv-SE" sz="2400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generate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Repeat</a:t>
                </a:r>
                <a:r>
                  <a:rPr lang="sv-SE" sz="2000" dirty="0"/>
                  <a:t> 1-2</a:t>
                </a: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Estimation</a:t>
                </a:r>
                <a:r>
                  <a:rPr lang="sv-SE" sz="2400" dirty="0">
                    <a:solidFill>
                      <a:srgbClr val="C00000"/>
                    </a:solidFill>
                  </a:rPr>
                  <a:t>: </a:t>
                </a:r>
                <a:r>
                  <a:rPr lang="sv-SE" sz="2400" dirty="0"/>
                  <a:t>Same kind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chain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rule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maximize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conditional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likelihood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9C91AEF-E184-45A6-94D6-D8530264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DED34A-F53E-4FDA-B0CE-83506B34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30F683B-EAF9-4F2D-88FA-D2EF9C9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73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FD61F4-A037-44DA-B6F0-674B4FDA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ARCH(p)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1295893-6955-49AC-A1A5-48B84137D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Simulated</a:t>
                </a:r>
                <a:r>
                  <a:rPr lang="sv-SE" sz="2400" dirty="0"/>
                  <a:t> data</a:t>
                </a:r>
              </a:p>
              <a:p>
                <a:pPr lvl="1"/>
                <a:r>
                  <a:rPr lang="sv-SE" sz="2000" dirty="0"/>
                  <a:t>ARCH(p),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=0.01,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sv-SE" sz="2000" dirty="0"/>
                  <a:t> </a:t>
                </a:r>
              </a:p>
              <a:p>
                <a:pPr lvl="1"/>
                <a:r>
                  <a:rPr lang="sv-SE" sz="2000" dirty="0"/>
                  <a:t>ARCH(p),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sv-SE" sz="2000" dirty="0"/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1295893-6955-49AC-A1A5-48B84137D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2D69755-0876-4940-BF92-74E7C4AA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EC21905-A336-439C-B053-182B942C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2862A448-9A6F-4116-9FD3-00DCD7AB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0" y="2488875"/>
            <a:ext cx="8447619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4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0ACA58-F31A-4A0E-BB31-75B89C3B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GARCH(</a:t>
            </a:r>
            <a:r>
              <a:rPr lang="sv-SE" dirty="0" err="1"/>
              <a:t>p,q</a:t>
            </a:r>
            <a:r>
              <a:rPr lang="sv-SE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E8BB41C-C09C-41AA-A017-582BB4A25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  <a:sym typeface="Wingdings" panose="05000000000000000000" pitchFamily="2" charset="2"/>
                  </a:rPr>
                  <a:t>GARCH(</a:t>
                </a:r>
                <a:r>
                  <a:rPr lang="sv-SE" sz="2400" b="1" dirty="0" err="1">
                    <a:solidFill>
                      <a:srgbClr val="0F1AF9"/>
                    </a:solidFill>
                    <a:sym typeface="Wingdings" panose="05000000000000000000" pitchFamily="2" charset="2"/>
                  </a:rPr>
                  <a:t>p,q</a:t>
                </a:r>
                <a:r>
                  <a:rPr lang="sv-SE" sz="2400" b="1" dirty="0">
                    <a:solidFill>
                      <a:srgbClr val="0F1AF9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Estimation</a:t>
                </a:r>
                <a:r>
                  <a:rPr lang="sv-SE" sz="2400" dirty="0"/>
                  <a:t>: By </a:t>
                </a:r>
                <a:r>
                  <a:rPr lang="sv-SE" sz="2400" dirty="0" err="1"/>
                  <a:t>conditional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likelihood</a:t>
                </a:r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Simulation</a:t>
                </a:r>
                <a:r>
                  <a:rPr lang="sv-SE" sz="2400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Set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000" dirty="0" err="1"/>
                  <a:t>generate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Repeat</a:t>
                </a:r>
                <a:r>
                  <a:rPr lang="sv-SE" sz="2000" dirty="0"/>
                  <a:t> 2-3</a:t>
                </a:r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E8BB41C-C09C-41AA-A017-582BB4A25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b="-35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D6871B6-A26E-496D-960D-B662FA83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15B7311-4B66-417A-9AD9-B5C8153D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255950-1EF8-4CB0-959F-B1DC872E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GARCH(</a:t>
            </a:r>
            <a:r>
              <a:rPr lang="sv-SE" dirty="0" err="1"/>
              <a:t>p,q</a:t>
            </a:r>
            <a:r>
              <a:rPr lang="sv-S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06248B4-A1F1-4B22-84F6-3F8740018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GARCH(1,1)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=0.01,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06248B4-A1F1-4B22-84F6-3F8740018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82096C6-EA04-456D-8688-AFF87C37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D3719F2-0B2B-4388-AA1C-192B646D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C180B9D-086C-446C-87BC-EAF093CF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64904"/>
            <a:ext cx="662857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6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52D15-3E13-426D-8094-F1A728E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Forecasting</a:t>
            </a:r>
            <a:r>
              <a:rPr lang="sv-SE" dirty="0"/>
              <a:t> GARCH(</a:t>
            </a:r>
            <a:r>
              <a:rPr lang="sv-SE" dirty="0" err="1"/>
              <a:t>p,q</a:t>
            </a:r>
            <a:r>
              <a:rPr lang="sv-S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F6A02A3-2DB5-48F4-967E-083E1D883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a:rPr lang="sv-SE" sz="240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4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rgbClr val="0F1AF9"/>
                  </a:solidFill>
                </a:endParaRPr>
              </a:p>
              <a:p>
                <a:r>
                  <a:rPr lang="sv-SE" sz="2400" dirty="0" err="1">
                    <a:solidFill>
                      <a:srgbClr val="0F1AF9"/>
                    </a:solidFill>
                  </a:rPr>
                  <a:t>Volatility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forecasting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/>
                  <a:t>n-step </a:t>
                </a:r>
                <a:r>
                  <a:rPr lang="sv-SE" sz="2400" dirty="0" err="1"/>
                  <a:t>ahead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Normally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leads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recursive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formulas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-step </a:t>
                </a:r>
                <a:r>
                  <a:rPr lang="sv-SE" sz="2400" dirty="0" err="1"/>
                  <a:t>ahead</a:t>
                </a:r>
                <a:r>
                  <a:rPr lang="sv-SE" sz="2400" dirty="0"/>
                  <a:t> ARCH(1)</a:t>
                </a:r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F6A02A3-2DB5-48F4-967E-083E1D883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D011AC3-2D18-4516-AE51-CF1F3175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F746A6-5C7D-49CC-B648-A89FDDB1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718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51CA98-458F-4F7C-962F-6413B72E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GARCH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8D2656-F72F-4F17-ABCD-D01DFB5F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: Dow Jones </a:t>
            </a:r>
            <a:r>
              <a:rPr lang="sv-SE" sz="2800" dirty="0" err="1"/>
              <a:t>returns</a:t>
            </a:r>
            <a:endParaRPr lang="sv-SE" sz="2800" dirty="0"/>
          </a:p>
          <a:p>
            <a:pPr lvl="1"/>
            <a:r>
              <a:rPr lang="sv-SE" sz="2400" dirty="0" err="1"/>
              <a:t>Model</a:t>
            </a:r>
            <a:r>
              <a:rPr lang="sv-SE" sz="2400" dirty="0"/>
              <a:t>: ARMA(1,0)-GARCH(1,1)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8DFA54-ED30-42BE-8D65-F899FEF2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741503C-6FB6-48AB-B503-793AA875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923163D-5F9D-4035-9CC1-F8AC2316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6912"/>
            <a:ext cx="3269564" cy="3248159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3A1EB0E7-0EDE-4C53-9247-17A9CB6B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34" y="3068960"/>
            <a:ext cx="4995532" cy="20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1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51CA98-458F-4F7C-962F-6413B72E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GARCH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8D2656-F72F-4F17-ABCD-D01DFB5F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: Dow Jones </a:t>
            </a:r>
            <a:r>
              <a:rPr lang="sv-SE" sz="2800" dirty="0" err="1"/>
              <a:t>returns</a:t>
            </a:r>
            <a:endParaRPr lang="sv-SE" sz="2800" dirty="0"/>
          </a:p>
          <a:p>
            <a:pPr lvl="1"/>
            <a:r>
              <a:rPr lang="sv-SE" sz="2400" dirty="0" err="1"/>
              <a:t>Model</a:t>
            </a:r>
            <a:r>
              <a:rPr lang="sv-SE" sz="2400" dirty="0"/>
              <a:t>: ARMA(1,0)-GARCH(1,1)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8DFA54-ED30-42BE-8D65-F899FEF2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741503C-6FB6-48AB-B503-793AA875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F20A7E6-D5FD-4276-99E7-8949627E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5" y="3004190"/>
            <a:ext cx="4232935" cy="313237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2CC7D7C8-4DCB-4E43-B509-1CD36595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698" y="2665899"/>
            <a:ext cx="4093922" cy="35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CDE627-D3B7-4712-863F-DD05B6A8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C04CB28-9C5B-4615-8B44-D6EE61DE9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800" dirty="0">
                    <a:solidFill>
                      <a:srgbClr val="0070C0"/>
                    </a:solidFill>
                  </a:rPr>
                  <a:t>SARIMA</a:t>
                </a:r>
                <a:r>
                  <a:rPr lang="sv-SE" sz="2800" dirty="0"/>
                  <a:t> </a:t>
                </a:r>
                <a:r>
                  <a:rPr lang="sv-SE" sz="2800" dirty="0" err="1"/>
                  <a:t>models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sv-S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sv-S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sv-S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sv-S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8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Sup>
                            <m:sSubSupPr>
                              <m:ctrlPr>
                                <a:rPr lang="sv-S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sv-S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sv-S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sv-S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sv-S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sv-SE" sz="2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800" dirty="0"/>
              </a:p>
              <a:p>
                <a:pPr lvl="1"/>
                <a:r>
                  <a:rPr lang="sv-SE" sz="2400" dirty="0" err="1"/>
                  <a:t>Achieve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stationarity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differencing</a:t>
                </a:r>
                <a:endParaRPr lang="sv-SE" sz="2400" dirty="0"/>
              </a:p>
              <a:p>
                <a:pPr lvl="1"/>
                <a:r>
                  <a:rPr lang="sv-SE" sz="2400" dirty="0"/>
                  <a:t>Fit a 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  <a:p>
                <a:pPr lvl="1"/>
                <a:r>
                  <a:rPr lang="sv-SE" sz="2400" dirty="0" err="1">
                    <a:solidFill>
                      <a:srgbClr val="00B050"/>
                    </a:solidFill>
                  </a:rPr>
                  <a:t>Aim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forecasting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new series</a:t>
                </a:r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C04CB28-9C5B-4615-8B44-D6EE61DE9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0808B65-C02E-481D-8FDA-F6DF2F45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D527DA6-51BF-4331-A3C2-B769FF3B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69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50A424-4E0C-4E35-88E4-96F51809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APARCH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B7A699A-7CEB-4191-8063-E61E8A244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0F1AF9"/>
                    </a:solidFill>
                  </a:rPr>
                  <a:t>Asymmetric Power GARCH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e>
                      </m:nary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r>
                        <a:rPr lang="sv-SE" sz="2400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APARCH=GARCH </a:t>
                </a:r>
                <a:r>
                  <a:rPr lang="sv-SE" sz="2400" dirty="0" err="1"/>
                  <a:t>when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measures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asymmetry</a:t>
                </a:r>
                <a:endParaRPr lang="sv-SE" sz="2400" dirty="0"/>
              </a:p>
              <a:p>
                <a:pPr lvl="1"/>
                <a:r>
                  <a:rPr lang="sv-SE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past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large</a:t>
                </a:r>
                <a:r>
                  <a:rPr lang="sv-SE" sz="2000" dirty="0">
                    <a:sym typeface="Wingdings" panose="05000000000000000000" pitchFamily="2" charset="2"/>
                  </a:rPr>
                  <a:t> negative </a:t>
                </a:r>
                <a:r>
                  <a:rPr lang="sv-SE" sz="2000" dirty="0" err="1">
                    <a:sym typeface="Wingdings" panose="05000000000000000000" pitchFamily="2" charset="2"/>
                  </a:rPr>
                  <a:t>values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affect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volatility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more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than</a:t>
                </a:r>
                <a:r>
                  <a:rPr lang="sv-SE" sz="2000" dirty="0">
                    <a:sym typeface="Wingdings" panose="05000000000000000000" pitchFamily="2" charset="2"/>
                  </a:rPr>
                  <a:t> negative </a:t>
                </a:r>
                <a:r>
                  <a:rPr lang="sv-SE" sz="2000" dirty="0" err="1">
                    <a:sym typeface="Wingdings" panose="05000000000000000000" pitchFamily="2" charset="2"/>
                  </a:rPr>
                  <a:t>ones</a:t>
                </a:r>
                <a:endParaRPr lang="sv-SE" sz="20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B7A699A-7CEB-4191-8063-E61E8A244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149659-4A2D-4D10-A40E-2ABC575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1551705-52FD-4EF7-A090-B7026364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761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689FF2-3F13-41EA-AEDD-431BF377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29023D-D6DF-493D-B0A0-4BDCD95AD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00B050"/>
                    </a:solidFill>
                  </a:rPr>
                  <a:t>How to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identify</a:t>
                </a:r>
                <a:r>
                  <a:rPr lang="sv-SE" sz="2400" dirty="0">
                    <a:solidFill>
                      <a:srgbClr val="00B05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p,q</a:t>
                </a:r>
                <a:r>
                  <a:rPr lang="sv-SE" sz="2400" dirty="0">
                    <a:solidFill>
                      <a:srgbClr val="00B050"/>
                    </a:solidFill>
                  </a:rPr>
                  <a:t> in GARCH(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p,q</a:t>
                </a:r>
                <a:r>
                  <a:rPr lang="sv-SE" sz="2400" dirty="0">
                    <a:solidFill>
                      <a:srgbClr val="00B050"/>
                    </a:solidFill>
                  </a:rPr>
                  <a:t>)?</a:t>
                </a: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400" dirty="0"/>
                  <a:t> GARCH(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implies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Use</a:t>
                </a:r>
                <a:r>
                  <a:rPr lang="sv-SE" sz="2400" dirty="0">
                    <a:sym typeface="Wingdings" panose="05000000000000000000" pitchFamily="2" charset="2"/>
                  </a:rPr>
                  <a:t> PACF, ACF </a:t>
                </a:r>
                <a:r>
                  <a:rPr lang="sv-SE" sz="2400" dirty="0" err="1">
                    <a:sym typeface="Wingdings" panose="05000000000000000000" pitchFamily="2" charset="2"/>
                  </a:rPr>
                  <a:t>applied</a:t>
                </a:r>
                <a:r>
                  <a:rPr lang="sv-SE" sz="2400" dirty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identify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Fit GARCH(</a:t>
                </a:r>
                <a:r>
                  <a:rPr lang="sv-SE" sz="2400" dirty="0" err="1">
                    <a:sym typeface="Wingdings" panose="05000000000000000000" pitchFamily="2" charset="2"/>
                  </a:rPr>
                  <a:t>p,p</a:t>
                </a:r>
                <a:r>
                  <a:rPr lang="sv-SE" sz="2400" dirty="0">
                    <a:sym typeface="Wingdings" panose="05000000000000000000" pitchFamily="2" charset="2"/>
                  </a:rPr>
                  <a:t>) and </a:t>
                </a:r>
                <a:r>
                  <a:rPr lang="sv-SE" sz="2400" dirty="0" err="1">
                    <a:sym typeface="Wingdings" panose="05000000000000000000" pitchFamily="2" charset="2"/>
                  </a:rPr>
                  <a:t>remove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unsignificant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coeffs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one</a:t>
                </a:r>
                <a:r>
                  <a:rPr lang="sv-SE" sz="2400" dirty="0">
                    <a:sym typeface="Wingdings" panose="05000000000000000000" pitchFamily="2" charset="2"/>
                  </a:rPr>
                  <a:t> by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one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reduce</a:t>
                </a:r>
                <a:r>
                  <a:rPr lang="sv-SE" sz="2400" dirty="0">
                    <a:sym typeface="Wingdings" panose="05000000000000000000" pitchFamily="2" charset="2"/>
                  </a:rPr>
                  <a:t> order)</a:t>
                </a:r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Step 1: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Finally</a:t>
                </a:r>
                <a:r>
                  <a:rPr lang="sv-SE" sz="2400" dirty="0">
                    <a:sym typeface="Wingdings" panose="05000000000000000000" pitchFamily="2" charset="2"/>
                  </a:rPr>
                  <a:t>, </a:t>
                </a:r>
                <a:r>
                  <a:rPr lang="sv-SE" sz="2400" dirty="0" err="1">
                    <a:sym typeface="Wingdings" panose="05000000000000000000" pitchFamily="2" charset="2"/>
                  </a:rPr>
                  <a:t>select</a:t>
                </a:r>
                <a:r>
                  <a:rPr lang="sv-SE" sz="2400" dirty="0">
                    <a:sym typeface="Wingdings" panose="05000000000000000000" pitchFamily="2" charset="2"/>
                  </a:rPr>
                  <a:t> a </a:t>
                </a:r>
                <a:r>
                  <a:rPr lang="sv-SE" sz="2400" dirty="0" err="1">
                    <a:sym typeface="Wingdings" panose="05000000000000000000" pitchFamily="2" charset="2"/>
                  </a:rPr>
                  <a:t>few</a:t>
                </a:r>
                <a:r>
                  <a:rPr lang="sv-SE" sz="2400" dirty="0">
                    <a:sym typeface="Wingdings" panose="05000000000000000000" pitchFamily="2" charset="2"/>
                  </a:rPr>
                  <a:t> tentative </a:t>
                </a:r>
                <a:r>
                  <a:rPr lang="sv-SE" sz="2400" dirty="0" err="1">
                    <a:sym typeface="Wingdings" panose="05000000000000000000" pitchFamily="2" charset="2"/>
                  </a:rPr>
                  <a:t>models</a:t>
                </a:r>
                <a:r>
                  <a:rPr lang="sv-SE" sz="2400" dirty="0">
                    <a:sym typeface="Wingdings" panose="05000000000000000000" pitchFamily="2" charset="2"/>
                  </a:rPr>
                  <a:t>.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29023D-D6DF-493D-B0A0-4BDCD95AD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51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E9E5E1A-5711-4519-A606-017B072A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00CFBCD-4C95-4E92-98E6-143793A5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235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9EF3B6-59AA-4515-B5A5-1F321F1B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8DE7C8-7F34-4E77-99BC-7CB1F0FC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: Dow Jones series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528E819-7ED1-4B5F-B3EE-9978829A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A1C3E4D-6AF8-45D8-AD0D-534A20B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BDF0705-8090-4C67-B8F0-B42D8AB7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0" y="2213796"/>
            <a:ext cx="4133660" cy="410659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60D1AD5C-47D9-4D49-97A7-F41C276E93E9}"/>
              </a:ext>
            </a:extLst>
          </p:cNvPr>
          <p:cNvSpPr txBox="1"/>
          <p:nvPr/>
        </p:nvSpPr>
        <p:spPr>
          <a:xfrm>
            <a:off x="5508104" y="19888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567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60681D-F4DE-4B03-9C12-7B205EF5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2A14E-3FB5-49F1-B1B1-DCD89550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>
                <a:solidFill>
                  <a:srgbClr val="00B050"/>
                </a:solidFill>
              </a:rPr>
              <a:t>Step 2</a:t>
            </a:r>
            <a:r>
              <a:rPr lang="sv-SE" sz="2800" dirty="0"/>
              <a:t>: </a:t>
            </a:r>
            <a:r>
              <a:rPr lang="sv-SE" sz="2800" dirty="0" err="1"/>
              <a:t>Fitting</a:t>
            </a:r>
            <a:r>
              <a:rPr lang="sv-SE" sz="2800" dirty="0"/>
              <a:t> and </a:t>
            </a:r>
            <a:r>
              <a:rPr lang="sv-SE" sz="2800" dirty="0" err="1"/>
              <a:t>model</a:t>
            </a:r>
            <a:r>
              <a:rPr lang="sv-SE" sz="2800" dirty="0"/>
              <a:t> </a:t>
            </a:r>
            <a:r>
              <a:rPr lang="sv-SE" sz="2800" dirty="0" err="1"/>
              <a:t>selection</a:t>
            </a:r>
            <a:endParaRPr lang="sv-SE" sz="2800" dirty="0"/>
          </a:p>
          <a:p>
            <a:pPr lvl="1"/>
            <a:r>
              <a:rPr lang="sv-SE" sz="2400" dirty="0" err="1"/>
              <a:t>Analytical</a:t>
            </a:r>
            <a:r>
              <a:rPr lang="sv-SE" sz="2400" dirty="0"/>
              <a:t> </a:t>
            </a:r>
            <a:r>
              <a:rPr lang="sv-SE" sz="2400" dirty="0" err="1"/>
              <a:t>measures</a:t>
            </a:r>
            <a:r>
              <a:rPr lang="sv-SE" sz="2400" dirty="0"/>
              <a:t>: AIC, BIC</a:t>
            </a:r>
          </a:p>
          <a:p>
            <a:pPr lvl="1"/>
            <a:r>
              <a:rPr lang="sv-SE" sz="2400" dirty="0" err="1"/>
              <a:t>Residual</a:t>
            </a:r>
            <a:r>
              <a:rPr lang="sv-SE" sz="2400" dirty="0"/>
              <a:t> </a:t>
            </a:r>
            <a:r>
              <a:rPr lang="sv-SE" sz="2400" dirty="0" err="1"/>
              <a:t>analysis</a:t>
            </a:r>
            <a:r>
              <a:rPr lang="sv-SE" sz="2400" dirty="0"/>
              <a:t> </a:t>
            </a:r>
          </a:p>
          <a:p>
            <a:pPr lvl="2"/>
            <a:r>
              <a:rPr lang="sv-SE" sz="2000" dirty="0" err="1"/>
              <a:t>Residual</a:t>
            </a:r>
            <a:r>
              <a:rPr lang="sv-SE" sz="2000" dirty="0"/>
              <a:t> </a:t>
            </a:r>
            <a:r>
              <a:rPr lang="sv-SE" sz="2000" dirty="0" err="1"/>
              <a:t>plot</a:t>
            </a:r>
            <a:endParaRPr lang="sv-SE" sz="2000" dirty="0"/>
          </a:p>
          <a:p>
            <a:pPr lvl="2"/>
            <a:r>
              <a:rPr lang="sv-SE" sz="2000" dirty="0"/>
              <a:t>ACF </a:t>
            </a:r>
            <a:r>
              <a:rPr lang="sv-SE" sz="2000" dirty="0" err="1"/>
              <a:t>plots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residuals</a:t>
            </a:r>
            <a:endParaRPr lang="sv-SE" sz="2000" dirty="0"/>
          </a:p>
          <a:p>
            <a:pPr lvl="2"/>
            <a:r>
              <a:rPr lang="sv-SE" sz="2000" dirty="0"/>
              <a:t>Q-Q </a:t>
            </a:r>
            <a:r>
              <a:rPr lang="sv-SE" sz="2000" dirty="0" err="1"/>
              <a:t>plot</a:t>
            </a:r>
            <a:r>
              <a:rPr lang="sv-SE" sz="2000" dirty="0"/>
              <a:t> </a:t>
            </a:r>
            <a:r>
              <a:rPr lang="sv-SE" sz="2000" dirty="0" err="1"/>
              <a:t>standardized</a:t>
            </a:r>
            <a:r>
              <a:rPr lang="sv-SE" sz="2000" dirty="0"/>
              <a:t> </a:t>
            </a:r>
            <a:r>
              <a:rPr lang="sv-SE" sz="2000" dirty="0" err="1"/>
              <a:t>residuals</a:t>
            </a:r>
            <a:r>
              <a:rPr lang="sv-SE" sz="2000" dirty="0"/>
              <a:t> (innovations)</a:t>
            </a:r>
            <a:r>
              <a:rPr lang="sv-SE" sz="2000" dirty="0">
                <a:sym typeface="Wingdings" panose="05000000000000000000" pitchFamily="2" charset="2"/>
              </a:rPr>
              <a:t>normal?</a:t>
            </a:r>
          </a:p>
          <a:p>
            <a:pPr lvl="2"/>
            <a:r>
              <a:rPr lang="sv-SE" sz="2000" dirty="0">
                <a:sym typeface="Wingdings" panose="05000000000000000000" pitchFamily="2" charset="2"/>
              </a:rPr>
              <a:t>Tests </a:t>
            </a:r>
            <a:r>
              <a:rPr lang="sv-SE" sz="2000" dirty="0" err="1">
                <a:sym typeface="Wingdings" panose="05000000000000000000" pitchFamily="2" charset="2"/>
              </a:rPr>
              <a:t>provided</a:t>
            </a:r>
            <a:r>
              <a:rPr lang="sv-SE" sz="2000" dirty="0">
                <a:sym typeface="Wingdings" panose="05000000000000000000" pitchFamily="2" charset="2"/>
              </a:rPr>
              <a:t> by software (</a:t>
            </a:r>
            <a:r>
              <a:rPr lang="sv-SE" sz="2000" dirty="0" err="1">
                <a:sym typeface="Wingdings" panose="05000000000000000000" pitchFamily="2" charset="2"/>
              </a:rPr>
              <a:t>Jarque-Bera</a:t>
            </a:r>
            <a:r>
              <a:rPr lang="sv-SE" sz="2000" dirty="0">
                <a:sym typeface="Wingdings" panose="05000000000000000000" pitchFamily="2" charset="2"/>
              </a:rPr>
              <a:t>, Ljung-Box etc.) </a:t>
            </a:r>
          </a:p>
          <a:p>
            <a:pPr lvl="2"/>
            <a:endParaRPr lang="sv-SE" sz="2000" dirty="0">
              <a:sym typeface="Wingdings" panose="05000000000000000000" pitchFamily="2" charset="2"/>
            </a:endParaRPr>
          </a:p>
          <a:p>
            <a:pPr lvl="2"/>
            <a:endParaRPr lang="sv-SE" sz="2000" dirty="0">
              <a:sym typeface="Wingdings" panose="05000000000000000000" pitchFamily="2" charset="2"/>
            </a:endParaRPr>
          </a:p>
          <a:p>
            <a:pPr lvl="2"/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17B1FE7-EC07-4BDE-A302-53681EB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0217839-29D2-4D35-B8E6-E7B0D885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051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77AA74-939D-4242-A6D8-7D9379B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6C9814-E04D-457A-8C4D-512868C7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76E415D-8E66-4FDF-9640-AC808AEF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EBA23A6D-97C2-4897-ACA2-37E98593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Dow Jones series</a:t>
            </a:r>
          </a:p>
          <a:p>
            <a:pPr lvl="1"/>
            <a:r>
              <a:rPr lang="sv-SE" sz="2000" dirty="0"/>
              <a:t>ARMA(1,0)-GARCH(1,1)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42F1CC1-D6D3-487C-BE5D-2C0C171E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99217"/>
            <a:ext cx="5616624" cy="3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2B16CF-4605-43CF-A26B-A5961090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GARCH </a:t>
            </a:r>
            <a:r>
              <a:rPr lang="sv-SE" dirty="0" err="1"/>
              <a:t>models</a:t>
            </a:r>
            <a:r>
              <a:rPr lang="sv-SE" dirty="0"/>
              <a:t>-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63EB346-A6FE-4E5D-87E9-F677E51EB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GARCH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assumes</a:t>
                </a:r>
                <a:r>
                  <a:rPr lang="sv-SE" sz="2400" dirty="0"/>
                  <a:t> positive and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same </a:t>
                </a:r>
                <a:r>
                  <a:rPr lang="sv-SE" sz="2400" dirty="0" err="1"/>
                  <a:t>impact</a:t>
                </a:r>
                <a:r>
                  <a:rPr lang="sv-SE" sz="2400" dirty="0"/>
                  <a:t> on </a:t>
                </a:r>
                <a:r>
                  <a:rPr lang="sv-SE" sz="2400" dirty="0" err="1"/>
                  <a:t>volatility</a:t>
                </a:r>
                <a:endParaRPr lang="sv-SE" sz="2400" dirty="0"/>
              </a:p>
              <a:p>
                <a:pPr lvl="1"/>
                <a:r>
                  <a:rPr lang="sv-SE" sz="2000" dirty="0"/>
                  <a:t>Different for APARCH</a:t>
                </a:r>
              </a:p>
              <a:p>
                <a:endParaRPr lang="sv-SE" sz="2400" dirty="0"/>
              </a:p>
              <a:p>
                <a:r>
                  <a:rPr lang="sv-SE" sz="2400" dirty="0"/>
                  <a:t>Parameter space </a:t>
                </a:r>
                <a:r>
                  <a:rPr lang="sv-SE" sz="2400" dirty="0" err="1"/>
                  <a:t>quite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restricted</a:t>
                </a:r>
                <a:endParaRPr lang="sv-SE" sz="2400" dirty="0"/>
              </a:p>
              <a:p>
                <a:pPr lvl="1"/>
                <a:r>
                  <a:rPr lang="sv-SE" sz="2000" dirty="0"/>
                  <a:t>Try </a:t>
                </a:r>
                <a:r>
                  <a:rPr lang="sv-SE" sz="2000" dirty="0" err="1"/>
                  <a:t>garchSim</a:t>
                </a:r>
                <a:r>
                  <a:rPr lang="sv-SE" sz="2000" dirty="0"/>
                  <a:t>()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different </a:t>
                </a:r>
                <a:r>
                  <a:rPr lang="sv-SE" sz="2000" dirty="0" err="1"/>
                  <a:t>params</a:t>
                </a:r>
                <a:r>
                  <a:rPr lang="sv-SE" sz="2000" dirty="0">
                    <a:sym typeface="Wingdings" panose="05000000000000000000" pitchFamily="2" charset="2"/>
                  </a:rPr>
                  <a:t> </a:t>
                </a:r>
                <a:r>
                  <a:rPr lang="sv-SE" sz="2000" dirty="0" err="1">
                    <a:sym typeface="Wingdings" panose="05000000000000000000" pitchFamily="2" charset="2"/>
                  </a:rPr>
                  <a:t>often</a:t>
                </a:r>
                <a:r>
                  <a:rPr lang="sv-SE" sz="2000" dirty="0">
                    <a:sym typeface="Wingdings" panose="05000000000000000000" pitchFamily="2" charset="2"/>
                  </a:rPr>
                  <a:t> get NA</a:t>
                </a:r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Models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with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nearby</a:t>
                </a:r>
                <a:r>
                  <a:rPr lang="sv-SE" sz="2400" dirty="0">
                    <a:sym typeface="Wingdings" panose="05000000000000000000" pitchFamily="2" charset="2"/>
                  </a:rPr>
                  <a:t> parameter </a:t>
                </a:r>
                <a:r>
                  <a:rPr lang="sv-SE" sz="2400" dirty="0" err="1">
                    <a:sym typeface="Wingdings" panose="05000000000000000000" pitchFamily="2" charset="2"/>
                  </a:rPr>
                  <a:t>values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extremely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similar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63EB346-A6FE-4E5D-87E9-F677E51EB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C3AAD72-E8B7-4F11-84B3-093BA82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5439D09-1250-4125-9E5D-AED00327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18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6D8D4C-8792-4FB2-A7A8-5F8469EC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covariance</a:t>
            </a:r>
            <a:r>
              <a:rPr lang="sv-SE" dirty="0"/>
              <a:t> and CCF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7957B55-E663-4A92-8A43-D86530EE3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ACF </a:t>
                </a:r>
                <a:r>
                  <a:rPr lang="sv-SE" sz="2400" dirty="0" err="1"/>
                  <a:t>measures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dependences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within</a:t>
                </a:r>
                <a:r>
                  <a:rPr lang="sv-SE" sz="2400" dirty="0"/>
                  <a:t> a series</a:t>
                </a:r>
              </a:p>
              <a:p>
                <a:r>
                  <a:rPr lang="sv-SE" sz="2400" dirty="0" err="1">
                    <a:solidFill>
                      <a:srgbClr val="00B050"/>
                    </a:solidFill>
                  </a:rPr>
                  <a:t>How</a:t>
                </a:r>
                <a:r>
                  <a:rPr lang="sv-SE" sz="2400" dirty="0">
                    <a:solidFill>
                      <a:srgbClr val="00B050"/>
                    </a:solidFill>
                  </a:rPr>
                  <a:t> to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measure</a:t>
                </a:r>
                <a:r>
                  <a:rPr lang="sv-SE" sz="2400" dirty="0">
                    <a:solidFill>
                      <a:srgbClr val="00B05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time</a:t>
                </a:r>
                <a:r>
                  <a:rPr lang="sv-SE" sz="2400" dirty="0">
                    <a:solidFill>
                      <a:srgbClr val="00B05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dependences</a:t>
                </a:r>
                <a:r>
                  <a:rPr lang="sv-SE" sz="2400" dirty="0">
                    <a:solidFill>
                      <a:srgbClr val="00B05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between</a:t>
                </a:r>
                <a:r>
                  <a:rPr lang="sv-SE" sz="2400" dirty="0">
                    <a:solidFill>
                      <a:srgbClr val="00B050"/>
                    </a:solidFill>
                  </a:rPr>
                  <a:t> series?</a:t>
                </a:r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Cross-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covariance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𝑥𝑠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b="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Cross-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correlation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(CCF)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sv-SE" sz="2400" b="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7957B55-E663-4A92-8A43-D86530EE3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C67DEA4-0670-4971-8D66-E3FE54A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7EF93C2-E462-46E4-B236-B223587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354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51D73B-2ACD-4033-BB55-30884117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</a:t>
            </a:r>
            <a:r>
              <a:rPr lang="sv-SE" dirty="0"/>
              <a:t> CCF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B1002F5-9467-4AC6-AB26-F0A7261CF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Sample cross-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correlation</a:t>
                </a:r>
                <a:endParaRPr lang="sv-SE" sz="24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Sample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ACF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Theorem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𝐴𝑁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processes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white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noise</a:t>
                </a:r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This</a:t>
                </a:r>
                <a:r>
                  <a:rPr lang="sv-SE" sz="2400" dirty="0"/>
                  <a:t> gives ”</a:t>
                </a:r>
                <a:r>
                  <a:rPr lang="sv-SE" sz="2400" dirty="0" err="1"/>
                  <a:t>dashed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lines</a:t>
                </a:r>
                <a:r>
                  <a:rPr lang="sv-SE" sz="2400" dirty="0"/>
                  <a:t>” on the </a:t>
                </a:r>
                <a:r>
                  <a:rPr lang="sv-SE" sz="2400" dirty="0" err="1"/>
                  <a:t>graph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B1002F5-9467-4AC6-AB26-F0A7261CF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952D5BA-8C83-4402-A6D6-8C1E445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68004F4-87D9-4E33-B374-85945776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8712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C0EDF482-6187-427A-8329-93F87798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32" y="1766268"/>
            <a:ext cx="3537738" cy="462208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EA41EB85-E0AB-409D-9368-A649BA4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covariance</a:t>
            </a:r>
            <a:r>
              <a:rPr lang="sv-SE" dirty="0"/>
              <a:t> and CCF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77311E-DA90-43B0-8E65-5322A7F7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SOI and </a:t>
            </a:r>
            <a:r>
              <a:rPr lang="sv-SE" sz="2400" dirty="0" err="1"/>
              <a:t>Recruitment</a:t>
            </a:r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D5178A9-3B0A-49AD-8A83-22FC3775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425DB5A-13E3-48E3-8806-0091F441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20F26B15-A49E-40C8-B1F6-3EB391BE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53045"/>
            <a:ext cx="3240360" cy="458586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3CD2AD6-8030-4782-BF6F-67464BB7FB9D}"/>
              </a:ext>
            </a:extLst>
          </p:cNvPr>
          <p:cNvSpPr txBox="1"/>
          <p:nvPr/>
        </p:nvSpPr>
        <p:spPr>
          <a:xfrm>
            <a:off x="1331640" y="4077308"/>
            <a:ext cx="39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C00000"/>
                </a:solidFill>
              </a:rPr>
              <a:t>Conclusion</a:t>
            </a:r>
            <a:r>
              <a:rPr lang="sv-SE" sz="1600" dirty="0">
                <a:solidFill>
                  <a:srgbClr val="C00000"/>
                </a:solidFill>
              </a:rPr>
              <a:t>?</a:t>
            </a:r>
          </a:p>
          <a:p>
            <a:r>
              <a:rPr lang="sv-SE" sz="1600" dirty="0" err="1">
                <a:solidFill>
                  <a:srgbClr val="C00000"/>
                </a:solidFill>
              </a:rPr>
              <a:t>Can</a:t>
            </a:r>
            <a:r>
              <a:rPr lang="sv-SE" sz="1600" dirty="0">
                <a:solidFill>
                  <a:srgbClr val="C00000"/>
                </a:solidFill>
              </a:rPr>
              <a:t> </a:t>
            </a:r>
            <a:r>
              <a:rPr lang="sv-SE" sz="1600" dirty="0" err="1">
                <a:solidFill>
                  <a:srgbClr val="C00000"/>
                </a:solidFill>
              </a:rPr>
              <a:t>we</a:t>
            </a:r>
            <a:r>
              <a:rPr lang="sv-SE" sz="1600" dirty="0">
                <a:solidFill>
                  <a:srgbClr val="C00000"/>
                </a:solidFill>
              </a:rPr>
              <a:t> trust </a:t>
            </a:r>
            <a:r>
              <a:rPr lang="sv-SE" sz="1600" dirty="0" err="1">
                <a:solidFill>
                  <a:srgbClr val="C00000"/>
                </a:solidFill>
              </a:rPr>
              <a:t>dashed</a:t>
            </a:r>
            <a:r>
              <a:rPr lang="sv-SE" sz="1600" dirty="0">
                <a:solidFill>
                  <a:srgbClr val="C00000"/>
                </a:solidFill>
              </a:rPr>
              <a:t> </a:t>
            </a:r>
            <a:r>
              <a:rPr lang="sv-SE" sz="1600" dirty="0" err="1">
                <a:solidFill>
                  <a:srgbClr val="C00000"/>
                </a:solidFill>
              </a:rPr>
              <a:t>lines</a:t>
            </a:r>
            <a:r>
              <a:rPr lang="sv-SE" sz="1600" dirty="0">
                <a:solidFill>
                  <a:srgbClr val="C00000"/>
                </a:solidFill>
              </a:rPr>
              <a:t> at CCF?</a:t>
            </a:r>
          </a:p>
        </p:txBody>
      </p:sp>
    </p:spTree>
    <p:extLst>
      <p:ext uri="{BB962C8B-B14F-4D97-AF65-F5344CB8AC3E}">
        <p14:creationId xmlns:p14="http://schemas.microsoft.com/office/powerpoint/2010/main" val="95397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3A6503-AE7F-48AC-9E50-FB5F9BDC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Transfer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E40D20-C82D-4614-BB57-94D4CB845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Some process at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depends</a:t>
                </a:r>
                <a:r>
                  <a:rPr lang="sv-SE" sz="2400" dirty="0"/>
                  <a:t> on all </a:t>
                </a:r>
                <a:r>
                  <a:rPr lang="sv-SE" sz="2400" dirty="0" err="1"/>
                  <a:t>historical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values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other</a:t>
                </a:r>
                <a:r>
                  <a:rPr lang="sv-SE" sz="2400" dirty="0"/>
                  <a:t> process </a:t>
                </a:r>
                <a:r>
                  <a:rPr lang="sv-SE" sz="2400" dirty="0" err="1"/>
                  <a:t>up</a:t>
                </a:r>
                <a:r>
                  <a:rPr lang="sv-SE" sz="2400" dirty="0"/>
                  <a:t> to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b="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Assumptions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 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Transfer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Aim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compact</a:t>
                </a:r>
                <a:r>
                  <a:rPr lang="sv-SE" sz="2400" dirty="0"/>
                  <a:t> representation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E40D20-C82D-4614-BB57-94D4CB845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81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F1AF12-9907-4E8D-9C2A-D76392D2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8CD23D6-8B3C-4A31-820C-63F7A7DD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33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40AC40-3406-4A63-8CD3-6D705A4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GARCH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A8CFDE-0589-4944-ADDD-A050FAF9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sz="2800" dirty="0" err="1">
                <a:solidFill>
                  <a:srgbClr val="0070C0"/>
                </a:solidFill>
              </a:rPr>
              <a:t>Setting</a:t>
            </a:r>
            <a:r>
              <a:rPr lang="sv-SE" sz="2800" dirty="0">
                <a:solidFill>
                  <a:srgbClr val="0070C0"/>
                </a:solidFill>
              </a:rPr>
              <a:t> 2</a:t>
            </a:r>
            <a:r>
              <a:rPr lang="sv-SE" sz="2800" dirty="0"/>
              <a:t>:</a:t>
            </a:r>
          </a:p>
          <a:p>
            <a:pPr lvl="1"/>
            <a:r>
              <a:rPr lang="sv-SE" sz="2400" dirty="0" err="1"/>
              <a:t>Variance</a:t>
            </a:r>
            <a:r>
              <a:rPr lang="sv-SE" sz="2400" dirty="0"/>
              <a:t> is </a:t>
            </a:r>
            <a:r>
              <a:rPr lang="sv-SE" sz="2400" dirty="0" err="1"/>
              <a:t>highly</a:t>
            </a:r>
            <a:r>
              <a:rPr lang="sv-SE" sz="2400" dirty="0"/>
              <a:t> </a:t>
            </a:r>
            <a:r>
              <a:rPr lang="sv-SE" sz="2400" dirty="0" err="1"/>
              <a:t>non-constant</a:t>
            </a:r>
            <a:r>
              <a:rPr lang="sv-SE" sz="2400" dirty="0" err="1">
                <a:sym typeface="Wingdings" panose="05000000000000000000" pitchFamily="2" charset="2"/>
              </a:rPr>
              <a:t>ARIMA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might</a:t>
            </a:r>
            <a:r>
              <a:rPr lang="sv-SE" sz="2400" dirty="0">
                <a:sym typeface="Wingdings" panose="05000000000000000000" pitchFamily="2" charset="2"/>
              </a:rPr>
              <a:t> be not </a:t>
            </a:r>
            <a:r>
              <a:rPr lang="sv-SE" sz="2400" dirty="0" err="1">
                <a:sym typeface="Wingdings" panose="05000000000000000000" pitchFamily="2" charset="2"/>
              </a:rPr>
              <a:t>applicable</a:t>
            </a:r>
            <a:endParaRPr lang="sv-SE" sz="2400" dirty="0">
              <a:sym typeface="Wingdings" panose="05000000000000000000" pitchFamily="2" charset="2"/>
            </a:endParaRPr>
          </a:p>
          <a:p>
            <a:pPr lvl="1"/>
            <a:r>
              <a:rPr lang="sv-SE" sz="2400" dirty="0" err="1">
                <a:solidFill>
                  <a:srgbClr val="0070C0"/>
                </a:solidFill>
              </a:rPr>
              <a:t>Aim</a:t>
            </a:r>
            <a:r>
              <a:rPr lang="sv-SE" sz="2400" dirty="0"/>
              <a:t>: </a:t>
            </a:r>
            <a:r>
              <a:rPr lang="sv-SE" sz="2400" dirty="0" err="1"/>
              <a:t>predict</a:t>
            </a:r>
            <a:r>
              <a:rPr lang="sv-SE" sz="2400" dirty="0"/>
              <a:t> </a:t>
            </a:r>
            <a:r>
              <a:rPr lang="sv-SE" sz="2400" dirty="0" err="1"/>
              <a:t>variance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future</a:t>
            </a:r>
            <a:r>
              <a:rPr lang="sv-SE" sz="2400" dirty="0"/>
              <a:t> observations </a:t>
            </a:r>
          </a:p>
          <a:p>
            <a:pPr lvl="1"/>
            <a:r>
              <a:rPr lang="sv-SE" sz="2400" dirty="0" err="1">
                <a:solidFill>
                  <a:srgbClr val="0070C0"/>
                </a:solidFill>
              </a:rPr>
              <a:t>Important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application</a:t>
            </a:r>
            <a:r>
              <a:rPr lang="sv-SE" sz="2400" dirty="0"/>
              <a:t>: </a:t>
            </a:r>
            <a:r>
              <a:rPr lang="sv-SE" sz="2400" dirty="0" err="1"/>
              <a:t>economics</a:t>
            </a:r>
            <a:endParaRPr lang="sv-SE" sz="2400" dirty="0"/>
          </a:p>
          <a:p>
            <a:endParaRPr lang="sv-SE" dirty="0"/>
          </a:p>
          <a:p>
            <a:r>
              <a:rPr lang="sv-SE" dirty="0">
                <a:sym typeface="Wingdings" panose="05000000000000000000" pitchFamily="2" charset="2"/>
              </a:rPr>
              <a:t></a:t>
            </a:r>
            <a:r>
              <a:rPr lang="sv-SE" b="1" dirty="0">
                <a:solidFill>
                  <a:srgbClr val="0F1AF9"/>
                </a:solidFill>
                <a:sym typeface="Wingdings" panose="05000000000000000000" pitchFamily="2" charset="2"/>
              </a:rPr>
              <a:t>GARCH </a:t>
            </a:r>
            <a:r>
              <a:rPr lang="sv-SE" b="1" dirty="0" err="1">
                <a:solidFill>
                  <a:srgbClr val="0F1AF9"/>
                </a:solidFill>
                <a:sym typeface="Wingdings" panose="05000000000000000000" pitchFamily="2" charset="2"/>
              </a:rPr>
              <a:t>models</a:t>
            </a:r>
            <a:r>
              <a:rPr lang="sv-SE" b="1" dirty="0">
                <a:solidFill>
                  <a:srgbClr val="0F1AF9"/>
                </a:solidFill>
                <a:sym typeface="Wingdings" panose="05000000000000000000" pitchFamily="2" charset="2"/>
              </a:rPr>
              <a:t> </a:t>
            </a:r>
            <a:r>
              <a:rPr lang="sv-SE" dirty="0">
                <a:sym typeface="Wingdings" panose="05000000000000000000" pitchFamily="2" charset="2"/>
              </a:rPr>
              <a:t>(</a:t>
            </a:r>
            <a:r>
              <a:rPr lang="sv-SE" b="1" dirty="0" err="1">
                <a:sym typeface="Wingdings" panose="05000000000000000000" pitchFamily="2" charset="2"/>
              </a:rPr>
              <a:t>generalized</a:t>
            </a:r>
            <a:r>
              <a:rPr lang="sv-SE" b="1" dirty="0">
                <a:sym typeface="Wingdings" panose="05000000000000000000" pitchFamily="2" charset="2"/>
              </a:rPr>
              <a:t> autoregressive </a:t>
            </a:r>
            <a:r>
              <a:rPr lang="sv-SE" b="1" dirty="0" err="1">
                <a:sym typeface="Wingdings" panose="05000000000000000000" pitchFamily="2" charset="2"/>
              </a:rPr>
              <a:t>conditional</a:t>
            </a:r>
            <a:r>
              <a:rPr lang="sv-SE" b="1" dirty="0">
                <a:sym typeface="Wingdings" panose="05000000000000000000" pitchFamily="2" charset="2"/>
              </a:rPr>
              <a:t> </a:t>
            </a:r>
            <a:r>
              <a:rPr lang="sv-SE" b="1" dirty="0" err="1">
                <a:sym typeface="Wingdings" panose="05000000000000000000" pitchFamily="2" charset="2"/>
              </a:rPr>
              <a:t>heteroscedasticity</a:t>
            </a:r>
            <a:r>
              <a:rPr lang="sv-SE" b="1" dirty="0">
                <a:sym typeface="Wingdings" panose="05000000000000000000" pitchFamily="2" charset="2"/>
              </a:rPr>
              <a:t> )</a:t>
            </a:r>
          </a:p>
          <a:p>
            <a:endParaRPr lang="sv-SE" b="1" dirty="0">
              <a:sym typeface="Wingdings" panose="05000000000000000000" pitchFamily="2" charset="2"/>
            </a:endParaRPr>
          </a:p>
          <a:p>
            <a:r>
              <a:rPr lang="sv-SE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Alternative</a:t>
            </a:r>
            <a:r>
              <a:rPr lang="sv-SE" sz="3000" b="1" dirty="0">
                <a:sym typeface="Wingdings" panose="05000000000000000000" pitchFamily="2" charset="2"/>
              </a:rPr>
              <a:t>: </a:t>
            </a:r>
            <a:r>
              <a:rPr lang="sv-SE" sz="3000" dirty="0" err="1">
                <a:sym typeface="Wingdings" panose="05000000000000000000" pitchFamily="2" charset="2"/>
              </a:rPr>
              <a:t>state</a:t>
            </a:r>
            <a:r>
              <a:rPr lang="sv-SE" sz="3000" dirty="0">
                <a:sym typeface="Wingdings" panose="05000000000000000000" pitchFamily="2" charset="2"/>
              </a:rPr>
              <a:t>-space </a:t>
            </a:r>
            <a:r>
              <a:rPr lang="sv-SE" sz="3000" dirty="0" err="1">
                <a:sym typeface="Wingdings" panose="05000000000000000000" pitchFamily="2" charset="2"/>
              </a:rPr>
              <a:t>models</a:t>
            </a:r>
            <a:r>
              <a:rPr lang="sv-SE" sz="3000" dirty="0">
                <a:sym typeface="Wingdings" panose="05000000000000000000" pitchFamily="2" charset="2"/>
              </a:rPr>
              <a:t> (</a:t>
            </a:r>
            <a:r>
              <a:rPr lang="sv-SE" sz="3000" dirty="0" err="1">
                <a:sym typeface="Wingdings" panose="05000000000000000000" pitchFamily="2" charset="2"/>
              </a:rPr>
              <a:t>Advanced</a:t>
            </a:r>
            <a:r>
              <a:rPr lang="sv-SE" sz="3000" dirty="0">
                <a:sym typeface="Wingdings" panose="05000000000000000000" pitchFamily="2" charset="2"/>
              </a:rPr>
              <a:t> ML </a:t>
            </a:r>
            <a:r>
              <a:rPr lang="sv-SE" sz="3000" dirty="0" err="1">
                <a:sym typeface="Wingdings" panose="05000000000000000000" pitchFamily="2" charset="2"/>
              </a:rPr>
              <a:t>course</a:t>
            </a:r>
            <a:r>
              <a:rPr lang="sv-SE" sz="3000" dirty="0">
                <a:sym typeface="Wingdings" panose="05000000000000000000" pitchFamily="2" charset="2"/>
              </a:rPr>
              <a:t>…)</a:t>
            </a:r>
            <a:endParaRPr lang="sv-SE" sz="3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F64C45C-C9E6-410F-8E65-BD94662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A36D6A3-F931-4006-ABCC-50E73EFC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574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3A6503-AE7F-48AC-9E50-FB5F9BDC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Transfer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E40D20-C82D-4614-BB57-94D4CB845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Transfer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modeling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000" dirty="0"/>
                  <a:t> and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are</a:t>
                </a:r>
                <a:r>
                  <a:rPr lang="sv-SE" sz="2000" dirty="0"/>
                  <a:t> </a:t>
                </a:r>
                <a:r>
                  <a:rPr lang="sv-SE" sz="2000" b="1" dirty="0" err="1"/>
                  <a:t>finite</a:t>
                </a:r>
                <a:r>
                  <a:rPr lang="sv-SE" sz="2000" b="1" dirty="0"/>
                  <a:t> </a:t>
                </a:r>
                <a:r>
                  <a:rPr lang="sv-SE" sz="2000" b="1" dirty="0" err="1"/>
                  <a:t>degree</a:t>
                </a:r>
                <a:r>
                  <a:rPr lang="sv-SE" sz="2000" b="1" dirty="0"/>
                  <a:t> </a:t>
                </a:r>
                <a:r>
                  <a:rPr lang="sv-SE" sz="2000" dirty="0" err="1"/>
                  <a:t>polynomials</a:t>
                </a:r>
                <a:r>
                  <a:rPr lang="sv-SE" sz="2000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Delay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Aim</a:t>
                </a:r>
                <a:r>
                  <a:rPr lang="sv-SE" sz="2400" dirty="0"/>
                  <a:t>: For a given data,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E40D20-C82D-4614-BB57-94D4CB845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F1AF12-9907-4E8D-9C2A-D76392D2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8CD23D6-8B3C-4A31-820C-63F7A7DD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5167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B4DD7C-C1AA-4BD8-A25E-F06090B1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Transfer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E6F55D-4504-452D-8E2B-1D25960D9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0070C0"/>
                    </a:solidFill>
                  </a:rPr>
                  <a:t>Step 1: </a:t>
                </a:r>
                <a:r>
                  <a:rPr lang="sv-SE" sz="2800" dirty="0" err="1"/>
                  <a:t>How</a:t>
                </a:r>
                <a:r>
                  <a:rPr lang="sv-SE" sz="2800" dirty="0"/>
                  <a:t> to </a:t>
                </a:r>
                <a:r>
                  <a:rPr lang="sv-SE" sz="2800" dirty="0" err="1"/>
                  <a:t>find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800" dirty="0"/>
                  <a:t> (</a:t>
                </a:r>
                <a:r>
                  <a:rPr lang="sv-SE" sz="2800" dirty="0" err="1"/>
                  <a:t>infinite</a:t>
                </a:r>
                <a:r>
                  <a:rPr lang="sv-SE" sz="2800" dirty="0"/>
                  <a:t> representation)?</a:t>
                </a:r>
              </a:p>
              <a:p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Fit 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to data, </a:t>
                </a:r>
                <a:r>
                  <a:rPr lang="sv-SE" sz="2400" dirty="0" err="1"/>
                  <a:t>extract</a:t>
                </a:r>
                <a:r>
                  <a:rPr lang="sv-SE" sz="2400" dirty="0"/>
                  <a:t> fitted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4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b="0" dirty="0"/>
                  <a:t> as </a:t>
                </a:r>
                <a:r>
                  <a:rPr lang="sv-SE" sz="2400" b="0" dirty="0" err="1"/>
                  <a:t>residuals</a:t>
                </a:r>
                <a:r>
                  <a:rPr lang="sv-SE" sz="2400" b="0" dirty="0"/>
                  <a:t>, </a:t>
                </a:r>
                <a:r>
                  <a:rPr lang="sv-SE" sz="2400" b="0" dirty="0" err="1"/>
                  <a:t>compute</a:t>
                </a:r>
                <a:r>
                  <a:rPr lang="sv-SE" sz="2400" b="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sv-SE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endParaRPr lang="sv-SE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Compute</a:t>
                </a:r>
                <a:r>
                  <a:rPr lang="sv-SE" sz="2400" dirty="0"/>
                  <a:t>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sv-SE" sz="2400" dirty="0"/>
              </a:p>
              <a:p>
                <a:r>
                  <a:rPr lang="sv-SE" sz="2800" dirty="0">
                    <a:solidFill>
                      <a:srgbClr val="0070C0"/>
                    </a:solidFill>
                  </a:rPr>
                  <a:t>Step 2: </a:t>
                </a:r>
                <a:r>
                  <a:rPr lang="sv-SE" sz="2800" dirty="0"/>
                  <a:t>For a given infinite representation,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800" dirty="0">
                    <a:solidFill>
                      <a:srgbClr val="0070C0"/>
                    </a:solidFill>
                  </a:rPr>
                  <a:t> </a:t>
                </a:r>
                <a:r>
                  <a:rPr lang="sv-SE" sz="2800" dirty="0"/>
                  <a:t>try to </a:t>
                </a:r>
                <a:r>
                  <a:rPr lang="sv-SE" sz="2800" dirty="0" err="1"/>
                  <a:t>find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suitable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finite</a:t>
                </a:r>
                <a:r>
                  <a:rPr lang="sv-SE" sz="2800" dirty="0"/>
                  <a:t> representation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p>
                          <m:sSupPr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sv-SE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sv-SE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E6F55D-4504-452D-8E2B-1D25960D9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C843186-1F55-4AF8-AA82-C582FC63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6C49AAE-BC7E-41F5-B14D-F376DC33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0348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EFE4A9-458D-4E17-941F-C25A8763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Transfer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81BBFCF-163C-4E38-AE83-8706806E8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Example. </a:t>
                </a:r>
                <a:r>
                  <a:rPr lang="sv-SE" sz="2800" dirty="0"/>
                  <a:t>SOI and </a:t>
                </a:r>
                <a:r>
                  <a:rPr lang="sv-SE" sz="2800" dirty="0" err="1"/>
                  <a:t>Recruitment</a:t>
                </a:r>
                <a:r>
                  <a:rPr lang="sv-SE" sz="2800" dirty="0"/>
                  <a:t> series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𝑆𝑂𝐼</m:t>
                    </m:r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𝑅𝑒𝑐𝑟𝑢𝑖𝑡𝑚𝑒𝑛𝑡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81BBFCF-163C-4E38-AE83-8706806E8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4780C8-2374-49B5-A2EE-D749223B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CB040F-FD4A-4577-9B7D-B01BB382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06977CA-49DD-477F-95FB-9A0C4E91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92" y="2492896"/>
            <a:ext cx="4338808" cy="3028281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FF19BBCE-BE3D-4DD3-AA1D-879FA5280D99}"/>
              </a:ext>
            </a:extLst>
          </p:cNvPr>
          <p:cNvSpPr txBox="1"/>
          <p:nvPr/>
        </p:nvSpPr>
        <p:spPr>
          <a:xfrm>
            <a:off x="2915816" y="57747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Which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model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suitable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0586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EFE4A9-458D-4E17-941F-C25A8763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Transfer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81BBFCF-163C-4E38-AE83-8706806E8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Example. </a:t>
                </a:r>
                <a:r>
                  <a:rPr lang="sv-SE" sz="2800" dirty="0"/>
                  <a:t>SOI and </a:t>
                </a:r>
                <a:r>
                  <a:rPr lang="sv-SE" sz="2800" dirty="0" err="1"/>
                  <a:t>Recruitment</a:t>
                </a:r>
                <a:r>
                  <a:rPr lang="sv-SE" sz="2800" dirty="0"/>
                  <a:t> series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𝑆𝑂𝐼</m:t>
                    </m:r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𝑅𝑒𝑐𝑟𝑢𝑖𝑡𝑚𝑒𝑛𝑡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81BBFCF-163C-4E38-AE83-8706806E8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4780C8-2374-49B5-A2EE-D749223B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CB040F-FD4A-4577-9B7D-B01BB382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E4E6F268-9907-440D-95F8-22C79E6F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0" y="2624152"/>
            <a:ext cx="4209455" cy="2819769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7FA72306-E68F-40BD-B25C-16C59ACBAE9B}"/>
              </a:ext>
            </a:extLst>
          </p:cNvPr>
          <p:cNvSpPr txBox="1"/>
          <p:nvPr/>
        </p:nvSpPr>
        <p:spPr>
          <a:xfrm>
            <a:off x="889829" y="573059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Decaying</a:t>
            </a:r>
            <a:r>
              <a:rPr lang="sv-SE" dirty="0"/>
              <a:t> trend, starts at 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AEB6E39A-8F77-4DE7-B3DA-D817A6E2FDF5}"/>
                  </a:ext>
                </a:extLst>
              </p:cNvPr>
              <p:cNvSpPr txBox="1"/>
              <p:nvPr/>
            </p:nvSpPr>
            <p:spPr>
              <a:xfrm>
                <a:off x="5997909" y="3429000"/>
                <a:ext cx="1691617" cy="605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AEB6E39A-8F77-4DE7-B3DA-D817A6E2F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909" y="3429000"/>
                <a:ext cx="1691617" cy="605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908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B68BBC-24A1-40DC-AFF1-D4B7157A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Transfer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4EA570-6B02-4B11-862D-F5C6E98EE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Step 2.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Model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fitting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Rewrite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equation</a:t>
                </a:r>
                <a:r>
                  <a:rPr lang="sv-SE" sz="2400" dirty="0"/>
                  <a:t> </a:t>
                </a: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</a:p>
              <a:p>
                <a:pPr marL="914400" lvl="1" indent="-514350"/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  <m:e>
                        <m:sSub>
                          <m:sSub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sv-SE" sz="2000" b="1" dirty="0"/>
                  <a:t> </a:t>
                </a:r>
              </a:p>
              <a:p>
                <a:pPr marL="914400" lvl="1" indent="-514350"/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Fit the new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>
                    <a:solidFill>
                      <a:srgbClr val="0070C0"/>
                    </a:solidFill>
                  </a:rPr>
                  <a:t>Regression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with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Autocorrelated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Errors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dirty="0" err="1"/>
                  <a:t>Lecture</a:t>
                </a:r>
                <a:r>
                  <a:rPr lang="sv-SE" sz="2400" dirty="0"/>
                  <a:t> 6)</a:t>
                </a:r>
              </a:p>
              <a:p>
                <a:pPr marL="914400" lvl="1" indent="-514350"/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4EA570-6B02-4B11-862D-F5C6E98EE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FC17FB1-9005-44A5-8C7E-F66D081E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FE936F1-FC3B-4D7D-AF6C-A40860C9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263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593337-7318-438B-BBAC-64E4F8DA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4147EF-3C17-4E65-AC8A-05B62468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SS, </a:t>
            </a:r>
            <a:r>
              <a:rPr lang="sv-SE" dirty="0" err="1"/>
              <a:t>ch</a:t>
            </a:r>
            <a:r>
              <a:rPr lang="sv-SE" dirty="0"/>
              <a:t>. </a:t>
            </a:r>
            <a:r>
              <a:rPr lang="sv-SE"/>
              <a:t>5.3, 5.5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9D54CE-38E5-4257-A126-734143D9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ADD7CDB-4F9D-4225-BE06-2B80B7C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648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63C7AA-D010-4B9F-9CF4-125D0F2B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GARCH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F2FB7A-C30E-4F95-B691-773990E9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Dow Jones Industrial </a:t>
            </a:r>
            <a:r>
              <a:rPr lang="sv-SE" dirty="0" err="1"/>
              <a:t>Average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178B972-6577-4D14-8D62-463C87AC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0F0EB60-2086-4CF5-8716-08DA3CA04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00" y="2122565"/>
            <a:ext cx="5156212" cy="420774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40993B2-E422-48E6-B6A1-713BD21B170C}"/>
              </a:ext>
            </a:extLst>
          </p:cNvPr>
          <p:cNvSpPr txBox="1"/>
          <p:nvPr/>
        </p:nvSpPr>
        <p:spPr>
          <a:xfrm>
            <a:off x="6366380" y="4725144"/>
            <a:ext cx="23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Forecast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pattern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of</a:t>
            </a:r>
            <a:r>
              <a:rPr lang="sv-SE" dirty="0">
                <a:solidFill>
                  <a:srgbClr val="C00000"/>
                </a:solidFill>
              </a:rPr>
              <a:t> variation!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C02D719-D1DE-4CF3-97F6-2C5955F2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82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9D3D48-79FB-466C-BFF7-845E582B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Returns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4963D57-E77B-4176-BA50-BB6F3BF75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Economics: </a:t>
                </a:r>
                <a:r>
                  <a:rPr lang="sv-SE" sz="2800" dirty="0" err="1"/>
                  <a:t>Work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with</a:t>
                </a:r>
                <a:r>
                  <a:rPr lang="sv-SE" sz="2800" dirty="0"/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returns</a:t>
                </a:r>
                <a:endParaRPr lang="sv-SE" sz="2800" b="1" dirty="0">
                  <a:solidFill>
                    <a:srgbClr val="0F1AF9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sv-SE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400" dirty="0" err="1"/>
                  <a:t>Highly</a:t>
                </a:r>
                <a:r>
                  <a:rPr lang="sv-SE" sz="2400" dirty="0"/>
                  <a:t> volatile periods (</a:t>
                </a:r>
                <a:r>
                  <a:rPr lang="sv-SE" sz="2400" dirty="0" err="1"/>
                  <a:t>high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) </a:t>
                </a:r>
                <a:r>
                  <a:rPr lang="sv-SE" sz="2400" dirty="0" err="1"/>
                  <a:t>normally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clustered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together</a:t>
                </a:r>
                <a:r>
                  <a:rPr lang="sv-SE" sz="2400" dirty="0"/>
                  <a:t>)</a:t>
                </a:r>
              </a:p>
              <a:p>
                <a:pPr lvl="1"/>
                <a:endParaRPr lang="sv-SE" sz="2400" dirty="0"/>
              </a:p>
              <a:p>
                <a:r>
                  <a:rPr lang="sv-SE" sz="2800" b="0" dirty="0"/>
                  <a:t>For </a:t>
                </a:r>
                <a:r>
                  <a:rPr lang="sv-SE" sz="2800" b="0" dirty="0" err="1"/>
                  <a:t>modeling</a:t>
                </a:r>
                <a:r>
                  <a:rPr lang="sv-SE" sz="28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does</a:t>
                </a:r>
                <a:r>
                  <a:rPr lang="sv-SE" sz="2800" dirty="0"/>
                  <a:t> not </a:t>
                </a:r>
                <a:r>
                  <a:rPr lang="sv-SE" sz="2800" dirty="0" err="1"/>
                  <a:t>need</a:t>
                </a:r>
                <a:r>
                  <a:rPr lang="sv-SE" sz="2800" dirty="0"/>
                  <a:t> to be a ”</a:t>
                </a:r>
                <a:r>
                  <a:rPr lang="sv-SE" sz="2800" dirty="0" err="1"/>
                  <a:t>return</a:t>
                </a:r>
                <a:r>
                  <a:rPr lang="sv-SE" sz="2800" dirty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zero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varying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variance</a:t>
                </a:r>
                <a:endParaRPr lang="sv-SE" sz="2400" dirty="0"/>
              </a:p>
              <a:p>
                <a:endParaRPr lang="sv-SE" sz="28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4963D57-E77B-4176-BA50-BB6F3BF75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67498A5-2EBB-4A54-BD3F-1ECFE264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2B30604-094C-4336-A23B-5E553DD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5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1B7E5E-052A-4862-9A4B-61024BD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A980ADA-43E5-4040-9538-0886E399F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Assume  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sv-SE" sz="240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ARCH(1)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sv-SE" sz="2400" b="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high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variance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000" b="0" dirty="0"/>
                  <a:t> is </a:t>
                </a:r>
                <a:r>
                  <a:rPr lang="sv-SE" sz="2000" b="0" dirty="0" err="1"/>
                  <a:t>high</a:t>
                </a:r>
                <a:endParaRPr lang="sv-SE" sz="2000" b="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Simulation</a:t>
                </a:r>
                <a:r>
                  <a:rPr lang="sv-SE" sz="2400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generate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Repeat</a:t>
                </a:r>
                <a:r>
                  <a:rPr lang="sv-SE" sz="2000" dirty="0"/>
                  <a:t> 1-2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A980ADA-43E5-4040-9538-0886E399F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b="-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D9F696C-758B-45B4-B1F0-472C47C2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4C63E2C-4273-475F-89C4-6A9DF037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012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0C4DE1-36E5-433C-B59C-ED3B816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ARCH(1)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11C695-C8E0-417A-B225-A44F258C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Simulated</a:t>
            </a:r>
            <a:r>
              <a:rPr lang="sv-SE" dirty="0"/>
              <a:t> data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49A4D7E-F788-48A0-B257-F232FF1A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3DB1B2-A529-464A-9963-678DF9D9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5E54996E-881C-4D64-B438-F3E17C35734F}"/>
              </a:ext>
            </a:extLst>
          </p:cNvPr>
          <p:cNvSpPr txBox="1"/>
          <p:nvPr/>
        </p:nvSpPr>
        <p:spPr>
          <a:xfrm>
            <a:off x="6876256" y="3501008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Conclusions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330A1CC-4EA6-44B8-B8BC-E7E99E67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40" y="2276872"/>
            <a:ext cx="4106361" cy="40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CADFDB-8B7F-408E-AD98-927A5CA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ARCH(1)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69D126-4F69-4889-97C2-6142C622E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b="0" dirty="0" err="1"/>
                  <a:t>Why</a:t>
                </a:r>
                <a:r>
                  <a:rPr lang="sv-SE" sz="2400" b="0" dirty="0"/>
                  <a:t> </a:t>
                </a:r>
                <a:r>
                  <a:rPr lang="sv-SE" sz="2400" dirty="0"/>
                  <a:t>is ARCH </a:t>
                </a:r>
                <a:r>
                  <a:rPr lang="sv-SE" sz="2400" b="1" dirty="0"/>
                  <a:t>autoregressive</a:t>
                </a:r>
                <a:r>
                  <a:rPr lang="sv-SE" sz="2400" b="0" dirty="0"/>
                  <a:t> </a:t>
                </a:r>
                <a:r>
                  <a:rPr lang="sv-SE" sz="2400" b="0" dirty="0" err="1"/>
                  <a:t>conditional</a:t>
                </a:r>
                <a:r>
                  <a:rPr lang="sv-SE" sz="2400" dirty="0"/>
                  <a:t>…?</a:t>
                </a: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>
                    <a:latin typeface="Cambria Math" panose="02040503050406030204" pitchFamily="18" charset="0"/>
                  </a:rPr>
                  <a:t> is </a:t>
                </a:r>
                <a:r>
                  <a:rPr lang="sv-SE" sz="2400" dirty="0" err="1">
                    <a:latin typeface="Cambria Math" panose="02040503050406030204" pitchFamily="18" charset="0"/>
                  </a:rPr>
                  <a:t>white</a:t>
                </a:r>
                <a:r>
                  <a:rPr lang="sv-SE" sz="2400" dirty="0">
                    <a:latin typeface="Cambria Math" panose="02040503050406030204" pitchFamily="18" charset="0"/>
                  </a:rPr>
                  <a:t> </a:t>
                </a:r>
                <a:r>
                  <a:rPr lang="sv-SE" sz="2400" dirty="0" err="1">
                    <a:latin typeface="Cambria Math" panose="02040503050406030204" pitchFamily="18" charset="0"/>
                  </a:rPr>
                  <a:t>noise</a:t>
                </a:r>
                <a:r>
                  <a:rPr lang="sv-SE" sz="2400" dirty="0">
                    <a:latin typeface="Cambria Math" panose="02040503050406030204" pitchFamily="18" charset="0"/>
                  </a:rPr>
                  <a:t>, distribution has fat </a:t>
                </a:r>
                <a:r>
                  <a:rPr lang="sv-SE" sz="2400" dirty="0" err="1">
                    <a:latin typeface="Cambria Math" panose="02040503050406030204" pitchFamily="18" charset="0"/>
                  </a:rPr>
                  <a:t>tails</a:t>
                </a:r>
                <a:endParaRPr lang="sv-SE" sz="2400" dirty="0">
                  <a:latin typeface="Cambria Math" panose="02040503050406030204" pitchFamily="18" charset="0"/>
                </a:endParaRPr>
              </a:p>
              <a:p>
                <a:r>
                  <a:rPr lang="sv-SE" sz="2400" b="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400" b="0" dirty="0"/>
                  <a:t>: </a:t>
                </a:r>
                <a:r>
                  <a:rPr lang="sv-SE" sz="2400" b="0" dirty="0" err="1"/>
                  <a:t>Quantit</a:t>
                </a:r>
                <a:r>
                  <a:rPr lang="sv-SE" sz="2400" dirty="0" err="1"/>
                  <a:t>y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400" b="0" dirty="0"/>
                  <a:t> is a non-</a:t>
                </a:r>
                <a:r>
                  <a:rPr lang="sv-SE" sz="2400" b="0" dirty="0" err="1"/>
                  <a:t>gaussian</a:t>
                </a:r>
                <a:r>
                  <a:rPr lang="sv-SE" sz="2400" b="0" dirty="0"/>
                  <a:t> </a:t>
                </a:r>
                <a:r>
                  <a:rPr lang="sv-SE" sz="2400" b="0" dirty="0" err="1"/>
                  <a:t>causal</a:t>
                </a:r>
                <a:r>
                  <a:rPr lang="sv-SE" sz="2400" b="0" dirty="0"/>
                  <a:t> AR(1) process: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000" b="0" dirty="0"/>
                  <a:t> is </a:t>
                </a:r>
                <a:r>
                  <a:rPr lang="sv-SE" sz="2000" b="0" dirty="0" err="1"/>
                  <a:t>white</a:t>
                </a:r>
                <a:r>
                  <a:rPr lang="sv-SE" sz="2000" b="0" dirty="0"/>
                  <a:t> </a:t>
                </a:r>
                <a:r>
                  <a:rPr lang="sv-SE" sz="2000" b="0" dirty="0" err="1"/>
                  <a:t>noise</a:t>
                </a:r>
                <a:r>
                  <a:rPr lang="sv-SE" sz="2000" b="0" dirty="0"/>
                  <a:t> </a:t>
                </a:r>
                <a:r>
                  <a:rPr lang="sv-SE" sz="2000" b="0" dirty="0" err="1"/>
                  <a:t>when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sv-S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When</a:t>
                </a:r>
                <a14:m>
                  <m:oMath xmlns:m="http://schemas.openxmlformats.org/officeDocument/2006/math"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has </a:t>
                </a:r>
                <a:r>
                  <a:rPr lang="sv-SE" sz="2400" dirty="0" err="1"/>
                  <a:t>infinite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variance</a:t>
                </a:r>
                <a:endParaRPr lang="sv-SE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&gt;1?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not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causal</a:t>
                </a:r>
                <a:r>
                  <a:rPr lang="sv-SE" sz="2400" dirty="0">
                    <a:sym typeface="Wingdings" panose="05000000000000000000" pitchFamily="2" charset="2"/>
                  </a:rPr>
                  <a:t>.</a:t>
                </a:r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00B050"/>
                    </a:solidFill>
                  </a:rPr>
                  <a:t>Is ARCH(1)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suitable</a:t>
                </a:r>
                <a:r>
                  <a:rPr lang="sv-SE" sz="2400" dirty="0">
                    <a:solidFill>
                      <a:srgbClr val="00B050"/>
                    </a:solidFill>
                  </a:rPr>
                  <a:t> for my data?</a:t>
                </a:r>
              </a:p>
              <a:p>
                <a:pPr lvl="1"/>
                <a:r>
                  <a:rPr lang="sv-SE" sz="2000" dirty="0"/>
                  <a:t>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000" dirty="0">
                    <a:sym typeface="Wingdings" panose="05000000000000000000" pitchFamily="2" charset="2"/>
                  </a:rPr>
                  <a:t>ACF, PACF must look like AR(1)</a:t>
                </a:r>
                <a:endParaRPr lang="sv-SE" sz="20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69D126-4F69-4889-97C2-6142C622E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197E0D8-D5B2-4EAB-8810-84B5C355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9513C79-AB47-4A15-88BA-264DA1B5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2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D60B35-1F0E-489C-B00C-06A5C4B6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0046A71-8397-47E6-AFAC-E0895326E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0F1AF9"/>
                    </a:solidFill>
                  </a:rPr>
                  <a:t>Conditional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likelihood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 err="1"/>
                  <a:t>Use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numerical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optimization</a:t>
                </a:r>
                <a:r>
                  <a:rPr lang="sv-SE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0070C0"/>
                    </a:solidFill>
                  </a:rPr>
                  <a:t>Models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with</a:t>
                </a:r>
                <a:r>
                  <a:rPr lang="sv-SE" sz="2400" dirty="0">
                    <a:solidFill>
                      <a:srgbClr val="0070C0"/>
                    </a:solidFill>
                  </a:rPr>
                  <a:t> ARCH as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error</a:t>
                </a:r>
                <a:r>
                  <a:rPr lang="sv-SE" sz="2400" dirty="0">
                    <a:solidFill>
                      <a:srgbClr val="0070C0"/>
                    </a:solidFill>
                  </a:rPr>
                  <a:t> term:</a:t>
                </a:r>
              </a:p>
              <a:p>
                <a:r>
                  <a:rPr lang="sv-SE" sz="2400" dirty="0"/>
                  <a:t>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𝐴𝑅𝐶𝐻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0F1AF9"/>
                    </a:solidFill>
                  </a:rPr>
                  <a:t>Mixed ARMA(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p,q</a:t>
                </a:r>
                <a:r>
                  <a:rPr lang="sv-SE" sz="2400" dirty="0">
                    <a:solidFill>
                      <a:srgbClr val="0F1AF9"/>
                    </a:solidFill>
                  </a:rPr>
                  <a:t>)-ARCH(1)</a:t>
                </a:r>
              </a:p>
              <a:p>
                <a:pPr lvl="1"/>
                <a:r>
                  <a:rPr lang="sv-SE" sz="20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000" dirty="0">
                    <a:solidFill>
                      <a:srgbClr val="C00000"/>
                    </a:solidFill>
                  </a:rPr>
                  <a:t>: </a:t>
                </a:r>
                <a:r>
                  <a:rPr lang="sv-SE" sz="2000" dirty="0"/>
                  <a:t>AR(1)-ARCH(1)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𝐴𝑅𝐶𝐻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0046A71-8397-47E6-AFAC-E0895326E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5FA5B06-F4D0-45C5-9982-1C388B0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5A264FE-0775-4FFD-A14B-0CAB06B6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483166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A554AA3D-9B30-4EAD-B4F9-5AFD97E19B58}"/>
</file>

<file path=customXml/itemProps2.xml><?xml version="1.0" encoding="utf-8"?>
<ds:datastoreItem xmlns:ds="http://schemas.openxmlformats.org/officeDocument/2006/customXml" ds:itemID="{37D55CEB-296E-46F9-BA3C-BE40FD90089B}"/>
</file>

<file path=customXml/itemProps3.xml><?xml version="1.0" encoding="utf-8"?>
<ds:datastoreItem xmlns:ds="http://schemas.openxmlformats.org/officeDocument/2006/customXml" ds:itemID="{544BA97C-BDE2-4D9D-A16F-CA65AA8ED305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62404</TotalTime>
  <Words>1500</Words>
  <Application>Microsoft Office PowerPoint</Application>
  <PresentationFormat>Bildspel på skärmen (4:3)</PresentationFormat>
  <Paragraphs>293</Paragraphs>
  <Slides>35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Wingdings</vt:lpstr>
      <vt:lpstr>mytheme</vt:lpstr>
      <vt:lpstr>Advanced Time Domain models</vt:lpstr>
      <vt:lpstr>Recap</vt:lpstr>
      <vt:lpstr>GARCH models</vt:lpstr>
      <vt:lpstr>GARCH models</vt:lpstr>
      <vt:lpstr>Returns</vt:lpstr>
      <vt:lpstr>ARCH(1)</vt:lpstr>
      <vt:lpstr>ARCH(1)</vt:lpstr>
      <vt:lpstr>Properties of ARCH(1)</vt:lpstr>
      <vt:lpstr>Estimation of ARCH(1)</vt:lpstr>
      <vt:lpstr>Mixed ARMA-ARCH</vt:lpstr>
      <vt:lpstr>Mixed ARMA-ARCH</vt:lpstr>
      <vt:lpstr>Mixed ARMA-ARCH</vt:lpstr>
      <vt:lpstr>ARCH(p)</vt:lpstr>
      <vt:lpstr>ARCH(p)</vt:lpstr>
      <vt:lpstr>GARCH(p,q)</vt:lpstr>
      <vt:lpstr>GARCH(p,q)</vt:lpstr>
      <vt:lpstr>Forecasting GARCH(p,q)</vt:lpstr>
      <vt:lpstr>GARCH models</vt:lpstr>
      <vt:lpstr>GARCH models</vt:lpstr>
      <vt:lpstr>APARCH models</vt:lpstr>
      <vt:lpstr>Model selection</vt:lpstr>
      <vt:lpstr>Model selection</vt:lpstr>
      <vt:lpstr>Model selection</vt:lpstr>
      <vt:lpstr>Model selection</vt:lpstr>
      <vt:lpstr>GARCH models- limitations</vt:lpstr>
      <vt:lpstr>Cross-covariance and CCF</vt:lpstr>
      <vt:lpstr>Sample CCF</vt:lpstr>
      <vt:lpstr>Cross-covariance and CCF</vt:lpstr>
      <vt:lpstr>Transfer function modeling</vt:lpstr>
      <vt:lpstr>Transfer function modeling</vt:lpstr>
      <vt:lpstr>Transfer function modeling</vt:lpstr>
      <vt:lpstr>Transfer function modeling</vt:lpstr>
      <vt:lpstr>Transfer function modeling</vt:lpstr>
      <vt:lpstr>Transfer function modeling</vt:lpstr>
      <vt:lpstr>Read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848</cp:revision>
  <dcterms:created xsi:type="dcterms:W3CDTF">2008-10-17T08:20:23Z</dcterms:created>
  <dcterms:modified xsi:type="dcterms:W3CDTF">2017-10-02T14:45:51Z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