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was collected from sports reference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c1d729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c1d729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c1d729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c1d729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4d48d3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4d48d3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d48d39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d48d39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rPr>
              <a:t>As many know, following this season he was the 24th pick in the NBA Draft. He has finished top 10 in Ast/TO ratio every year since he’s been in the league, including being on his way to his fourth straight first place finish.</a:t>
            </a:r>
            <a:endParaRPr sz="10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000">
                <a:solidFill>
                  <a:srgbClr val="595959"/>
                </a:solidFill>
              </a:rPr>
              <a:t>Additionally, we look at how he plays within the 2015 National Champion team and how he stacks up among other college point guards point guards.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a80874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a80874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We started by analyzing how Tyus performed in “big games” in the 2014-15 season and we defined this as games against AP Top 25 teams, ACC tournament games, and NCAA tournament games in the Sweet 16 and beyond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so as you can see Tyus had 19 total games with 1 or 0 turnovers and 20 games with 2 or more turnovers which means he had less than 2 turnovers in 48.7 percent of his total games. However, in big games, Tyus had 2 or less turnovers in 10 of his 14 games, or 71.4 percent, so this shows that Tyus really stepped up against his competition in terms of taking care of the ball against good competition</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fa80874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fa80874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595959"/>
                </a:solidFill>
              </a:rPr>
              <a:t>Tyus Jones was never known to be the primary offensive option, yet he was able to impact the game without needing to put up big numbers in the scoring column.</a:t>
            </a:r>
            <a:endParaRPr sz="1400">
              <a:solidFill>
                <a:srgbClr val="595959"/>
              </a:solidFill>
            </a:endParaRPr>
          </a:p>
          <a:p>
            <a:pPr indent="0" lvl="0" marL="0" rtl="0" algn="l">
              <a:spcBef>
                <a:spcPts val="0"/>
              </a:spcBef>
              <a:spcAft>
                <a:spcPts val="0"/>
              </a:spcAft>
              <a:buNone/>
            </a:pPr>
            <a:r>
              <a:t/>
            </a:r>
            <a:endParaRPr sz="14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595959"/>
                </a:solidFill>
              </a:rPr>
              <a:t>Although he logged 23 double digit scoring outings in the 2014-2015 season, there were many games that Duke turned to someone else for points without Jones disappearing from the game. </a:t>
            </a:r>
            <a:endParaRPr sz="14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a80874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a80874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d48d392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d48d39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looked at how Tyus compared to other top point guards which were point guards from the 1 and 2 seeds as well as some other elite point guards that season and as you can see Tyus Jones had the highest free throw percentage of all the point guards we looked at which proved important in the national championship against wisconsin when we went 7/7 from the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solidFill>
                  <a:schemeClr val="dk1"/>
                </a:solidFill>
              </a:rPr>
              <a:t>He also had an above average AST/TO ratio and ranked just below average in both Defensive win share and steals and blocks. While Tyus didnt put up elite numbers by any means and didnt have the individual numbers as some point guards such as T.J McConnell, Delon Wright, or Fred VanVleet, he certainly was one of the best point guards in the country for what he did</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d48d392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d48d392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off that, </a:t>
            </a:r>
            <a:r>
              <a:rPr lang="en" sz="1400">
                <a:solidFill>
                  <a:schemeClr val="dk1"/>
                </a:solidFill>
              </a:rPr>
              <a:t>While having elite point guard play is crucial in making deep NCAA tournament runs, a point guard can’t do everything alone so as you can see in the left graph </a:t>
            </a:r>
            <a:r>
              <a:rPr lang="en"/>
              <a:t>Tyus Jones had one of the better seasons when comparing player </a:t>
            </a:r>
            <a:r>
              <a:rPr lang="en"/>
              <a:t>efficiency</a:t>
            </a:r>
            <a:r>
              <a:rPr lang="en"/>
              <a:t> rating to usage percentage which measures the percentage of the teams plays run through that player</a:t>
            </a:r>
            <a:endParaRPr/>
          </a:p>
          <a:p>
            <a:pPr indent="0" lvl="0" marL="0" rtl="0" algn="l">
              <a:spcBef>
                <a:spcPts val="0"/>
              </a:spcBef>
              <a:spcAft>
                <a:spcPts val="0"/>
              </a:spcAft>
              <a:buNone/>
            </a:pPr>
            <a:r>
              <a:rPr lang="en"/>
              <a:t>So while point guards like delon wright, deangelo russell, and fred van vleet posted higher </a:t>
            </a:r>
            <a:r>
              <a:rPr lang="en"/>
              <a:t>efficiency</a:t>
            </a:r>
            <a:r>
              <a:rPr lang="en"/>
              <a:t> ratings than tyus jones, they also had much higher usage percentages. Only TJ Mcconnell had a </a:t>
            </a:r>
            <a:r>
              <a:rPr lang="en"/>
              <a:t>higher</a:t>
            </a:r>
            <a:r>
              <a:rPr lang="en"/>
              <a:t> PER given his usage rate, so because of the strength of Duke’s team Tyus wasnt asked to do a lot and although his </a:t>
            </a:r>
            <a:r>
              <a:rPr lang="en"/>
              <a:t>efficiency</a:t>
            </a:r>
            <a:r>
              <a:rPr lang="en"/>
              <a:t> numbers weren’t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right graph shows how Tyus Jones compares against other recent championship point guards and while there are some point guards with a high usage percentage and player </a:t>
            </a:r>
            <a:r>
              <a:rPr lang="en"/>
              <a:t>efficiency</a:t>
            </a:r>
            <a:r>
              <a:rPr lang="en"/>
              <a:t> rating like kemba walker, the majority of the winning point guards are closer to Tyus Jones where they have a solid player </a:t>
            </a:r>
            <a:r>
              <a:rPr lang="en"/>
              <a:t>efficiency</a:t>
            </a:r>
            <a:r>
              <a:rPr lang="en"/>
              <a:t> rating but not a crazy high usage percentage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a80874a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a80874a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1125" y="3745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4"/>
                </a:solidFill>
              </a:rPr>
              <a:t>Alex Jackson, Connor Aylett, and Jack Miller</a:t>
            </a:r>
            <a:endParaRPr>
              <a:solidFill>
                <a:schemeClr val="accent4"/>
              </a:solidFill>
            </a:endParaRPr>
          </a:p>
        </p:txBody>
      </p:sp>
      <p:sp>
        <p:nvSpPr>
          <p:cNvPr id="55" name="Google Shape;55;p13"/>
          <p:cNvSpPr/>
          <p:nvPr/>
        </p:nvSpPr>
        <p:spPr>
          <a:xfrm>
            <a:off x="690938" y="323225"/>
            <a:ext cx="7900967" cy="1975377"/>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rgbClr val="FF9900"/>
                </a:solidFill>
                <a:latin typeface="Arial"/>
              </a:rPr>
              <a:t>Tyus Jones Duke 2015</a:t>
            </a:r>
            <a:br>
              <a:rPr b="0" i="0">
                <a:ln cap="flat" cmpd="sng" w="9525">
                  <a:solidFill>
                    <a:schemeClr val="dk1"/>
                  </a:solidFill>
                  <a:prstDash val="solid"/>
                  <a:round/>
                  <a:headEnd len="sm" w="sm" type="none"/>
                  <a:tailEnd len="sm" w="sm" type="none"/>
                </a:ln>
                <a:solidFill>
                  <a:srgbClr val="FF9900"/>
                </a:solidFill>
                <a:latin typeface="Arial"/>
              </a:rPr>
            </a:br>
            <a:r>
              <a:rPr b="0" i="0">
                <a:ln cap="flat" cmpd="sng" w="9525">
                  <a:solidFill>
                    <a:schemeClr val="dk1"/>
                  </a:solidFill>
                  <a:prstDash val="solid"/>
                  <a:round/>
                  <a:headEnd len="sm" w="sm" type="none"/>
                  <a:tailEnd len="sm" w="sm" type="none"/>
                </a:ln>
                <a:solidFill>
                  <a:srgbClr val="FF9900"/>
                </a:solidFill>
                <a:latin typeface="Arial"/>
              </a:rPr>
              <a:t>     Scouting Report</a:t>
            </a:r>
          </a:p>
        </p:txBody>
      </p:sp>
      <p:sp>
        <p:nvSpPr>
          <p:cNvPr id="56" name="Google Shape;56;p13"/>
          <p:cNvSpPr txBox="1"/>
          <p:nvPr/>
        </p:nvSpPr>
        <p:spPr>
          <a:xfrm>
            <a:off x="311700" y="4522900"/>
            <a:ext cx="236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9900"/>
                </a:solidFill>
                <a:latin typeface="Times New Roman"/>
                <a:ea typeface="Times New Roman"/>
                <a:cs typeface="Times New Roman"/>
                <a:sym typeface="Times New Roman"/>
              </a:rPr>
              <a:t>*data from sports-reference</a:t>
            </a:r>
            <a:endParaRPr sz="900">
              <a:solidFill>
                <a:srgbClr val="FF99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36425" y="1554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rgbClr val="0000FF"/>
                </a:solidFill>
              </a:rPr>
              <a:t>Conclusion</a:t>
            </a:r>
            <a:endParaRPr b="1" sz="2320">
              <a:solidFill>
                <a:srgbClr val="0000FF"/>
              </a:solidFill>
            </a:endParaRPr>
          </a:p>
        </p:txBody>
      </p:sp>
      <p:sp>
        <p:nvSpPr>
          <p:cNvPr id="124" name="Google Shape;124;p22"/>
          <p:cNvSpPr txBox="1"/>
          <p:nvPr/>
        </p:nvSpPr>
        <p:spPr>
          <a:xfrm>
            <a:off x="205750" y="769625"/>
            <a:ext cx="45798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While winning a national championship is largely about luck, we have noticed that strong point guard play as long as the point guard isn’t the entire team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In addition, we found that Duke teams in particular rely on strong point guard play and leadership potentially due to the amount of freshmen around them.</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Although it’s very early, Wendell Moore is stepping up and putting up numbers that would put him among the elite championship point guards in the last decade.</a:t>
            </a:r>
            <a:endParaRPr sz="1700"/>
          </a:p>
        </p:txBody>
      </p:sp>
      <p:pic>
        <p:nvPicPr>
          <p:cNvPr id="125" name="Google Shape;125;p22"/>
          <p:cNvPicPr preferRelativeResize="0"/>
          <p:nvPr/>
        </p:nvPicPr>
        <p:blipFill>
          <a:blip r:embed="rId3">
            <a:alphaModFix/>
          </a:blip>
          <a:stretch>
            <a:fillRect/>
          </a:stretch>
        </p:blipFill>
        <p:spPr>
          <a:xfrm>
            <a:off x="5072675" y="2633250"/>
            <a:ext cx="3995126" cy="2445177"/>
          </a:xfrm>
          <a:prstGeom prst="rect">
            <a:avLst/>
          </a:prstGeom>
          <a:noFill/>
          <a:ln cap="flat" cmpd="sng" w="9525">
            <a:solidFill>
              <a:schemeClr val="dk2"/>
            </a:solidFill>
            <a:prstDash val="solid"/>
            <a:round/>
            <a:headEnd len="sm" w="sm" type="none"/>
            <a:tailEnd len="sm" w="sm" type="none"/>
          </a:ln>
        </p:spPr>
      </p:pic>
      <p:sp>
        <p:nvSpPr>
          <p:cNvPr id="126" name="Google Shape;126;p22"/>
          <p:cNvSpPr txBox="1"/>
          <p:nvPr/>
        </p:nvSpPr>
        <p:spPr>
          <a:xfrm>
            <a:off x="8053475" y="4080475"/>
            <a:ext cx="2064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Data from Sports Reference</a:t>
            </a:r>
            <a:endParaRPr sz="600"/>
          </a:p>
        </p:txBody>
      </p:sp>
      <p:pic>
        <p:nvPicPr>
          <p:cNvPr id="127" name="Google Shape;127;p22"/>
          <p:cNvPicPr preferRelativeResize="0"/>
          <p:nvPr/>
        </p:nvPicPr>
        <p:blipFill>
          <a:blip r:embed="rId4">
            <a:alphaModFix/>
          </a:blip>
          <a:stretch>
            <a:fillRect/>
          </a:stretch>
        </p:blipFill>
        <p:spPr>
          <a:xfrm>
            <a:off x="5072675" y="59916"/>
            <a:ext cx="3995123" cy="24502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36425" y="1554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rgbClr val="0000FF"/>
                </a:solidFill>
              </a:rPr>
              <a:t>Sources</a:t>
            </a:r>
            <a:endParaRPr b="1" sz="2320">
              <a:solidFill>
                <a:srgbClr val="0000FF"/>
              </a:solidFill>
            </a:endParaRPr>
          </a:p>
        </p:txBody>
      </p:sp>
      <p:sp>
        <p:nvSpPr>
          <p:cNvPr id="133" name="Google Shape;133;p23"/>
          <p:cNvSpPr txBox="1"/>
          <p:nvPr/>
        </p:nvSpPr>
        <p:spPr>
          <a:xfrm>
            <a:off x="136425" y="638350"/>
            <a:ext cx="852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https://www.sports-reference.com/cbb/schools/duke/2015.html</a:t>
            </a:r>
            <a:endParaRPr sz="1700"/>
          </a:p>
          <a:p>
            <a:pPr indent="0" lvl="0" marL="0" rtl="0" algn="l">
              <a:spcBef>
                <a:spcPts val="0"/>
              </a:spcBef>
              <a:spcAft>
                <a:spcPts val="0"/>
              </a:spcAft>
              <a:buNone/>
            </a:pPr>
            <a:r>
              <a:t/>
            </a:r>
            <a:endParaRPr sz="1700"/>
          </a:p>
        </p:txBody>
      </p:sp>
      <p:sp>
        <p:nvSpPr>
          <p:cNvPr id="134" name="Google Shape;134;p23"/>
          <p:cNvSpPr txBox="1"/>
          <p:nvPr/>
        </p:nvSpPr>
        <p:spPr>
          <a:xfrm>
            <a:off x="8053475" y="4080475"/>
            <a:ext cx="2064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Data from Sports Reference</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312700" y="107650"/>
            <a:ext cx="451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0000FF"/>
                </a:solidFill>
              </a:rPr>
              <a:t>What are we analyzing?</a:t>
            </a:r>
            <a:endParaRPr b="1" sz="3020">
              <a:solidFill>
                <a:srgbClr val="0000FF"/>
              </a:solidFill>
            </a:endParaRPr>
          </a:p>
        </p:txBody>
      </p:sp>
      <p:sp>
        <p:nvSpPr>
          <p:cNvPr id="62" name="Google Shape;62;p14"/>
          <p:cNvSpPr txBox="1"/>
          <p:nvPr>
            <p:ph idx="1" type="body"/>
          </p:nvPr>
        </p:nvSpPr>
        <p:spPr>
          <a:xfrm>
            <a:off x="148975" y="748450"/>
            <a:ext cx="5009700" cy="42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wanted to look at the most recent Duke basketball team that won a National Championship and figure out what made them special.</a:t>
            </a:r>
            <a:endParaRPr>
              <a:solidFill>
                <a:schemeClr val="dk1"/>
              </a:solidFill>
            </a:endParaRPr>
          </a:p>
          <a:p>
            <a:pPr indent="0" lvl="0" marL="0" rtl="0" algn="l">
              <a:spcBef>
                <a:spcPts val="1200"/>
              </a:spcBef>
              <a:spcAft>
                <a:spcPts val="0"/>
              </a:spcAft>
              <a:buNone/>
            </a:pPr>
            <a:r>
              <a:rPr lang="en">
                <a:solidFill>
                  <a:schemeClr val="dk1"/>
                </a:solidFill>
              </a:rPr>
              <a:t>One person who truly propelled Duke’s 2014-15 NCAA Tournament run was Tyus Jones, the tournament’s Most Outstanding Player.</a:t>
            </a:r>
            <a:endParaRPr>
              <a:solidFill>
                <a:schemeClr val="dk1"/>
              </a:solidFill>
            </a:endParaRPr>
          </a:p>
          <a:p>
            <a:pPr indent="0" lvl="0" marL="0" rtl="0" algn="l">
              <a:spcBef>
                <a:spcPts val="1200"/>
              </a:spcBef>
              <a:spcAft>
                <a:spcPts val="0"/>
              </a:spcAft>
              <a:buNone/>
            </a:pPr>
            <a:r>
              <a:rPr lang="en">
                <a:solidFill>
                  <a:schemeClr val="dk1"/>
                </a:solidFill>
              </a:rPr>
              <a:t>We decided to analyze Tyus Jones’ 2014-15 season and compare it to other recent</a:t>
            </a:r>
            <a:r>
              <a:rPr lang="en">
                <a:solidFill>
                  <a:schemeClr val="dk1"/>
                </a:solidFill>
              </a:rPr>
              <a:t> </a:t>
            </a:r>
            <a:r>
              <a:rPr lang="en">
                <a:solidFill>
                  <a:schemeClr val="dk1"/>
                </a:solidFill>
              </a:rPr>
              <a:t>championship point guards to determine what makes a championship team.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5335525" y="1462500"/>
            <a:ext cx="3557025" cy="221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24950" y="21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What made Tyus a good player?</a:t>
            </a:r>
            <a:endParaRPr b="1">
              <a:solidFill>
                <a:srgbClr val="0000FF"/>
              </a:solidFill>
            </a:endParaRPr>
          </a:p>
        </p:txBody>
      </p:sp>
      <p:sp>
        <p:nvSpPr>
          <p:cNvPr id="69" name="Google Shape;69;p15"/>
          <p:cNvSpPr txBox="1"/>
          <p:nvPr>
            <p:ph idx="1" type="body"/>
          </p:nvPr>
        </p:nvSpPr>
        <p:spPr>
          <a:xfrm>
            <a:off x="224950" y="908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NBA Draft Analysts described him as a player who is “n</a:t>
            </a:r>
            <a:r>
              <a:rPr lang="en">
                <a:solidFill>
                  <a:schemeClr val="dk1"/>
                </a:solidFill>
              </a:rPr>
              <a:t>ot afraid to take on a larger scoring role when needed, seemed to play his best basketball in the biggest games” and is a “very confident player, never really seemed out of his element when faced with a challenge.” (https://www.nbadraft.net/players/tyus-jones/)</a:t>
            </a:r>
            <a:endParaRPr>
              <a:solidFill>
                <a:schemeClr val="dk1"/>
              </a:solidFill>
            </a:endParaRPr>
          </a:p>
          <a:p>
            <a:pPr indent="0" lvl="0" marL="0" rtl="0" algn="l">
              <a:spcBef>
                <a:spcPts val="1200"/>
              </a:spcBef>
              <a:spcAft>
                <a:spcPts val="0"/>
              </a:spcAft>
              <a:buNone/>
            </a:pPr>
            <a:r>
              <a:rPr lang="en">
                <a:solidFill>
                  <a:schemeClr val="dk1"/>
                </a:solidFill>
              </a:rPr>
              <a:t>Our analysis explores this argument that Tyus was a so-called “big-game player,” while also attacking a </a:t>
            </a:r>
            <a:r>
              <a:rPr lang="en">
                <a:solidFill>
                  <a:schemeClr val="dk1"/>
                </a:solidFill>
              </a:rPr>
              <a:t>separate</a:t>
            </a:r>
            <a:r>
              <a:rPr lang="en">
                <a:solidFill>
                  <a:schemeClr val="dk1"/>
                </a:solidFill>
              </a:rPr>
              <a:t> exploration of Tyus’ contributions outside of scoring.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193900" y="0"/>
            <a:ext cx="475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Big games, big performances</a:t>
            </a:r>
            <a:endParaRPr b="1">
              <a:solidFill>
                <a:srgbClr val="0000FF"/>
              </a:solidFill>
            </a:endParaRPr>
          </a:p>
        </p:txBody>
      </p:sp>
      <p:sp>
        <p:nvSpPr>
          <p:cNvPr id="75" name="Google Shape;75;p16"/>
          <p:cNvSpPr txBox="1"/>
          <p:nvPr/>
        </p:nvSpPr>
        <p:spPr>
          <a:xfrm>
            <a:off x="74825" y="4128950"/>
            <a:ext cx="4009500" cy="53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600">
                <a:solidFill>
                  <a:schemeClr val="dk2"/>
                </a:solidFill>
              </a:rPr>
              <a:t>(we used points and turnovers per 40 minutes to account for minutes played across different games)</a:t>
            </a:r>
            <a:endParaRPr sz="600">
              <a:solidFill>
                <a:schemeClr val="dk2"/>
              </a:solidFill>
            </a:endParaRPr>
          </a:p>
          <a:p>
            <a:pPr indent="0" lvl="0" marL="0" rtl="0" algn="l">
              <a:spcBef>
                <a:spcPts val="1200"/>
              </a:spcBef>
              <a:spcAft>
                <a:spcPts val="0"/>
              </a:spcAft>
              <a:buNone/>
            </a:pPr>
            <a:r>
              <a:t/>
            </a:r>
            <a:endParaRPr sz="600"/>
          </a:p>
        </p:txBody>
      </p:sp>
      <p:pic>
        <p:nvPicPr>
          <p:cNvPr id="76" name="Google Shape;76;p16"/>
          <p:cNvPicPr preferRelativeResize="0"/>
          <p:nvPr/>
        </p:nvPicPr>
        <p:blipFill>
          <a:blip r:embed="rId3">
            <a:alphaModFix/>
          </a:blip>
          <a:stretch>
            <a:fillRect/>
          </a:stretch>
        </p:blipFill>
        <p:spPr>
          <a:xfrm>
            <a:off x="74825" y="1416463"/>
            <a:ext cx="4436177" cy="2780549"/>
          </a:xfrm>
          <a:prstGeom prst="rect">
            <a:avLst/>
          </a:prstGeom>
          <a:noFill/>
          <a:ln>
            <a:noFill/>
          </a:ln>
        </p:spPr>
      </p:pic>
      <p:pic>
        <p:nvPicPr>
          <p:cNvPr id="77" name="Google Shape;77;p16"/>
          <p:cNvPicPr preferRelativeResize="0"/>
          <p:nvPr/>
        </p:nvPicPr>
        <p:blipFill>
          <a:blip r:embed="rId4">
            <a:alphaModFix/>
          </a:blip>
          <a:stretch>
            <a:fillRect/>
          </a:stretch>
        </p:blipFill>
        <p:spPr>
          <a:xfrm>
            <a:off x="4743763" y="1484525"/>
            <a:ext cx="4218937" cy="2644426"/>
          </a:xfrm>
          <a:prstGeom prst="rect">
            <a:avLst/>
          </a:prstGeom>
          <a:noFill/>
          <a:ln>
            <a:noFill/>
          </a:ln>
        </p:spPr>
      </p:pic>
      <p:sp>
        <p:nvSpPr>
          <p:cNvPr id="78" name="Google Shape;78;p16"/>
          <p:cNvSpPr txBox="1"/>
          <p:nvPr/>
        </p:nvSpPr>
        <p:spPr>
          <a:xfrm>
            <a:off x="7642200" y="3911875"/>
            <a:ext cx="1501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Data from Sports Reference </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91775" y="67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FF"/>
                </a:solidFill>
              </a:rPr>
              <a:t>No scoring, no </a:t>
            </a:r>
            <a:r>
              <a:rPr b="1" lang="en">
                <a:solidFill>
                  <a:srgbClr val="0000FF"/>
                </a:solidFill>
              </a:rPr>
              <a:t>problem </a:t>
            </a:r>
            <a:endParaRPr b="1">
              <a:solidFill>
                <a:srgbClr val="0000FF"/>
              </a:solidFill>
            </a:endParaRPr>
          </a:p>
        </p:txBody>
      </p:sp>
      <p:pic>
        <p:nvPicPr>
          <p:cNvPr id="84" name="Google Shape;84;p17"/>
          <p:cNvPicPr preferRelativeResize="0"/>
          <p:nvPr/>
        </p:nvPicPr>
        <p:blipFill>
          <a:blip r:embed="rId3">
            <a:alphaModFix/>
          </a:blip>
          <a:stretch>
            <a:fillRect/>
          </a:stretch>
        </p:blipFill>
        <p:spPr>
          <a:xfrm>
            <a:off x="139075" y="867813"/>
            <a:ext cx="6100025" cy="3617701"/>
          </a:xfrm>
          <a:prstGeom prst="rect">
            <a:avLst/>
          </a:prstGeom>
          <a:noFill/>
          <a:ln cap="flat" cmpd="sng" w="9525">
            <a:solidFill>
              <a:schemeClr val="dk2"/>
            </a:solidFill>
            <a:prstDash val="solid"/>
            <a:round/>
            <a:headEnd len="sm" w="sm" type="none"/>
            <a:tailEnd len="sm" w="sm" type="none"/>
          </a:ln>
        </p:spPr>
      </p:pic>
      <p:sp>
        <p:nvSpPr>
          <p:cNvPr id="85" name="Google Shape;85;p17"/>
          <p:cNvSpPr txBox="1"/>
          <p:nvPr/>
        </p:nvSpPr>
        <p:spPr>
          <a:xfrm>
            <a:off x="91775" y="4571100"/>
            <a:ext cx="548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Times New Roman"/>
                <a:ea typeface="Times New Roman"/>
                <a:cs typeface="Times New Roman"/>
                <a:sym typeface="Times New Roman"/>
              </a:rPr>
              <a:t>(</a:t>
            </a:r>
            <a:r>
              <a:rPr lang="en" sz="600">
                <a:latin typeface="Times New Roman"/>
                <a:ea typeface="Times New Roman"/>
                <a:cs typeface="Times New Roman"/>
                <a:sym typeface="Times New Roman"/>
              </a:rPr>
              <a:t>per minute stats were used in order to counter single digit performances due to low minutes played in blowout games)</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Data from Sports Reference</a:t>
            </a:r>
            <a:endParaRPr sz="600">
              <a:latin typeface="Times New Roman"/>
              <a:ea typeface="Times New Roman"/>
              <a:cs typeface="Times New Roman"/>
              <a:sym typeface="Times New Roman"/>
            </a:endParaRPr>
          </a:p>
        </p:txBody>
      </p:sp>
      <p:sp>
        <p:nvSpPr>
          <p:cNvPr id="86" name="Google Shape;86;p17"/>
          <p:cNvSpPr txBox="1"/>
          <p:nvPr/>
        </p:nvSpPr>
        <p:spPr>
          <a:xfrm>
            <a:off x="6351000" y="1053550"/>
            <a:ext cx="25461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As seen in the graph, Jones was able to keep his other impact stats relatively constant whether he was scoring in the single or double digits.</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rgbClr val="0000FF"/>
                </a:solidFill>
              </a:rPr>
              <a:t>The Importance of Efficient Point Guard Passing in March</a:t>
            </a:r>
            <a:endParaRPr b="1" sz="2320">
              <a:solidFill>
                <a:srgbClr val="0000FF"/>
              </a:solidFill>
            </a:endParaRPr>
          </a:p>
        </p:txBody>
      </p:sp>
      <p:pic>
        <p:nvPicPr>
          <p:cNvPr id="92" name="Google Shape;92;p18"/>
          <p:cNvPicPr preferRelativeResize="0"/>
          <p:nvPr/>
        </p:nvPicPr>
        <p:blipFill>
          <a:blip r:embed="rId3">
            <a:alphaModFix/>
          </a:blip>
          <a:stretch>
            <a:fillRect/>
          </a:stretch>
        </p:blipFill>
        <p:spPr>
          <a:xfrm>
            <a:off x="311700" y="1017725"/>
            <a:ext cx="4963024" cy="3432976"/>
          </a:xfrm>
          <a:prstGeom prst="rect">
            <a:avLst/>
          </a:prstGeom>
          <a:noFill/>
          <a:ln cap="flat" cmpd="sng" w="9525">
            <a:solidFill>
              <a:schemeClr val="dk2"/>
            </a:solidFill>
            <a:prstDash val="solid"/>
            <a:round/>
            <a:headEnd len="sm" w="sm" type="none"/>
            <a:tailEnd len="sm" w="sm" type="none"/>
          </a:ln>
        </p:spPr>
      </p:pic>
      <p:sp>
        <p:nvSpPr>
          <p:cNvPr id="93" name="Google Shape;93;p18"/>
          <p:cNvSpPr txBox="1"/>
          <p:nvPr>
            <p:ph idx="1" type="body"/>
          </p:nvPr>
        </p:nvSpPr>
        <p:spPr>
          <a:xfrm>
            <a:off x="5384925" y="1017725"/>
            <a:ext cx="3640800" cy="30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NCAA Tournament champion teams routinely feature elite and efficient passing from the point guard position</a:t>
            </a:r>
            <a:endParaRPr sz="1700">
              <a:solidFill>
                <a:schemeClr val="dk1"/>
              </a:solidFill>
            </a:endParaRPr>
          </a:p>
          <a:p>
            <a:pPr indent="0" lvl="0" marL="0" rtl="0" algn="l">
              <a:spcBef>
                <a:spcPts val="1200"/>
              </a:spcBef>
              <a:spcAft>
                <a:spcPts val="1200"/>
              </a:spcAft>
              <a:buNone/>
            </a:pPr>
            <a:r>
              <a:rPr lang="en" sz="1700">
                <a:solidFill>
                  <a:schemeClr val="dk1"/>
                </a:solidFill>
              </a:rPr>
              <a:t>9 of last 12 March Madness winners’ starting point guards have fielded a higher AST/TOV ratio than the average point guard from the other 7-8 teams seeded 1 and 2</a:t>
            </a:r>
            <a:endParaRPr sz="1700">
              <a:solidFill>
                <a:schemeClr val="dk1"/>
              </a:solidFill>
            </a:endParaRPr>
          </a:p>
        </p:txBody>
      </p:sp>
      <p:sp>
        <p:nvSpPr>
          <p:cNvPr id="94" name="Google Shape;94;p18"/>
          <p:cNvSpPr txBox="1"/>
          <p:nvPr/>
        </p:nvSpPr>
        <p:spPr>
          <a:xfrm>
            <a:off x="311700" y="4522900"/>
            <a:ext cx="236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a:t>
            </a:r>
            <a:r>
              <a:rPr lang="en" sz="900">
                <a:latin typeface="Times New Roman"/>
                <a:ea typeface="Times New Roman"/>
                <a:cs typeface="Times New Roman"/>
                <a:sym typeface="Times New Roman"/>
              </a:rPr>
              <a:t>d</a:t>
            </a:r>
            <a:r>
              <a:rPr lang="en" sz="900">
                <a:latin typeface="Times New Roman"/>
                <a:ea typeface="Times New Roman"/>
                <a:cs typeface="Times New Roman"/>
                <a:sym typeface="Times New Roman"/>
              </a:rPr>
              <a:t>ata from sports-reference</a:t>
            </a:r>
            <a:endParaRPr sz="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00225" y="8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rgbClr val="0000FF"/>
                </a:solidFill>
              </a:rPr>
              <a:t>How Tyus Stacked Up to Elite PGs in 2015</a:t>
            </a:r>
            <a:endParaRPr b="1" sz="2320">
              <a:solidFill>
                <a:srgbClr val="0000FF"/>
              </a:solidFill>
            </a:endParaRPr>
          </a:p>
        </p:txBody>
      </p:sp>
      <p:pic>
        <p:nvPicPr>
          <p:cNvPr id="100" name="Google Shape;100;p19"/>
          <p:cNvPicPr preferRelativeResize="0"/>
          <p:nvPr/>
        </p:nvPicPr>
        <p:blipFill>
          <a:blip r:embed="rId3">
            <a:alphaModFix/>
          </a:blip>
          <a:stretch>
            <a:fillRect/>
          </a:stretch>
        </p:blipFill>
        <p:spPr>
          <a:xfrm>
            <a:off x="100223" y="1233775"/>
            <a:ext cx="4336425" cy="2675950"/>
          </a:xfrm>
          <a:prstGeom prst="rect">
            <a:avLst/>
          </a:prstGeom>
          <a:noFill/>
          <a:ln>
            <a:noFill/>
          </a:ln>
        </p:spPr>
      </p:pic>
      <p:pic>
        <p:nvPicPr>
          <p:cNvPr id="101" name="Google Shape;101;p19"/>
          <p:cNvPicPr preferRelativeResize="0"/>
          <p:nvPr/>
        </p:nvPicPr>
        <p:blipFill>
          <a:blip r:embed="rId4">
            <a:alphaModFix/>
          </a:blip>
          <a:stretch>
            <a:fillRect/>
          </a:stretch>
        </p:blipFill>
        <p:spPr>
          <a:xfrm>
            <a:off x="4793102" y="1298050"/>
            <a:ext cx="4269057" cy="2675950"/>
          </a:xfrm>
          <a:prstGeom prst="rect">
            <a:avLst/>
          </a:prstGeom>
          <a:noFill/>
          <a:ln>
            <a:noFill/>
          </a:ln>
        </p:spPr>
      </p:pic>
      <p:sp>
        <p:nvSpPr>
          <p:cNvPr id="102" name="Google Shape;102;p19"/>
          <p:cNvSpPr txBox="1"/>
          <p:nvPr/>
        </p:nvSpPr>
        <p:spPr>
          <a:xfrm>
            <a:off x="7888000" y="3909725"/>
            <a:ext cx="2064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Data from Sports Reference</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83250" y="7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rgbClr val="0000FF"/>
                </a:solidFill>
              </a:rPr>
              <a:t>Not Doing it All Himself</a:t>
            </a:r>
            <a:endParaRPr b="1" sz="2320">
              <a:solidFill>
                <a:srgbClr val="0000FF"/>
              </a:solidFill>
            </a:endParaRPr>
          </a:p>
        </p:txBody>
      </p:sp>
      <p:sp>
        <p:nvSpPr>
          <p:cNvPr id="108" name="Google Shape;108;p20"/>
          <p:cNvSpPr txBox="1"/>
          <p:nvPr/>
        </p:nvSpPr>
        <p:spPr>
          <a:xfrm>
            <a:off x="8077200" y="4167075"/>
            <a:ext cx="2064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Data from Sports Reference</a:t>
            </a:r>
            <a:endParaRPr sz="600"/>
          </a:p>
        </p:txBody>
      </p:sp>
      <p:pic>
        <p:nvPicPr>
          <p:cNvPr id="109" name="Google Shape;109;p20"/>
          <p:cNvPicPr preferRelativeResize="0"/>
          <p:nvPr/>
        </p:nvPicPr>
        <p:blipFill>
          <a:blip r:embed="rId3">
            <a:alphaModFix/>
          </a:blip>
          <a:stretch>
            <a:fillRect/>
          </a:stretch>
        </p:blipFill>
        <p:spPr>
          <a:xfrm>
            <a:off x="83250" y="1405900"/>
            <a:ext cx="4294445" cy="2761175"/>
          </a:xfrm>
          <a:prstGeom prst="rect">
            <a:avLst/>
          </a:prstGeom>
          <a:noFill/>
          <a:ln>
            <a:noFill/>
          </a:ln>
        </p:spPr>
      </p:pic>
      <p:pic>
        <p:nvPicPr>
          <p:cNvPr id="110" name="Google Shape;110;p20"/>
          <p:cNvPicPr preferRelativeResize="0"/>
          <p:nvPr/>
        </p:nvPicPr>
        <p:blipFill>
          <a:blip r:embed="rId4">
            <a:alphaModFix/>
          </a:blip>
          <a:stretch>
            <a:fillRect/>
          </a:stretch>
        </p:blipFill>
        <p:spPr>
          <a:xfrm>
            <a:off x="4486120" y="1418338"/>
            <a:ext cx="4461507" cy="27363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rgbClr val="0000FF"/>
                </a:solidFill>
              </a:rPr>
              <a:t>Duke’s Tournament Dependence on Efficient PG Passing</a:t>
            </a:r>
            <a:endParaRPr b="1" sz="2320">
              <a:solidFill>
                <a:srgbClr val="0000FF"/>
              </a:solidFill>
            </a:endParaRPr>
          </a:p>
        </p:txBody>
      </p:sp>
      <p:pic>
        <p:nvPicPr>
          <p:cNvPr id="116" name="Google Shape;116;p21"/>
          <p:cNvPicPr preferRelativeResize="0"/>
          <p:nvPr/>
        </p:nvPicPr>
        <p:blipFill>
          <a:blip r:embed="rId3">
            <a:alphaModFix/>
          </a:blip>
          <a:stretch>
            <a:fillRect/>
          </a:stretch>
        </p:blipFill>
        <p:spPr>
          <a:xfrm>
            <a:off x="311700" y="1215200"/>
            <a:ext cx="5015150" cy="3251301"/>
          </a:xfrm>
          <a:prstGeom prst="rect">
            <a:avLst/>
          </a:prstGeom>
          <a:noFill/>
          <a:ln cap="flat" cmpd="sng" w="9525">
            <a:solidFill>
              <a:schemeClr val="dk2"/>
            </a:solidFill>
            <a:prstDash val="solid"/>
            <a:round/>
            <a:headEnd len="sm" w="sm" type="none"/>
            <a:tailEnd len="sm" w="sm" type="none"/>
          </a:ln>
        </p:spPr>
      </p:pic>
      <p:sp>
        <p:nvSpPr>
          <p:cNvPr id="117" name="Google Shape;117;p21"/>
          <p:cNvSpPr txBox="1"/>
          <p:nvPr>
            <p:ph idx="1" type="body"/>
          </p:nvPr>
        </p:nvSpPr>
        <p:spPr>
          <a:xfrm>
            <a:off x="5503200" y="1017725"/>
            <a:ext cx="3640800" cy="30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Positive correlation between starting point guard AST/TOV ratio and tournament success for last 15 Duke teams (exc. 2020)</a:t>
            </a:r>
            <a:endParaRPr sz="1600"/>
          </a:p>
          <a:p>
            <a:pPr indent="0" lvl="0" marL="0" rtl="0" algn="l">
              <a:spcBef>
                <a:spcPts val="1200"/>
              </a:spcBef>
              <a:spcAft>
                <a:spcPts val="0"/>
              </a:spcAft>
              <a:buNone/>
            </a:pPr>
            <a:r>
              <a:rPr lang="en" sz="1600"/>
              <a:t>Champion point guards Tyus Jones (2015) and Jon Scheyer (2010) have 2 of the top 3 ratios among Duke starting point guards since 2006</a:t>
            </a:r>
            <a:endParaRPr sz="1600"/>
          </a:p>
          <a:p>
            <a:pPr indent="0" lvl="0" marL="0" rtl="0" algn="l">
              <a:spcBef>
                <a:spcPts val="1200"/>
              </a:spcBef>
              <a:spcAft>
                <a:spcPts val="1200"/>
              </a:spcAft>
              <a:buNone/>
            </a:pPr>
            <a:r>
              <a:rPr lang="en" sz="1600"/>
              <a:t>Seth Curry (2012) and Greg Paulus (2007) have the two lowest ratios, and their teams lost first round</a:t>
            </a:r>
            <a:endParaRPr sz="1600"/>
          </a:p>
        </p:txBody>
      </p:sp>
      <p:sp>
        <p:nvSpPr>
          <p:cNvPr id="118" name="Google Shape;118;p21"/>
          <p:cNvSpPr txBox="1"/>
          <p:nvPr/>
        </p:nvSpPr>
        <p:spPr>
          <a:xfrm>
            <a:off x="311700" y="4522900"/>
            <a:ext cx="236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*data from sports-reference</a:t>
            </a:r>
            <a:endParaRPr sz="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